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72" r:id="rId14"/>
    <p:sldId id="273" r:id="rId15"/>
    <p:sldId id="274" r:id="rId16"/>
    <p:sldId id="269" r:id="rId17"/>
    <p:sldId id="267" r:id="rId18"/>
    <p:sldId id="270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0" y="-52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9-1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Adding and Subtracting Polynomials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Adding Like Terms -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variables must have the same exponent.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Which of the following are like terms?</a:t>
            </a:r>
            <a:endParaRPr lang="en-US" dirty="0"/>
          </a:p>
        </p:txBody>
      </p:sp>
      <p:graphicFrame>
        <p:nvGraphicFramePr>
          <p:cNvPr id="5" name="Group 191"/>
          <p:cNvGraphicFramePr>
            <a:graphicFrameLocks/>
          </p:cNvGraphicFramePr>
          <p:nvPr/>
        </p:nvGraphicFramePr>
        <p:xfrm>
          <a:off x="990600" y="876300"/>
          <a:ext cx="7065963" cy="359569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28688"/>
                <a:gridCol w="790575"/>
                <a:gridCol w="53467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62275" y="1081087"/>
            <a:ext cx="336265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No, different exponents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62275" y="1576387"/>
            <a:ext cx="336265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No, different exponents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0375" y="2147887"/>
            <a:ext cx="68698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4175" y="2719387"/>
            <a:ext cx="344761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No, different exponents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62275" y="3328987"/>
            <a:ext cx="68698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24175" y="3938587"/>
            <a:ext cx="68698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3" name="Text Box 80"/>
          <p:cNvSpPr txBox="1">
            <a:spLocks noChangeArrowheads="1"/>
          </p:cNvSpPr>
          <p:nvPr/>
        </p:nvSpPr>
        <p:spPr bwMode="auto">
          <a:xfrm>
            <a:off x="990600" y="952500"/>
            <a:ext cx="2031325" cy="34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	3x	</a:t>
            </a:r>
          </a:p>
          <a:p>
            <a:endParaRPr lang="en-US" sz="2000" dirty="0"/>
          </a:p>
          <a:p>
            <a:r>
              <a:rPr lang="en-US" sz="2000" dirty="0" smtClean="0"/>
              <a:t>3</a:t>
            </a:r>
            <a:r>
              <a:rPr lang="en-US" sz="2000" dirty="0"/>
              <a:t>	2x	</a:t>
            </a:r>
          </a:p>
          <a:p>
            <a:endParaRPr lang="en-US" sz="2000" dirty="0" smtClean="0"/>
          </a:p>
          <a:p>
            <a:r>
              <a:rPr lang="en-US" sz="2000" dirty="0" smtClean="0"/>
              <a:t>¼ </a:t>
            </a:r>
            <a:r>
              <a:rPr lang="en-US" sz="2000" dirty="0"/>
              <a:t>x	180x	</a:t>
            </a:r>
          </a:p>
          <a:p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000" dirty="0"/>
              <a:t>xy</a:t>
            </a:r>
            <a:r>
              <a:rPr lang="en-US" sz="2000" baseline="30000" dirty="0"/>
              <a:t>2</a:t>
            </a:r>
            <a:r>
              <a:rPr lang="en-US" sz="2000" dirty="0"/>
              <a:t>	+x</a:t>
            </a:r>
            <a:r>
              <a:rPr lang="en-US" sz="2000" baseline="30000" dirty="0"/>
              <a:t>2</a:t>
            </a:r>
            <a:r>
              <a:rPr lang="en-US" sz="2000" dirty="0"/>
              <a:t>y	</a:t>
            </a:r>
          </a:p>
          <a:p>
            <a:endParaRPr lang="en-US" sz="2000" dirty="0" smtClean="0"/>
          </a:p>
          <a:p>
            <a:r>
              <a:rPr lang="en-US" sz="2000" dirty="0" smtClean="0"/>
              <a:t>13y</a:t>
            </a:r>
            <a:r>
              <a:rPr lang="en-US" sz="2000" dirty="0"/>
              <a:t>	-y	</a:t>
            </a:r>
          </a:p>
          <a:p>
            <a:endParaRPr lang="en-US" sz="2000" dirty="0" smtClean="0"/>
          </a:p>
          <a:p>
            <a:r>
              <a:rPr lang="en-US" sz="2000" dirty="0" smtClean="0"/>
              <a:t>⅞</a:t>
            </a:r>
            <a:r>
              <a:rPr lang="en-US" sz="2000" dirty="0"/>
              <a:t>	-529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23899"/>
            <a:ext cx="9144000" cy="185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1143000" y="13335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1143000" y="17145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143000" y="20955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"/>
            <a:ext cx="9144000" cy="256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457200" y="20193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57200" y="24765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"/>
            <a:ext cx="90606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457200" y="19431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381000" y="24003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304800" y="28575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6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0" y="571500"/>
            <a:ext cx="8001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1333500"/>
            <a:ext cx="8001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21717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0" y="25527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0" y="29337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0" y="33147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685800" y="36957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825" y="266700"/>
            <a:ext cx="88771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304800" y="800100"/>
            <a:ext cx="8001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1049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228600" y="25527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0" y="3009900"/>
            <a:ext cx="800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error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"/>
            <a:ext cx="9144000" cy="367082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61100" cy="45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71500"/>
            <a:ext cx="3594100" cy="62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71700"/>
            <a:ext cx="258153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314700"/>
            <a:ext cx="1295400" cy="55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257300"/>
            <a:ext cx="3733800" cy="58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2933700"/>
            <a:ext cx="2286000" cy="58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4000500"/>
            <a:ext cx="1295400" cy="55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228600" y="13335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914400" y="29337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3657600" y="40767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61100" cy="45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5300"/>
            <a:ext cx="2889250" cy="72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095500"/>
            <a:ext cx="297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390900"/>
            <a:ext cx="2070100" cy="62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333500"/>
            <a:ext cx="2590800" cy="47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2781299"/>
            <a:ext cx="2667000" cy="492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4076700"/>
            <a:ext cx="1828800" cy="5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0" y="13335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762000" y="27813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733800" y="40767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Monomials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monomial is a number, a variable, or a product of a number and one or more variables.  An expression involving the division of variables is NOT a monomial.  Monomials that are real numbers are called constants.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077200" cy="61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4876800" cy="60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019300"/>
            <a:ext cx="5499100" cy="64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3314700"/>
            <a:ext cx="5791200" cy="6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333500"/>
            <a:ext cx="2616200" cy="45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628900"/>
            <a:ext cx="2844800" cy="46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4076700"/>
            <a:ext cx="3733800" cy="472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609600" y="13335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2133600" y="26289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4267200" y="3924300"/>
            <a:ext cx="4191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077200" cy="61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5403850" cy="65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943100"/>
            <a:ext cx="63703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90850" y="3314700"/>
            <a:ext cx="6153150" cy="6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1257301"/>
            <a:ext cx="2438400" cy="48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2628900"/>
            <a:ext cx="2863850" cy="49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4000500"/>
            <a:ext cx="2889250" cy="57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228600" y="12573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2209800" y="26289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810000" y="3924300"/>
            <a:ext cx="4191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077200" cy="61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4940300" cy="62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019300"/>
            <a:ext cx="5378450" cy="638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8750" y="3390900"/>
            <a:ext cx="6445250" cy="57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257300"/>
            <a:ext cx="2749550" cy="62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2705100"/>
            <a:ext cx="2540000" cy="54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4076700"/>
            <a:ext cx="2895600" cy="50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152400" y="1257300"/>
            <a:ext cx="419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2438400" y="2628900"/>
            <a:ext cx="4191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3886200" y="3924300"/>
            <a:ext cx="4191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077200" cy="61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6165850" cy="58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943100"/>
            <a:ext cx="6000750" cy="58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3314700"/>
            <a:ext cx="5791200" cy="58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1181100"/>
            <a:ext cx="2111664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2476500"/>
            <a:ext cx="2933700" cy="57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4000500"/>
            <a:ext cx="270255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838200" y="1181100"/>
            <a:ext cx="4191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2514600" y="2476500"/>
            <a:ext cx="419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4267200" y="3924300"/>
            <a:ext cx="4191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077200" cy="61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6096001" cy="54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866900"/>
            <a:ext cx="7239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2950" y="3314700"/>
            <a:ext cx="4591050" cy="57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1257300"/>
            <a:ext cx="3003550" cy="47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2476500"/>
            <a:ext cx="3924300" cy="51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3848100"/>
            <a:ext cx="1936750" cy="57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990600" y="1257300"/>
            <a:ext cx="419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828800" y="2476500"/>
            <a:ext cx="419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4953000" y="3848100"/>
            <a:ext cx="4191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8077200" cy="61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5181600" cy="63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095500"/>
            <a:ext cx="5670550" cy="51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390900"/>
            <a:ext cx="5410200" cy="50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1409700"/>
            <a:ext cx="2565400" cy="59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41749" y="2654300"/>
            <a:ext cx="1949451" cy="54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4000500"/>
            <a:ext cx="1714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609600" y="1333500"/>
            <a:ext cx="4191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2743200" y="2628900"/>
            <a:ext cx="4191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4191000" y="4000500"/>
            <a:ext cx="4191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459 – 460</a:t>
            </a:r>
          </a:p>
          <a:p>
            <a:endParaRPr lang="en-US" dirty="0" smtClean="0"/>
          </a:p>
          <a:p>
            <a:r>
              <a:rPr lang="en-US" dirty="0" smtClean="0"/>
              <a:t>35 – 39 all, 41, 43 – 48 all, 53</a:t>
            </a:r>
          </a:p>
          <a:p>
            <a:pPr>
              <a:buNone/>
            </a:pPr>
            <a:r>
              <a:rPr lang="en-US" dirty="0" smtClean="0"/>
              <a:t>     Write out question first, then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Binomial – sum or difference of two monomials</a:t>
            </a:r>
          </a:p>
          <a:p>
            <a:r>
              <a:rPr lang="en-US" dirty="0" smtClean="0"/>
              <a:t>Trinomial – sum or difference of three or more monomials</a:t>
            </a:r>
          </a:p>
          <a:p>
            <a:r>
              <a:rPr lang="en-US" dirty="0" smtClean="0"/>
              <a:t>Monomial Degree – Sum of exponents</a:t>
            </a:r>
          </a:p>
          <a:p>
            <a:r>
              <a:rPr lang="en-US" dirty="0" smtClean="0"/>
              <a:t>Polynomial degree – Greatest monomial degree in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State whether each expression is a polynomial.  If it is a polynomial, identify it as a </a:t>
            </a:r>
            <a:r>
              <a:rPr lang="en-US" sz="2800" b="1" i="1" dirty="0" smtClean="0"/>
              <a:t>monomial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binomial</a:t>
            </a:r>
            <a:r>
              <a:rPr lang="en-US" sz="2800" b="1" dirty="0" smtClean="0"/>
              <a:t>, or </a:t>
            </a:r>
            <a:r>
              <a:rPr lang="en-US" sz="2800" b="1" i="1" dirty="0" smtClean="0"/>
              <a:t>trinomial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/>
          </a:p>
        </p:txBody>
      </p: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533400" y="1485900"/>
            <a:ext cx="7978775" cy="3225800"/>
            <a:chOff x="467" y="1604"/>
            <a:chExt cx="5026" cy="2032"/>
          </a:xfrm>
        </p:grpSpPr>
        <p:grpSp>
          <p:nvGrpSpPr>
            <p:cNvPr id="5" name="Group 97"/>
            <p:cNvGrpSpPr>
              <a:grpSpLocks/>
            </p:cNvGrpSpPr>
            <p:nvPr/>
          </p:nvGrpSpPr>
          <p:grpSpPr bwMode="auto">
            <a:xfrm>
              <a:off x="467" y="1604"/>
              <a:ext cx="5026" cy="2032"/>
              <a:chOff x="467" y="1604"/>
              <a:chExt cx="5026" cy="2032"/>
            </a:xfrm>
          </p:grpSpPr>
          <p:grpSp>
            <p:nvGrpSpPr>
              <p:cNvPr id="10" name="Group 96"/>
              <p:cNvGrpSpPr>
                <a:grpSpLocks/>
              </p:cNvGrpSpPr>
              <p:nvPr/>
            </p:nvGrpSpPr>
            <p:grpSpPr bwMode="auto">
              <a:xfrm>
                <a:off x="467" y="1604"/>
                <a:ext cx="5026" cy="2032"/>
                <a:chOff x="467" y="1604"/>
                <a:chExt cx="5026" cy="2032"/>
              </a:xfrm>
            </p:grpSpPr>
            <p:sp>
              <p:nvSpPr>
                <p:cNvPr id="14" name="Rectangle 83"/>
                <p:cNvSpPr>
                  <a:spLocks noChangeArrowheads="1"/>
                </p:cNvSpPr>
                <p:nvPr/>
              </p:nvSpPr>
              <p:spPr bwMode="invGray">
                <a:xfrm>
                  <a:off x="476" y="1604"/>
                  <a:ext cx="5017" cy="2026"/>
                </a:xfrm>
                <a:prstGeom prst="rect">
                  <a:avLst/>
                </a:prstGeom>
                <a:solidFill>
                  <a:srgbClr val="00006E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invGray">
                <a:xfrm>
                  <a:off x="4363" y="1604"/>
                  <a:ext cx="1088" cy="52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spcBef>
                      <a:spcPct val="20000"/>
                    </a:spcBef>
                    <a:spcAft>
                      <a:spcPct val="0"/>
                    </a:spcAft>
                    <a:buClrTx/>
                  </a:pPr>
                  <a:r>
                    <a:rPr lang="en-US" sz="1800" b="1">
                      <a:solidFill>
                        <a:srgbClr val="FFEB55"/>
                      </a:solidFill>
                    </a:rPr>
                    <a:t>Monomial, Binomial, or Trinomial</a:t>
                  </a:r>
                </a:p>
              </p:txBody>
            </p:sp>
            <p:sp>
              <p:nvSpPr>
                <p:cNvPr id="16" name="Rectangle 21"/>
                <p:cNvSpPr>
                  <a:spLocks noChangeArrowheads="1"/>
                </p:cNvSpPr>
                <p:nvPr/>
              </p:nvSpPr>
              <p:spPr bwMode="invGray">
                <a:xfrm>
                  <a:off x="1738" y="1604"/>
                  <a:ext cx="2831" cy="52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spcBef>
                      <a:spcPct val="20000"/>
                    </a:spcBef>
                    <a:spcAft>
                      <a:spcPct val="0"/>
                    </a:spcAft>
                    <a:buClrTx/>
                  </a:pPr>
                  <a:r>
                    <a:rPr lang="en-US" sz="1800" b="1">
                      <a:solidFill>
                        <a:srgbClr val="FFEB55"/>
                      </a:solidFill>
                    </a:rPr>
                    <a:t>Polynomial?</a:t>
                  </a:r>
                </a:p>
              </p:txBody>
            </p:sp>
            <p:sp>
              <p:nvSpPr>
                <p:cNvPr id="17" name="Rectangle 20"/>
                <p:cNvSpPr>
                  <a:spLocks noChangeArrowheads="1"/>
                </p:cNvSpPr>
                <p:nvPr/>
              </p:nvSpPr>
              <p:spPr bwMode="invGray">
                <a:xfrm>
                  <a:off x="722" y="1604"/>
                  <a:ext cx="1016" cy="52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spcBef>
                      <a:spcPct val="20000"/>
                    </a:spcBef>
                    <a:spcAft>
                      <a:spcPct val="0"/>
                    </a:spcAft>
                    <a:buClrTx/>
                  </a:pPr>
                  <a:r>
                    <a:rPr lang="en-US" sz="1800" b="1">
                      <a:solidFill>
                        <a:srgbClr val="FFEB55"/>
                      </a:solidFill>
                    </a:rPr>
                    <a:t>Expression</a:t>
                  </a:r>
                </a:p>
              </p:txBody>
            </p:sp>
            <p:sp>
              <p:nvSpPr>
                <p:cNvPr id="18" name="Line 37"/>
                <p:cNvSpPr>
                  <a:spLocks noChangeShapeType="1"/>
                </p:cNvSpPr>
                <p:nvPr/>
              </p:nvSpPr>
              <p:spPr bwMode="invGray">
                <a:xfrm>
                  <a:off x="476" y="2540"/>
                  <a:ext cx="50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Line 38"/>
                <p:cNvSpPr>
                  <a:spLocks noChangeShapeType="1"/>
                </p:cNvSpPr>
                <p:nvPr/>
              </p:nvSpPr>
              <p:spPr bwMode="invGray">
                <a:xfrm>
                  <a:off x="476" y="2951"/>
                  <a:ext cx="50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Line 39"/>
                <p:cNvSpPr>
                  <a:spLocks noChangeShapeType="1"/>
                </p:cNvSpPr>
                <p:nvPr/>
              </p:nvSpPr>
              <p:spPr bwMode="invGray">
                <a:xfrm>
                  <a:off x="476" y="3362"/>
                  <a:ext cx="50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41"/>
                <p:cNvSpPr>
                  <a:spLocks noChangeShapeType="1"/>
                </p:cNvSpPr>
                <p:nvPr/>
              </p:nvSpPr>
              <p:spPr bwMode="invGray">
                <a:xfrm>
                  <a:off x="467" y="1604"/>
                  <a:ext cx="0" cy="2032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Line 42"/>
                <p:cNvSpPr>
                  <a:spLocks noChangeShapeType="1"/>
                </p:cNvSpPr>
                <p:nvPr/>
              </p:nvSpPr>
              <p:spPr bwMode="invGray">
                <a:xfrm>
                  <a:off x="1738" y="1604"/>
                  <a:ext cx="0" cy="2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Line 44"/>
                <p:cNvSpPr>
                  <a:spLocks noChangeShapeType="1"/>
                </p:cNvSpPr>
                <p:nvPr/>
              </p:nvSpPr>
              <p:spPr bwMode="invGray">
                <a:xfrm>
                  <a:off x="5488" y="1604"/>
                  <a:ext cx="0" cy="2032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Line 35"/>
                <p:cNvSpPr>
                  <a:spLocks noChangeShapeType="1"/>
                </p:cNvSpPr>
                <p:nvPr/>
              </p:nvSpPr>
              <p:spPr bwMode="invGray">
                <a:xfrm>
                  <a:off x="470" y="1604"/>
                  <a:ext cx="501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Line 36"/>
                <p:cNvSpPr>
                  <a:spLocks noChangeShapeType="1"/>
                </p:cNvSpPr>
                <p:nvPr/>
              </p:nvSpPr>
              <p:spPr bwMode="invGray">
                <a:xfrm>
                  <a:off x="470" y="2129"/>
                  <a:ext cx="50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Text Box 92"/>
                <p:cNvSpPr txBox="1">
                  <a:spLocks noChangeArrowheads="1"/>
                </p:cNvSpPr>
                <p:nvPr/>
              </p:nvSpPr>
              <p:spPr bwMode="invGray">
                <a:xfrm>
                  <a:off x="497" y="2249"/>
                  <a:ext cx="266" cy="21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800" b="1">
                      <a:solidFill>
                        <a:srgbClr val="FFEB55"/>
                      </a:solidFill>
                    </a:rPr>
                    <a:t>a.</a:t>
                  </a:r>
                </a:p>
              </p:txBody>
            </p:sp>
            <p:sp>
              <p:nvSpPr>
                <p:cNvPr id="27" name="Text Box 93"/>
                <p:cNvSpPr txBox="1">
                  <a:spLocks noChangeArrowheads="1"/>
                </p:cNvSpPr>
                <p:nvPr/>
              </p:nvSpPr>
              <p:spPr bwMode="invGray">
                <a:xfrm>
                  <a:off x="497" y="2672"/>
                  <a:ext cx="266" cy="21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800" b="1">
                      <a:solidFill>
                        <a:srgbClr val="FFEB55"/>
                      </a:solidFill>
                    </a:rPr>
                    <a:t>b.</a:t>
                  </a:r>
                </a:p>
              </p:txBody>
            </p:sp>
            <p:sp>
              <p:nvSpPr>
                <p:cNvPr id="28" name="Text Box 94"/>
                <p:cNvSpPr txBox="1">
                  <a:spLocks noChangeArrowheads="1"/>
                </p:cNvSpPr>
                <p:nvPr/>
              </p:nvSpPr>
              <p:spPr bwMode="invGray">
                <a:xfrm>
                  <a:off x="497" y="3047"/>
                  <a:ext cx="266" cy="21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800" b="1">
                      <a:solidFill>
                        <a:srgbClr val="FFEB55"/>
                      </a:solidFill>
                    </a:rPr>
                    <a:t>c.</a:t>
                  </a:r>
                </a:p>
              </p:txBody>
            </p:sp>
            <p:sp>
              <p:nvSpPr>
                <p:cNvPr id="29" name="Text Box 95"/>
                <p:cNvSpPr txBox="1">
                  <a:spLocks noChangeArrowheads="1"/>
                </p:cNvSpPr>
                <p:nvPr/>
              </p:nvSpPr>
              <p:spPr bwMode="invGray">
                <a:xfrm>
                  <a:off x="497" y="3392"/>
                  <a:ext cx="266" cy="21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800" b="1">
                      <a:solidFill>
                        <a:srgbClr val="FFEB55"/>
                      </a:solidFill>
                    </a:rPr>
                    <a:t>d.</a:t>
                  </a:r>
                </a:p>
              </p:txBody>
            </p:sp>
          </p:grpSp>
          <p:sp>
            <p:nvSpPr>
              <p:cNvPr id="11" name="Line 40"/>
              <p:cNvSpPr>
                <a:spLocks noChangeShapeType="1"/>
              </p:cNvSpPr>
              <p:nvPr/>
            </p:nvSpPr>
            <p:spPr bwMode="invGray">
              <a:xfrm>
                <a:off x="476" y="3636"/>
                <a:ext cx="501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Line 43"/>
              <p:cNvSpPr>
                <a:spLocks noChangeShapeType="1"/>
              </p:cNvSpPr>
              <p:nvPr/>
            </p:nvSpPr>
            <p:spPr bwMode="invGray">
              <a:xfrm>
                <a:off x="4351" y="1604"/>
                <a:ext cx="0" cy="2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Line 91"/>
              <p:cNvSpPr>
                <a:spLocks noChangeShapeType="1"/>
              </p:cNvSpPr>
              <p:nvPr/>
            </p:nvSpPr>
            <p:spPr bwMode="invGray">
              <a:xfrm>
                <a:off x="776" y="1604"/>
                <a:ext cx="0" cy="2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6" name="Picture 59" descr="08-04-0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927" y="2965"/>
              <a:ext cx="671" cy="371"/>
            </a:xfrm>
            <a:prstGeom prst="rect">
              <a:avLst/>
            </a:prstGeom>
            <a:noFill/>
          </p:spPr>
        </p:pic>
        <p:pic>
          <p:nvPicPr>
            <p:cNvPr id="7" name="Picture 60" descr="08-04-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1062" y="3378"/>
              <a:ext cx="336" cy="178"/>
            </a:xfrm>
            <a:prstGeom prst="rect">
              <a:avLst/>
            </a:prstGeom>
            <a:noFill/>
          </p:spPr>
        </p:pic>
        <p:pic>
          <p:nvPicPr>
            <p:cNvPr id="8" name="Picture 61" descr="08-04-0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061" y="2281"/>
              <a:ext cx="338" cy="139"/>
            </a:xfrm>
            <a:prstGeom prst="rect">
              <a:avLst/>
            </a:prstGeom>
            <a:noFill/>
          </p:spPr>
        </p:pic>
        <p:pic>
          <p:nvPicPr>
            <p:cNvPr id="9" name="Picture 62" descr="08-04-0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819" y="2650"/>
              <a:ext cx="849" cy="216"/>
            </a:xfrm>
            <a:prstGeom prst="rect">
              <a:avLst/>
            </a:prstGeom>
            <a:noFill/>
          </p:spPr>
        </p:pic>
      </p:grpSp>
      <p:grpSp>
        <p:nvGrpSpPr>
          <p:cNvPr id="30" name="Group 101"/>
          <p:cNvGrpSpPr>
            <a:grpSpLocks/>
          </p:cNvGrpSpPr>
          <p:nvPr/>
        </p:nvGrpSpPr>
        <p:grpSpPr bwMode="auto">
          <a:xfrm>
            <a:off x="2614612" y="4205287"/>
            <a:ext cx="4494213" cy="434975"/>
            <a:chOff x="1738" y="3362"/>
            <a:chExt cx="2831" cy="274"/>
          </a:xfrm>
        </p:grpSpPr>
        <p:sp>
          <p:nvSpPr>
            <p:cNvPr id="31" name="Rectangle 33"/>
            <p:cNvSpPr>
              <a:spLocks noChangeArrowheads="1"/>
            </p:cNvSpPr>
            <p:nvPr/>
          </p:nvSpPr>
          <p:spPr bwMode="invGray">
            <a:xfrm>
              <a:off x="1738" y="3362"/>
              <a:ext cx="2831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  <a:spcAft>
                  <a:spcPct val="0"/>
                </a:spcAft>
                <a:buClrTx/>
              </a:pPr>
              <a:r>
                <a:rPr lang="en-US" sz="1800" dirty="0">
                  <a:solidFill>
                    <a:schemeClr val="bg1"/>
                  </a:solidFill>
                </a:rPr>
                <a:t>Yes,          </a:t>
              </a:r>
              <a:r>
                <a:rPr lang="en-US" sz="1800" dirty="0" smtClean="0">
                  <a:solidFill>
                    <a:schemeClr val="bg1"/>
                  </a:solidFill>
                </a:rPr>
                <a:t>      has </a:t>
              </a:r>
              <a:r>
                <a:rPr lang="en-US" sz="1800" dirty="0">
                  <a:solidFill>
                    <a:schemeClr val="bg1"/>
                  </a:solidFill>
                </a:rPr>
                <a:t>one term. </a:t>
              </a:r>
            </a:p>
          </p:txBody>
        </p:sp>
        <p:pic>
          <p:nvPicPr>
            <p:cNvPr id="32" name="Picture 100" descr="08-04-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2125" y="3383"/>
              <a:ext cx="340" cy="180"/>
            </a:xfrm>
            <a:prstGeom prst="rect">
              <a:avLst/>
            </a:prstGeom>
            <a:noFill/>
          </p:spPr>
        </p:pic>
      </p:grp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6781800" y="4205287"/>
            <a:ext cx="1727200" cy="43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800">
                <a:solidFill>
                  <a:schemeClr val="bg1"/>
                </a:solidFill>
              </a:rPr>
              <a:t>monomial</a:t>
            </a: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6781800" y="3552825"/>
            <a:ext cx="1727200" cy="652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800">
                <a:solidFill>
                  <a:schemeClr val="bg1"/>
                </a:solidFill>
              </a:rPr>
              <a:t>none of these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6781800" y="2900362"/>
            <a:ext cx="1727200" cy="652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800">
                <a:solidFill>
                  <a:schemeClr val="bg1"/>
                </a:solidFill>
              </a:rPr>
              <a:t>trinomial</a:t>
            </a: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6781800" y="2247900"/>
            <a:ext cx="1727200" cy="652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800">
                <a:solidFill>
                  <a:schemeClr val="bg1"/>
                </a:solidFill>
              </a:rPr>
              <a:t>binomial</a:t>
            </a:r>
          </a:p>
        </p:txBody>
      </p:sp>
      <p:grpSp>
        <p:nvGrpSpPr>
          <p:cNvPr id="37" name="Group 90"/>
          <p:cNvGrpSpPr>
            <a:grpSpLocks/>
          </p:cNvGrpSpPr>
          <p:nvPr/>
        </p:nvGrpSpPr>
        <p:grpSpPr bwMode="auto">
          <a:xfrm>
            <a:off x="2590800" y="2324100"/>
            <a:ext cx="4494213" cy="652462"/>
            <a:chOff x="1501" y="2129"/>
            <a:chExt cx="2831" cy="411"/>
          </a:xfrm>
        </p:grpSpPr>
        <p:sp>
          <p:nvSpPr>
            <p:cNvPr id="38" name="Rectangle 24"/>
            <p:cNvSpPr>
              <a:spLocks noChangeArrowheads="1"/>
            </p:cNvSpPr>
            <p:nvPr/>
          </p:nvSpPr>
          <p:spPr bwMode="invGray">
            <a:xfrm>
              <a:off x="1501" y="2129"/>
              <a:ext cx="2831" cy="4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  <a:spcAft>
                  <a:spcPct val="0"/>
                </a:spcAft>
                <a:buClrTx/>
              </a:pPr>
              <a:r>
                <a:rPr lang="en-US" sz="1800" dirty="0">
                  <a:solidFill>
                    <a:schemeClr val="bg1"/>
                  </a:solidFill>
                </a:rPr>
                <a:t>Yes,          </a:t>
              </a:r>
              <a:r>
                <a:rPr lang="en-US" sz="1800" dirty="0" smtClean="0">
                  <a:solidFill>
                    <a:schemeClr val="bg1"/>
                  </a:solidFill>
                </a:rPr>
                <a:t>      is </a:t>
              </a:r>
              <a:r>
                <a:rPr lang="en-US" sz="1800" dirty="0">
                  <a:solidFill>
                    <a:schemeClr val="bg1"/>
                  </a:solidFill>
                </a:rPr>
                <a:t>the difference of two </a:t>
              </a:r>
              <a:br>
                <a:rPr lang="en-US" sz="1800" dirty="0">
                  <a:solidFill>
                    <a:schemeClr val="bg1"/>
                  </a:solidFill>
                </a:rPr>
              </a:br>
              <a:r>
                <a:rPr lang="en-US" sz="1800" dirty="0">
                  <a:solidFill>
                    <a:schemeClr val="bg1"/>
                  </a:solidFill>
                </a:rPr>
                <a:t>real numbers.</a:t>
              </a:r>
            </a:p>
          </p:txBody>
        </p:sp>
        <p:pic>
          <p:nvPicPr>
            <p:cNvPr id="39" name="Picture 57" descr="08-04-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882" y="2184"/>
              <a:ext cx="338" cy="139"/>
            </a:xfrm>
            <a:prstGeom prst="rect">
              <a:avLst/>
            </a:prstGeom>
            <a:noFill/>
          </p:spPr>
        </p:pic>
      </p:grpSp>
      <p:grpSp>
        <p:nvGrpSpPr>
          <p:cNvPr id="40" name="Group 87"/>
          <p:cNvGrpSpPr>
            <a:grpSpLocks/>
          </p:cNvGrpSpPr>
          <p:nvPr/>
        </p:nvGrpSpPr>
        <p:grpSpPr bwMode="auto">
          <a:xfrm>
            <a:off x="2614612" y="2900362"/>
            <a:ext cx="4494213" cy="652463"/>
            <a:chOff x="1501" y="2540"/>
            <a:chExt cx="2831" cy="411"/>
          </a:xfrm>
        </p:grpSpPr>
        <p:sp>
          <p:nvSpPr>
            <p:cNvPr id="41" name="Rectangle 27"/>
            <p:cNvSpPr>
              <a:spLocks noChangeArrowheads="1"/>
            </p:cNvSpPr>
            <p:nvPr/>
          </p:nvSpPr>
          <p:spPr bwMode="invGray">
            <a:xfrm>
              <a:off x="1501" y="2540"/>
              <a:ext cx="2831" cy="4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  <a:spcAft>
                  <a:spcPct val="0"/>
                </a:spcAft>
                <a:buClrTx/>
                <a:tabLst>
                  <a:tab pos="1543050" algn="l"/>
                </a:tabLst>
              </a:pPr>
              <a:r>
                <a:rPr lang="en-US" sz="1800" dirty="0">
                  <a:solidFill>
                    <a:schemeClr val="bg1"/>
                  </a:solidFill>
                </a:rPr>
                <a:t>Yes,                       </a:t>
              </a:r>
              <a:r>
                <a:rPr lang="en-US" sz="1800" dirty="0" smtClean="0">
                  <a:solidFill>
                    <a:schemeClr val="bg1"/>
                  </a:solidFill>
                </a:rPr>
                <a:t>         is </a:t>
              </a:r>
              <a:r>
                <a:rPr lang="en-US" sz="1800" dirty="0">
                  <a:solidFill>
                    <a:schemeClr val="bg1"/>
                  </a:solidFill>
                </a:rPr>
                <a:t>the sum and difference of three monomials.</a:t>
              </a:r>
            </a:p>
          </p:txBody>
        </p:sp>
        <p:pic>
          <p:nvPicPr>
            <p:cNvPr id="42" name="Picture 58" descr="08-04-0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1888" y="2553"/>
              <a:ext cx="849" cy="216"/>
            </a:xfrm>
            <a:prstGeom prst="rect">
              <a:avLst/>
            </a:prstGeom>
            <a:noFill/>
          </p:spPr>
        </p:pic>
      </p:grpSp>
      <p:grpSp>
        <p:nvGrpSpPr>
          <p:cNvPr id="43" name="Group 88"/>
          <p:cNvGrpSpPr>
            <a:grpSpLocks/>
          </p:cNvGrpSpPr>
          <p:nvPr/>
        </p:nvGrpSpPr>
        <p:grpSpPr bwMode="auto">
          <a:xfrm>
            <a:off x="2614612" y="3552825"/>
            <a:ext cx="4494213" cy="652462"/>
            <a:chOff x="1501" y="2951"/>
            <a:chExt cx="2831" cy="411"/>
          </a:xfrm>
        </p:grpSpPr>
        <p:sp>
          <p:nvSpPr>
            <p:cNvPr id="44" name="Rectangle 30"/>
            <p:cNvSpPr>
              <a:spLocks noChangeArrowheads="1"/>
            </p:cNvSpPr>
            <p:nvPr/>
          </p:nvSpPr>
          <p:spPr bwMode="invGray">
            <a:xfrm>
              <a:off x="1501" y="2951"/>
              <a:ext cx="2831" cy="4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  <a:spcAft>
                  <a:spcPct val="0"/>
                </a:spcAft>
                <a:buClrTx/>
              </a:pPr>
              <a:r>
                <a:rPr lang="en-US" sz="1800" dirty="0">
                  <a:solidFill>
                    <a:schemeClr val="bg1"/>
                  </a:solidFill>
                </a:rPr>
                <a:t>No.                         </a:t>
              </a:r>
              <a:r>
                <a:rPr lang="en-US" sz="1800" dirty="0" smtClean="0">
                  <a:solidFill>
                    <a:schemeClr val="bg1"/>
                  </a:solidFill>
                </a:rPr>
                <a:t>     are </a:t>
              </a:r>
              <a:r>
                <a:rPr lang="en-US" sz="1800" dirty="0">
                  <a:solidFill>
                    <a:schemeClr val="bg1"/>
                  </a:solidFill>
                </a:rPr>
                <a:t>not monomials.</a:t>
              </a:r>
            </a:p>
          </p:txBody>
        </p:sp>
        <p:pic>
          <p:nvPicPr>
            <p:cNvPr id="45" name="Picture 63" descr="08-04-0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1774" y="2961"/>
              <a:ext cx="919" cy="38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  <p:bldP spid="34" grpId="0" autoUpdateAnimBg="0"/>
      <p:bldP spid="35" grpId="0" autoUpdateAnimBg="0"/>
      <p:bldP spid="3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State whether each expression is a polynomial.  If it is a polynomial, identify it as a </a:t>
            </a:r>
            <a:r>
              <a:rPr lang="en-US" sz="2800" b="1" i="1" dirty="0" smtClean="0"/>
              <a:t>monomial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binomial</a:t>
            </a:r>
            <a:r>
              <a:rPr lang="en-US" sz="2800" b="1" dirty="0" smtClean="0"/>
              <a:t>, or </a:t>
            </a:r>
            <a:r>
              <a:rPr lang="en-US" sz="2800" b="1" i="1" dirty="0" smtClean="0"/>
              <a:t>trinomial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/>
          </a:p>
        </p:txBody>
      </p: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533400" y="1485900"/>
            <a:ext cx="7978775" cy="3225800"/>
            <a:chOff x="467" y="1604"/>
            <a:chExt cx="5026" cy="2032"/>
          </a:xfrm>
        </p:grpSpPr>
        <p:grpSp>
          <p:nvGrpSpPr>
            <p:cNvPr id="10" name="Group 96"/>
            <p:cNvGrpSpPr>
              <a:grpSpLocks/>
            </p:cNvGrpSpPr>
            <p:nvPr/>
          </p:nvGrpSpPr>
          <p:grpSpPr bwMode="auto">
            <a:xfrm>
              <a:off x="467" y="1604"/>
              <a:ext cx="5026" cy="2032"/>
              <a:chOff x="467" y="1604"/>
              <a:chExt cx="5026" cy="2032"/>
            </a:xfrm>
          </p:grpSpPr>
          <p:sp>
            <p:nvSpPr>
              <p:cNvPr id="14" name="Rectangle 83"/>
              <p:cNvSpPr>
                <a:spLocks noChangeArrowheads="1"/>
              </p:cNvSpPr>
              <p:nvPr/>
            </p:nvSpPr>
            <p:spPr bwMode="invGray">
              <a:xfrm>
                <a:off x="476" y="1604"/>
                <a:ext cx="5017" cy="2026"/>
              </a:xfrm>
              <a:prstGeom prst="rect">
                <a:avLst/>
              </a:prstGeom>
              <a:solidFill>
                <a:srgbClr val="00006E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invGray">
              <a:xfrm>
                <a:off x="4363" y="1604"/>
                <a:ext cx="1088" cy="5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spcAft>
                    <a:spcPct val="0"/>
                  </a:spcAft>
                  <a:buClrTx/>
                </a:pPr>
                <a:r>
                  <a:rPr lang="en-US" sz="1800" b="1">
                    <a:solidFill>
                      <a:srgbClr val="FFEB55"/>
                    </a:solidFill>
                  </a:rPr>
                  <a:t>Monomial, Binomial, or Trinomial</a:t>
                </a:r>
              </a:p>
            </p:txBody>
          </p:sp>
          <p:sp>
            <p:nvSpPr>
              <p:cNvPr id="16" name="Rectangle 21"/>
              <p:cNvSpPr>
                <a:spLocks noChangeArrowheads="1"/>
              </p:cNvSpPr>
              <p:nvPr/>
            </p:nvSpPr>
            <p:spPr bwMode="invGray">
              <a:xfrm>
                <a:off x="1738" y="1604"/>
                <a:ext cx="2831" cy="5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spcAft>
                    <a:spcPct val="0"/>
                  </a:spcAft>
                  <a:buClrTx/>
                </a:pPr>
                <a:r>
                  <a:rPr lang="en-US" sz="1800" b="1">
                    <a:solidFill>
                      <a:srgbClr val="FFEB55"/>
                    </a:solidFill>
                  </a:rPr>
                  <a:t>Polynomial?</a:t>
                </a:r>
              </a:p>
            </p:txBody>
          </p:sp>
          <p:sp>
            <p:nvSpPr>
              <p:cNvPr id="17" name="Rectangle 20"/>
              <p:cNvSpPr>
                <a:spLocks noChangeArrowheads="1"/>
              </p:cNvSpPr>
              <p:nvPr/>
            </p:nvSpPr>
            <p:spPr bwMode="invGray">
              <a:xfrm>
                <a:off x="722" y="1604"/>
                <a:ext cx="1016" cy="5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spcAft>
                    <a:spcPct val="0"/>
                  </a:spcAft>
                  <a:buClrTx/>
                </a:pPr>
                <a:r>
                  <a:rPr lang="en-US" sz="1800" b="1">
                    <a:solidFill>
                      <a:srgbClr val="FFEB55"/>
                    </a:solidFill>
                  </a:rPr>
                  <a:t>Expression</a:t>
                </a:r>
              </a:p>
            </p:txBody>
          </p:sp>
          <p:sp>
            <p:nvSpPr>
              <p:cNvPr id="18" name="Line 37"/>
              <p:cNvSpPr>
                <a:spLocks noChangeShapeType="1"/>
              </p:cNvSpPr>
              <p:nvPr/>
            </p:nvSpPr>
            <p:spPr bwMode="invGray">
              <a:xfrm>
                <a:off x="476" y="2540"/>
                <a:ext cx="50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Line 38"/>
              <p:cNvSpPr>
                <a:spLocks noChangeShapeType="1"/>
              </p:cNvSpPr>
              <p:nvPr/>
            </p:nvSpPr>
            <p:spPr bwMode="invGray">
              <a:xfrm>
                <a:off x="476" y="2951"/>
                <a:ext cx="50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Line 39"/>
              <p:cNvSpPr>
                <a:spLocks noChangeShapeType="1"/>
              </p:cNvSpPr>
              <p:nvPr/>
            </p:nvSpPr>
            <p:spPr bwMode="invGray">
              <a:xfrm>
                <a:off x="476" y="3362"/>
                <a:ext cx="50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Line 41"/>
              <p:cNvSpPr>
                <a:spLocks noChangeShapeType="1"/>
              </p:cNvSpPr>
              <p:nvPr/>
            </p:nvSpPr>
            <p:spPr bwMode="invGray">
              <a:xfrm>
                <a:off x="467" y="1604"/>
                <a:ext cx="0" cy="203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Line 42"/>
              <p:cNvSpPr>
                <a:spLocks noChangeShapeType="1"/>
              </p:cNvSpPr>
              <p:nvPr/>
            </p:nvSpPr>
            <p:spPr bwMode="invGray">
              <a:xfrm>
                <a:off x="1738" y="1604"/>
                <a:ext cx="0" cy="2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Line 44"/>
              <p:cNvSpPr>
                <a:spLocks noChangeShapeType="1"/>
              </p:cNvSpPr>
              <p:nvPr/>
            </p:nvSpPr>
            <p:spPr bwMode="invGray">
              <a:xfrm>
                <a:off x="5488" y="1604"/>
                <a:ext cx="0" cy="203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Line 35"/>
              <p:cNvSpPr>
                <a:spLocks noChangeShapeType="1"/>
              </p:cNvSpPr>
              <p:nvPr/>
            </p:nvSpPr>
            <p:spPr bwMode="invGray">
              <a:xfrm>
                <a:off x="470" y="1604"/>
                <a:ext cx="501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Line 36"/>
              <p:cNvSpPr>
                <a:spLocks noChangeShapeType="1"/>
              </p:cNvSpPr>
              <p:nvPr/>
            </p:nvSpPr>
            <p:spPr bwMode="invGray">
              <a:xfrm>
                <a:off x="470" y="2129"/>
                <a:ext cx="50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" name="Text Box 92"/>
              <p:cNvSpPr txBox="1">
                <a:spLocks noChangeArrowheads="1"/>
              </p:cNvSpPr>
              <p:nvPr/>
            </p:nvSpPr>
            <p:spPr bwMode="invGray">
              <a:xfrm>
                <a:off x="497" y="2249"/>
                <a:ext cx="266" cy="21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rgbClr val="FFEB55"/>
                    </a:solidFill>
                  </a:rPr>
                  <a:t>a.</a:t>
                </a:r>
              </a:p>
            </p:txBody>
          </p:sp>
          <p:sp>
            <p:nvSpPr>
              <p:cNvPr id="27" name="Text Box 93"/>
              <p:cNvSpPr txBox="1">
                <a:spLocks noChangeArrowheads="1"/>
              </p:cNvSpPr>
              <p:nvPr/>
            </p:nvSpPr>
            <p:spPr bwMode="invGray">
              <a:xfrm>
                <a:off x="497" y="2672"/>
                <a:ext cx="266" cy="21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rgbClr val="FFEB55"/>
                    </a:solidFill>
                  </a:rPr>
                  <a:t>b.</a:t>
                </a:r>
              </a:p>
            </p:txBody>
          </p:sp>
          <p:sp>
            <p:nvSpPr>
              <p:cNvPr id="28" name="Text Box 94"/>
              <p:cNvSpPr txBox="1">
                <a:spLocks noChangeArrowheads="1"/>
              </p:cNvSpPr>
              <p:nvPr/>
            </p:nvSpPr>
            <p:spPr bwMode="invGray">
              <a:xfrm>
                <a:off x="497" y="3047"/>
                <a:ext cx="266" cy="21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rgbClr val="FFEB55"/>
                    </a:solidFill>
                  </a:rPr>
                  <a:t>c.</a:t>
                </a:r>
              </a:p>
            </p:txBody>
          </p:sp>
          <p:sp>
            <p:nvSpPr>
              <p:cNvPr id="29" name="Text Box 95"/>
              <p:cNvSpPr txBox="1">
                <a:spLocks noChangeArrowheads="1"/>
              </p:cNvSpPr>
              <p:nvPr/>
            </p:nvSpPr>
            <p:spPr bwMode="invGray">
              <a:xfrm>
                <a:off x="497" y="3392"/>
                <a:ext cx="266" cy="21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rgbClr val="FFEB55"/>
                    </a:solidFill>
                  </a:rPr>
                  <a:t>d.</a:t>
                </a:r>
              </a:p>
            </p:txBody>
          </p:sp>
        </p:grpSp>
        <p:sp>
          <p:nvSpPr>
            <p:cNvPr id="11" name="Line 40"/>
            <p:cNvSpPr>
              <a:spLocks noChangeShapeType="1"/>
            </p:cNvSpPr>
            <p:nvPr/>
          </p:nvSpPr>
          <p:spPr bwMode="invGray">
            <a:xfrm>
              <a:off x="476" y="3636"/>
              <a:ext cx="501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invGray">
            <a:xfrm>
              <a:off x="4351" y="1604"/>
              <a:ext cx="0" cy="2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91"/>
            <p:cNvSpPr>
              <a:spLocks noChangeShapeType="1"/>
            </p:cNvSpPr>
            <p:nvPr/>
          </p:nvSpPr>
          <p:spPr bwMode="invGray">
            <a:xfrm>
              <a:off x="776" y="1604"/>
              <a:ext cx="0" cy="20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6934200" y="4281487"/>
            <a:ext cx="1603375" cy="43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800">
                <a:solidFill>
                  <a:schemeClr val="bg1"/>
                </a:solidFill>
              </a:rPr>
              <a:t>monomial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934200" y="3629025"/>
            <a:ext cx="1603375" cy="652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800">
                <a:solidFill>
                  <a:schemeClr val="bg1"/>
                </a:solidFill>
              </a:rPr>
              <a:t>binomial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934200" y="2976562"/>
            <a:ext cx="1603375" cy="652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800">
                <a:solidFill>
                  <a:schemeClr val="bg1"/>
                </a:solidFill>
              </a:rPr>
              <a:t>none of these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934200" y="2324100"/>
            <a:ext cx="1603375" cy="652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800">
                <a:solidFill>
                  <a:schemeClr val="bg1"/>
                </a:solidFill>
              </a:rPr>
              <a:t>trinomial</a:t>
            </a:r>
          </a:p>
        </p:txBody>
      </p:sp>
      <p:grpSp>
        <p:nvGrpSpPr>
          <p:cNvPr id="51" name="Group 74"/>
          <p:cNvGrpSpPr>
            <a:grpSpLocks/>
          </p:cNvGrpSpPr>
          <p:nvPr/>
        </p:nvGrpSpPr>
        <p:grpSpPr bwMode="auto">
          <a:xfrm>
            <a:off x="2586037" y="2324100"/>
            <a:ext cx="3925888" cy="652462"/>
            <a:chOff x="1738" y="2129"/>
            <a:chExt cx="2473" cy="411"/>
          </a:xfrm>
        </p:grpSpPr>
        <p:sp>
          <p:nvSpPr>
            <p:cNvPr id="52" name="Rectangle 51"/>
            <p:cNvSpPr>
              <a:spLocks noChangeArrowheads="1"/>
            </p:cNvSpPr>
            <p:nvPr/>
          </p:nvSpPr>
          <p:spPr bwMode="invGray">
            <a:xfrm>
              <a:off x="1738" y="2129"/>
              <a:ext cx="2473" cy="4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  <a:spcAft>
                  <a:spcPct val="0"/>
                </a:spcAft>
                <a:buClrTx/>
              </a:pPr>
              <a:r>
                <a:rPr lang="en-US" sz="1800" dirty="0">
                  <a:solidFill>
                    <a:schemeClr val="bg1"/>
                  </a:solidFill>
                </a:rPr>
                <a:t>Yes,                        </a:t>
              </a:r>
              <a:r>
                <a:rPr lang="en-US" sz="1800" dirty="0" smtClean="0">
                  <a:solidFill>
                    <a:schemeClr val="bg1"/>
                  </a:solidFill>
                </a:rPr>
                <a:t>        is </a:t>
              </a:r>
              <a:r>
                <a:rPr lang="en-US" sz="1800" dirty="0">
                  <a:solidFill>
                    <a:schemeClr val="bg1"/>
                  </a:solidFill>
                </a:rPr>
                <a:t>the sum of</a:t>
              </a:r>
              <a:br>
                <a:rPr lang="en-US" sz="1800" dirty="0">
                  <a:solidFill>
                    <a:schemeClr val="bg1"/>
                  </a:solidFill>
                </a:rPr>
              </a:br>
              <a:r>
                <a:rPr lang="en-US" sz="1800" dirty="0">
                  <a:solidFill>
                    <a:schemeClr val="bg1"/>
                  </a:solidFill>
                </a:rPr>
                <a:t>three monomials.</a:t>
              </a:r>
            </a:p>
          </p:txBody>
        </p:sp>
        <p:pic>
          <p:nvPicPr>
            <p:cNvPr id="53" name="Picture 67" descr="08-04-0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2131" y="2141"/>
              <a:ext cx="864" cy="216"/>
            </a:xfrm>
            <a:prstGeom prst="rect">
              <a:avLst/>
            </a:prstGeom>
            <a:noFill/>
          </p:spPr>
        </p:pic>
      </p:grpSp>
      <p:grpSp>
        <p:nvGrpSpPr>
          <p:cNvPr id="54" name="Group 75"/>
          <p:cNvGrpSpPr>
            <a:grpSpLocks/>
          </p:cNvGrpSpPr>
          <p:nvPr/>
        </p:nvGrpSpPr>
        <p:grpSpPr bwMode="auto">
          <a:xfrm>
            <a:off x="2586037" y="2976562"/>
            <a:ext cx="4402138" cy="652463"/>
            <a:chOff x="1738" y="2540"/>
            <a:chExt cx="2773" cy="411"/>
          </a:xfrm>
        </p:grpSpPr>
        <p:sp>
          <p:nvSpPr>
            <p:cNvPr id="55" name="Rectangle 54"/>
            <p:cNvSpPr>
              <a:spLocks noChangeArrowheads="1"/>
            </p:cNvSpPr>
            <p:nvPr/>
          </p:nvSpPr>
          <p:spPr bwMode="invGray">
            <a:xfrm>
              <a:off x="1738" y="2540"/>
              <a:ext cx="2773" cy="4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  <a:spcAft>
                  <a:spcPct val="0"/>
                </a:spcAft>
                <a:buClrTx/>
                <a:tabLst>
                  <a:tab pos="1543050" algn="l"/>
                </a:tabLst>
              </a:pPr>
              <a:r>
                <a:rPr lang="en-US" sz="1800" dirty="0">
                  <a:solidFill>
                    <a:schemeClr val="bg1"/>
                  </a:solidFill>
                </a:rPr>
                <a:t>No.                 </a:t>
              </a:r>
              <a:r>
                <a:rPr lang="en-US" sz="1800" dirty="0" smtClean="0">
                  <a:solidFill>
                    <a:schemeClr val="bg1"/>
                  </a:solidFill>
                </a:rPr>
                <a:t>   which </a:t>
              </a:r>
              <a:r>
                <a:rPr lang="en-US" sz="1800" dirty="0">
                  <a:solidFill>
                    <a:schemeClr val="bg1"/>
                  </a:solidFill>
                </a:rPr>
                <a:t>is not a monomial.</a:t>
              </a:r>
            </a:p>
          </p:txBody>
        </p:sp>
        <p:pic>
          <p:nvPicPr>
            <p:cNvPr id="56" name="Picture 68" descr="08-04-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2053" y="2553"/>
              <a:ext cx="615" cy="380"/>
            </a:xfrm>
            <a:prstGeom prst="rect">
              <a:avLst/>
            </a:prstGeom>
            <a:noFill/>
          </p:spPr>
        </p:pic>
      </p:grpSp>
      <p:grpSp>
        <p:nvGrpSpPr>
          <p:cNvPr id="57" name="Group 77"/>
          <p:cNvGrpSpPr>
            <a:grpSpLocks/>
          </p:cNvGrpSpPr>
          <p:nvPr/>
        </p:nvGrpSpPr>
        <p:grpSpPr bwMode="auto">
          <a:xfrm>
            <a:off x="2586037" y="4281487"/>
            <a:ext cx="4494213" cy="434975"/>
            <a:chOff x="1738" y="3362"/>
            <a:chExt cx="2831" cy="274"/>
          </a:xfrm>
        </p:grpSpPr>
        <p:sp>
          <p:nvSpPr>
            <p:cNvPr id="58" name="Rectangle 60"/>
            <p:cNvSpPr>
              <a:spLocks noChangeArrowheads="1"/>
            </p:cNvSpPr>
            <p:nvPr/>
          </p:nvSpPr>
          <p:spPr bwMode="invGray">
            <a:xfrm>
              <a:off x="1738" y="3362"/>
              <a:ext cx="2831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  <a:spcAft>
                  <a:spcPct val="0"/>
                </a:spcAft>
                <a:buClrTx/>
              </a:pPr>
              <a:r>
                <a:rPr lang="en-US" sz="1800" dirty="0">
                  <a:solidFill>
                    <a:schemeClr val="bg1"/>
                  </a:solidFill>
                </a:rPr>
                <a:t>Yes,        </a:t>
              </a:r>
              <a:r>
                <a:rPr lang="en-US" sz="1800" dirty="0" smtClean="0">
                  <a:solidFill>
                    <a:schemeClr val="bg1"/>
                  </a:solidFill>
                </a:rPr>
                <a:t>     has </a:t>
              </a:r>
              <a:r>
                <a:rPr lang="en-US" sz="1800" dirty="0">
                  <a:solidFill>
                    <a:schemeClr val="bg1"/>
                  </a:solidFill>
                </a:rPr>
                <a:t>one term. </a:t>
              </a:r>
            </a:p>
          </p:txBody>
        </p:sp>
        <p:pic>
          <p:nvPicPr>
            <p:cNvPr id="59" name="Picture 70" descr="08-04-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2126" y="3376"/>
              <a:ext cx="252" cy="216"/>
            </a:xfrm>
            <a:prstGeom prst="rect">
              <a:avLst/>
            </a:prstGeom>
            <a:noFill/>
          </p:spPr>
        </p:pic>
      </p:grpSp>
      <p:grpSp>
        <p:nvGrpSpPr>
          <p:cNvPr id="60" name="Group 76"/>
          <p:cNvGrpSpPr>
            <a:grpSpLocks/>
          </p:cNvGrpSpPr>
          <p:nvPr/>
        </p:nvGrpSpPr>
        <p:grpSpPr bwMode="auto">
          <a:xfrm>
            <a:off x="2586037" y="3629025"/>
            <a:ext cx="4348163" cy="652462"/>
            <a:chOff x="1738" y="2951"/>
            <a:chExt cx="2739" cy="411"/>
          </a:xfrm>
        </p:grpSpPr>
        <p:sp>
          <p:nvSpPr>
            <p:cNvPr id="61" name="Rectangle 57"/>
            <p:cNvSpPr>
              <a:spLocks noChangeArrowheads="1"/>
            </p:cNvSpPr>
            <p:nvPr/>
          </p:nvSpPr>
          <p:spPr bwMode="invGray">
            <a:xfrm>
              <a:off x="1738" y="2951"/>
              <a:ext cx="2739" cy="4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20000"/>
                </a:spcBef>
                <a:spcAft>
                  <a:spcPct val="0"/>
                </a:spcAft>
                <a:buClrTx/>
              </a:pPr>
              <a:r>
                <a:rPr lang="en-US" sz="1800" dirty="0">
                  <a:solidFill>
                    <a:schemeClr val="bg1"/>
                  </a:solidFill>
                </a:rPr>
                <a:t>Yes,                                      </a:t>
              </a:r>
              <a:r>
                <a:rPr lang="en-US" sz="1800" dirty="0" smtClean="0">
                  <a:solidFill>
                    <a:schemeClr val="bg1"/>
                  </a:solidFill>
                </a:rPr>
                <a:t>          The </a:t>
              </a:r>
              <a:r>
                <a:rPr lang="en-US" sz="1800" dirty="0">
                  <a:solidFill>
                    <a:schemeClr val="bg1"/>
                  </a:solidFill>
                </a:rPr>
                <a:t>expression is the sum of two monomials.</a:t>
              </a:r>
            </a:p>
          </p:txBody>
        </p:sp>
        <p:pic>
          <p:nvPicPr>
            <p:cNvPr id="62" name="Picture 71" descr="08-04-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2123" y="2995"/>
              <a:ext cx="1428" cy="185"/>
            </a:xfrm>
            <a:prstGeom prst="rect">
              <a:avLst/>
            </a:prstGeom>
            <a:noFill/>
          </p:spPr>
        </p:pic>
      </p:grpSp>
      <p:pic>
        <p:nvPicPr>
          <p:cNvPr id="63" name="Picture 62" descr="08-04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1143000" y="2476500"/>
            <a:ext cx="1371600" cy="342900"/>
          </a:xfrm>
          <a:prstGeom prst="rect">
            <a:avLst/>
          </a:prstGeom>
          <a:noFill/>
        </p:spPr>
      </p:pic>
      <p:pic>
        <p:nvPicPr>
          <p:cNvPr id="64" name="Picture 66" descr="08-04-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1219200" y="3162300"/>
            <a:ext cx="1041400" cy="282575"/>
          </a:xfrm>
          <a:prstGeom prst="rect">
            <a:avLst/>
          </a:prstGeom>
          <a:noFill/>
        </p:spPr>
      </p:pic>
      <p:pic>
        <p:nvPicPr>
          <p:cNvPr id="65" name="Picture 64" descr="08-04-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invGray">
          <a:xfrm>
            <a:off x="1295400" y="3848100"/>
            <a:ext cx="776288" cy="220663"/>
          </a:xfrm>
          <a:prstGeom prst="rect">
            <a:avLst/>
          </a:prstGeom>
          <a:noFill/>
        </p:spPr>
      </p:pic>
      <p:pic>
        <p:nvPicPr>
          <p:cNvPr id="66" name="Picture 65" descr="08-04-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1447800" y="4305300"/>
            <a:ext cx="40005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utoUpdateAnimBg="0"/>
      <p:bldP spid="48" grpId="0" autoUpdateAnimBg="0"/>
      <p:bldP spid="49" grpId="0" autoUpdateAnimBg="0"/>
      <p:bldP spid="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Polynomials are typically written in descending order of degrees.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57300"/>
            <a:ext cx="2926597" cy="3352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95050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495300" y="1524000"/>
            <a:ext cx="48387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2209800" y="1981200"/>
            <a:ext cx="5562600" cy="4247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19100" y="2819400"/>
            <a:ext cx="48387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647700" y="3162300"/>
            <a:ext cx="48387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647700" y="3581400"/>
            <a:ext cx="7162800" cy="4247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"/>
            <a:ext cx="9144000" cy="34708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 bwMode="white">
          <a:xfrm>
            <a:off x="495300" y="1676400"/>
            <a:ext cx="6858000" cy="4247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628900" y="2095500"/>
            <a:ext cx="48387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19100" y="2933700"/>
            <a:ext cx="8724900" cy="4247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276600" y="3352800"/>
            <a:ext cx="4876800" cy="4247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Like Terms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3x + 4 – 2x +x – 6 = 6</a:t>
            </a:r>
          </a:p>
          <a:p>
            <a:pPr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b="1" dirty="0" smtClean="0">
                <a:solidFill>
                  <a:srgbClr val="0070C0"/>
                </a:solidFill>
              </a:rPr>
              <a:t>3x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+ 4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– 2x +x </a:t>
            </a:r>
            <a:r>
              <a:rPr lang="en-US" b="1" dirty="0" smtClean="0">
                <a:solidFill>
                  <a:srgbClr val="FF0000"/>
                </a:solidFill>
              </a:rPr>
              <a:t>– 6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</a:p>
          <a:p>
            <a:pPr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b="1" dirty="0" smtClean="0">
                <a:solidFill>
                  <a:srgbClr val="0070C0"/>
                </a:solidFill>
              </a:rPr>
              <a:t>2x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FF0000"/>
                </a:solidFill>
              </a:rPr>
              <a:t>8</a:t>
            </a:r>
          </a:p>
          <a:p>
            <a:pPr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b="1" dirty="0" smtClean="0"/>
              <a:t>X =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78</TotalTime>
  <Words>378</Words>
  <Application>Microsoft Office PowerPoint</Application>
  <PresentationFormat>On-screen Show (16:10)</PresentationFormat>
  <Paragraphs>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Jeff01</vt:lpstr>
      <vt:lpstr>Algebra 1 9-1</vt:lpstr>
      <vt:lpstr>Monomials Review</vt:lpstr>
      <vt:lpstr>Polynomial Vocabulary</vt:lpstr>
      <vt:lpstr>Example</vt:lpstr>
      <vt:lpstr>Practice</vt:lpstr>
      <vt:lpstr>Convention</vt:lpstr>
      <vt:lpstr>Example</vt:lpstr>
      <vt:lpstr>Example</vt:lpstr>
      <vt:lpstr>Adding Like Terms - Review</vt:lpstr>
      <vt:lpstr>Adding Like Terms - Polynomials</vt:lpstr>
      <vt:lpstr>Practice</vt:lpstr>
      <vt:lpstr>Example</vt:lpstr>
      <vt:lpstr>Example</vt:lpstr>
      <vt:lpstr>Example</vt:lpstr>
      <vt:lpstr>Example</vt:lpstr>
      <vt:lpstr>Example</vt:lpstr>
      <vt:lpstr>Find the error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9-1</dc:title>
  <dc:creator>Jeff Fronius</dc:creator>
  <cp:lastModifiedBy>Jeff Fronius</cp:lastModifiedBy>
  <cp:revision>15</cp:revision>
  <dcterms:created xsi:type="dcterms:W3CDTF">2014-01-28T14:31:01Z</dcterms:created>
  <dcterms:modified xsi:type="dcterms:W3CDTF">2014-01-28T19:13:15Z</dcterms:modified>
</cp:coreProperties>
</file>