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4"/>
  </p:notesMasterIdLst>
  <p:sldIdLst>
    <p:sldId id="256" r:id="rId2"/>
    <p:sldId id="268" r:id="rId3"/>
    <p:sldId id="283" r:id="rId4"/>
    <p:sldId id="284" r:id="rId5"/>
    <p:sldId id="269" r:id="rId6"/>
    <p:sldId id="270" r:id="rId7"/>
    <p:sldId id="271" r:id="rId8"/>
    <p:sldId id="285" r:id="rId9"/>
    <p:sldId id="286" r:id="rId10"/>
    <p:sldId id="272" r:id="rId11"/>
    <p:sldId id="273" r:id="rId12"/>
    <p:sldId id="274" r:id="rId13"/>
    <p:sldId id="287" r:id="rId14"/>
    <p:sldId id="275" r:id="rId15"/>
    <p:sldId id="276" r:id="rId16"/>
    <p:sldId id="288" r:id="rId17"/>
    <p:sldId id="277" r:id="rId18"/>
    <p:sldId id="289" r:id="rId19"/>
    <p:sldId id="278" r:id="rId20"/>
    <p:sldId id="302"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3" r:id="rId34"/>
    <p:sldId id="304" r:id="rId35"/>
    <p:sldId id="305"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7" autoAdjust="0"/>
    <p:restoredTop sz="94660"/>
  </p:normalViewPr>
  <p:slideViewPr>
    <p:cSldViewPr>
      <p:cViewPr>
        <p:scale>
          <a:sx n="80" d="100"/>
          <a:sy n="80" d="100"/>
        </p:scale>
        <p:origin x="-1362" y="-59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0CA857-BA39-4BBE-A2D8-EEAEEB5039D6}" type="datetimeFigureOut">
              <a:rPr lang="en-US" smtClean="0"/>
              <a:pPr/>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4E7CA-19A2-49A9-9F2B-8CC9DA89C0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F4E7CA-19A2-49A9-9F2B-8CC9DA89C08B}"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9E3A8-4821-44A1-BF39-43F44A436B7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9E3A8-4821-44A1-BF39-43F44A436B7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9E3A8-4821-44A1-BF39-43F44A436B7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39E3A8-4821-44A1-BF39-43F44A436B71}" type="slidenum">
              <a:rPr lang="en-US" smtClean="0"/>
              <a:pPr/>
              <a:t>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CF4E7CA-19A2-49A9-9F2B-8CC9DA89C08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791200"/>
            <a:ext cx="8001000" cy="10668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2000" y="2514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62179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62179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0"/>
            <a:ext cx="86868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228600"/>
            <a:ext cx="8686800" cy="541020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5715001"/>
            <a:ext cx="7772400" cy="1143000"/>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28600" y="9601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2011.png"/>
          <p:cNvPicPr>
            <a:picLocks noChangeAspect="1"/>
          </p:cNvPicPr>
          <p:nvPr/>
        </p:nvPicPr>
        <p:blipFill>
          <a:blip r:embed="rId2" cstate="print"/>
          <a:stretch>
            <a:fillRect/>
          </a:stretch>
        </p:blipFill>
        <p:spPr>
          <a:xfrm rot="5400000">
            <a:off x="5281612" y="2995613"/>
            <a:ext cx="6858000" cy="866775"/>
          </a:xfrm>
          <a:prstGeom prst="rect">
            <a:avLst/>
          </a:prstGeom>
          <a:solidFill>
            <a:schemeClr val="tx1"/>
          </a:solidFill>
          <a:ln>
            <a:noFill/>
          </a:ln>
        </p:spPr>
      </p:pic>
      <p:sp>
        <p:nvSpPr>
          <p:cNvPr id="5" name="Rectangle 4"/>
          <p:cNvSpPr/>
          <p:nvPr/>
        </p:nvSpPr>
        <p:spPr>
          <a:xfrm>
            <a:off x="8229600" y="0"/>
            <a:ext cx="914400" cy="6858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20040"/>
            <a:ext cx="4267200" cy="47853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3716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868680"/>
            <a:ext cx="4040188"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1" y="137161"/>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1" y="868680"/>
            <a:ext cx="4041775"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6959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4984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37160"/>
            <a:ext cx="3008313" cy="52857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486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228600"/>
            <a:ext cx="5486400" cy="49377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6053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5715000"/>
            <a:ext cx="9144000" cy="114300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7150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52400"/>
            <a:ext cx="8839200" cy="5410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p:nvCxnSpPr>
        <p:spPr>
          <a:xfrm>
            <a:off x="0" y="571500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1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0.png"/></Relationships>
</file>

<file path=ppt/slides/_rels/slide2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2.png"/></Relationships>
</file>

<file path=ppt/slides/_rels/slide27.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4.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9.png"/></Relationships>
</file>

<file path=ppt/slides/_rels/slide30.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61.png"/></Relationships>
</file>

<file path=ppt/slides/_rels/slide4.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3.png"/><Relationship Id="rId4" Type="http://schemas.openxmlformats.org/officeDocument/2006/relationships/image" Target="../media/image11.png"/></Relationships>
</file>

<file path=ppt/slides/_rels/slide40.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63.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5.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image" Target="../media/image13.png"/><Relationship Id="rId2" Type="http://schemas.openxmlformats.org/officeDocument/2006/relationships/notesSlide" Target="../notesSlides/notesSlide49.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5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22.png"/><Relationship Id="rId7" Type="http://schemas.openxmlformats.org/officeDocument/2006/relationships/image" Target="../media/image36.png"/><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25.png"/><Relationship Id="rId4" Type="http://schemas.openxmlformats.org/officeDocument/2006/relationships/image" Target="../media/image3.png"/><Relationship Id="rId9" Type="http://schemas.openxmlformats.org/officeDocument/2006/relationships/image" Target="../media/image41.png"/></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6.xml"/><Relationship Id="rId6" Type="http://schemas.openxmlformats.org/officeDocument/2006/relationships/image" Target="../media/image54.png"/><Relationship Id="rId5" Type="http://schemas.openxmlformats.org/officeDocument/2006/relationships/image" Target="../media/image52.png"/><Relationship Id="rId4" Type="http://schemas.openxmlformats.org/officeDocument/2006/relationships/image" Target="../media/image50.png"/></Relationships>
</file>

<file path=ppt/slides/_rels/slide52.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52.xml"/><Relationship Id="rId1" Type="http://schemas.openxmlformats.org/officeDocument/2006/relationships/slideLayout" Target="../slideLayouts/slideLayout6.xml"/><Relationship Id="rId6" Type="http://schemas.openxmlformats.org/officeDocument/2006/relationships/image" Target="../media/image65.png"/><Relationship Id="rId5" Type="http://schemas.openxmlformats.org/officeDocument/2006/relationships/image" Target="../media/image63.png"/><Relationship Id="rId4" Type="http://schemas.openxmlformats.org/officeDocument/2006/relationships/image" Target="../media/image61.png"/></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err="1" smtClean="0"/>
              <a:t>PreCalculus</a:t>
            </a:r>
            <a:r>
              <a:rPr lang="en-US" sz="3600" dirty="0" smtClean="0"/>
              <a:t> 5-R</a:t>
            </a:r>
            <a:endParaRPr lang="en-US" sz="3600" dirty="0"/>
          </a:p>
        </p:txBody>
      </p:sp>
      <p:sp>
        <p:nvSpPr>
          <p:cNvPr id="3" name="Subtitle 2"/>
          <p:cNvSpPr>
            <a:spLocks noGrp="1"/>
          </p:cNvSpPr>
          <p:nvPr>
            <p:ph type="subTitle" idx="1"/>
          </p:nvPr>
        </p:nvSpPr>
        <p:spPr/>
        <p:txBody>
          <a:bodyPr/>
          <a:lstStyle/>
          <a:p>
            <a:r>
              <a:rPr lang="en-US" dirty="0" smtClean="0"/>
              <a:t>Unit 5 – Exponential and Logarithmic Functions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5546711" cy="1200329"/>
          </a:xfrm>
          <a:prstGeom prst="rect">
            <a:avLst/>
          </a:prstGeom>
          <a:noFill/>
        </p:spPr>
        <p:txBody>
          <a:bodyPr wrap="none" rtlCol="0">
            <a:spAutoFit/>
          </a:bodyPr>
          <a:lstStyle/>
          <a:p>
            <a:r>
              <a:rPr lang="en-US" sz="2400" dirty="0" smtClean="0"/>
              <a:t>Select the graphs of                    (solid) </a:t>
            </a:r>
          </a:p>
          <a:p>
            <a:endParaRPr lang="en-US" sz="2400" dirty="0" smtClean="0"/>
          </a:p>
          <a:p>
            <a:r>
              <a:rPr lang="en-US" sz="2400" dirty="0" smtClean="0"/>
              <a:t>and                  (  dashed).</a:t>
            </a:r>
            <a:endParaRPr lang="en-US" sz="2400" dirty="0"/>
          </a:p>
        </p:txBody>
      </p:sp>
      <p:pic>
        <p:nvPicPr>
          <p:cNvPr id="4" name="Picture 3"/>
          <p:cNvPicPr/>
          <p:nvPr/>
        </p:nvPicPr>
        <p:blipFill>
          <a:blip r:embed="rId3" cstate="print"/>
          <a:srcRect/>
          <a:stretch>
            <a:fillRect/>
          </a:stretch>
        </p:blipFill>
        <p:spPr bwMode="auto">
          <a:xfrm>
            <a:off x="2895600" y="228600"/>
            <a:ext cx="1066800" cy="457200"/>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990600" y="990600"/>
            <a:ext cx="1143000" cy="457200"/>
          </a:xfrm>
          <a:prstGeom prst="rect">
            <a:avLst/>
          </a:prstGeom>
          <a:noFill/>
          <a:ln w="9525">
            <a:noFill/>
            <a:miter lim="800000"/>
            <a:headEnd/>
            <a:tailEnd/>
          </a:ln>
        </p:spPr>
      </p:pic>
      <p:pic>
        <p:nvPicPr>
          <p:cNvPr id="7" name="Picture 6"/>
          <p:cNvPicPr/>
          <p:nvPr/>
        </p:nvPicPr>
        <p:blipFill>
          <a:blip r:embed="rId5" cstate="print"/>
          <a:srcRect/>
          <a:stretch>
            <a:fillRect/>
          </a:stretch>
        </p:blipFill>
        <p:spPr bwMode="auto">
          <a:xfrm>
            <a:off x="3352800" y="685800"/>
            <a:ext cx="3048000" cy="2743200"/>
          </a:xfrm>
          <a:prstGeom prst="rect">
            <a:avLst/>
          </a:prstGeom>
          <a:noFill/>
          <a:ln w="9525">
            <a:noFill/>
            <a:miter lim="800000"/>
            <a:headEnd/>
            <a:tailEnd/>
          </a:ln>
        </p:spPr>
      </p:pic>
      <p:pic>
        <p:nvPicPr>
          <p:cNvPr id="9" name="Picture 8"/>
          <p:cNvPicPr/>
          <p:nvPr/>
        </p:nvPicPr>
        <p:blipFill>
          <a:blip r:embed="rId6" cstate="print"/>
          <a:srcRect/>
          <a:stretch>
            <a:fillRect/>
          </a:stretch>
        </p:blipFill>
        <p:spPr bwMode="auto">
          <a:xfrm>
            <a:off x="6553200" y="2895600"/>
            <a:ext cx="2590800" cy="2667000"/>
          </a:xfrm>
          <a:prstGeom prst="rect">
            <a:avLst/>
          </a:prstGeom>
          <a:noFill/>
          <a:ln w="9525">
            <a:noFill/>
            <a:miter lim="800000"/>
            <a:headEnd/>
            <a:tailEnd/>
          </a:ln>
        </p:spPr>
      </p:pic>
      <p:pic>
        <p:nvPicPr>
          <p:cNvPr id="10" name="Picture 9"/>
          <p:cNvPicPr/>
          <p:nvPr/>
        </p:nvPicPr>
        <p:blipFill>
          <a:blip r:embed="rId7" cstate="print"/>
          <a:srcRect/>
          <a:stretch>
            <a:fillRect/>
          </a:stretch>
        </p:blipFill>
        <p:spPr bwMode="auto">
          <a:xfrm>
            <a:off x="6400800" y="-1"/>
            <a:ext cx="2743200" cy="3008671"/>
          </a:xfrm>
          <a:prstGeom prst="rect">
            <a:avLst/>
          </a:prstGeom>
          <a:noFill/>
          <a:ln w="9525">
            <a:noFill/>
            <a:miter lim="800000"/>
            <a:headEnd/>
            <a:tailEnd/>
          </a:ln>
        </p:spPr>
      </p:pic>
      <p:sp>
        <p:nvSpPr>
          <p:cNvPr id="12" name="Down Arrow 11"/>
          <p:cNvSpPr/>
          <p:nvPr/>
        </p:nvSpPr>
        <p:spPr>
          <a:xfrm rot="10217799">
            <a:off x="1446793" y="4206457"/>
            <a:ext cx="261026" cy="914400"/>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bwMode="white">
          <a:xfrm>
            <a:off x="685800" y="41910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2400" y="5943600"/>
            <a:ext cx="498855" cy="769441"/>
          </a:xfrm>
          <a:prstGeom prst="rect">
            <a:avLst/>
          </a:prstGeom>
          <a:noFill/>
        </p:spPr>
        <p:txBody>
          <a:bodyPr wrap="none" rtlCol="0">
            <a:spAutoFit/>
          </a:bodyPr>
          <a:lstStyle/>
          <a:p>
            <a:r>
              <a:rPr lang="en-US" sz="4400" b="1" dirty="0" smtClean="0">
                <a:solidFill>
                  <a:srgbClr val="66FFFF"/>
                </a:solidFill>
              </a:rPr>
              <a:t>9</a:t>
            </a:r>
            <a:endParaRPr lang="en-US" sz="4400" b="1" dirty="0">
              <a:solidFill>
                <a:srgbClr val="66FFFF"/>
              </a:solidFill>
            </a:endParaRPr>
          </a:p>
        </p:txBody>
      </p:sp>
      <p:pic>
        <p:nvPicPr>
          <p:cNvPr id="6" name="Picture 5"/>
          <p:cNvPicPr/>
          <p:nvPr/>
        </p:nvPicPr>
        <p:blipFill>
          <a:blip r:embed="rId8" cstate="print"/>
          <a:srcRect/>
          <a:stretch>
            <a:fillRect/>
          </a:stretch>
        </p:blipFill>
        <p:spPr bwMode="auto">
          <a:xfrm>
            <a:off x="152400" y="1371600"/>
            <a:ext cx="3086100"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0" y="0"/>
            <a:ext cx="8229599" cy="1938992"/>
          </a:xfrm>
          <a:prstGeom prst="rect">
            <a:avLst/>
          </a:prstGeom>
          <a:noFill/>
        </p:spPr>
        <p:txBody>
          <a:bodyPr wrap="square" rtlCol="0">
            <a:spAutoFit/>
          </a:bodyPr>
          <a:lstStyle/>
          <a:p>
            <a:r>
              <a:rPr lang="en-US" sz="2400" dirty="0" smtClean="0"/>
              <a:t>A sky diver jumps from a reasonable height above the ground (see the figure below). The air resistance she experiences is proportional to her velocity and the constant of proportionality is 0.4. It can be shown that the downward velocity of the sky diver at time </a:t>
            </a:r>
            <a:r>
              <a:rPr lang="en-US" sz="2400" i="1" dirty="0" smtClean="0"/>
              <a:t>t</a:t>
            </a:r>
            <a:r>
              <a:rPr lang="en-US" sz="2400" dirty="0" smtClean="0"/>
              <a:t> is given by</a:t>
            </a:r>
            <a:endParaRPr lang="en-US" sz="2400" dirty="0"/>
          </a:p>
        </p:txBody>
      </p:sp>
      <p:pic>
        <p:nvPicPr>
          <p:cNvPr id="4" name="Picture 3"/>
          <p:cNvPicPr/>
          <p:nvPr/>
        </p:nvPicPr>
        <p:blipFill>
          <a:blip r:embed="rId3" cstate="print"/>
          <a:srcRect/>
          <a:stretch>
            <a:fillRect/>
          </a:stretch>
        </p:blipFill>
        <p:spPr bwMode="auto">
          <a:xfrm>
            <a:off x="3581400" y="1600200"/>
            <a:ext cx="2462213" cy="757237"/>
          </a:xfrm>
          <a:prstGeom prst="rect">
            <a:avLst/>
          </a:prstGeom>
          <a:noFill/>
          <a:ln w="9525">
            <a:noFill/>
            <a:miter lim="800000"/>
            <a:headEnd/>
            <a:tailEnd/>
          </a:ln>
        </p:spPr>
      </p:pic>
      <p:sp>
        <p:nvSpPr>
          <p:cNvPr id="5" name="TextBox 4"/>
          <p:cNvSpPr txBox="1"/>
          <p:nvPr/>
        </p:nvSpPr>
        <p:spPr>
          <a:xfrm>
            <a:off x="228600" y="2438400"/>
            <a:ext cx="8610600" cy="830997"/>
          </a:xfrm>
          <a:prstGeom prst="rect">
            <a:avLst/>
          </a:prstGeom>
          <a:noFill/>
        </p:spPr>
        <p:txBody>
          <a:bodyPr wrap="square" rtlCol="0">
            <a:spAutoFit/>
          </a:bodyPr>
          <a:lstStyle/>
          <a:p>
            <a:r>
              <a:rPr lang="en-US" sz="2400" dirty="0" smtClean="0"/>
              <a:t>where </a:t>
            </a:r>
            <a:r>
              <a:rPr lang="en-US" sz="2400" i="1" dirty="0" smtClean="0"/>
              <a:t>t</a:t>
            </a:r>
            <a:r>
              <a:rPr lang="en-US" sz="2400" dirty="0" smtClean="0"/>
              <a:t> is measured in seconds and </a:t>
            </a:r>
            <a:r>
              <a:rPr lang="en-US" sz="2400" i="1" dirty="0" smtClean="0"/>
              <a:t>v</a:t>
            </a:r>
            <a:r>
              <a:rPr lang="en-US" sz="2400" dirty="0" smtClean="0"/>
              <a:t>(</a:t>
            </a:r>
            <a:r>
              <a:rPr lang="en-US" sz="2400" i="1" dirty="0" smtClean="0"/>
              <a:t>t</a:t>
            </a:r>
            <a:r>
              <a:rPr lang="en-US" sz="2400" dirty="0" smtClean="0"/>
              <a:t>) is measured in feet per second. Find the velocity after 10 s</a:t>
            </a:r>
            <a:endParaRPr lang="en-US" sz="2400" dirty="0"/>
          </a:p>
        </p:txBody>
      </p:sp>
      <p:pic>
        <p:nvPicPr>
          <p:cNvPr id="6" name="Picture 5"/>
          <p:cNvPicPr/>
          <p:nvPr/>
        </p:nvPicPr>
        <p:blipFill>
          <a:blip r:embed="rId4" cstate="print"/>
          <a:srcRect/>
          <a:stretch>
            <a:fillRect/>
          </a:stretch>
        </p:blipFill>
        <p:spPr bwMode="auto">
          <a:xfrm>
            <a:off x="5715000" y="3048000"/>
            <a:ext cx="2943225" cy="1743075"/>
          </a:xfrm>
          <a:prstGeom prst="rect">
            <a:avLst/>
          </a:prstGeom>
          <a:noFill/>
          <a:ln w="9525">
            <a:noFill/>
            <a:miter lim="800000"/>
            <a:headEnd/>
            <a:tailEnd/>
          </a:ln>
        </p:spPr>
      </p:pic>
      <p:sp>
        <p:nvSpPr>
          <p:cNvPr id="7" name="Rectangle 6"/>
          <p:cNvSpPr/>
          <p:nvPr/>
        </p:nvSpPr>
        <p:spPr>
          <a:xfrm>
            <a:off x="1524000" y="3657600"/>
            <a:ext cx="2887329" cy="461665"/>
          </a:xfrm>
          <a:prstGeom prst="rect">
            <a:avLst/>
          </a:prstGeom>
        </p:spPr>
        <p:txBody>
          <a:bodyPr wrap="none">
            <a:spAutoFit/>
          </a:bodyPr>
          <a:lstStyle/>
          <a:p>
            <a:r>
              <a:rPr lang="en-US" sz="2400" b="1" dirty="0" smtClean="0">
                <a:solidFill>
                  <a:srgbClr val="C00000"/>
                </a:solidFill>
              </a:rPr>
              <a:t>49 feet per second</a:t>
            </a:r>
            <a:endParaRPr lang="en-US" sz="2400" b="1" dirty="0">
              <a:solidFill>
                <a:srgbClr val="C00000"/>
              </a:solidFill>
            </a:endParaRPr>
          </a:p>
        </p:txBody>
      </p:sp>
      <p:sp>
        <p:nvSpPr>
          <p:cNvPr id="8" name="Rectangle 7"/>
          <p:cNvSpPr/>
          <p:nvPr/>
        </p:nvSpPr>
        <p:spPr bwMode="white">
          <a:xfrm>
            <a:off x="990600" y="3429000"/>
            <a:ext cx="4114800"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09600" y="5943600"/>
            <a:ext cx="813043" cy="769441"/>
          </a:xfrm>
          <a:prstGeom prst="rect">
            <a:avLst/>
          </a:prstGeom>
          <a:noFill/>
        </p:spPr>
        <p:txBody>
          <a:bodyPr wrap="none" rtlCol="0">
            <a:spAutoFit/>
          </a:bodyPr>
          <a:lstStyle/>
          <a:p>
            <a:r>
              <a:rPr lang="en-US" sz="4400" b="1" dirty="0" smtClean="0">
                <a:solidFill>
                  <a:srgbClr val="66FFFF"/>
                </a:solidFill>
              </a:rPr>
              <a:t>10</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304800" y="304800"/>
            <a:ext cx="5766322" cy="461665"/>
          </a:xfrm>
          <a:prstGeom prst="rect">
            <a:avLst/>
          </a:prstGeom>
          <a:noFill/>
        </p:spPr>
        <p:txBody>
          <a:bodyPr wrap="none" rtlCol="0">
            <a:spAutoFit/>
          </a:bodyPr>
          <a:lstStyle/>
          <a:p>
            <a:r>
              <a:rPr lang="en-US" sz="2400" dirty="0" smtClean="0"/>
              <a:t>Express the equation in exponential form</a:t>
            </a:r>
            <a:endParaRPr lang="en-US" sz="2400" dirty="0"/>
          </a:p>
        </p:txBody>
      </p:sp>
      <p:pic>
        <p:nvPicPr>
          <p:cNvPr id="4" name="Picture 3"/>
          <p:cNvPicPr/>
          <p:nvPr/>
        </p:nvPicPr>
        <p:blipFill>
          <a:blip r:embed="rId3" cstate="print"/>
          <a:srcRect/>
          <a:stretch>
            <a:fillRect/>
          </a:stretch>
        </p:blipFill>
        <p:spPr bwMode="auto">
          <a:xfrm>
            <a:off x="3048000" y="990600"/>
            <a:ext cx="1281113" cy="400050"/>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5334000" y="1524000"/>
            <a:ext cx="1047750" cy="395287"/>
          </a:xfrm>
          <a:prstGeom prst="rect">
            <a:avLst/>
          </a:prstGeom>
          <a:noFill/>
          <a:ln w="9525">
            <a:noFill/>
            <a:miter lim="800000"/>
            <a:headEnd/>
            <a:tailEnd/>
          </a:ln>
        </p:spPr>
      </p:pic>
      <p:sp>
        <p:nvSpPr>
          <p:cNvPr id="6" name="Rectangle 5"/>
          <p:cNvSpPr/>
          <p:nvPr/>
        </p:nvSpPr>
        <p:spPr bwMode="white">
          <a:xfrm>
            <a:off x="5181600" y="11430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5867400"/>
            <a:ext cx="781881" cy="769441"/>
          </a:xfrm>
          <a:prstGeom prst="rect">
            <a:avLst/>
          </a:prstGeom>
          <a:noFill/>
        </p:spPr>
        <p:txBody>
          <a:bodyPr wrap="none" rtlCol="0">
            <a:spAutoFit/>
          </a:bodyPr>
          <a:lstStyle/>
          <a:p>
            <a:r>
              <a:rPr lang="en-US" sz="4400" b="1" dirty="0" smtClean="0">
                <a:solidFill>
                  <a:srgbClr val="66FFFF"/>
                </a:solidFill>
              </a:rPr>
              <a:t>11</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304800" y="152400"/>
            <a:ext cx="5766322" cy="461665"/>
          </a:xfrm>
          <a:prstGeom prst="rect">
            <a:avLst/>
          </a:prstGeom>
          <a:noFill/>
        </p:spPr>
        <p:txBody>
          <a:bodyPr wrap="none" rtlCol="0">
            <a:spAutoFit/>
          </a:bodyPr>
          <a:lstStyle/>
          <a:p>
            <a:r>
              <a:rPr lang="en-US" sz="2400" dirty="0" smtClean="0"/>
              <a:t>Express the equation in exponential form</a:t>
            </a:r>
            <a:endParaRPr lang="en-US" sz="2400" dirty="0"/>
          </a:p>
        </p:txBody>
      </p:sp>
      <p:sp>
        <p:nvSpPr>
          <p:cNvPr id="6" name="TextBox 5"/>
          <p:cNvSpPr txBox="1"/>
          <p:nvPr/>
        </p:nvSpPr>
        <p:spPr bwMode="auto">
          <a:xfrm>
            <a:off x="2819400" y="838200"/>
            <a:ext cx="1911101" cy="461665"/>
          </a:xfrm>
          <a:prstGeom prst="rect">
            <a:avLst/>
          </a:prstGeom>
          <a:noFill/>
        </p:spPr>
        <p:txBody>
          <a:bodyPr wrap="none" rtlCol="0">
            <a:spAutoFit/>
          </a:bodyPr>
          <a:lstStyle/>
          <a:p>
            <a:r>
              <a:rPr lang="en-US" sz="2400" dirty="0" err="1" smtClean="0"/>
              <a:t>ln</a:t>
            </a:r>
            <a:r>
              <a:rPr lang="en-US" sz="2400" dirty="0" smtClean="0"/>
              <a:t> (</a:t>
            </a:r>
            <a:r>
              <a:rPr lang="en-US" sz="2400" i="1" dirty="0" smtClean="0"/>
              <a:t>x</a:t>
            </a:r>
            <a:r>
              <a:rPr lang="en-US" sz="2400" dirty="0" smtClean="0"/>
              <a:t> + 1) = 4</a:t>
            </a:r>
            <a:endParaRPr lang="en-US" sz="2400" dirty="0"/>
          </a:p>
        </p:txBody>
      </p:sp>
      <p:pic>
        <p:nvPicPr>
          <p:cNvPr id="7" name="Picture 6"/>
          <p:cNvPicPr/>
          <p:nvPr/>
        </p:nvPicPr>
        <p:blipFill>
          <a:blip r:embed="rId3" cstate="print"/>
          <a:srcRect/>
          <a:stretch>
            <a:fillRect/>
          </a:stretch>
        </p:blipFill>
        <p:spPr bwMode="auto">
          <a:xfrm>
            <a:off x="5410200" y="914400"/>
            <a:ext cx="1647826" cy="471487"/>
          </a:xfrm>
          <a:prstGeom prst="rect">
            <a:avLst/>
          </a:prstGeom>
          <a:noFill/>
          <a:ln w="9525">
            <a:noFill/>
            <a:miter lim="800000"/>
            <a:headEnd/>
            <a:tailEnd/>
          </a:ln>
        </p:spPr>
      </p:pic>
      <p:sp>
        <p:nvSpPr>
          <p:cNvPr id="8" name="Rectangle 7"/>
          <p:cNvSpPr/>
          <p:nvPr/>
        </p:nvSpPr>
        <p:spPr bwMode="white">
          <a:xfrm>
            <a:off x="5029200" y="762000"/>
            <a:ext cx="28194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5943600"/>
            <a:ext cx="813043" cy="769441"/>
          </a:xfrm>
          <a:prstGeom prst="rect">
            <a:avLst/>
          </a:prstGeom>
          <a:noFill/>
        </p:spPr>
        <p:txBody>
          <a:bodyPr wrap="none" rtlCol="0">
            <a:spAutoFit/>
          </a:bodyPr>
          <a:lstStyle/>
          <a:p>
            <a:r>
              <a:rPr lang="en-US" sz="4400" b="1" dirty="0" smtClean="0">
                <a:solidFill>
                  <a:srgbClr val="66FFFF"/>
                </a:solidFill>
              </a:rPr>
              <a:t>12</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381000" y="228600"/>
            <a:ext cx="5679760" cy="461665"/>
          </a:xfrm>
          <a:prstGeom prst="rect">
            <a:avLst/>
          </a:prstGeom>
          <a:noFill/>
        </p:spPr>
        <p:txBody>
          <a:bodyPr wrap="none" rtlCol="0">
            <a:spAutoFit/>
          </a:bodyPr>
          <a:lstStyle/>
          <a:p>
            <a:r>
              <a:rPr lang="en-US" sz="2400" dirty="0" smtClean="0"/>
              <a:t>Express the equation in logarithmic form</a:t>
            </a:r>
            <a:endParaRPr lang="en-US" sz="2400" dirty="0"/>
          </a:p>
        </p:txBody>
      </p:sp>
      <p:pic>
        <p:nvPicPr>
          <p:cNvPr id="5" name="Picture 4"/>
          <p:cNvPicPr/>
          <p:nvPr/>
        </p:nvPicPr>
        <p:blipFill>
          <a:blip r:embed="rId3" cstate="print"/>
          <a:srcRect/>
          <a:stretch>
            <a:fillRect/>
          </a:stretch>
        </p:blipFill>
        <p:spPr bwMode="auto">
          <a:xfrm>
            <a:off x="2590800" y="914400"/>
            <a:ext cx="1752600" cy="547687"/>
          </a:xfrm>
          <a:prstGeom prst="rect">
            <a:avLst/>
          </a:prstGeom>
          <a:noFill/>
          <a:ln w="9525">
            <a:noFill/>
            <a:miter lim="800000"/>
            <a:headEnd/>
            <a:tailEnd/>
          </a:ln>
        </p:spPr>
      </p:pic>
      <p:sp>
        <p:nvSpPr>
          <p:cNvPr id="6" name="TextBox 5"/>
          <p:cNvSpPr txBox="1"/>
          <p:nvPr/>
        </p:nvSpPr>
        <p:spPr bwMode="auto">
          <a:xfrm>
            <a:off x="5181600" y="1447800"/>
            <a:ext cx="2183611"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–2 + </a:t>
            </a:r>
            <a:r>
              <a:rPr lang="en-US" sz="2400" b="1" dirty="0" err="1" smtClean="0">
                <a:solidFill>
                  <a:srgbClr val="C00000"/>
                </a:solidFill>
              </a:rPr>
              <a:t>ln</a:t>
            </a:r>
            <a:r>
              <a:rPr lang="en-US" sz="2400" b="1" dirty="0" smtClean="0">
                <a:solidFill>
                  <a:srgbClr val="C00000"/>
                </a:solidFill>
              </a:rPr>
              <a:t> 0.2</a:t>
            </a:r>
            <a:endParaRPr lang="en-US" sz="2400" b="1" dirty="0">
              <a:solidFill>
                <a:srgbClr val="C00000"/>
              </a:solidFill>
            </a:endParaRPr>
          </a:p>
        </p:txBody>
      </p:sp>
      <p:sp>
        <p:nvSpPr>
          <p:cNvPr id="7" name="Rectangle 6"/>
          <p:cNvSpPr/>
          <p:nvPr/>
        </p:nvSpPr>
        <p:spPr bwMode="white">
          <a:xfrm>
            <a:off x="4953000" y="1295400"/>
            <a:ext cx="2667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 y="5867400"/>
            <a:ext cx="813043" cy="769441"/>
          </a:xfrm>
          <a:prstGeom prst="rect">
            <a:avLst/>
          </a:prstGeom>
          <a:noFill/>
        </p:spPr>
        <p:txBody>
          <a:bodyPr wrap="none" rtlCol="0">
            <a:spAutoFit/>
          </a:bodyPr>
          <a:lstStyle/>
          <a:p>
            <a:r>
              <a:rPr lang="en-US" sz="4400" b="1" dirty="0" smtClean="0">
                <a:solidFill>
                  <a:srgbClr val="66FFFF"/>
                </a:solidFill>
              </a:rPr>
              <a:t>13</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304800"/>
            <a:ext cx="4937570" cy="461665"/>
          </a:xfrm>
          <a:prstGeom prst="rect">
            <a:avLst/>
          </a:prstGeom>
          <a:noFill/>
        </p:spPr>
        <p:txBody>
          <a:bodyPr wrap="none" rtlCol="0">
            <a:spAutoFit/>
          </a:bodyPr>
          <a:lstStyle/>
          <a:p>
            <a:r>
              <a:rPr lang="en-US" sz="2400" dirty="0" smtClean="0"/>
              <a:t>Evaluate the expression   log </a:t>
            </a:r>
            <a:r>
              <a:rPr lang="en-US" sz="2400" baseline="-25000" dirty="0" smtClean="0"/>
              <a:t>7</a:t>
            </a:r>
            <a:r>
              <a:rPr lang="en-US" sz="2400" dirty="0" smtClean="0"/>
              <a:t> 343</a:t>
            </a:r>
            <a:endParaRPr lang="en-US" sz="2400" dirty="0"/>
          </a:p>
        </p:txBody>
      </p:sp>
      <p:sp>
        <p:nvSpPr>
          <p:cNvPr id="4" name="TextBox 3"/>
          <p:cNvSpPr txBox="1"/>
          <p:nvPr/>
        </p:nvSpPr>
        <p:spPr>
          <a:xfrm>
            <a:off x="5638800" y="762000"/>
            <a:ext cx="356188" cy="461665"/>
          </a:xfrm>
          <a:prstGeom prst="rect">
            <a:avLst/>
          </a:prstGeom>
          <a:noFill/>
        </p:spPr>
        <p:txBody>
          <a:bodyPr wrap="none" rtlCol="0">
            <a:spAutoFit/>
          </a:bodyPr>
          <a:lstStyle/>
          <a:p>
            <a:r>
              <a:rPr lang="en-US" sz="2400" b="1" i="1" dirty="0" smtClean="0">
                <a:solidFill>
                  <a:srgbClr val="C00000"/>
                </a:solidFill>
              </a:rPr>
              <a:t>3</a:t>
            </a:r>
            <a:endParaRPr lang="en-US" sz="2400" b="1" dirty="0">
              <a:solidFill>
                <a:srgbClr val="C00000"/>
              </a:solidFill>
            </a:endParaRPr>
          </a:p>
        </p:txBody>
      </p:sp>
      <p:sp>
        <p:nvSpPr>
          <p:cNvPr id="5" name="Rectangle 4"/>
          <p:cNvSpPr/>
          <p:nvPr/>
        </p:nvSpPr>
        <p:spPr bwMode="white">
          <a:xfrm>
            <a:off x="5334000" y="6096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943600"/>
            <a:ext cx="813043" cy="769441"/>
          </a:xfrm>
          <a:prstGeom prst="rect">
            <a:avLst/>
          </a:prstGeom>
          <a:noFill/>
        </p:spPr>
        <p:txBody>
          <a:bodyPr wrap="none" rtlCol="0">
            <a:spAutoFit/>
          </a:bodyPr>
          <a:lstStyle/>
          <a:p>
            <a:r>
              <a:rPr lang="en-US" sz="4400" b="1" dirty="0" smtClean="0">
                <a:solidFill>
                  <a:srgbClr val="66FFFF"/>
                </a:solidFill>
              </a:rPr>
              <a:t>14</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381000"/>
            <a:ext cx="3472425" cy="461665"/>
          </a:xfrm>
          <a:prstGeom prst="rect">
            <a:avLst/>
          </a:prstGeom>
          <a:noFill/>
        </p:spPr>
        <p:txBody>
          <a:bodyPr wrap="none" rtlCol="0">
            <a:spAutoFit/>
          </a:bodyPr>
          <a:lstStyle/>
          <a:p>
            <a:r>
              <a:rPr lang="en-US" sz="2400" dirty="0" smtClean="0"/>
              <a:t>Evaluate the expression</a:t>
            </a:r>
            <a:endParaRPr lang="en-US" sz="2400" dirty="0"/>
          </a:p>
        </p:txBody>
      </p:sp>
      <p:sp>
        <p:nvSpPr>
          <p:cNvPr id="4" name="TextBox 3"/>
          <p:cNvSpPr txBox="1"/>
          <p:nvPr/>
        </p:nvSpPr>
        <p:spPr>
          <a:xfrm>
            <a:off x="5638800" y="838200"/>
            <a:ext cx="1093569" cy="523220"/>
          </a:xfrm>
          <a:prstGeom prst="rect">
            <a:avLst/>
          </a:prstGeom>
          <a:noFill/>
        </p:spPr>
        <p:txBody>
          <a:bodyPr wrap="none" rtlCol="0">
            <a:spAutoFit/>
          </a:bodyPr>
          <a:lstStyle/>
          <a:p>
            <a:r>
              <a:rPr lang="en-US" sz="2800" b="1" i="1" dirty="0" smtClean="0">
                <a:solidFill>
                  <a:srgbClr val="C00000"/>
                </a:solidFill>
              </a:rPr>
              <a:t>x</a:t>
            </a:r>
            <a:r>
              <a:rPr lang="en-US" sz="2800" b="1" dirty="0" smtClean="0">
                <a:solidFill>
                  <a:srgbClr val="C00000"/>
                </a:solidFill>
              </a:rPr>
              <a:t> = 3 </a:t>
            </a:r>
            <a:endParaRPr lang="en-US" sz="2800" b="1" dirty="0">
              <a:solidFill>
                <a:srgbClr val="C00000"/>
              </a:solidFill>
            </a:endParaRPr>
          </a:p>
        </p:txBody>
      </p:sp>
      <p:pic>
        <p:nvPicPr>
          <p:cNvPr id="5" name="Picture 4"/>
          <p:cNvPicPr/>
          <p:nvPr/>
        </p:nvPicPr>
        <p:blipFill>
          <a:blip r:embed="rId3" cstate="print"/>
          <a:srcRect/>
          <a:stretch>
            <a:fillRect/>
          </a:stretch>
        </p:blipFill>
        <p:spPr bwMode="auto">
          <a:xfrm>
            <a:off x="3886200" y="381000"/>
            <a:ext cx="1524000" cy="552450"/>
          </a:xfrm>
          <a:prstGeom prst="rect">
            <a:avLst/>
          </a:prstGeom>
          <a:noFill/>
          <a:ln w="9525">
            <a:noFill/>
            <a:miter lim="800000"/>
            <a:headEnd/>
            <a:tailEnd/>
          </a:ln>
        </p:spPr>
      </p:pic>
      <p:sp>
        <p:nvSpPr>
          <p:cNvPr id="6" name="Rectangle 5"/>
          <p:cNvSpPr/>
          <p:nvPr/>
        </p:nvSpPr>
        <p:spPr bwMode="white">
          <a:xfrm>
            <a:off x="5638800" y="7620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5867400"/>
            <a:ext cx="813043" cy="769441"/>
          </a:xfrm>
          <a:prstGeom prst="rect">
            <a:avLst/>
          </a:prstGeom>
          <a:noFill/>
        </p:spPr>
        <p:txBody>
          <a:bodyPr wrap="none" rtlCol="0">
            <a:spAutoFit/>
          </a:bodyPr>
          <a:lstStyle/>
          <a:p>
            <a:r>
              <a:rPr lang="en-US" sz="4400" b="1" dirty="0" smtClean="0">
                <a:solidFill>
                  <a:srgbClr val="66FFFF"/>
                </a:solidFill>
              </a:rPr>
              <a:t>15</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0" y="1"/>
            <a:ext cx="9144000" cy="457200"/>
          </a:xfrm>
          <a:prstGeom prst="rect">
            <a:avLst/>
          </a:prstGeom>
          <a:noFill/>
        </p:spPr>
        <p:txBody>
          <a:bodyPr wrap="square" rtlCol="0">
            <a:spAutoFit/>
          </a:bodyPr>
          <a:lstStyle/>
          <a:p>
            <a:r>
              <a:rPr lang="en-US" sz="2400" dirty="0" smtClean="0"/>
              <a:t>Find the function of the form </a:t>
            </a:r>
            <a:r>
              <a:rPr lang="en-US" sz="2400" i="1" dirty="0" smtClean="0"/>
              <a:t>y</a:t>
            </a:r>
            <a:r>
              <a:rPr lang="en-US" sz="2400" dirty="0" smtClean="0"/>
              <a:t> = log </a:t>
            </a:r>
            <a:r>
              <a:rPr lang="en-US" sz="2400" baseline="-25000" dirty="0" smtClean="0"/>
              <a:t>a</a:t>
            </a:r>
            <a:r>
              <a:rPr lang="en-US" sz="2400" dirty="0" smtClean="0"/>
              <a:t> </a:t>
            </a:r>
            <a:r>
              <a:rPr lang="en-US" sz="2400" i="1" dirty="0" smtClean="0"/>
              <a:t>x</a:t>
            </a:r>
            <a:r>
              <a:rPr lang="en-US" sz="2400" dirty="0" smtClean="0"/>
              <a:t> whose graph is given</a:t>
            </a:r>
            <a:endParaRPr lang="en-US" sz="2400" dirty="0"/>
          </a:p>
        </p:txBody>
      </p:sp>
      <p:pic>
        <p:nvPicPr>
          <p:cNvPr id="4" name="Picture 3"/>
          <p:cNvPicPr/>
          <p:nvPr/>
        </p:nvPicPr>
        <p:blipFill>
          <a:blip r:embed="rId3" cstate="print"/>
          <a:srcRect/>
          <a:stretch>
            <a:fillRect/>
          </a:stretch>
        </p:blipFill>
        <p:spPr bwMode="auto">
          <a:xfrm>
            <a:off x="0" y="533400"/>
            <a:ext cx="5410200" cy="5130362"/>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5715000" y="2209800"/>
            <a:ext cx="1905000" cy="752475"/>
          </a:xfrm>
          <a:prstGeom prst="rect">
            <a:avLst/>
          </a:prstGeom>
          <a:noFill/>
          <a:ln w="9525">
            <a:noFill/>
            <a:miter lim="800000"/>
            <a:headEnd/>
            <a:tailEnd/>
          </a:ln>
        </p:spPr>
      </p:pic>
      <p:sp>
        <p:nvSpPr>
          <p:cNvPr id="6" name="Rectangle 5"/>
          <p:cNvSpPr/>
          <p:nvPr/>
        </p:nvSpPr>
        <p:spPr bwMode="white">
          <a:xfrm>
            <a:off x="5486400" y="1447800"/>
            <a:ext cx="2895600"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16</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0" y="0"/>
            <a:ext cx="7016664" cy="461665"/>
          </a:xfrm>
          <a:prstGeom prst="rect">
            <a:avLst/>
          </a:prstGeom>
          <a:noFill/>
        </p:spPr>
        <p:txBody>
          <a:bodyPr wrap="none" rtlCol="0">
            <a:spAutoFit/>
          </a:bodyPr>
          <a:lstStyle/>
          <a:p>
            <a:r>
              <a:rPr lang="en-US" sz="2400" dirty="0" smtClean="0"/>
              <a:t>Find the logarithmic function whose graph is given</a:t>
            </a:r>
            <a:endParaRPr lang="en-US" sz="2400" dirty="0"/>
          </a:p>
        </p:txBody>
      </p:sp>
      <p:pic>
        <p:nvPicPr>
          <p:cNvPr id="6" name="Picture 5"/>
          <p:cNvPicPr/>
          <p:nvPr/>
        </p:nvPicPr>
        <p:blipFill>
          <a:blip r:embed="rId3" cstate="print"/>
          <a:srcRect/>
          <a:stretch>
            <a:fillRect/>
          </a:stretch>
        </p:blipFill>
        <p:spPr bwMode="auto">
          <a:xfrm>
            <a:off x="0" y="457199"/>
            <a:ext cx="5029200" cy="5202621"/>
          </a:xfrm>
          <a:prstGeom prst="rect">
            <a:avLst/>
          </a:prstGeom>
          <a:noFill/>
          <a:ln w="9525">
            <a:noFill/>
            <a:miter lim="800000"/>
            <a:headEnd/>
            <a:tailEnd/>
          </a:ln>
        </p:spPr>
      </p:pic>
      <p:sp>
        <p:nvSpPr>
          <p:cNvPr id="7" name="Rectangle 6"/>
          <p:cNvSpPr/>
          <p:nvPr/>
        </p:nvSpPr>
        <p:spPr bwMode="white">
          <a:xfrm>
            <a:off x="5867400" y="2133600"/>
            <a:ext cx="1661032" cy="400110"/>
          </a:xfrm>
          <a:prstGeom prst="rect">
            <a:avLst/>
          </a:prstGeom>
        </p:spPr>
        <p:txBody>
          <a:bodyPr wrap="none">
            <a:spAutoFit/>
          </a:bodyPr>
          <a:lstStyle/>
          <a:p>
            <a:r>
              <a:rPr lang="en-US" sz="2000" b="1" i="1" dirty="0" smtClean="0">
                <a:solidFill>
                  <a:srgbClr val="C00000"/>
                </a:solidFill>
              </a:rPr>
              <a:t>y</a:t>
            </a:r>
            <a:r>
              <a:rPr lang="en-US" sz="2000" b="1" dirty="0" smtClean="0">
                <a:solidFill>
                  <a:srgbClr val="C00000"/>
                </a:solidFill>
              </a:rPr>
              <a:t> = </a:t>
            </a:r>
            <a:r>
              <a:rPr lang="en-US" sz="2000" b="1" dirty="0" err="1" smtClean="0">
                <a:solidFill>
                  <a:srgbClr val="C00000"/>
                </a:solidFill>
              </a:rPr>
              <a:t>ln</a:t>
            </a:r>
            <a:r>
              <a:rPr lang="en-US" sz="2000" b="1" dirty="0" smtClean="0">
                <a:solidFill>
                  <a:srgbClr val="C00000"/>
                </a:solidFill>
              </a:rPr>
              <a:t> (</a:t>
            </a:r>
            <a:r>
              <a:rPr lang="en-US" sz="2000" b="1" i="1" dirty="0" smtClean="0">
                <a:solidFill>
                  <a:srgbClr val="C00000"/>
                </a:solidFill>
              </a:rPr>
              <a:t>x</a:t>
            </a:r>
            <a:r>
              <a:rPr lang="en-US" sz="2000" b="1" dirty="0" smtClean="0">
                <a:solidFill>
                  <a:srgbClr val="C00000"/>
                </a:solidFill>
              </a:rPr>
              <a:t>) + 4</a:t>
            </a:r>
            <a:endParaRPr lang="en-US" sz="2000" b="1" dirty="0">
              <a:solidFill>
                <a:srgbClr val="C00000"/>
              </a:solidFill>
            </a:endParaRPr>
          </a:p>
        </p:txBody>
      </p:sp>
      <p:sp>
        <p:nvSpPr>
          <p:cNvPr id="8" name="Rectangle 7"/>
          <p:cNvSpPr/>
          <p:nvPr/>
        </p:nvSpPr>
        <p:spPr bwMode="white">
          <a:xfrm>
            <a:off x="5486400" y="1600200"/>
            <a:ext cx="27432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5867400"/>
            <a:ext cx="813043" cy="769441"/>
          </a:xfrm>
          <a:prstGeom prst="rect">
            <a:avLst/>
          </a:prstGeom>
          <a:noFill/>
        </p:spPr>
        <p:txBody>
          <a:bodyPr wrap="none" rtlCol="0">
            <a:spAutoFit/>
          </a:bodyPr>
          <a:lstStyle/>
          <a:p>
            <a:r>
              <a:rPr lang="en-US" sz="4400" b="1" dirty="0" smtClean="0">
                <a:solidFill>
                  <a:srgbClr val="66FFFF"/>
                </a:solidFill>
              </a:rPr>
              <a:t>17</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152400"/>
            <a:ext cx="5410200" cy="523220"/>
          </a:xfrm>
          <a:prstGeom prst="rect">
            <a:avLst/>
          </a:prstGeom>
          <a:noFill/>
        </p:spPr>
        <p:txBody>
          <a:bodyPr wrap="square" rtlCol="0">
            <a:spAutoFit/>
          </a:bodyPr>
          <a:lstStyle/>
          <a:p>
            <a:r>
              <a:rPr lang="en-US" sz="2800" dirty="0" smtClean="0"/>
              <a:t>Find the domain of the function</a:t>
            </a:r>
            <a:endParaRPr lang="en-US" sz="2800" dirty="0"/>
          </a:p>
        </p:txBody>
      </p:sp>
      <p:pic>
        <p:nvPicPr>
          <p:cNvPr id="4" name="Picture 3"/>
          <p:cNvPicPr/>
          <p:nvPr/>
        </p:nvPicPr>
        <p:blipFill>
          <a:blip r:embed="rId3" cstate="print"/>
          <a:srcRect/>
          <a:stretch>
            <a:fillRect/>
          </a:stretch>
        </p:blipFill>
        <p:spPr bwMode="auto">
          <a:xfrm>
            <a:off x="990600" y="762000"/>
            <a:ext cx="3750621" cy="1062037"/>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6172200" y="1905000"/>
            <a:ext cx="1315845" cy="609600"/>
          </a:xfrm>
          <a:prstGeom prst="rect">
            <a:avLst/>
          </a:prstGeom>
          <a:noFill/>
          <a:ln w="9525">
            <a:noFill/>
            <a:miter lim="800000"/>
            <a:headEnd/>
            <a:tailEnd/>
          </a:ln>
        </p:spPr>
      </p:pic>
      <p:sp>
        <p:nvSpPr>
          <p:cNvPr id="6" name="Rectangle 5"/>
          <p:cNvSpPr/>
          <p:nvPr/>
        </p:nvSpPr>
        <p:spPr bwMode="white">
          <a:xfrm>
            <a:off x="5943600" y="16002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18</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black">
          <a:xfrm>
            <a:off x="533400" y="76200"/>
            <a:ext cx="2717411" cy="461665"/>
          </a:xfrm>
          <a:prstGeom prst="rect">
            <a:avLst/>
          </a:prstGeom>
          <a:noFill/>
        </p:spPr>
        <p:txBody>
          <a:bodyPr wrap="none" rtlCol="0">
            <a:spAutoFit/>
          </a:bodyPr>
          <a:lstStyle/>
          <a:p>
            <a:r>
              <a:rPr lang="en-US" sz="2400" dirty="0" smtClean="0"/>
              <a:t>Graph the function</a:t>
            </a:r>
            <a:endParaRPr lang="en-US" sz="2400" dirty="0"/>
          </a:p>
        </p:txBody>
      </p:sp>
      <p:pic>
        <p:nvPicPr>
          <p:cNvPr id="4" name="Picture 3"/>
          <p:cNvPicPr/>
          <p:nvPr/>
        </p:nvPicPr>
        <p:blipFill>
          <a:blip r:embed="rId3" cstate="print"/>
          <a:srcRect/>
          <a:stretch>
            <a:fillRect/>
          </a:stretch>
        </p:blipFill>
        <p:spPr bwMode="auto">
          <a:xfrm>
            <a:off x="3352800" y="0"/>
            <a:ext cx="1495425" cy="561975"/>
          </a:xfrm>
          <a:prstGeom prst="rect">
            <a:avLst/>
          </a:prstGeom>
          <a:noFill/>
          <a:ln w="9525">
            <a:noFill/>
            <a:miter lim="800000"/>
            <a:headEnd/>
            <a:tailEnd/>
          </a:ln>
        </p:spPr>
      </p:pic>
      <p:sp>
        <p:nvSpPr>
          <p:cNvPr id="6" name="TextBox 5"/>
          <p:cNvSpPr txBox="1"/>
          <p:nvPr/>
        </p:nvSpPr>
        <p:spPr bwMode="black">
          <a:xfrm>
            <a:off x="4953000" y="76200"/>
            <a:ext cx="3733800" cy="830997"/>
          </a:xfrm>
          <a:prstGeom prst="rect">
            <a:avLst/>
          </a:prstGeom>
          <a:noFill/>
        </p:spPr>
        <p:txBody>
          <a:bodyPr wrap="square" rtlCol="0">
            <a:spAutoFit/>
          </a:bodyPr>
          <a:lstStyle/>
          <a:p>
            <a:r>
              <a:rPr lang="en-US" sz="2400" dirty="0" smtClean="0"/>
              <a:t>State the domain, range, and asymptote.</a:t>
            </a:r>
            <a:endParaRPr lang="en-US" sz="2400" dirty="0"/>
          </a:p>
        </p:txBody>
      </p:sp>
      <p:sp>
        <p:nvSpPr>
          <p:cNvPr id="7" name="TextBox 6"/>
          <p:cNvSpPr txBox="1"/>
          <p:nvPr/>
        </p:nvSpPr>
        <p:spPr bwMode="white">
          <a:xfrm>
            <a:off x="4953000" y="1752600"/>
            <a:ext cx="1776448" cy="1938992"/>
          </a:xfrm>
          <a:prstGeom prst="rect">
            <a:avLst/>
          </a:prstGeom>
          <a:noFill/>
        </p:spPr>
        <p:txBody>
          <a:bodyPr wrap="none" rtlCol="0">
            <a:spAutoFit/>
          </a:bodyPr>
          <a:lstStyle/>
          <a:p>
            <a:r>
              <a:rPr lang="en-US" sz="2400" b="1" dirty="0" smtClean="0">
                <a:solidFill>
                  <a:srgbClr val="C00000"/>
                </a:solidFill>
              </a:rPr>
              <a:t>Domain</a:t>
            </a:r>
          </a:p>
          <a:p>
            <a:endParaRPr lang="en-US" sz="2400" b="1" dirty="0" smtClean="0">
              <a:solidFill>
                <a:srgbClr val="C00000"/>
              </a:solidFill>
            </a:endParaRPr>
          </a:p>
          <a:p>
            <a:r>
              <a:rPr lang="en-US" sz="2400" b="1" dirty="0" smtClean="0">
                <a:solidFill>
                  <a:srgbClr val="C00000"/>
                </a:solidFill>
              </a:rPr>
              <a:t>Range</a:t>
            </a:r>
          </a:p>
          <a:p>
            <a:endParaRPr lang="en-US" sz="2400" b="1" dirty="0" smtClean="0">
              <a:solidFill>
                <a:srgbClr val="C00000"/>
              </a:solidFill>
            </a:endParaRPr>
          </a:p>
          <a:p>
            <a:r>
              <a:rPr lang="en-US" sz="2400" b="1" dirty="0" smtClean="0">
                <a:solidFill>
                  <a:srgbClr val="C00000"/>
                </a:solidFill>
              </a:rPr>
              <a:t>Asymptote</a:t>
            </a:r>
            <a:endParaRPr lang="en-US" sz="2400" b="1" dirty="0">
              <a:solidFill>
                <a:srgbClr val="C00000"/>
              </a:solidFill>
            </a:endParaRPr>
          </a:p>
        </p:txBody>
      </p:sp>
      <p:pic>
        <p:nvPicPr>
          <p:cNvPr id="8" name="Picture 7"/>
          <p:cNvPicPr/>
          <p:nvPr/>
        </p:nvPicPr>
        <p:blipFill>
          <a:blip r:embed="rId4" cstate="print"/>
          <a:srcRect/>
          <a:stretch>
            <a:fillRect/>
          </a:stretch>
        </p:blipFill>
        <p:spPr bwMode="white">
          <a:xfrm>
            <a:off x="6324600" y="1828800"/>
            <a:ext cx="900113" cy="390525"/>
          </a:xfrm>
          <a:prstGeom prst="rect">
            <a:avLst/>
          </a:prstGeom>
          <a:noFill/>
          <a:ln w="9525">
            <a:noFill/>
            <a:miter lim="800000"/>
            <a:headEnd/>
            <a:tailEnd/>
          </a:ln>
        </p:spPr>
      </p:pic>
      <p:pic>
        <p:nvPicPr>
          <p:cNvPr id="9" name="Picture 8"/>
          <p:cNvPicPr/>
          <p:nvPr/>
        </p:nvPicPr>
        <p:blipFill>
          <a:blip r:embed="rId5" cstate="print"/>
          <a:srcRect/>
          <a:stretch>
            <a:fillRect/>
          </a:stretch>
        </p:blipFill>
        <p:spPr bwMode="white">
          <a:xfrm>
            <a:off x="6172200" y="2514600"/>
            <a:ext cx="919163" cy="466725"/>
          </a:xfrm>
          <a:prstGeom prst="rect">
            <a:avLst/>
          </a:prstGeom>
          <a:noFill/>
          <a:ln w="9525">
            <a:noFill/>
            <a:miter lim="800000"/>
            <a:headEnd/>
            <a:tailEnd/>
          </a:ln>
        </p:spPr>
      </p:pic>
      <p:pic>
        <p:nvPicPr>
          <p:cNvPr id="10" name="Picture 9"/>
          <p:cNvPicPr/>
          <p:nvPr/>
        </p:nvPicPr>
        <p:blipFill>
          <a:blip r:embed="rId6" cstate="print"/>
          <a:srcRect/>
          <a:stretch>
            <a:fillRect/>
          </a:stretch>
        </p:blipFill>
        <p:spPr bwMode="white">
          <a:xfrm>
            <a:off x="6858000" y="3200400"/>
            <a:ext cx="757238" cy="390525"/>
          </a:xfrm>
          <a:prstGeom prst="rect">
            <a:avLst/>
          </a:prstGeom>
          <a:noFill/>
          <a:ln w="9525">
            <a:noFill/>
            <a:miter lim="800000"/>
            <a:headEnd/>
            <a:tailEnd/>
          </a:ln>
        </p:spPr>
      </p:pic>
      <p:pic>
        <p:nvPicPr>
          <p:cNvPr id="12" name="Picture 11"/>
          <p:cNvPicPr/>
          <p:nvPr/>
        </p:nvPicPr>
        <p:blipFill>
          <a:blip r:embed="rId7" cstate="print"/>
          <a:srcRect/>
          <a:stretch>
            <a:fillRect/>
          </a:stretch>
        </p:blipFill>
        <p:spPr bwMode="white">
          <a:xfrm>
            <a:off x="304800" y="762000"/>
            <a:ext cx="3810000" cy="4038600"/>
          </a:xfrm>
          <a:prstGeom prst="rect">
            <a:avLst/>
          </a:prstGeom>
          <a:noFill/>
          <a:ln w="9525">
            <a:noFill/>
            <a:miter lim="800000"/>
            <a:headEnd/>
            <a:tailEnd/>
          </a:ln>
        </p:spPr>
      </p:pic>
      <p:sp>
        <p:nvSpPr>
          <p:cNvPr id="13" name="Rectangle 12"/>
          <p:cNvSpPr/>
          <p:nvPr/>
        </p:nvSpPr>
        <p:spPr bwMode="white">
          <a:xfrm>
            <a:off x="0" y="914400"/>
            <a:ext cx="8763000" cy="411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28600" y="5867400"/>
            <a:ext cx="498855" cy="769441"/>
          </a:xfrm>
          <a:prstGeom prst="rect">
            <a:avLst/>
          </a:prstGeom>
          <a:noFill/>
        </p:spPr>
        <p:txBody>
          <a:bodyPr wrap="none" rtlCol="0">
            <a:spAutoFit/>
          </a:bodyPr>
          <a:lstStyle/>
          <a:p>
            <a:r>
              <a:rPr lang="en-US" sz="4400" b="1" dirty="0" smtClean="0">
                <a:solidFill>
                  <a:srgbClr val="66FFFF"/>
                </a:solidFill>
              </a:rPr>
              <a:t>1</a:t>
            </a:r>
            <a:endParaRPr lang="en-US" sz="4400" b="1" dirty="0">
              <a:solidFill>
                <a:srgbClr val="66FFFF"/>
              </a:solidFill>
            </a:endParaRPr>
          </a:p>
        </p:txBody>
      </p:sp>
      <p:pic>
        <p:nvPicPr>
          <p:cNvPr id="15" name="Picture 14" descr="graph grid"/>
          <p:cNvPicPr/>
          <p:nvPr/>
        </p:nvPicPr>
        <p:blipFill>
          <a:blip r:embed="rId8" cstate="print"/>
          <a:srcRect/>
          <a:stretch>
            <a:fillRect/>
          </a:stretch>
        </p:blipFill>
        <p:spPr bwMode="white">
          <a:xfrm>
            <a:off x="304800" y="914400"/>
            <a:ext cx="4114800" cy="4114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152400"/>
            <a:ext cx="3352200" cy="369332"/>
          </a:xfrm>
          <a:prstGeom prst="rect">
            <a:avLst/>
          </a:prstGeom>
          <a:noFill/>
        </p:spPr>
        <p:txBody>
          <a:bodyPr wrap="none" rtlCol="0">
            <a:spAutoFit/>
          </a:bodyPr>
          <a:lstStyle/>
          <a:p>
            <a:r>
              <a:rPr lang="en-US" dirty="0" smtClean="0"/>
              <a:t>Find the domain of the function</a:t>
            </a:r>
            <a:endParaRPr lang="en-US" dirty="0"/>
          </a:p>
        </p:txBody>
      </p:sp>
      <p:pic>
        <p:nvPicPr>
          <p:cNvPr id="6" name="Picture 5"/>
          <p:cNvPicPr/>
          <p:nvPr/>
        </p:nvPicPr>
        <p:blipFill>
          <a:blip r:embed="rId3" cstate="print"/>
          <a:srcRect/>
          <a:stretch>
            <a:fillRect/>
          </a:stretch>
        </p:blipFill>
        <p:spPr bwMode="auto">
          <a:xfrm>
            <a:off x="914400" y="762000"/>
            <a:ext cx="3009900" cy="500062"/>
          </a:xfrm>
          <a:prstGeom prst="rect">
            <a:avLst/>
          </a:prstGeom>
          <a:noFill/>
          <a:ln w="9525">
            <a:noFill/>
            <a:miter lim="800000"/>
            <a:headEnd/>
            <a:tailEnd/>
          </a:ln>
        </p:spPr>
      </p:pic>
      <p:sp>
        <p:nvSpPr>
          <p:cNvPr id="7" name="TextBox 6"/>
          <p:cNvSpPr txBox="1"/>
          <p:nvPr/>
        </p:nvSpPr>
        <p:spPr>
          <a:xfrm>
            <a:off x="4495800" y="1371600"/>
            <a:ext cx="1057341" cy="461665"/>
          </a:xfrm>
          <a:prstGeom prst="rect">
            <a:avLst/>
          </a:prstGeom>
          <a:noFill/>
        </p:spPr>
        <p:txBody>
          <a:bodyPr wrap="none" rtlCol="0">
            <a:spAutoFit/>
          </a:bodyPr>
          <a:lstStyle/>
          <a:p>
            <a:r>
              <a:rPr lang="en-US" sz="2400" b="1" dirty="0" smtClean="0">
                <a:solidFill>
                  <a:srgbClr val="C00000"/>
                </a:solidFill>
              </a:rPr>
              <a:t>[5, 11)</a:t>
            </a:r>
            <a:endParaRPr lang="en-US" sz="2400" b="1" dirty="0">
              <a:solidFill>
                <a:srgbClr val="C00000"/>
              </a:solidFill>
            </a:endParaRPr>
          </a:p>
        </p:txBody>
      </p:sp>
      <p:sp>
        <p:nvSpPr>
          <p:cNvPr id="8" name="Rectangle 7"/>
          <p:cNvSpPr/>
          <p:nvPr/>
        </p:nvSpPr>
        <p:spPr bwMode="white">
          <a:xfrm>
            <a:off x="4419600" y="10668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2400" y="5867400"/>
            <a:ext cx="813043" cy="769441"/>
          </a:xfrm>
          <a:prstGeom prst="rect">
            <a:avLst/>
          </a:prstGeom>
          <a:noFill/>
        </p:spPr>
        <p:txBody>
          <a:bodyPr wrap="none" rtlCol="0">
            <a:spAutoFit/>
          </a:bodyPr>
          <a:lstStyle/>
          <a:p>
            <a:r>
              <a:rPr lang="en-US" sz="4400" b="1" dirty="0" smtClean="0">
                <a:solidFill>
                  <a:srgbClr val="66FFFF"/>
                </a:solidFill>
              </a:rPr>
              <a:t>19</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152400" y="152400"/>
            <a:ext cx="8610600" cy="1569660"/>
          </a:xfrm>
          <a:prstGeom prst="rect">
            <a:avLst/>
          </a:prstGeom>
          <a:noFill/>
        </p:spPr>
        <p:txBody>
          <a:bodyPr wrap="square" rtlCol="0">
            <a:spAutoFit/>
          </a:bodyPr>
          <a:lstStyle/>
          <a:p>
            <a:r>
              <a:rPr lang="en-US" sz="2400" dirty="0" smtClean="0"/>
              <a:t>The age of an ancient artifact can be determined by the amount of radioactive carbon-14 remaining in it. If  is the original amount of carbon-14 and </a:t>
            </a:r>
            <a:r>
              <a:rPr lang="en-US" sz="2400" i="1" dirty="0" smtClean="0"/>
              <a:t>D</a:t>
            </a:r>
            <a:r>
              <a:rPr lang="en-US" sz="2400" dirty="0" smtClean="0"/>
              <a:t> is the amount remaining, then the artifact's age </a:t>
            </a:r>
            <a:r>
              <a:rPr lang="en-US" sz="2400" i="1" dirty="0" smtClean="0"/>
              <a:t>A</a:t>
            </a:r>
            <a:r>
              <a:rPr lang="en-US" sz="2400" dirty="0" smtClean="0"/>
              <a:t> (in years) is given by</a:t>
            </a:r>
            <a:endParaRPr lang="en-US" sz="2400" dirty="0"/>
          </a:p>
        </p:txBody>
      </p:sp>
      <p:pic>
        <p:nvPicPr>
          <p:cNvPr id="4" name="Picture 3"/>
          <p:cNvPicPr/>
          <p:nvPr/>
        </p:nvPicPr>
        <p:blipFill>
          <a:blip r:embed="rId3" cstate="print"/>
          <a:srcRect/>
          <a:stretch>
            <a:fillRect/>
          </a:stretch>
        </p:blipFill>
        <p:spPr bwMode="auto">
          <a:xfrm>
            <a:off x="2362200" y="1828800"/>
            <a:ext cx="1928812" cy="914400"/>
          </a:xfrm>
          <a:prstGeom prst="rect">
            <a:avLst/>
          </a:prstGeom>
          <a:noFill/>
          <a:ln w="9525">
            <a:noFill/>
            <a:miter lim="800000"/>
            <a:headEnd/>
            <a:tailEnd/>
          </a:ln>
        </p:spPr>
      </p:pic>
      <p:sp>
        <p:nvSpPr>
          <p:cNvPr id="5" name="TextBox 4"/>
          <p:cNvSpPr txBox="1"/>
          <p:nvPr/>
        </p:nvSpPr>
        <p:spPr>
          <a:xfrm>
            <a:off x="304800" y="2743200"/>
            <a:ext cx="8153400" cy="830997"/>
          </a:xfrm>
          <a:prstGeom prst="rect">
            <a:avLst/>
          </a:prstGeom>
          <a:noFill/>
        </p:spPr>
        <p:txBody>
          <a:bodyPr wrap="square" rtlCol="0">
            <a:spAutoFit/>
          </a:bodyPr>
          <a:lstStyle/>
          <a:p>
            <a:r>
              <a:rPr lang="en-US" sz="2400" dirty="0" smtClean="0"/>
              <a:t>Find the age of an object if the amount </a:t>
            </a:r>
            <a:r>
              <a:rPr lang="en-US" sz="2400" i="1" dirty="0" smtClean="0"/>
              <a:t>D</a:t>
            </a:r>
            <a:r>
              <a:rPr lang="en-US" sz="2400" dirty="0" smtClean="0"/>
              <a:t> of carbon-14 that remains in the object is 74% of the original amount .</a:t>
            </a:r>
            <a:endParaRPr lang="en-US" sz="2400" dirty="0"/>
          </a:p>
        </p:txBody>
      </p:sp>
      <p:sp>
        <p:nvSpPr>
          <p:cNvPr id="6" name="TextBox 5"/>
          <p:cNvSpPr txBox="1"/>
          <p:nvPr/>
        </p:nvSpPr>
        <p:spPr bwMode="white">
          <a:xfrm>
            <a:off x="4419600" y="4648200"/>
            <a:ext cx="3934090" cy="461665"/>
          </a:xfrm>
          <a:prstGeom prst="rect">
            <a:avLst/>
          </a:prstGeom>
          <a:noFill/>
        </p:spPr>
        <p:txBody>
          <a:bodyPr wrap="none" rtlCol="0">
            <a:spAutoFit/>
          </a:bodyPr>
          <a:lstStyle/>
          <a:p>
            <a:r>
              <a:rPr lang="en-US" sz="2400" b="1" dirty="0" smtClean="0">
                <a:solidFill>
                  <a:srgbClr val="C00000"/>
                </a:solidFill>
              </a:rPr>
              <a:t>approximately 2500 years</a:t>
            </a:r>
            <a:endParaRPr lang="en-US" sz="2400" b="1" dirty="0">
              <a:solidFill>
                <a:srgbClr val="C00000"/>
              </a:solidFill>
            </a:endParaRPr>
          </a:p>
        </p:txBody>
      </p:sp>
      <p:sp>
        <p:nvSpPr>
          <p:cNvPr id="7" name="Rectangle 6"/>
          <p:cNvSpPr/>
          <p:nvPr/>
        </p:nvSpPr>
        <p:spPr bwMode="white">
          <a:xfrm>
            <a:off x="3657600" y="3962400"/>
            <a:ext cx="50292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20</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7772400" cy="830997"/>
          </a:xfrm>
          <a:prstGeom prst="rect">
            <a:avLst/>
          </a:prstGeom>
          <a:noFill/>
        </p:spPr>
        <p:txBody>
          <a:bodyPr wrap="square" rtlCol="0">
            <a:spAutoFit/>
          </a:bodyPr>
          <a:lstStyle/>
          <a:p>
            <a:r>
              <a:rPr lang="en-US" sz="2400" dirty="0" smtClean="0"/>
              <a:t>Rewrite the expression below in a form with no logarithm of a product, quotient, or power.</a:t>
            </a:r>
            <a:endParaRPr lang="en-US" sz="2400" dirty="0"/>
          </a:p>
        </p:txBody>
      </p:sp>
      <p:pic>
        <p:nvPicPr>
          <p:cNvPr id="4" name="Picture 3"/>
          <p:cNvPicPr/>
          <p:nvPr/>
        </p:nvPicPr>
        <p:blipFill>
          <a:blip r:embed="rId3" cstate="print"/>
          <a:srcRect/>
          <a:stretch>
            <a:fillRect/>
          </a:stretch>
        </p:blipFill>
        <p:spPr bwMode="auto">
          <a:xfrm>
            <a:off x="2819400" y="1219200"/>
            <a:ext cx="2157413" cy="657225"/>
          </a:xfrm>
          <a:prstGeom prst="rect">
            <a:avLst/>
          </a:prstGeom>
          <a:noFill/>
          <a:ln w="9525">
            <a:noFill/>
            <a:miter lim="800000"/>
            <a:headEnd/>
            <a:tailEnd/>
          </a:ln>
        </p:spPr>
      </p:pic>
      <p:sp>
        <p:nvSpPr>
          <p:cNvPr id="5" name="Rectangle 4"/>
          <p:cNvSpPr/>
          <p:nvPr/>
        </p:nvSpPr>
        <p:spPr>
          <a:xfrm>
            <a:off x="4800600" y="2057400"/>
            <a:ext cx="3082895" cy="461665"/>
          </a:xfrm>
          <a:prstGeom prst="rect">
            <a:avLst/>
          </a:prstGeom>
        </p:spPr>
        <p:txBody>
          <a:bodyPr wrap="none">
            <a:spAutoFit/>
          </a:bodyPr>
          <a:lstStyle/>
          <a:p>
            <a:r>
              <a:rPr lang="en-US" sz="2400" b="1" dirty="0" smtClean="0">
                <a:solidFill>
                  <a:srgbClr val="C00000"/>
                </a:solidFill>
              </a:rPr>
              <a:t>log </a:t>
            </a:r>
            <a:r>
              <a:rPr lang="en-US" sz="2400" b="1" baseline="-25000" dirty="0" smtClean="0">
                <a:solidFill>
                  <a:srgbClr val="C00000"/>
                </a:solidFill>
              </a:rPr>
              <a:t>4</a:t>
            </a:r>
            <a:r>
              <a:rPr lang="en-US" sz="2400" b="1" dirty="0" smtClean="0">
                <a:solidFill>
                  <a:srgbClr val="C00000"/>
                </a:solidFill>
              </a:rPr>
              <a:t> </a:t>
            </a:r>
            <a:r>
              <a:rPr lang="en-US" sz="2400" b="1" i="1" dirty="0" smtClean="0">
                <a:solidFill>
                  <a:srgbClr val="C00000"/>
                </a:solidFill>
              </a:rPr>
              <a:t>x</a:t>
            </a:r>
            <a:r>
              <a:rPr lang="en-US" sz="2400" b="1" dirty="0" smtClean="0">
                <a:solidFill>
                  <a:srgbClr val="C00000"/>
                </a:solidFill>
              </a:rPr>
              <a:t> + log </a:t>
            </a:r>
            <a:r>
              <a:rPr lang="en-US" sz="2400" b="1" baseline="-25000" dirty="0" smtClean="0">
                <a:solidFill>
                  <a:srgbClr val="C00000"/>
                </a:solidFill>
              </a:rPr>
              <a:t>4</a:t>
            </a:r>
            <a:r>
              <a:rPr lang="en-US" sz="2400" b="1" dirty="0" smtClean="0">
                <a:solidFill>
                  <a:srgbClr val="C00000"/>
                </a:solidFill>
              </a:rPr>
              <a:t> (</a:t>
            </a:r>
            <a:r>
              <a:rPr lang="en-US" sz="2400" b="1" i="1" dirty="0" smtClean="0">
                <a:solidFill>
                  <a:srgbClr val="C00000"/>
                </a:solidFill>
              </a:rPr>
              <a:t>x</a:t>
            </a:r>
            <a:r>
              <a:rPr lang="en-US" sz="2400" b="1" dirty="0" smtClean="0">
                <a:solidFill>
                  <a:srgbClr val="C00000"/>
                </a:solidFill>
              </a:rPr>
              <a:t> – 9)</a:t>
            </a:r>
            <a:endParaRPr lang="en-US" sz="2400" b="1" dirty="0">
              <a:solidFill>
                <a:srgbClr val="C00000"/>
              </a:solidFill>
            </a:endParaRPr>
          </a:p>
        </p:txBody>
      </p:sp>
      <p:sp>
        <p:nvSpPr>
          <p:cNvPr id="6" name="Rectangle 5"/>
          <p:cNvSpPr/>
          <p:nvPr/>
        </p:nvSpPr>
        <p:spPr bwMode="white">
          <a:xfrm>
            <a:off x="4648200" y="1828800"/>
            <a:ext cx="35052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21</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304800"/>
            <a:ext cx="7772400" cy="830997"/>
          </a:xfrm>
          <a:prstGeom prst="rect">
            <a:avLst/>
          </a:prstGeom>
          <a:noFill/>
        </p:spPr>
        <p:txBody>
          <a:bodyPr wrap="square" rtlCol="0">
            <a:spAutoFit/>
          </a:bodyPr>
          <a:lstStyle/>
          <a:p>
            <a:r>
              <a:rPr lang="en-US" sz="2400" dirty="0" smtClean="0"/>
              <a:t>Rewrite the expression below in a form with no logarithm of a product, quotient, or power.</a:t>
            </a:r>
            <a:endParaRPr lang="en-US" sz="2400" dirty="0"/>
          </a:p>
        </p:txBody>
      </p:sp>
      <p:pic>
        <p:nvPicPr>
          <p:cNvPr id="4" name="Picture 3"/>
          <p:cNvPicPr/>
          <p:nvPr/>
        </p:nvPicPr>
        <p:blipFill>
          <a:blip r:embed="rId3" cstate="print"/>
          <a:srcRect/>
          <a:stretch>
            <a:fillRect/>
          </a:stretch>
        </p:blipFill>
        <p:spPr bwMode="auto">
          <a:xfrm>
            <a:off x="2819400" y="1219200"/>
            <a:ext cx="1309688" cy="966787"/>
          </a:xfrm>
          <a:prstGeom prst="rect">
            <a:avLst/>
          </a:prstGeom>
          <a:noFill/>
          <a:ln w="9525">
            <a:noFill/>
            <a:miter lim="800000"/>
            <a:headEnd/>
            <a:tailEnd/>
          </a:ln>
        </p:spPr>
      </p:pic>
      <p:sp>
        <p:nvSpPr>
          <p:cNvPr id="5" name="TextBox 4"/>
          <p:cNvSpPr txBox="1"/>
          <p:nvPr/>
        </p:nvSpPr>
        <p:spPr>
          <a:xfrm>
            <a:off x="5486400" y="2286000"/>
            <a:ext cx="2356735" cy="461665"/>
          </a:xfrm>
          <a:prstGeom prst="rect">
            <a:avLst/>
          </a:prstGeom>
          <a:noFill/>
        </p:spPr>
        <p:txBody>
          <a:bodyPr wrap="none" rtlCol="0">
            <a:spAutoFit/>
          </a:bodyPr>
          <a:lstStyle/>
          <a:p>
            <a:r>
              <a:rPr lang="en-US" sz="2400" b="1" dirty="0" smtClean="0">
                <a:solidFill>
                  <a:srgbClr val="C00000"/>
                </a:solidFill>
              </a:rPr>
              <a:t>log </a:t>
            </a:r>
            <a:r>
              <a:rPr lang="en-US" sz="2400" b="1" baseline="-25000" dirty="0" smtClean="0">
                <a:solidFill>
                  <a:srgbClr val="C00000"/>
                </a:solidFill>
              </a:rPr>
              <a:t>9</a:t>
            </a:r>
            <a:r>
              <a:rPr lang="en-US" sz="2400" b="1" dirty="0" smtClean="0">
                <a:solidFill>
                  <a:srgbClr val="C00000"/>
                </a:solidFill>
              </a:rPr>
              <a:t> </a:t>
            </a:r>
            <a:r>
              <a:rPr lang="en-US" sz="2400" b="1" i="1" dirty="0" smtClean="0">
                <a:solidFill>
                  <a:srgbClr val="C00000"/>
                </a:solidFill>
              </a:rPr>
              <a:t>x</a:t>
            </a:r>
            <a:r>
              <a:rPr lang="en-US" sz="2400" b="1" dirty="0" smtClean="0">
                <a:solidFill>
                  <a:srgbClr val="C00000"/>
                </a:solidFill>
              </a:rPr>
              <a:t> – log </a:t>
            </a:r>
            <a:r>
              <a:rPr lang="en-US" sz="2400" b="1" baseline="-25000" dirty="0" smtClean="0">
                <a:solidFill>
                  <a:srgbClr val="C00000"/>
                </a:solidFill>
              </a:rPr>
              <a:t>9</a:t>
            </a:r>
            <a:r>
              <a:rPr lang="en-US" sz="2400" b="1" dirty="0" smtClean="0">
                <a:solidFill>
                  <a:srgbClr val="C00000"/>
                </a:solidFill>
              </a:rPr>
              <a:t> 8</a:t>
            </a:r>
            <a:endParaRPr lang="en-US" sz="2400" b="1" dirty="0">
              <a:solidFill>
                <a:srgbClr val="C00000"/>
              </a:solidFill>
            </a:endParaRPr>
          </a:p>
        </p:txBody>
      </p:sp>
      <p:sp>
        <p:nvSpPr>
          <p:cNvPr id="6" name="Rectangle 5"/>
          <p:cNvSpPr/>
          <p:nvPr/>
        </p:nvSpPr>
        <p:spPr bwMode="white">
          <a:xfrm>
            <a:off x="4876800" y="1905000"/>
            <a:ext cx="32004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22</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152400" y="152400"/>
            <a:ext cx="7772400" cy="830997"/>
          </a:xfrm>
          <a:prstGeom prst="rect">
            <a:avLst/>
          </a:prstGeom>
          <a:noFill/>
        </p:spPr>
        <p:txBody>
          <a:bodyPr wrap="square" rtlCol="0">
            <a:spAutoFit/>
          </a:bodyPr>
          <a:lstStyle/>
          <a:p>
            <a:r>
              <a:rPr lang="en-US" sz="2400" dirty="0" smtClean="0"/>
              <a:t>Rewrite the expression below in a form with no logarithm of a product, quotient, or power.</a:t>
            </a:r>
            <a:endParaRPr lang="en-US" sz="2400" dirty="0"/>
          </a:p>
        </p:txBody>
      </p:sp>
      <p:pic>
        <p:nvPicPr>
          <p:cNvPr id="4" name="Picture 3"/>
          <p:cNvPicPr/>
          <p:nvPr/>
        </p:nvPicPr>
        <p:blipFill>
          <a:blip r:embed="rId3" cstate="print"/>
          <a:srcRect/>
          <a:stretch>
            <a:fillRect/>
          </a:stretch>
        </p:blipFill>
        <p:spPr bwMode="auto">
          <a:xfrm>
            <a:off x="2438400" y="1143000"/>
            <a:ext cx="1452563" cy="1004887"/>
          </a:xfrm>
          <a:prstGeom prst="rect">
            <a:avLst/>
          </a:prstGeom>
          <a:noFill/>
          <a:ln w="9525">
            <a:noFill/>
            <a:miter lim="800000"/>
            <a:headEnd/>
            <a:tailEnd/>
          </a:ln>
        </p:spPr>
      </p:pic>
      <p:sp>
        <p:nvSpPr>
          <p:cNvPr id="5" name="TextBox 4"/>
          <p:cNvSpPr txBox="1"/>
          <p:nvPr/>
        </p:nvSpPr>
        <p:spPr>
          <a:xfrm>
            <a:off x="4114800" y="2362200"/>
            <a:ext cx="4108817" cy="461665"/>
          </a:xfrm>
          <a:prstGeom prst="rect">
            <a:avLst/>
          </a:prstGeom>
          <a:noFill/>
        </p:spPr>
        <p:txBody>
          <a:bodyPr wrap="none" rtlCol="0">
            <a:spAutoFit/>
          </a:bodyPr>
          <a:lstStyle/>
          <a:p>
            <a:r>
              <a:rPr lang="es-HN" sz="2400" b="1" dirty="0" smtClean="0">
                <a:solidFill>
                  <a:srgbClr val="C00000"/>
                </a:solidFill>
              </a:rPr>
              <a:t>2 log </a:t>
            </a:r>
            <a:r>
              <a:rPr lang="es-HN" sz="2400" b="1" i="1" baseline="-25000" dirty="0" smtClean="0">
                <a:solidFill>
                  <a:srgbClr val="C00000"/>
                </a:solidFill>
              </a:rPr>
              <a:t>a</a:t>
            </a:r>
            <a:r>
              <a:rPr lang="es-HN" sz="2400" b="1" dirty="0" smtClean="0">
                <a:solidFill>
                  <a:srgbClr val="C00000"/>
                </a:solidFill>
              </a:rPr>
              <a:t> </a:t>
            </a:r>
            <a:r>
              <a:rPr lang="es-HN" sz="2400" b="1" i="1" dirty="0" smtClean="0">
                <a:solidFill>
                  <a:srgbClr val="C00000"/>
                </a:solidFill>
              </a:rPr>
              <a:t>x</a:t>
            </a:r>
            <a:r>
              <a:rPr lang="es-HN" sz="2400" b="1" dirty="0" smtClean="0">
                <a:solidFill>
                  <a:srgbClr val="C00000"/>
                </a:solidFill>
              </a:rPr>
              <a:t> – log </a:t>
            </a:r>
            <a:r>
              <a:rPr lang="es-HN" sz="2400" b="1" i="1" baseline="-25000" dirty="0" smtClean="0">
                <a:solidFill>
                  <a:srgbClr val="C00000"/>
                </a:solidFill>
              </a:rPr>
              <a:t>a</a:t>
            </a:r>
            <a:r>
              <a:rPr lang="es-HN" sz="2400" b="1" dirty="0" smtClean="0">
                <a:solidFill>
                  <a:srgbClr val="C00000"/>
                </a:solidFill>
              </a:rPr>
              <a:t> </a:t>
            </a:r>
            <a:r>
              <a:rPr lang="es-HN" sz="2400" b="1" i="1" dirty="0" smtClean="0">
                <a:solidFill>
                  <a:srgbClr val="C00000"/>
                </a:solidFill>
              </a:rPr>
              <a:t>y</a:t>
            </a:r>
            <a:r>
              <a:rPr lang="es-HN" sz="2400" b="1" dirty="0" smtClean="0">
                <a:solidFill>
                  <a:srgbClr val="C00000"/>
                </a:solidFill>
              </a:rPr>
              <a:t> – 7 log </a:t>
            </a:r>
            <a:r>
              <a:rPr lang="es-HN" sz="2400" b="1" i="1" baseline="-25000" dirty="0" smtClean="0">
                <a:solidFill>
                  <a:srgbClr val="C00000"/>
                </a:solidFill>
              </a:rPr>
              <a:t>a</a:t>
            </a:r>
            <a:r>
              <a:rPr lang="es-HN" sz="2400" b="1" dirty="0" smtClean="0">
                <a:solidFill>
                  <a:srgbClr val="C00000"/>
                </a:solidFill>
              </a:rPr>
              <a:t> </a:t>
            </a:r>
            <a:r>
              <a:rPr lang="es-HN" sz="2400" b="1" i="1" dirty="0" smtClean="0">
                <a:solidFill>
                  <a:srgbClr val="C00000"/>
                </a:solidFill>
              </a:rPr>
              <a:t>z</a:t>
            </a:r>
            <a:endParaRPr lang="en-US" sz="2400" b="1" dirty="0">
              <a:solidFill>
                <a:srgbClr val="C00000"/>
              </a:solidFill>
            </a:endParaRPr>
          </a:p>
        </p:txBody>
      </p:sp>
      <p:sp>
        <p:nvSpPr>
          <p:cNvPr id="6" name="Rectangle 5"/>
          <p:cNvSpPr/>
          <p:nvPr/>
        </p:nvSpPr>
        <p:spPr bwMode="white">
          <a:xfrm>
            <a:off x="3886200" y="2057400"/>
            <a:ext cx="48768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2400" y="5943600"/>
            <a:ext cx="813043" cy="769441"/>
          </a:xfrm>
          <a:prstGeom prst="rect">
            <a:avLst/>
          </a:prstGeom>
          <a:noFill/>
        </p:spPr>
        <p:txBody>
          <a:bodyPr wrap="none" rtlCol="0">
            <a:spAutoFit/>
          </a:bodyPr>
          <a:lstStyle/>
          <a:p>
            <a:r>
              <a:rPr lang="en-US" sz="4400" b="1" dirty="0" smtClean="0">
                <a:solidFill>
                  <a:srgbClr val="66FFFF"/>
                </a:solidFill>
              </a:rPr>
              <a:t>23</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0" y="228600"/>
            <a:ext cx="7772400" cy="830997"/>
          </a:xfrm>
          <a:prstGeom prst="rect">
            <a:avLst/>
          </a:prstGeom>
          <a:noFill/>
        </p:spPr>
        <p:txBody>
          <a:bodyPr wrap="square" rtlCol="0">
            <a:spAutoFit/>
          </a:bodyPr>
          <a:lstStyle/>
          <a:p>
            <a:r>
              <a:rPr lang="en-US" sz="2400" dirty="0" smtClean="0"/>
              <a:t>Rewrite the expression below in a form with no logarithm of a product, quotient, or power.</a:t>
            </a:r>
            <a:endParaRPr lang="en-US" sz="2400" dirty="0"/>
          </a:p>
        </p:txBody>
      </p:sp>
      <p:pic>
        <p:nvPicPr>
          <p:cNvPr id="4" name="Picture 3"/>
          <p:cNvPicPr/>
          <p:nvPr/>
        </p:nvPicPr>
        <p:blipFill>
          <a:blip r:embed="rId3" cstate="print"/>
          <a:srcRect/>
          <a:stretch>
            <a:fillRect/>
          </a:stretch>
        </p:blipFill>
        <p:spPr bwMode="auto">
          <a:xfrm>
            <a:off x="2209800" y="1371600"/>
            <a:ext cx="1633538" cy="73342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white">
          <a:xfrm>
            <a:off x="4648200" y="2590800"/>
            <a:ext cx="3248025" cy="933450"/>
          </a:xfrm>
          <a:prstGeom prst="rect">
            <a:avLst/>
          </a:prstGeom>
          <a:noFill/>
          <a:ln w="9525">
            <a:noFill/>
            <a:miter lim="800000"/>
            <a:headEnd/>
            <a:tailEnd/>
          </a:ln>
        </p:spPr>
      </p:pic>
      <p:sp>
        <p:nvSpPr>
          <p:cNvPr id="6" name="Rectangle 5"/>
          <p:cNvSpPr/>
          <p:nvPr/>
        </p:nvSpPr>
        <p:spPr bwMode="white">
          <a:xfrm>
            <a:off x="3962400" y="2514600"/>
            <a:ext cx="46482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24</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228600"/>
            <a:ext cx="7772400" cy="830997"/>
          </a:xfrm>
          <a:prstGeom prst="rect">
            <a:avLst/>
          </a:prstGeom>
          <a:noFill/>
        </p:spPr>
        <p:txBody>
          <a:bodyPr wrap="square" rtlCol="0">
            <a:spAutoFit/>
          </a:bodyPr>
          <a:lstStyle/>
          <a:p>
            <a:r>
              <a:rPr lang="en-US" sz="2400" dirty="0" smtClean="0"/>
              <a:t>Rewrite the expression below in a form with no logarithm of a product, quotient, or power.</a:t>
            </a:r>
            <a:endParaRPr lang="en-US" sz="2400" dirty="0"/>
          </a:p>
        </p:txBody>
      </p:sp>
      <p:pic>
        <p:nvPicPr>
          <p:cNvPr id="4" name="Picture 3"/>
          <p:cNvPicPr/>
          <p:nvPr/>
        </p:nvPicPr>
        <p:blipFill>
          <a:blip r:embed="rId3" cstate="print"/>
          <a:srcRect/>
          <a:stretch>
            <a:fillRect/>
          </a:stretch>
        </p:blipFill>
        <p:spPr bwMode="auto">
          <a:xfrm>
            <a:off x="2057400" y="1295400"/>
            <a:ext cx="2266950" cy="862013"/>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4038600" y="2514600"/>
            <a:ext cx="4519613" cy="1009650"/>
          </a:xfrm>
          <a:prstGeom prst="rect">
            <a:avLst/>
          </a:prstGeom>
          <a:noFill/>
          <a:ln w="9525">
            <a:noFill/>
            <a:miter lim="800000"/>
            <a:headEnd/>
            <a:tailEnd/>
          </a:ln>
        </p:spPr>
      </p:pic>
      <p:sp>
        <p:nvSpPr>
          <p:cNvPr id="6" name="Rectangle 5"/>
          <p:cNvSpPr/>
          <p:nvPr/>
        </p:nvSpPr>
        <p:spPr bwMode="white">
          <a:xfrm>
            <a:off x="3505200" y="2362200"/>
            <a:ext cx="56388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25</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457200"/>
            <a:ext cx="45719" cy="369332"/>
          </a:xfrm>
          <a:prstGeom prst="rect">
            <a:avLst/>
          </a:prstGeom>
          <a:noFill/>
        </p:spPr>
        <p:txBody>
          <a:bodyPr wrap="square" rtlCol="0">
            <a:spAutoFit/>
          </a:bodyPr>
          <a:lstStyle/>
          <a:p>
            <a:endParaRPr lang="en-US" dirty="0"/>
          </a:p>
        </p:txBody>
      </p:sp>
      <p:sp>
        <p:nvSpPr>
          <p:cNvPr id="4" name="TextBox 3"/>
          <p:cNvSpPr txBox="1"/>
          <p:nvPr/>
        </p:nvSpPr>
        <p:spPr>
          <a:xfrm>
            <a:off x="228600" y="228600"/>
            <a:ext cx="7120860" cy="461665"/>
          </a:xfrm>
          <a:prstGeom prst="rect">
            <a:avLst/>
          </a:prstGeom>
          <a:noFill/>
        </p:spPr>
        <p:txBody>
          <a:bodyPr wrap="none" rtlCol="0">
            <a:spAutoFit/>
          </a:bodyPr>
          <a:lstStyle/>
          <a:p>
            <a:r>
              <a:rPr lang="en-US" sz="2400" dirty="0" smtClean="0"/>
              <a:t>Rewrite the expression below as a single logarithm</a:t>
            </a:r>
            <a:endParaRPr lang="en-US" sz="2400" dirty="0"/>
          </a:p>
        </p:txBody>
      </p:sp>
      <p:pic>
        <p:nvPicPr>
          <p:cNvPr id="6" name="Picture 5"/>
          <p:cNvPicPr/>
          <p:nvPr/>
        </p:nvPicPr>
        <p:blipFill>
          <a:blip r:embed="rId3" cstate="print"/>
          <a:srcRect/>
          <a:stretch>
            <a:fillRect/>
          </a:stretch>
        </p:blipFill>
        <p:spPr bwMode="auto">
          <a:xfrm>
            <a:off x="2209800" y="838200"/>
            <a:ext cx="2733675" cy="704850"/>
          </a:xfrm>
          <a:prstGeom prst="rect">
            <a:avLst/>
          </a:prstGeom>
          <a:noFill/>
          <a:ln w="9525">
            <a:noFill/>
            <a:miter lim="800000"/>
            <a:headEnd/>
            <a:tailEnd/>
          </a:ln>
        </p:spPr>
      </p:pic>
      <p:pic>
        <p:nvPicPr>
          <p:cNvPr id="7" name="Picture 6"/>
          <p:cNvPicPr/>
          <p:nvPr/>
        </p:nvPicPr>
        <p:blipFill>
          <a:blip r:embed="rId4" cstate="print"/>
          <a:srcRect/>
          <a:stretch>
            <a:fillRect/>
          </a:stretch>
        </p:blipFill>
        <p:spPr bwMode="auto">
          <a:xfrm>
            <a:off x="5791200" y="1676400"/>
            <a:ext cx="1533525" cy="642937"/>
          </a:xfrm>
          <a:prstGeom prst="rect">
            <a:avLst/>
          </a:prstGeom>
          <a:noFill/>
          <a:ln w="9525">
            <a:noFill/>
            <a:miter lim="800000"/>
            <a:headEnd/>
            <a:tailEnd/>
          </a:ln>
        </p:spPr>
      </p:pic>
      <p:sp>
        <p:nvSpPr>
          <p:cNvPr id="8" name="Rectangle 7"/>
          <p:cNvSpPr/>
          <p:nvPr/>
        </p:nvSpPr>
        <p:spPr bwMode="white">
          <a:xfrm>
            <a:off x="5181600" y="1371600"/>
            <a:ext cx="2667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52400" y="5867400"/>
            <a:ext cx="813043" cy="769441"/>
          </a:xfrm>
          <a:prstGeom prst="rect">
            <a:avLst/>
          </a:prstGeom>
          <a:noFill/>
        </p:spPr>
        <p:txBody>
          <a:bodyPr wrap="none" rtlCol="0">
            <a:spAutoFit/>
          </a:bodyPr>
          <a:lstStyle/>
          <a:p>
            <a:r>
              <a:rPr lang="en-US" sz="4400" b="1" dirty="0" smtClean="0">
                <a:solidFill>
                  <a:srgbClr val="66FFFF"/>
                </a:solidFill>
              </a:rPr>
              <a:t>26</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152400" y="228600"/>
            <a:ext cx="7120860" cy="461665"/>
          </a:xfrm>
          <a:prstGeom prst="rect">
            <a:avLst/>
          </a:prstGeom>
          <a:noFill/>
        </p:spPr>
        <p:txBody>
          <a:bodyPr wrap="none" rtlCol="0">
            <a:spAutoFit/>
          </a:bodyPr>
          <a:lstStyle/>
          <a:p>
            <a:r>
              <a:rPr lang="en-US" sz="2400" dirty="0" smtClean="0"/>
              <a:t>Rewrite the expression below as a single logarithm</a:t>
            </a:r>
            <a:endParaRPr lang="en-US" sz="2400" dirty="0"/>
          </a:p>
        </p:txBody>
      </p:sp>
      <p:sp>
        <p:nvSpPr>
          <p:cNvPr id="4" name="TextBox 3"/>
          <p:cNvSpPr txBox="1"/>
          <p:nvPr/>
        </p:nvSpPr>
        <p:spPr>
          <a:xfrm>
            <a:off x="1295400" y="1143000"/>
            <a:ext cx="2525050" cy="830997"/>
          </a:xfrm>
          <a:prstGeom prst="rect">
            <a:avLst/>
          </a:prstGeom>
          <a:noFill/>
        </p:spPr>
        <p:txBody>
          <a:bodyPr wrap="none" rtlCol="0">
            <a:spAutoFit/>
          </a:bodyPr>
          <a:lstStyle/>
          <a:p>
            <a:r>
              <a:rPr lang="en-US" sz="2400" dirty="0" smtClean="0"/>
              <a:t>log </a:t>
            </a:r>
            <a:r>
              <a:rPr lang="en-US" sz="2400" baseline="-25000" dirty="0" smtClean="0"/>
              <a:t>3</a:t>
            </a:r>
            <a:r>
              <a:rPr lang="en-US" sz="2400" dirty="0" smtClean="0"/>
              <a:t> 2 + 2 log </a:t>
            </a:r>
            <a:r>
              <a:rPr lang="en-US" sz="2400" baseline="-25000" dirty="0" smtClean="0"/>
              <a:t>3</a:t>
            </a:r>
            <a:r>
              <a:rPr lang="en-US" sz="2400" dirty="0" smtClean="0"/>
              <a:t> 2</a:t>
            </a:r>
          </a:p>
          <a:p>
            <a:endParaRPr lang="en-US" sz="2400" dirty="0"/>
          </a:p>
        </p:txBody>
      </p:sp>
      <p:sp>
        <p:nvSpPr>
          <p:cNvPr id="5" name="TextBox 4"/>
          <p:cNvSpPr txBox="1"/>
          <p:nvPr/>
        </p:nvSpPr>
        <p:spPr>
          <a:xfrm>
            <a:off x="4267200" y="2209800"/>
            <a:ext cx="1099981" cy="461665"/>
          </a:xfrm>
          <a:prstGeom prst="rect">
            <a:avLst/>
          </a:prstGeom>
          <a:noFill/>
        </p:spPr>
        <p:txBody>
          <a:bodyPr wrap="none" rtlCol="0">
            <a:spAutoFit/>
          </a:bodyPr>
          <a:lstStyle/>
          <a:p>
            <a:r>
              <a:rPr lang="en-US" sz="2400" b="1" dirty="0" smtClean="0">
                <a:solidFill>
                  <a:srgbClr val="C00000"/>
                </a:solidFill>
              </a:rPr>
              <a:t>log </a:t>
            </a:r>
            <a:r>
              <a:rPr lang="en-US" sz="2400" b="1" baseline="-25000" dirty="0" smtClean="0">
                <a:solidFill>
                  <a:srgbClr val="C00000"/>
                </a:solidFill>
              </a:rPr>
              <a:t>3</a:t>
            </a:r>
            <a:r>
              <a:rPr lang="en-US" sz="2400" b="1" dirty="0" smtClean="0">
                <a:solidFill>
                  <a:srgbClr val="C00000"/>
                </a:solidFill>
              </a:rPr>
              <a:t> 8</a:t>
            </a:r>
            <a:endParaRPr lang="en-US" sz="2400" b="1" dirty="0">
              <a:solidFill>
                <a:srgbClr val="C00000"/>
              </a:solidFill>
            </a:endParaRPr>
          </a:p>
        </p:txBody>
      </p:sp>
      <p:sp>
        <p:nvSpPr>
          <p:cNvPr id="6" name="Rectangle 5"/>
          <p:cNvSpPr/>
          <p:nvPr/>
        </p:nvSpPr>
        <p:spPr bwMode="white">
          <a:xfrm>
            <a:off x="3962400" y="19812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27</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4" name="TextBox 3"/>
          <p:cNvSpPr txBox="1"/>
          <p:nvPr/>
        </p:nvSpPr>
        <p:spPr>
          <a:xfrm>
            <a:off x="152400" y="228600"/>
            <a:ext cx="8507522" cy="369332"/>
          </a:xfrm>
          <a:prstGeom prst="rect">
            <a:avLst/>
          </a:prstGeom>
          <a:noFill/>
        </p:spPr>
        <p:txBody>
          <a:bodyPr wrap="none" rtlCol="0">
            <a:spAutoFit/>
          </a:bodyPr>
          <a:lstStyle/>
          <a:p>
            <a:r>
              <a:rPr lang="en-US" dirty="0" smtClean="0"/>
              <a:t>Find the solution of the exponential equation below, correct to four decimal places</a:t>
            </a:r>
            <a:endParaRPr lang="en-US" dirty="0"/>
          </a:p>
        </p:txBody>
      </p:sp>
      <p:pic>
        <p:nvPicPr>
          <p:cNvPr id="5" name="Picture 4"/>
          <p:cNvPicPr/>
          <p:nvPr/>
        </p:nvPicPr>
        <p:blipFill>
          <a:blip r:embed="rId3" cstate="print"/>
          <a:srcRect/>
          <a:stretch>
            <a:fillRect/>
          </a:stretch>
        </p:blipFill>
        <p:spPr bwMode="auto">
          <a:xfrm>
            <a:off x="2209800" y="762000"/>
            <a:ext cx="1819275" cy="547687"/>
          </a:xfrm>
          <a:prstGeom prst="rect">
            <a:avLst/>
          </a:prstGeom>
          <a:noFill/>
          <a:ln w="9525">
            <a:noFill/>
            <a:miter lim="800000"/>
            <a:headEnd/>
            <a:tailEnd/>
          </a:ln>
        </p:spPr>
      </p:pic>
      <p:sp>
        <p:nvSpPr>
          <p:cNvPr id="7" name="Rectangle 6"/>
          <p:cNvSpPr/>
          <p:nvPr/>
        </p:nvSpPr>
        <p:spPr>
          <a:xfrm>
            <a:off x="5486400" y="1295400"/>
            <a:ext cx="1917468" cy="461665"/>
          </a:xfrm>
          <a:prstGeom prst="rect">
            <a:avLst/>
          </a:prstGeom>
        </p:spPr>
        <p:txBody>
          <a:bodyPr wrap="square">
            <a:spAutoFit/>
          </a:bodyPr>
          <a:lstStyle/>
          <a:p>
            <a:r>
              <a:rPr lang="en-US" sz="2400" b="1" i="1" dirty="0" smtClean="0">
                <a:solidFill>
                  <a:srgbClr val="C00000"/>
                </a:solidFill>
              </a:rPr>
              <a:t>x</a:t>
            </a:r>
            <a:r>
              <a:rPr lang="en-US" sz="2400" b="1" dirty="0" smtClean="0">
                <a:solidFill>
                  <a:srgbClr val="C00000"/>
                </a:solidFill>
              </a:rPr>
              <a:t> = –0.1616</a:t>
            </a:r>
            <a:endParaRPr lang="en-US" sz="2400" b="1" dirty="0">
              <a:solidFill>
                <a:srgbClr val="C00000"/>
              </a:solidFill>
            </a:endParaRPr>
          </a:p>
        </p:txBody>
      </p:sp>
      <p:sp>
        <p:nvSpPr>
          <p:cNvPr id="6" name="Rectangle 5"/>
          <p:cNvSpPr/>
          <p:nvPr/>
        </p:nvSpPr>
        <p:spPr bwMode="white">
          <a:xfrm>
            <a:off x="4953000" y="685800"/>
            <a:ext cx="2667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28</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533400" y="228600"/>
            <a:ext cx="2717411" cy="461665"/>
          </a:xfrm>
          <a:prstGeom prst="rect">
            <a:avLst/>
          </a:prstGeom>
          <a:noFill/>
        </p:spPr>
        <p:txBody>
          <a:bodyPr wrap="none" rtlCol="0">
            <a:spAutoFit/>
          </a:bodyPr>
          <a:lstStyle/>
          <a:p>
            <a:r>
              <a:rPr lang="en-US" sz="2400" dirty="0" smtClean="0"/>
              <a:t>Graph the function</a:t>
            </a:r>
            <a:endParaRPr lang="en-US" sz="2400" dirty="0"/>
          </a:p>
        </p:txBody>
      </p:sp>
      <p:sp>
        <p:nvSpPr>
          <p:cNvPr id="6" name="TextBox 5"/>
          <p:cNvSpPr txBox="1"/>
          <p:nvPr/>
        </p:nvSpPr>
        <p:spPr bwMode="auto">
          <a:xfrm>
            <a:off x="4953000" y="152400"/>
            <a:ext cx="3733800" cy="830997"/>
          </a:xfrm>
          <a:prstGeom prst="rect">
            <a:avLst/>
          </a:prstGeom>
          <a:noFill/>
        </p:spPr>
        <p:txBody>
          <a:bodyPr wrap="square" rtlCol="0">
            <a:spAutoFit/>
          </a:bodyPr>
          <a:lstStyle/>
          <a:p>
            <a:r>
              <a:rPr lang="en-US" sz="2400" dirty="0" smtClean="0"/>
              <a:t>State the domain, range, and asymptote.</a:t>
            </a:r>
            <a:endParaRPr lang="en-US" sz="2400" dirty="0"/>
          </a:p>
        </p:txBody>
      </p:sp>
      <p:sp>
        <p:nvSpPr>
          <p:cNvPr id="7" name="TextBox 6"/>
          <p:cNvSpPr txBox="1"/>
          <p:nvPr/>
        </p:nvSpPr>
        <p:spPr bwMode="white">
          <a:xfrm>
            <a:off x="4953000" y="1905000"/>
            <a:ext cx="1776448" cy="1938992"/>
          </a:xfrm>
          <a:prstGeom prst="rect">
            <a:avLst/>
          </a:prstGeom>
          <a:noFill/>
        </p:spPr>
        <p:txBody>
          <a:bodyPr wrap="none" rtlCol="0">
            <a:spAutoFit/>
          </a:bodyPr>
          <a:lstStyle/>
          <a:p>
            <a:r>
              <a:rPr lang="en-US" sz="2400" b="1" dirty="0" smtClean="0">
                <a:solidFill>
                  <a:srgbClr val="C00000"/>
                </a:solidFill>
              </a:rPr>
              <a:t>Domain</a:t>
            </a:r>
          </a:p>
          <a:p>
            <a:endParaRPr lang="en-US" sz="2400" b="1" dirty="0" smtClean="0">
              <a:solidFill>
                <a:srgbClr val="C00000"/>
              </a:solidFill>
            </a:endParaRPr>
          </a:p>
          <a:p>
            <a:r>
              <a:rPr lang="en-US" sz="2400" b="1" dirty="0" smtClean="0">
                <a:solidFill>
                  <a:srgbClr val="C00000"/>
                </a:solidFill>
              </a:rPr>
              <a:t>Range</a:t>
            </a:r>
          </a:p>
          <a:p>
            <a:endParaRPr lang="en-US" sz="2400" b="1" dirty="0" smtClean="0">
              <a:solidFill>
                <a:srgbClr val="C00000"/>
              </a:solidFill>
            </a:endParaRPr>
          </a:p>
          <a:p>
            <a:r>
              <a:rPr lang="en-US" sz="2400" b="1" dirty="0" smtClean="0">
                <a:solidFill>
                  <a:srgbClr val="C00000"/>
                </a:solidFill>
              </a:rPr>
              <a:t>Asymptote</a:t>
            </a:r>
            <a:endParaRPr lang="en-US" sz="2400" b="1" dirty="0">
              <a:solidFill>
                <a:srgbClr val="C00000"/>
              </a:solidFill>
            </a:endParaRPr>
          </a:p>
        </p:txBody>
      </p:sp>
      <p:pic>
        <p:nvPicPr>
          <p:cNvPr id="11" name="Picture 10"/>
          <p:cNvPicPr/>
          <p:nvPr/>
        </p:nvPicPr>
        <p:blipFill>
          <a:blip r:embed="rId3" cstate="print"/>
          <a:srcRect/>
          <a:stretch>
            <a:fillRect/>
          </a:stretch>
        </p:blipFill>
        <p:spPr bwMode="auto">
          <a:xfrm>
            <a:off x="3200400" y="228600"/>
            <a:ext cx="1800225" cy="485775"/>
          </a:xfrm>
          <a:prstGeom prst="rect">
            <a:avLst/>
          </a:prstGeom>
          <a:noFill/>
          <a:ln w="9525">
            <a:noFill/>
            <a:miter lim="800000"/>
            <a:headEnd/>
            <a:tailEnd/>
          </a:ln>
        </p:spPr>
      </p:pic>
      <p:pic>
        <p:nvPicPr>
          <p:cNvPr id="13" name="Picture 12"/>
          <p:cNvPicPr/>
          <p:nvPr/>
        </p:nvPicPr>
        <p:blipFill>
          <a:blip r:embed="rId4" cstate="print"/>
          <a:srcRect/>
          <a:stretch>
            <a:fillRect/>
          </a:stretch>
        </p:blipFill>
        <p:spPr bwMode="white">
          <a:xfrm>
            <a:off x="228600" y="990600"/>
            <a:ext cx="3657600" cy="3962400"/>
          </a:xfrm>
          <a:prstGeom prst="rect">
            <a:avLst/>
          </a:prstGeom>
          <a:noFill/>
          <a:ln w="9525">
            <a:noFill/>
            <a:miter lim="800000"/>
            <a:headEnd/>
            <a:tailEnd/>
          </a:ln>
        </p:spPr>
      </p:pic>
      <p:pic>
        <p:nvPicPr>
          <p:cNvPr id="14" name="Picture 13"/>
          <p:cNvPicPr/>
          <p:nvPr/>
        </p:nvPicPr>
        <p:blipFill>
          <a:blip r:embed="rId5" cstate="print"/>
          <a:srcRect/>
          <a:stretch>
            <a:fillRect/>
          </a:stretch>
        </p:blipFill>
        <p:spPr bwMode="white">
          <a:xfrm>
            <a:off x="6248400" y="1981200"/>
            <a:ext cx="838200" cy="400050"/>
          </a:xfrm>
          <a:prstGeom prst="rect">
            <a:avLst/>
          </a:prstGeom>
          <a:noFill/>
          <a:ln w="9525">
            <a:noFill/>
            <a:miter lim="800000"/>
            <a:headEnd/>
            <a:tailEnd/>
          </a:ln>
        </p:spPr>
      </p:pic>
      <p:pic>
        <p:nvPicPr>
          <p:cNvPr id="15" name="Picture 14"/>
          <p:cNvPicPr/>
          <p:nvPr/>
        </p:nvPicPr>
        <p:blipFill>
          <a:blip r:embed="rId6" cstate="print"/>
          <a:srcRect/>
          <a:stretch>
            <a:fillRect/>
          </a:stretch>
        </p:blipFill>
        <p:spPr bwMode="white">
          <a:xfrm>
            <a:off x="6248400" y="2743200"/>
            <a:ext cx="762000" cy="323850"/>
          </a:xfrm>
          <a:prstGeom prst="rect">
            <a:avLst/>
          </a:prstGeom>
          <a:noFill/>
          <a:ln w="9525">
            <a:noFill/>
            <a:miter lim="800000"/>
            <a:headEnd/>
            <a:tailEnd/>
          </a:ln>
        </p:spPr>
      </p:pic>
      <p:pic>
        <p:nvPicPr>
          <p:cNvPr id="16" name="Picture 15"/>
          <p:cNvPicPr/>
          <p:nvPr/>
        </p:nvPicPr>
        <p:blipFill>
          <a:blip r:embed="rId7" cstate="print"/>
          <a:srcRect/>
          <a:stretch>
            <a:fillRect/>
          </a:stretch>
        </p:blipFill>
        <p:spPr bwMode="white">
          <a:xfrm>
            <a:off x="6934200" y="3429000"/>
            <a:ext cx="681038" cy="390525"/>
          </a:xfrm>
          <a:prstGeom prst="rect">
            <a:avLst/>
          </a:prstGeom>
          <a:noFill/>
          <a:ln w="9525">
            <a:noFill/>
            <a:miter lim="800000"/>
            <a:headEnd/>
            <a:tailEnd/>
          </a:ln>
        </p:spPr>
      </p:pic>
      <p:sp>
        <p:nvSpPr>
          <p:cNvPr id="17" name="Rectangle 16"/>
          <p:cNvSpPr/>
          <p:nvPr/>
        </p:nvSpPr>
        <p:spPr bwMode="white">
          <a:xfrm>
            <a:off x="0" y="990600"/>
            <a:ext cx="87630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228600" y="5943600"/>
            <a:ext cx="498855" cy="769441"/>
          </a:xfrm>
          <a:prstGeom prst="rect">
            <a:avLst/>
          </a:prstGeom>
          <a:noFill/>
        </p:spPr>
        <p:txBody>
          <a:bodyPr wrap="none" rtlCol="0">
            <a:spAutoFit/>
          </a:bodyPr>
          <a:lstStyle/>
          <a:p>
            <a:r>
              <a:rPr lang="en-US" sz="4400" b="1" dirty="0" smtClean="0">
                <a:solidFill>
                  <a:srgbClr val="66FFFF"/>
                </a:solidFill>
              </a:rPr>
              <a:t>2</a:t>
            </a:r>
            <a:endParaRPr lang="en-US" sz="4400" b="1" dirty="0">
              <a:solidFill>
                <a:srgbClr val="66FFFF"/>
              </a:solidFill>
            </a:endParaRPr>
          </a:p>
        </p:txBody>
      </p:sp>
      <p:pic>
        <p:nvPicPr>
          <p:cNvPr id="19" name="Picture 18" descr="graph grid"/>
          <p:cNvPicPr/>
          <p:nvPr/>
        </p:nvPicPr>
        <p:blipFill>
          <a:blip r:embed="rId8" cstate="print"/>
          <a:srcRect/>
          <a:stretch>
            <a:fillRect/>
          </a:stretch>
        </p:blipFill>
        <p:spPr bwMode="white">
          <a:xfrm>
            <a:off x="304800" y="914400"/>
            <a:ext cx="4114800" cy="4114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152400" y="228600"/>
            <a:ext cx="8507522" cy="369332"/>
          </a:xfrm>
          <a:prstGeom prst="rect">
            <a:avLst/>
          </a:prstGeom>
          <a:noFill/>
        </p:spPr>
        <p:txBody>
          <a:bodyPr wrap="none" rtlCol="0">
            <a:spAutoFit/>
          </a:bodyPr>
          <a:lstStyle/>
          <a:p>
            <a:r>
              <a:rPr lang="en-US" dirty="0" smtClean="0"/>
              <a:t>Find the solution of the exponential equation below, correct to four decimal places</a:t>
            </a:r>
            <a:endParaRPr lang="en-US" dirty="0"/>
          </a:p>
        </p:txBody>
      </p:sp>
      <p:pic>
        <p:nvPicPr>
          <p:cNvPr id="4" name="Picture 3"/>
          <p:cNvPicPr/>
          <p:nvPr/>
        </p:nvPicPr>
        <p:blipFill>
          <a:blip r:embed="rId3" cstate="print"/>
          <a:srcRect/>
          <a:stretch>
            <a:fillRect/>
          </a:stretch>
        </p:blipFill>
        <p:spPr bwMode="auto">
          <a:xfrm>
            <a:off x="2895600" y="838200"/>
            <a:ext cx="1676400" cy="547687"/>
          </a:xfrm>
          <a:prstGeom prst="rect">
            <a:avLst/>
          </a:prstGeom>
          <a:noFill/>
          <a:ln w="9525">
            <a:noFill/>
            <a:miter lim="800000"/>
            <a:headEnd/>
            <a:tailEnd/>
          </a:ln>
        </p:spPr>
      </p:pic>
      <p:sp>
        <p:nvSpPr>
          <p:cNvPr id="5" name="TextBox 4"/>
          <p:cNvSpPr txBox="1"/>
          <p:nvPr/>
        </p:nvSpPr>
        <p:spPr>
          <a:xfrm>
            <a:off x="5486400" y="1524000"/>
            <a:ext cx="1648208"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7.3535</a:t>
            </a:r>
            <a:endParaRPr lang="en-US" sz="2400" b="1" dirty="0">
              <a:solidFill>
                <a:srgbClr val="C00000"/>
              </a:solidFill>
            </a:endParaRPr>
          </a:p>
        </p:txBody>
      </p:sp>
      <p:sp>
        <p:nvSpPr>
          <p:cNvPr id="6" name="Rectangle 5"/>
          <p:cNvSpPr/>
          <p:nvPr/>
        </p:nvSpPr>
        <p:spPr bwMode="white">
          <a:xfrm>
            <a:off x="4876800" y="1066800"/>
            <a:ext cx="3276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29</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304800"/>
            <a:ext cx="955711" cy="461665"/>
          </a:xfrm>
          <a:prstGeom prst="rect">
            <a:avLst/>
          </a:prstGeom>
          <a:noFill/>
        </p:spPr>
        <p:txBody>
          <a:bodyPr wrap="none" rtlCol="0">
            <a:spAutoFit/>
          </a:bodyPr>
          <a:lstStyle/>
          <a:p>
            <a:r>
              <a:rPr lang="en-US" sz="2400" dirty="0" smtClean="0"/>
              <a:t>Solve</a:t>
            </a:r>
            <a:endParaRPr lang="en-US" sz="2400" dirty="0"/>
          </a:p>
        </p:txBody>
      </p:sp>
      <p:pic>
        <p:nvPicPr>
          <p:cNvPr id="4" name="Picture 3"/>
          <p:cNvPicPr/>
          <p:nvPr/>
        </p:nvPicPr>
        <p:blipFill>
          <a:blip r:embed="rId3" cstate="print"/>
          <a:srcRect/>
          <a:stretch>
            <a:fillRect/>
          </a:stretch>
        </p:blipFill>
        <p:spPr bwMode="auto">
          <a:xfrm>
            <a:off x="1295400" y="533400"/>
            <a:ext cx="1828800" cy="471487"/>
          </a:xfrm>
          <a:prstGeom prst="rect">
            <a:avLst/>
          </a:prstGeom>
          <a:noFill/>
          <a:ln w="9525">
            <a:noFill/>
            <a:miter lim="800000"/>
            <a:headEnd/>
            <a:tailEnd/>
          </a:ln>
        </p:spPr>
      </p:pic>
      <p:sp>
        <p:nvSpPr>
          <p:cNvPr id="5" name="TextBox 4"/>
          <p:cNvSpPr txBox="1"/>
          <p:nvPr/>
        </p:nvSpPr>
        <p:spPr>
          <a:xfrm>
            <a:off x="4114800" y="1219200"/>
            <a:ext cx="1648208"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51.679</a:t>
            </a:r>
            <a:endParaRPr lang="en-US" sz="2400" b="1" dirty="0">
              <a:solidFill>
                <a:srgbClr val="C00000"/>
              </a:solidFill>
            </a:endParaRPr>
          </a:p>
        </p:txBody>
      </p:sp>
      <p:sp>
        <p:nvSpPr>
          <p:cNvPr id="6" name="Rectangle 5"/>
          <p:cNvSpPr/>
          <p:nvPr/>
        </p:nvSpPr>
        <p:spPr bwMode="white">
          <a:xfrm>
            <a:off x="3505200" y="838200"/>
            <a:ext cx="25908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30</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228600"/>
            <a:ext cx="955711" cy="461665"/>
          </a:xfrm>
          <a:prstGeom prst="rect">
            <a:avLst/>
          </a:prstGeom>
          <a:noFill/>
        </p:spPr>
        <p:txBody>
          <a:bodyPr wrap="none" rtlCol="0">
            <a:spAutoFit/>
          </a:bodyPr>
          <a:lstStyle/>
          <a:p>
            <a:r>
              <a:rPr lang="en-US" sz="2400" dirty="0" smtClean="0"/>
              <a:t>Solve</a:t>
            </a:r>
            <a:endParaRPr lang="en-US" sz="2400" dirty="0"/>
          </a:p>
        </p:txBody>
      </p:sp>
      <p:pic>
        <p:nvPicPr>
          <p:cNvPr id="4" name="Picture 3"/>
          <p:cNvPicPr/>
          <p:nvPr/>
        </p:nvPicPr>
        <p:blipFill>
          <a:blip r:embed="rId3" cstate="print"/>
          <a:srcRect/>
          <a:stretch>
            <a:fillRect/>
          </a:stretch>
        </p:blipFill>
        <p:spPr bwMode="auto">
          <a:xfrm>
            <a:off x="1447800" y="685800"/>
            <a:ext cx="2286000" cy="547687"/>
          </a:xfrm>
          <a:prstGeom prst="rect">
            <a:avLst/>
          </a:prstGeom>
          <a:noFill/>
          <a:ln w="9525">
            <a:noFill/>
            <a:miter lim="800000"/>
            <a:headEnd/>
            <a:tailEnd/>
          </a:ln>
        </p:spPr>
      </p:pic>
      <p:sp>
        <p:nvSpPr>
          <p:cNvPr id="5" name="TextBox 4"/>
          <p:cNvSpPr txBox="1"/>
          <p:nvPr/>
        </p:nvSpPr>
        <p:spPr>
          <a:xfrm>
            <a:off x="5029200" y="914400"/>
            <a:ext cx="2510624"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1.3863, </a:t>
            </a:r>
            <a:r>
              <a:rPr lang="en-US" sz="2400" b="1" i="1" dirty="0" smtClean="0">
                <a:solidFill>
                  <a:srgbClr val="C00000"/>
                </a:solidFill>
              </a:rPr>
              <a:t>x</a:t>
            </a:r>
            <a:r>
              <a:rPr lang="en-US" sz="2400" b="1" dirty="0" smtClean="0">
                <a:solidFill>
                  <a:srgbClr val="C00000"/>
                </a:solidFill>
              </a:rPr>
              <a:t> = 0</a:t>
            </a:r>
            <a:endParaRPr lang="en-US" sz="2400" b="1" dirty="0">
              <a:solidFill>
                <a:srgbClr val="C00000"/>
              </a:solidFill>
            </a:endParaRPr>
          </a:p>
        </p:txBody>
      </p:sp>
      <p:sp>
        <p:nvSpPr>
          <p:cNvPr id="6" name="Rectangle 5"/>
          <p:cNvSpPr/>
          <p:nvPr/>
        </p:nvSpPr>
        <p:spPr bwMode="white">
          <a:xfrm>
            <a:off x="4495800" y="609600"/>
            <a:ext cx="3657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31</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152400" y="152400"/>
            <a:ext cx="955711" cy="461665"/>
          </a:xfrm>
          <a:prstGeom prst="rect">
            <a:avLst/>
          </a:prstGeom>
          <a:noFill/>
        </p:spPr>
        <p:txBody>
          <a:bodyPr wrap="none" rtlCol="0">
            <a:spAutoFit/>
          </a:bodyPr>
          <a:lstStyle/>
          <a:p>
            <a:r>
              <a:rPr lang="en-US" sz="2400" dirty="0" smtClean="0"/>
              <a:t>Solve</a:t>
            </a:r>
            <a:endParaRPr lang="en-US" sz="2400" dirty="0"/>
          </a:p>
        </p:txBody>
      </p:sp>
      <p:sp>
        <p:nvSpPr>
          <p:cNvPr id="5" name="TextBox 4"/>
          <p:cNvSpPr txBox="1"/>
          <p:nvPr/>
        </p:nvSpPr>
        <p:spPr bwMode="auto">
          <a:xfrm>
            <a:off x="1066800" y="609600"/>
            <a:ext cx="1184940" cy="830997"/>
          </a:xfrm>
          <a:prstGeom prst="rect">
            <a:avLst/>
          </a:prstGeom>
          <a:noFill/>
        </p:spPr>
        <p:txBody>
          <a:bodyPr wrap="none" rtlCol="0">
            <a:spAutoFit/>
          </a:bodyPr>
          <a:lstStyle/>
          <a:p>
            <a:r>
              <a:rPr lang="en-US" sz="2400" dirty="0" err="1" smtClean="0"/>
              <a:t>ln</a:t>
            </a:r>
            <a:r>
              <a:rPr lang="en-US" sz="2400" dirty="0" smtClean="0"/>
              <a:t> </a:t>
            </a:r>
            <a:r>
              <a:rPr lang="en-US" sz="2400" i="1" dirty="0" smtClean="0"/>
              <a:t>x</a:t>
            </a:r>
            <a:r>
              <a:rPr lang="en-US" sz="2400" dirty="0" smtClean="0"/>
              <a:t> = 5</a:t>
            </a:r>
          </a:p>
          <a:p>
            <a:endParaRPr lang="en-US" sz="2400" dirty="0"/>
          </a:p>
        </p:txBody>
      </p:sp>
      <p:sp>
        <p:nvSpPr>
          <p:cNvPr id="6" name="TextBox 5"/>
          <p:cNvSpPr txBox="1"/>
          <p:nvPr/>
        </p:nvSpPr>
        <p:spPr bwMode="auto">
          <a:xfrm>
            <a:off x="3124200" y="914400"/>
            <a:ext cx="1973617"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148.4132</a:t>
            </a:r>
            <a:endParaRPr lang="en-US" sz="2400" b="1" dirty="0">
              <a:solidFill>
                <a:srgbClr val="C00000"/>
              </a:solidFill>
            </a:endParaRPr>
          </a:p>
        </p:txBody>
      </p:sp>
      <p:sp>
        <p:nvSpPr>
          <p:cNvPr id="7" name="Rectangle 6"/>
          <p:cNvSpPr/>
          <p:nvPr/>
        </p:nvSpPr>
        <p:spPr bwMode="white">
          <a:xfrm>
            <a:off x="2819400" y="533400"/>
            <a:ext cx="29718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32</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304800" y="152400"/>
            <a:ext cx="955711" cy="461665"/>
          </a:xfrm>
          <a:prstGeom prst="rect">
            <a:avLst/>
          </a:prstGeom>
          <a:noFill/>
        </p:spPr>
        <p:txBody>
          <a:bodyPr wrap="none" rtlCol="0">
            <a:spAutoFit/>
          </a:bodyPr>
          <a:lstStyle/>
          <a:p>
            <a:r>
              <a:rPr lang="en-US" sz="2400" dirty="0" smtClean="0"/>
              <a:t>Solve</a:t>
            </a:r>
            <a:endParaRPr lang="en-US" sz="2400" dirty="0"/>
          </a:p>
        </p:txBody>
      </p:sp>
      <p:sp>
        <p:nvSpPr>
          <p:cNvPr id="5" name="TextBox 4"/>
          <p:cNvSpPr txBox="1"/>
          <p:nvPr/>
        </p:nvSpPr>
        <p:spPr bwMode="auto">
          <a:xfrm>
            <a:off x="1143000" y="838200"/>
            <a:ext cx="1356462" cy="830997"/>
          </a:xfrm>
          <a:prstGeom prst="rect">
            <a:avLst/>
          </a:prstGeom>
          <a:noFill/>
        </p:spPr>
        <p:txBody>
          <a:bodyPr wrap="none" rtlCol="0">
            <a:spAutoFit/>
          </a:bodyPr>
          <a:lstStyle/>
          <a:p>
            <a:r>
              <a:rPr lang="en-US" sz="2400" dirty="0" smtClean="0"/>
              <a:t>log </a:t>
            </a:r>
            <a:r>
              <a:rPr lang="en-US" sz="2400" i="1" dirty="0" smtClean="0"/>
              <a:t>x</a:t>
            </a:r>
            <a:r>
              <a:rPr lang="en-US" sz="2400" dirty="0" smtClean="0"/>
              <a:t> = 1</a:t>
            </a:r>
          </a:p>
          <a:p>
            <a:endParaRPr lang="en-US" sz="2400" dirty="0"/>
          </a:p>
        </p:txBody>
      </p:sp>
      <p:sp>
        <p:nvSpPr>
          <p:cNvPr id="6" name="TextBox 5"/>
          <p:cNvSpPr txBox="1"/>
          <p:nvPr/>
        </p:nvSpPr>
        <p:spPr bwMode="auto">
          <a:xfrm>
            <a:off x="3810000" y="990600"/>
            <a:ext cx="1048685"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10</a:t>
            </a:r>
            <a:endParaRPr lang="en-US" sz="2400" b="1" dirty="0">
              <a:solidFill>
                <a:srgbClr val="C00000"/>
              </a:solidFill>
            </a:endParaRPr>
          </a:p>
        </p:txBody>
      </p:sp>
      <p:sp>
        <p:nvSpPr>
          <p:cNvPr id="7" name="Rectangle 6"/>
          <p:cNvSpPr/>
          <p:nvPr/>
        </p:nvSpPr>
        <p:spPr bwMode="white">
          <a:xfrm>
            <a:off x="3505200" y="6096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5943600"/>
            <a:ext cx="813043" cy="769441"/>
          </a:xfrm>
          <a:prstGeom prst="rect">
            <a:avLst/>
          </a:prstGeom>
          <a:noFill/>
        </p:spPr>
        <p:txBody>
          <a:bodyPr wrap="none" rtlCol="0">
            <a:spAutoFit/>
          </a:bodyPr>
          <a:lstStyle/>
          <a:p>
            <a:r>
              <a:rPr lang="en-US" sz="4400" b="1" dirty="0" smtClean="0">
                <a:solidFill>
                  <a:srgbClr val="66FFFF"/>
                </a:solidFill>
              </a:rPr>
              <a:t>33</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304800"/>
            <a:ext cx="955711" cy="461665"/>
          </a:xfrm>
          <a:prstGeom prst="rect">
            <a:avLst/>
          </a:prstGeom>
          <a:noFill/>
        </p:spPr>
        <p:txBody>
          <a:bodyPr wrap="none" rtlCol="0">
            <a:spAutoFit/>
          </a:bodyPr>
          <a:lstStyle/>
          <a:p>
            <a:r>
              <a:rPr lang="en-US" sz="2400" dirty="0" smtClean="0"/>
              <a:t>Solve</a:t>
            </a:r>
            <a:endParaRPr lang="en-US" sz="2400" dirty="0"/>
          </a:p>
        </p:txBody>
      </p:sp>
      <p:sp>
        <p:nvSpPr>
          <p:cNvPr id="4" name="TextBox 3"/>
          <p:cNvSpPr txBox="1"/>
          <p:nvPr/>
        </p:nvSpPr>
        <p:spPr>
          <a:xfrm>
            <a:off x="1295400" y="838200"/>
            <a:ext cx="2273379" cy="830997"/>
          </a:xfrm>
          <a:prstGeom prst="rect">
            <a:avLst/>
          </a:prstGeom>
          <a:noFill/>
        </p:spPr>
        <p:txBody>
          <a:bodyPr wrap="none" rtlCol="0">
            <a:spAutoFit/>
          </a:bodyPr>
          <a:lstStyle/>
          <a:p>
            <a:r>
              <a:rPr lang="en-US" sz="2400" dirty="0" smtClean="0"/>
              <a:t>log </a:t>
            </a:r>
            <a:r>
              <a:rPr lang="en-US" sz="2400" baseline="-25000" dirty="0" smtClean="0"/>
              <a:t>3</a:t>
            </a:r>
            <a:r>
              <a:rPr lang="en-US" sz="2400" dirty="0" smtClean="0"/>
              <a:t> (4 – </a:t>
            </a:r>
            <a:r>
              <a:rPr lang="en-US" sz="2400" i="1" dirty="0" smtClean="0"/>
              <a:t>x</a:t>
            </a:r>
            <a:r>
              <a:rPr lang="en-US" sz="2400" dirty="0" smtClean="0"/>
              <a:t>) = 7</a:t>
            </a:r>
          </a:p>
          <a:p>
            <a:endParaRPr lang="en-US" sz="2400" dirty="0"/>
          </a:p>
        </p:txBody>
      </p:sp>
      <p:sp>
        <p:nvSpPr>
          <p:cNvPr id="5" name="TextBox 4"/>
          <p:cNvSpPr txBox="1"/>
          <p:nvPr/>
        </p:nvSpPr>
        <p:spPr>
          <a:xfrm>
            <a:off x="5257800" y="1066800"/>
            <a:ext cx="1563248"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–2183</a:t>
            </a:r>
            <a:endParaRPr lang="en-US" sz="2400" b="1" dirty="0">
              <a:solidFill>
                <a:srgbClr val="C00000"/>
              </a:solidFill>
            </a:endParaRPr>
          </a:p>
        </p:txBody>
      </p:sp>
      <p:sp>
        <p:nvSpPr>
          <p:cNvPr id="6" name="Rectangle 5"/>
          <p:cNvSpPr/>
          <p:nvPr/>
        </p:nvSpPr>
        <p:spPr bwMode="white">
          <a:xfrm>
            <a:off x="4495800" y="609600"/>
            <a:ext cx="28194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34</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955711" cy="461665"/>
          </a:xfrm>
          <a:prstGeom prst="rect">
            <a:avLst/>
          </a:prstGeom>
          <a:noFill/>
        </p:spPr>
        <p:txBody>
          <a:bodyPr wrap="none" rtlCol="0">
            <a:spAutoFit/>
          </a:bodyPr>
          <a:lstStyle/>
          <a:p>
            <a:r>
              <a:rPr lang="en-US" sz="2400" dirty="0" smtClean="0"/>
              <a:t>Solve</a:t>
            </a:r>
            <a:endParaRPr lang="en-US" sz="2400" dirty="0"/>
          </a:p>
        </p:txBody>
      </p:sp>
      <p:sp>
        <p:nvSpPr>
          <p:cNvPr id="4" name="TextBox 3"/>
          <p:cNvSpPr txBox="1"/>
          <p:nvPr/>
        </p:nvSpPr>
        <p:spPr>
          <a:xfrm>
            <a:off x="1219200" y="914400"/>
            <a:ext cx="5384807" cy="461665"/>
          </a:xfrm>
          <a:prstGeom prst="rect">
            <a:avLst/>
          </a:prstGeom>
          <a:noFill/>
        </p:spPr>
        <p:txBody>
          <a:bodyPr wrap="none" rtlCol="0">
            <a:spAutoFit/>
          </a:bodyPr>
          <a:lstStyle/>
          <a:p>
            <a:r>
              <a:rPr lang="es-HN" sz="2400" dirty="0" smtClean="0"/>
              <a:t>log </a:t>
            </a:r>
            <a:r>
              <a:rPr lang="es-HN" sz="2400" baseline="-25000" dirty="0" smtClean="0"/>
              <a:t>2</a:t>
            </a:r>
            <a:r>
              <a:rPr lang="es-HN" sz="2400" dirty="0" smtClean="0"/>
              <a:t> 2 + log </a:t>
            </a:r>
            <a:r>
              <a:rPr lang="es-HN" sz="2400" baseline="-25000" dirty="0" smtClean="0"/>
              <a:t>2</a:t>
            </a:r>
            <a:r>
              <a:rPr lang="es-HN" sz="2400" dirty="0" smtClean="0"/>
              <a:t> </a:t>
            </a:r>
            <a:r>
              <a:rPr lang="es-HN" sz="2400" i="1" dirty="0" smtClean="0"/>
              <a:t>x</a:t>
            </a:r>
            <a:r>
              <a:rPr lang="es-HN" sz="2400" dirty="0" smtClean="0"/>
              <a:t> = log </a:t>
            </a:r>
            <a:r>
              <a:rPr lang="es-HN" sz="2400" baseline="-25000" dirty="0" smtClean="0"/>
              <a:t>2</a:t>
            </a:r>
            <a:r>
              <a:rPr lang="es-HN" sz="2400" dirty="0" smtClean="0"/>
              <a:t> 3 + log </a:t>
            </a:r>
            <a:r>
              <a:rPr lang="es-HN" sz="2400" baseline="-25000" dirty="0" smtClean="0"/>
              <a:t>2</a:t>
            </a:r>
            <a:r>
              <a:rPr lang="es-HN" sz="2400" dirty="0" smtClean="0"/>
              <a:t> (</a:t>
            </a:r>
            <a:r>
              <a:rPr lang="es-HN" sz="2400" i="1" dirty="0" smtClean="0"/>
              <a:t>x</a:t>
            </a:r>
            <a:r>
              <a:rPr lang="es-HN" sz="2400" dirty="0" smtClean="0"/>
              <a:t> – 5)</a:t>
            </a:r>
            <a:endParaRPr lang="en-US" sz="2400" dirty="0"/>
          </a:p>
        </p:txBody>
      </p:sp>
      <p:sp>
        <p:nvSpPr>
          <p:cNvPr id="5" name="TextBox 4"/>
          <p:cNvSpPr txBox="1"/>
          <p:nvPr/>
        </p:nvSpPr>
        <p:spPr>
          <a:xfrm>
            <a:off x="5715000" y="1828800"/>
            <a:ext cx="902811" cy="400110"/>
          </a:xfrm>
          <a:prstGeom prst="rect">
            <a:avLst/>
          </a:prstGeom>
          <a:noFill/>
        </p:spPr>
        <p:txBody>
          <a:bodyPr wrap="none" rtlCol="0">
            <a:spAutoFit/>
          </a:bodyPr>
          <a:lstStyle/>
          <a:p>
            <a:r>
              <a:rPr lang="en-US" sz="2000" b="1" i="1" dirty="0" smtClean="0">
                <a:solidFill>
                  <a:srgbClr val="C00000"/>
                </a:solidFill>
              </a:rPr>
              <a:t>x</a:t>
            </a:r>
            <a:r>
              <a:rPr lang="en-US" sz="2000" b="1" dirty="0" smtClean="0">
                <a:solidFill>
                  <a:srgbClr val="C00000"/>
                </a:solidFill>
              </a:rPr>
              <a:t> = 15</a:t>
            </a:r>
            <a:endParaRPr lang="en-US" sz="2000" b="1" dirty="0">
              <a:solidFill>
                <a:srgbClr val="C00000"/>
              </a:solidFill>
            </a:endParaRPr>
          </a:p>
        </p:txBody>
      </p:sp>
      <p:sp>
        <p:nvSpPr>
          <p:cNvPr id="6" name="Rectangle 5"/>
          <p:cNvSpPr/>
          <p:nvPr/>
        </p:nvSpPr>
        <p:spPr bwMode="white">
          <a:xfrm>
            <a:off x="5181600" y="15240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35</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955711" cy="461665"/>
          </a:xfrm>
          <a:prstGeom prst="rect">
            <a:avLst/>
          </a:prstGeom>
          <a:noFill/>
        </p:spPr>
        <p:txBody>
          <a:bodyPr wrap="none" rtlCol="0">
            <a:spAutoFit/>
          </a:bodyPr>
          <a:lstStyle/>
          <a:p>
            <a:r>
              <a:rPr lang="en-US" sz="2400" dirty="0" smtClean="0"/>
              <a:t>Solve</a:t>
            </a:r>
            <a:endParaRPr lang="en-US" sz="2400" dirty="0"/>
          </a:p>
        </p:txBody>
      </p:sp>
      <p:sp>
        <p:nvSpPr>
          <p:cNvPr id="4" name="TextBox 3"/>
          <p:cNvSpPr txBox="1"/>
          <p:nvPr/>
        </p:nvSpPr>
        <p:spPr>
          <a:xfrm>
            <a:off x="1143000" y="838200"/>
            <a:ext cx="3579826" cy="461665"/>
          </a:xfrm>
          <a:prstGeom prst="rect">
            <a:avLst/>
          </a:prstGeom>
          <a:noFill/>
        </p:spPr>
        <p:txBody>
          <a:bodyPr wrap="none" rtlCol="0">
            <a:spAutoFit/>
          </a:bodyPr>
          <a:lstStyle/>
          <a:p>
            <a:r>
              <a:rPr lang="es-HN" sz="2400" dirty="0" smtClean="0"/>
              <a:t>log (</a:t>
            </a:r>
            <a:r>
              <a:rPr lang="es-HN" sz="2400" i="1" dirty="0" smtClean="0"/>
              <a:t>x</a:t>
            </a:r>
            <a:r>
              <a:rPr lang="es-HN" sz="2400" dirty="0" smtClean="0"/>
              <a:t> + 9) = log </a:t>
            </a:r>
            <a:r>
              <a:rPr lang="es-HN" sz="2400" i="1" dirty="0" smtClean="0"/>
              <a:t>x</a:t>
            </a:r>
            <a:r>
              <a:rPr lang="es-HN" sz="2400" dirty="0" smtClean="0"/>
              <a:t> + log 9</a:t>
            </a:r>
            <a:endParaRPr lang="en-US" sz="2400" dirty="0"/>
          </a:p>
        </p:txBody>
      </p:sp>
      <p:sp>
        <p:nvSpPr>
          <p:cNvPr id="5" name="TextBox 4"/>
          <p:cNvSpPr txBox="1"/>
          <p:nvPr/>
        </p:nvSpPr>
        <p:spPr>
          <a:xfrm>
            <a:off x="5410200" y="1219200"/>
            <a:ext cx="1476686"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1.125</a:t>
            </a:r>
            <a:endParaRPr lang="en-US" sz="2400" b="1" dirty="0">
              <a:solidFill>
                <a:srgbClr val="C00000"/>
              </a:solidFill>
            </a:endParaRPr>
          </a:p>
        </p:txBody>
      </p:sp>
      <p:sp>
        <p:nvSpPr>
          <p:cNvPr id="6" name="Rectangle 5"/>
          <p:cNvSpPr/>
          <p:nvPr/>
        </p:nvSpPr>
        <p:spPr bwMode="white">
          <a:xfrm>
            <a:off x="5105400" y="838200"/>
            <a:ext cx="2286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943600"/>
            <a:ext cx="813043" cy="769441"/>
          </a:xfrm>
          <a:prstGeom prst="rect">
            <a:avLst/>
          </a:prstGeom>
          <a:noFill/>
        </p:spPr>
        <p:txBody>
          <a:bodyPr wrap="none" rtlCol="0">
            <a:spAutoFit/>
          </a:bodyPr>
          <a:lstStyle/>
          <a:p>
            <a:r>
              <a:rPr lang="en-US" sz="4400" b="1" dirty="0" smtClean="0">
                <a:solidFill>
                  <a:srgbClr val="66FFFF"/>
                </a:solidFill>
              </a:rPr>
              <a:t>36</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955711" cy="461665"/>
          </a:xfrm>
          <a:prstGeom prst="rect">
            <a:avLst/>
          </a:prstGeom>
          <a:noFill/>
        </p:spPr>
        <p:txBody>
          <a:bodyPr wrap="none" rtlCol="0">
            <a:spAutoFit/>
          </a:bodyPr>
          <a:lstStyle/>
          <a:p>
            <a:r>
              <a:rPr lang="en-US" sz="2400" dirty="0" smtClean="0"/>
              <a:t>Solve</a:t>
            </a:r>
            <a:endParaRPr lang="en-US" sz="2400" dirty="0"/>
          </a:p>
        </p:txBody>
      </p:sp>
      <p:sp>
        <p:nvSpPr>
          <p:cNvPr id="6" name="TextBox 5"/>
          <p:cNvSpPr txBox="1"/>
          <p:nvPr/>
        </p:nvSpPr>
        <p:spPr>
          <a:xfrm>
            <a:off x="838200" y="990600"/>
            <a:ext cx="3793026" cy="830997"/>
          </a:xfrm>
          <a:prstGeom prst="rect">
            <a:avLst/>
          </a:prstGeom>
          <a:noFill/>
        </p:spPr>
        <p:txBody>
          <a:bodyPr wrap="none" rtlCol="0">
            <a:spAutoFit/>
          </a:bodyPr>
          <a:lstStyle/>
          <a:p>
            <a:r>
              <a:rPr lang="en-US" sz="2400" dirty="0" smtClean="0"/>
              <a:t>log (</a:t>
            </a:r>
            <a:r>
              <a:rPr lang="en-US" sz="2400" i="1" dirty="0" smtClean="0"/>
              <a:t>x</a:t>
            </a:r>
            <a:r>
              <a:rPr lang="en-US" sz="2400" dirty="0" smtClean="0"/>
              <a:t> – 2) + log (9 – </a:t>
            </a:r>
            <a:r>
              <a:rPr lang="en-US" sz="2400" i="1" dirty="0" smtClean="0"/>
              <a:t>x</a:t>
            </a:r>
            <a:r>
              <a:rPr lang="en-US" sz="2400" dirty="0" smtClean="0"/>
              <a:t>) &lt; 1</a:t>
            </a:r>
          </a:p>
          <a:p>
            <a:endParaRPr lang="en-US" sz="2400" dirty="0"/>
          </a:p>
        </p:txBody>
      </p:sp>
      <p:pic>
        <p:nvPicPr>
          <p:cNvPr id="7" name="Picture 6"/>
          <p:cNvPicPr/>
          <p:nvPr/>
        </p:nvPicPr>
        <p:blipFill>
          <a:blip r:embed="rId3" cstate="print"/>
          <a:srcRect/>
          <a:stretch>
            <a:fillRect/>
          </a:stretch>
        </p:blipFill>
        <p:spPr bwMode="auto">
          <a:xfrm>
            <a:off x="4953000" y="1295400"/>
            <a:ext cx="2566988" cy="466725"/>
          </a:xfrm>
          <a:prstGeom prst="rect">
            <a:avLst/>
          </a:prstGeom>
          <a:noFill/>
          <a:ln w="9525">
            <a:noFill/>
            <a:miter lim="800000"/>
            <a:headEnd/>
            <a:tailEnd/>
          </a:ln>
        </p:spPr>
      </p:pic>
      <p:sp>
        <p:nvSpPr>
          <p:cNvPr id="8" name="Rectangle 7"/>
          <p:cNvSpPr/>
          <p:nvPr/>
        </p:nvSpPr>
        <p:spPr bwMode="white">
          <a:xfrm>
            <a:off x="4724400" y="1066800"/>
            <a:ext cx="35814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5943600"/>
            <a:ext cx="813043" cy="769441"/>
          </a:xfrm>
          <a:prstGeom prst="rect">
            <a:avLst/>
          </a:prstGeom>
          <a:noFill/>
        </p:spPr>
        <p:txBody>
          <a:bodyPr wrap="none" rtlCol="0">
            <a:spAutoFit/>
          </a:bodyPr>
          <a:lstStyle/>
          <a:p>
            <a:r>
              <a:rPr lang="en-US" sz="4400" b="1" dirty="0" smtClean="0">
                <a:solidFill>
                  <a:srgbClr val="66FFFF"/>
                </a:solidFill>
              </a:rPr>
              <a:t>37</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955711" cy="461665"/>
          </a:xfrm>
          <a:prstGeom prst="rect">
            <a:avLst/>
          </a:prstGeom>
          <a:noFill/>
        </p:spPr>
        <p:txBody>
          <a:bodyPr wrap="none" rtlCol="0">
            <a:spAutoFit/>
          </a:bodyPr>
          <a:lstStyle/>
          <a:p>
            <a:r>
              <a:rPr lang="en-US" sz="2400" dirty="0" smtClean="0"/>
              <a:t>Solve</a:t>
            </a:r>
            <a:endParaRPr lang="en-US" sz="2400" dirty="0"/>
          </a:p>
        </p:txBody>
      </p:sp>
      <p:pic>
        <p:nvPicPr>
          <p:cNvPr id="4" name="Picture 3"/>
          <p:cNvPicPr/>
          <p:nvPr/>
        </p:nvPicPr>
        <p:blipFill>
          <a:blip r:embed="rId3" cstate="print"/>
          <a:srcRect/>
          <a:stretch>
            <a:fillRect/>
          </a:stretch>
        </p:blipFill>
        <p:spPr bwMode="auto">
          <a:xfrm>
            <a:off x="1295400" y="533400"/>
            <a:ext cx="1600200" cy="547687"/>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4953000" y="990600"/>
            <a:ext cx="2152650" cy="542925"/>
          </a:xfrm>
          <a:prstGeom prst="rect">
            <a:avLst/>
          </a:prstGeom>
          <a:noFill/>
          <a:ln w="9525">
            <a:noFill/>
            <a:miter lim="800000"/>
            <a:headEnd/>
            <a:tailEnd/>
          </a:ln>
        </p:spPr>
      </p:pic>
      <p:sp>
        <p:nvSpPr>
          <p:cNvPr id="6" name="Rectangle 5"/>
          <p:cNvSpPr/>
          <p:nvPr/>
        </p:nvSpPr>
        <p:spPr bwMode="white">
          <a:xfrm>
            <a:off x="4343400" y="533400"/>
            <a:ext cx="37338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38</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533400" y="381000"/>
            <a:ext cx="2717411" cy="461665"/>
          </a:xfrm>
          <a:prstGeom prst="rect">
            <a:avLst/>
          </a:prstGeom>
          <a:noFill/>
        </p:spPr>
        <p:txBody>
          <a:bodyPr wrap="none" rtlCol="0">
            <a:spAutoFit/>
          </a:bodyPr>
          <a:lstStyle/>
          <a:p>
            <a:r>
              <a:rPr lang="en-US" sz="2400" dirty="0" smtClean="0"/>
              <a:t>Graph the function</a:t>
            </a:r>
            <a:endParaRPr lang="en-US" sz="2400" dirty="0"/>
          </a:p>
        </p:txBody>
      </p:sp>
      <p:sp>
        <p:nvSpPr>
          <p:cNvPr id="6" name="TextBox 5"/>
          <p:cNvSpPr txBox="1"/>
          <p:nvPr/>
        </p:nvSpPr>
        <p:spPr bwMode="auto">
          <a:xfrm>
            <a:off x="5105400" y="152400"/>
            <a:ext cx="3733800" cy="830997"/>
          </a:xfrm>
          <a:prstGeom prst="rect">
            <a:avLst/>
          </a:prstGeom>
          <a:noFill/>
        </p:spPr>
        <p:txBody>
          <a:bodyPr wrap="square" rtlCol="0">
            <a:spAutoFit/>
          </a:bodyPr>
          <a:lstStyle/>
          <a:p>
            <a:r>
              <a:rPr lang="en-US" sz="2400" dirty="0" smtClean="0"/>
              <a:t>State the domain, range, and asymptote.</a:t>
            </a:r>
            <a:endParaRPr lang="en-US" sz="2400" dirty="0"/>
          </a:p>
        </p:txBody>
      </p:sp>
      <p:sp>
        <p:nvSpPr>
          <p:cNvPr id="7" name="TextBox 6"/>
          <p:cNvSpPr txBox="1"/>
          <p:nvPr/>
        </p:nvSpPr>
        <p:spPr bwMode="white">
          <a:xfrm>
            <a:off x="4953000" y="2057400"/>
            <a:ext cx="1776448" cy="1938992"/>
          </a:xfrm>
          <a:prstGeom prst="rect">
            <a:avLst/>
          </a:prstGeom>
          <a:noFill/>
        </p:spPr>
        <p:txBody>
          <a:bodyPr wrap="none" rtlCol="0">
            <a:spAutoFit/>
          </a:bodyPr>
          <a:lstStyle/>
          <a:p>
            <a:r>
              <a:rPr lang="en-US" sz="2400" b="1" dirty="0" smtClean="0">
                <a:solidFill>
                  <a:srgbClr val="C00000"/>
                </a:solidFill>
              </a:rPr>
              <a:t>Domain</a:t>
            </a:r>
          </a:p>
          <a:p>
            <a:endParaRPr lang="en-US" sz="2400" b="1" dirty="0" smtClean="0">
              <a:solidFill>
                <a:srgbClr val="C00000"/>
              </a:solidFill>
            </a:endParaRPr>
          </a:p>
          <a:p>
            <a:r>
              <a:rPr lang="en-US" sz="2400" b="1" dirty="0" smtClean="0">
                <a:solidFill>
                  <a:srgbClr val="C00000"/>
                </a:solidFill>
              </a:rPr>
              <a:t>Range</a:t>
            </a:r>
          </a:p>
          <a:p>
            <a:endParaRPr lang="en-US" sz="2400" b="1" dirty="0" smtClean="0">
              <a:solidFill>
                <a:srgbClr val="C00000"/>
              </a:solidFill>
            </a:endParaRPr>
          </a:p>
          <a:p>
            <a:r>
              <a:rPr lang="en-US" sz="2400" b="1" dirty="0" smtClean="0">
                <a:solidFill>
                  <a:srgbClr val="C00000"/>
                </a:solidFill>
              </a:rPr>
              <a:t>Asymptote</a:t>
            </a:r>
            <a:endParaRPr lang="en-US" sz="2400" b="1" dirty="0">
              <a:solidFill>
                <a:srgbClr val="C00000"/>
              </a:solidFill>
            </a:endParaRPr>
          </a:p>
        </p:txBody>
      </p:sp>
      <p:pic>
        <p:nvPicPr>
          <p:cNvPr id="18" name="Picture 17"/>
          <p:cNvPicPr/>
          <p:nvPr/>
        </p:nvPicPr>
        <p:blipFill>
          <a:blip r:embed="rId3" cstate="print"/>
          <a:srcRect/>
          <a:stretch>
            <a:fillRect/>
          </a:stretch>
        </p:blipFill>
        <p:spPr bwMode="auto">
          <a:xfrm>
            <a:off x="3276600" y="381000"/>
            <a:ext cx="1638300" cy="485775"/>
          </a:xfrm>
          <a:prstGeom prst="rect">
            <a:avLst/>
          </a:prstGeom>
          <a:noFill/>
          <a:ln w="9525">
            <a:noFill/>
            <a:miter lim="800000"/>
            <a:headEnd/>
            <a:tailEnd/>
          </a:ln>
        </p:spPr>
      </p:pic>
      <p:pic>
        <p:nvPicPr>
          <p:cNvPr id="19" name="Picture 18"/>
          <p:cNvPicPr/>
          <p:nvPr/>
        </p:nvPicPr>
        <p:blipFill>
          <a:blip r:embed="rId4" cstate="print"/>
          <a:srcRect/>
          <a:stretch>
            <a:fillRect/>
          </a:stretch>
        </p:blipFill>
        <p:spPr bwMode="white">
          <a:xfrm>
            <a:off x="533400" y="1143000"/>
            <a:ext cx="4191000" cy="3962400"/>
          </a:xfrm>
          <a:prstGeom prst="rect">
            <a:avLst/>
          </a:prstGeom>
          <a:noFill/>
          <a:ln w="9525">
            <a:noFill/>
            <a:miter lim="800000"/>
            <a:headEnd/>
            <a:tailEnd/>
          </a:ln>
        </p:spPr>
      </p:pic>
      <p:pic>
        <p:nvPicPr>
          <p:cNvPr id="20" name="Picture 19"/>
          <p:cNvPicPr/>
          <p:nvPr/>
        </p:nvPicPr>
        <p:blipFill>
          <a:blip r:embed="rId5" cstate="print"/>
          <a:srcRect/>
          <a:stretch>
            <a:fillRect/>
          </a:stretch>
        </p:blipFill>
        <p:spPr bwMode="auto">
          <a:xfrm>
            <a:off x="6477000" y="2057400"/>
            <a:ext cx="1052513" cy="466725"/>
          </a:xfrm>
          <a:prstGeom prst="rect">
            <a:avLst/>
          </a:prstGeom>
          <a:noFill/>
          <a:ln w="9525">
            <a:noFill/>
            <a:miter lim="800000"/>
            <a:headEnd/>
            <a:tailEnd/>
          </a:ln>
        </p:spPr>
      </p:pic>
      <p:pic>
        <p:nvPicPr>
          <p:cNvPr id="21" name="Picture 20"/>
          <p:cNvPicPr/>
          <p:nvPr/>
        </p:nvPicPr>
        <p:blipFill>
          <a:blip r:embed="rId6" cstate="print"/>
          <a:srcRect/>
          <a:stretch>
            <a:fillRect/>
          </a:stretch>
        </p:blipFill>
        <p:spPr bwMode="white">
          <a:xfrm>
            <a:off x="6400800" y="2819400"/>
            <a:ext cx="995363" cy="466725"/>
          </a:xfrm>
          <a:prstGeom prst="rect">
            <a:avLst/>
          </a:prstGeom>
          <a:noFill/>
          <a:ln w="9525">
            <a:noFill/>
            <a:miter lim="800000"/>
            <a:headEnd/>
            <a:tailEnd/>
          </a:ln>
        </p:spPr>
      </p:pic>
      <p:pic>
        <p:nvPicPr>
          <p:cNvPr id="22" name="Picture 21"/>
          <p:cNvPicPr/>
          <p:nvPr/>
        </p:nvPicPr>
        <p:blipFill>
          <a:blip r:embed="rId7" cstate="print"/>
          <a:srcRect/>
          <a:stretch>
            <a:fillRect/>
          </a:stretch>
        </p:blipFill>
        <p:spPr bwMode="white">
          <a:xfrm>
            <a:off x="6858000" y="3429000"/>
            <a:ext cx="833438" cy="466725"/>
          </a:xfrm>
          <a:prstGeom prst="rect">
            <a:avLst/>
          </a:prstGeom>
          <a:noFill/>
          <a:ln w="9525">
            <a:noFill/>
            <a:miter lim="800000"/>
            <a:headEnd/>
            <a:tailEnd/>
          </a:ln>
        </p:spPr>
      </p:pic>
      <p:sp>
        <p:nvSpPr>
          <p:cNvPr id="12" name="Rectangle 11"/>
          <p:cNvSpPr/>
          <p:nvPr/>
        </p:nvSpPr>
        <p:spPr bwMode="white">
          <a:xfrm>
            <a:off x="0" y="1143000"/>
            <a:ext cx="87630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52400" y="5867400"/>
            <a:ext cx="498855" cy="769441"/>
          </a:xfrm>
          <a:prstGeom prst="rect">
            <a:avLst/>
          </a:prstGeom>
          <a:noFill/>
        </p:spPr>
        <p:txBody>
          <a:bodyPr wrap="none" rtlCol="0">
            <a:spAutoFit/>
          </a:bodyPr>
          <a:lstStyle/>
          <a:p>
            <a:r>
              <a:rPr lang="en-US" sz="4400" b="1" dirty="0" smtClean="0">
                <a:solidFill>
                  <a:srgbClr val="66FFFF"/>
                </a:solidFill>
              </a:rPr>
              <a:t>3</a:t>
            </a:r>
            <a:endParaRPr lang="en-US" sz="4400" b="1" dirty="0">
              <a:solidFill>
                <a:srgbClr val="66FFFF"/>
              </a:solidFill>
            </a:endParaRPr>
          </a:p>
        </p:txBody>
      </p:sp>
      <p:pic>
        <p:nvPicPr>
          <p:cNvPr id="14" name="Picture 13" descr="graph grid"/>
          <p:cNvPicPr/>
          <p:nvPr/>
        </p:nvPicPr>
        <p:blipFill>
          <a:blip r:embed="rId8" cstate="print"/>
          <a:srcRect/>
          <a:stretch>
            <a:fillRect/>
          </a:stretch>
        </p:blipFill>
        <p:spPr bwMode="white">
          <a:xfrm>
            <a:off x="609600" y="1219200"/>
            <a:ext cx="4114800" cy="4114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228600"/>
            <a:ext cx="955711" cy="461665"/>
          </a:xfrm>
          <a:prstGeom prst="rect">
            <a:avLst/>
          </a:prstGeom>
          <a:noFill/>
        </p:spPr>
        <p:txBody>
          <a:bodyPr wrap="none" rtlCol="0">
            <a:spAutoFit/>
          </a:bodyPr>
          <a:lstStyle/>
          <a:p>
            <a:r>
              <a:rPr lang="en-US" sz="2400" dirty="0" smtClean="0"/>
              <a:t>Solve</a:t>
            </a:r>
            <a:endParaRPr lang="en-US" sz="2400" dirty="0"/>
          </a:p>
        </p:txBody>
      </p:sp>
      <p:pic>
        <p:nvPicPr>
          <p:cNvPr id="4" name="Picture 3"/>
          <p:cNvPicPr/>
          <p:nvPr/>
        </p:nvPicPr>
        <p:blipFill>
          <a:blip r:embed="rId3" cstate="print"/>
          <a:srcRect/>
          <a:stretch>
            <a:fillRect/>
          </a:stretch>
        </p:blipFill>
        <p:spPr bwMode="auto">
          <a:xfrm>
            <a:off x="1600200" y="685800"/>
            <a:ext cx="2057400" cy="547687"/>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5029200" y="838200"/>
            <a:ext cx="1762125" cy="619125"/>
          </a:xfrm>
          <a:prstGeom prst="rect">
            <a:avLst/>
          </a:prstGeom>
          <a:noFill/>
          <a:ln w="9525">
            <a:noFill/>
            <a:miter lim="800000"/>
            <a:headEnd/>
            <a:tailEnd/>
          </a:ln>
        </p:spPr>
      </p:pic>
      <p:sp>
        <p:nvSpPr>
          <p:cNvPr id="6" name="Rectangle 5"/>
          <p:cNvSpPr/>
          <p:nvPr/>
        </p:nvSpPr>
        <p:spPr bwMode="white">
          <a:xfrm>
            <a:off x="4495800" y="381000"/>
            <a:ext cx="2667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2400" y="5943600"/>
            <a:ext cx="813043" cy="769441"/>
          </a:xfrm>
          <a:prstGeom prst="rect">
            <a:avLst/>
          </a:prstGeom>
          <a:noFill/>
        </p:spPr>
        <p:txBody>
          <a:bodyPr wrap="none" rtlCol="0">
            <a:spAutoFit/>
          </a:bodyPr>
          <a:lstStyle/>
          <a:p>
            <a:r>
              <a:rPr lang="en-US" sz="4400" b="1" dirty="0" smtClean="0">
                <a:solidFill>
                  <a:srgbClr val="66FFFF"/>
                </a:solidFill>
              </a:rPr>
              <a:t>39</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304800"/>
            <a:ext cx="8229600" cy="1200329"/>
          </a:xfrm>
          <a:prstGeom prst="rect">
            <a:avLst/>
          </a:prstGeom>
          <a:noFill/>
        </p:spPr>
        <p:txBody>
          <a:bodyPr wrap="square" rtlCol="0">
            <a:spAutoFit/>
          </a:bodyPr>
          <a:lstStyle/>
          <a:p>
            <a:r>
              <a:rPr lang="en-US" sz="2400" dirty="0" smtClean="0"/>
              <a:t>A man invests $5,000 in an account that pays 8% interest per year, compounded quarterly. Find the amount after 5 years</a:t>
            </a:r>
            <a:endParaRPr lang="en-US" sz="2400" dirty="0"/>
          </a:p>
        </p:txBody>
      </p:sp>
      <p:sp>
        <p:nvSpPr>
          <p:cNvPr id="4" name="TextBox 3"/>
          <p:cNvSpPr txBox="1"/>
          <p:nvPr/>
        </p:nvSpPr>
        <p:spPr>
          <a:xfrm>
            <a:off x="5638800" y="1371600"/>
            <a:ext cx="1555234" cy="461665"/>
          </a:xfrm>
          <a:prstGeom prst="rect">
            <a:avLst/>
          </a:prstGeom>
          <a:noFill/>
        </p:spPr>
        <p:txBody>
          <a:bodyPr wrap="none" rtlCol="0">
            <a:spAutoFit/>
          </a:bodyPr>
          <a:lstStyle/>
          <a:p>
            <a:r>
              <a:rPr lang="en-US" sz="2400" b="1" dirty="0" smtClean="0">
                <a:solidFill>
                  <a:srgbClr val="C00000"/>
                </a:solidFill>
              </a:rPr>
              <a:t>$7,429.74</a:t>
            </a:r>
            <a:endParaRPr lang="en-US" sz="2400" b="1" dirty="0">
              <a:solidFill>
                <a:srgbClr val="C00000"/>
              </a:solidFill>
            </a:endParaRPr>
          </a:p>
        </p:txBody>
      </p:sp>
      <p:sp>
        <p:nvSpPr>
          <p:cNvPr id="5" name="Rectangle 4"/>
          <p:cNvSpPr/>
          <p:nvPr/>
        </p:nvSpPr>
        <p:spPr bwMode="white">
          <a:xfrm>
            <a:off x="5181600" y="1219200"/>
            <a:ext cx="2895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5943600"/>
            <a:ext cx="813043" cy="769441"/>
          </a:xfrm>
          <a:prstGeom prst="rect">
            <a:avLst/>
          </a:prstGeom>
          <a:noFill/>
        </p:spPr>
        <p:txBody>
          <a:bodyPr wrap="none" rtlCol="0">
            <a:spAutoFit/>
          </a:bodyPr>
          <a:lstStyle/>
          <a:p>
            <a:r>
              <a:rPr lang="en-US" sz="4400" b="1" dirty="0" smtClean="0">
                <a:solidFill>
                  <a:srgbClr val="66FFFF"/>
                </a:solidFill>
              </a:rPr>
              <a:t>40</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152400" y="228600"/>
            <a:ext cx="8229600" cy="1200329"/>
          </a:xfrm>
          <a:prstGeom prst="rect">
            <a:avLst/>
          </a:prstGeom>
          <a:noFill/>
        </p:spPr>
        <p:txBody>
          <a:bodyPr wrap="square" rtlCol="0">
            <a:spAutoFit/>
          </a:bodyPr>
          <a:lstStyle/>
          <a:p>
            <a:r>
              <a:rPr lang="en-US" sz="2400" dirty="0" smtClean="0"/>
              <a:t>How long will it take for an investment of $1,000 to double in value if the interest rate is 7.5% per year, compounded continuously?</a:t>
            </a:r>
            <a:endParaRPr lang="en-US" sz="2400" dirty="0"/>
          </a:p>
        </p:txBody>
      </p:sp>
      <p:sp>
        <p:nvSpPr>
          <p:cNvPr id="4" name="TextBox 3"/>
          <p:cNvSpPr txBox="1"/>
          <p:nvPr/>
        </p:nvSpPr>
        <p:spPr>
          <a:xfrm>
            <a:off x="5791199" y="1371600"/>
            <a:ext cx="1675459" cy="461665"/>
          </a:xfrm>
          <a:prstGeom prst="rect">
            <a:avLst/>
          </a:prstGeom>
          <a:noFill/>
        </p:spPr>
        <p:txBody>
          <a:bodyPr wrap="none" rtlCol="0">
            <a:spAutoFit/>
          </a:bodyPr>
          <a:lstStyle/>
          <a:p>
            <a:r>
              <a:rPr lang="en-US" sz="2400" b="1" dirty="0" smtClean="0">
                <a:solidFill>
                  <a:srgbClr val="C00000"/>
                </a:solidFill>
              </a:rPr>
              <a:t>9.24 years</a:t>
            </a:r>
            <a:endParaRPr lang="en-US" sz="2400" b="1" dirty="0">
              <a:solidFill>
                <a:srgbClr val="C00000"/>
              </a:solidFill>
            </a:endParaRPr>
          </a:p>
        </p:txBody>
      </p:sp>
      <p:sp>
        <p:nvSpPr>
          <p:cNvPr id="5" name="Rectangle 4"/>
          <p:cNvSpPr/>
          <p:nvPr/>
        </p:nvSpPr>
        <p:spPr bwMode="white">
          <a:xfrm>
            <a:off x="5486399" y="1143000"/>
            <a:ext cx="2286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5867400"/>
            <a:ext cx="813043" cy="769441"/>
          </a:xfrm>
          <a:prstGeom prst="rect">
            <a:avLst/>
          </a:prstGeom>
          <a:noFill/>
        </p:spPr>
        <p:txBody>
          <a:bodyPr wrap="none" rtlCol="0">
            <a:spAutoFit/>
          </a:bodyPr>
          <a:lstStyle/>
          <a:p>
            <a:r>
              <a:rPr lang="en-US" sz="4400" b="1" dirty="0" smtClean="0">
                <a:solidFill>
                  <a:srgbClr val="66FFFF"/>
                </a:solidFill>
              </a:rPr>
              <a:t>41</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152400"/>
            <a:ext cx="8153400" cy="1200329"/>
          </a:xfrm>
          <a:prstGeom prst="rect">
            <a:avLst/>
          </a:prstGeom>
          <a:noFill/>
        </p:spPr>
        <p:txBody>
          <a:bodyPr wrap="square" rtlCol="0">
            <a:spAutoFit/>
          </a:bodyPr>
          <a:lstStyle/>
          <a:p>
            <a:r>
              <a:rPr lang="en-US" sz="2400" dirty="0" smtClean="0"/>
              <a:t>A sum of $3,000 was invested for 4 years, and the interest was compounded semiannually. If this sum amounted to $5,000 in the given time, what was the interest rate?</a:t>
            </a:r>
            <a:endParaRPr lang="en-US" sz="2400" dirty="0"/>
          </a:p>
        </p:txBody>
      </p:sp>
      <p:sp>
        <p:nvSpPr>
          <p:cNvPr id="4" name="TextBox 3"/>
          <p:cNvSpPr txBox="1"/>
          <p:nvPr/>
        </p:nvSpPr>
        <p:spPr>
          <a:xfrm>
            <a:off x="6934200" y="1676400"/>
            <a:ext cx="1314784" cy="461665"/>
          </a:xfrm>
          <a:prstGeom prst="rect">
            <a:avLst/>
          </a:prstGeom>
          <a:noFill/>
        </p:spPr>
        <p:txBody>
          <a:bodyPr wrap="none" rtlCol="0">
            <a:spAutoFit/>
          </a:bodyPr>
          <a:lstStyle/>
          <a:p>
            <a:r>
              <a:rPr lang="en-US" sz="2400" b="1" dirty="0" smtClean="0">
                <a:solidFill>
                  <a:srgbClr val="C00000"/>
                </a:solidFill>
              </a:rPr>
              <a:t>13.19 %</a:t>
            </a:r>
            <a:endParaRPr lang="en-US" sz="2400" b="1" dirty="0">
              <a:solidFill>
                <a:srgbClr val="C00000"/>
              </a:solidFill>
            </a:endParaRPr>
          </a:p>
        </p:txBody>
      </p:sp>
      <p:sp>
        <p:nvSpPr>
          <p:cNvPr id="5" name="Rectangle 4"/>
          <p:cNvSpPr/>
          <p:nvPr/>
        </p:nvSpPr>
        <p:spPr bwMode="white">
          <a:xfrm>
            <a:off x="6477000" y="13716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5943600"/>
            <a:ext cx="813043" cy="769441"/>
          </a:xfrm>
          <a:prstGeom prst="rect">
            <a:avLst/>
          </a:prstGeom>
          <a:noFill/>
        </p:spPr>
        <p:txBody>
          <a:bodyPr wrap="none" rtlCol="0">
            <a:spAutoFit/>
          </a:bodyPr>
          <a:lstStyle/>
          <a:p>
            <a:r>
              <a:rPr lang="en-US" sz="4400" b="1" dirty="0" smtClean="0">
                <a:solidFill>
                  <a:srgbClr val="66FFFF"/>
                </a:solidFill>
              </a:rPr>
              <a:t>42</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5" name="TextBox 4"/>
          <p:cNvSpPr txBox="1"/>
          <p:nvPr/>
        </p:nvSpPr>
        <p:spPr>
          <a:xfrm>
            <a:off x="304800" y="228600"/>
            <a:ext cx="8001000" cy="830997"/>
          </a:xfrm>
          <a:prstGeom prst="rect">
            <a:avLst/>
          </a:prstGeom>
          <a:noFill/>
        </p:spPr>
        <p:txBody>
          <a:bodyPr wrap="square" rtlCol="0">
            <a:spAutoFit/>
          </a:bodyPr>
          <a:lstStyle/>
          <a:p>
            <a:r>
              <a:rPr lang="en-US" sz="2400" dirty="0" smtClean="0"/>
              <a:t>13-g sample of radioactive iodine decays in such a way that the mass remaining after </a:t>
            </a:r>
            <a:r>
              <a:rPr lang="en-US" sz="2400" i="1" dirty="0" smtClean="0"/>
              <a:t>t</a:t>
            </a:r>
            <a:r>
              <a:rPr lang="en-US" sz="2400" dirty="0" smtClean="0"/>
              <a:t> days is given by</a:t>
            </a:r>
            <a:endParaRPr lang="en-US" sz="2400" dirty="0"/>
          </a:p>
        </p:txBody>
      </p:sp>
      <p:pic>
        <p:nvPicPr>
          <p:cNvPr id="6" name="Picture 5"/>
          <p:cNvPicPr/>
          <p:nvPr/>
        </p:nvPicPr>
        <p:blipFill>
          <a:blip r:embed="rId3" cstate="print"/>
          <a:srcRect/>
          <a:stretch>
            <a:fillRect/>
          </a:stretch>
        </p:blipFill>
        <p:spPr bwMode="auto">
          <a:xfrm>
            <a:off x="3200400" y="1143000"/>
            <a:ext cx="2271713" cy="561975"/>
          </a:xfrm>
          <a:prstGeom prst="rect">
            <a:avLst/>
          </a:prstGeom>
          <a:noFill/>
          <a:ln w="9525">
            <a:noFill/>
            <a:miter lim="800000"/>
            <a:headEnd/>
            <a:tailEnd/>
          </a:ln>
        </p:spPr>
      </p:pic>
      <p:sp>
        <p:nvSpPr>
          <p:cNvPr id="7" name="TextBox 6"/>
          <p:cNvSpPr txBox="1"/>
          <p:nvPr/>
        </p:nvSpPr>
        <p:spPr>
          <a:xfrm>
            <a:off x="533400" y="1905000"/>
            <a:ext cx="7543800" cy="830997"/>
          </a:xfrm>
          <a:prstGeom prst="rect">
            <a:avLst/>
          </a:prstGeom>
          <a:noFill/>
        </p:spPr>
        <p:txBody>
          <a:bodyPr wrap="square" rtlCol="0">
            <a:spAutoFit/>
          </a:bodyPr>
          <a:lstStyle/>
          <a:p>
            <a:r>
              <a:rPr lang="en-US" sz="2400" dirty="0" smtClean="0"/>
              <a:t>where </a:t>
            </a:r>
            <a:r>
              <a:rPr lang="en-US" sz="2400" i="1" dirty="0" smtClean="0"/>
              <a:t>m</a:t>
            </a:r>
            <a:r>
              <a:rPr lang="en-US" sz="2400" dirty="0" smtClean="0"/>
              <a:t>( </a:t>
            </a:r>
            <a:r>
              <a:rPr lang="en-US" sz="2400" i="1" dirty="0" smtClean="0"/>
              <a:t>t</a:t>
            </a:r>
            <a:r>
              <a:rPr lang="en-US" sz="2400" dirty="0" smtClean="0"/>
              <a:t> ) is measured in grams. After how many days is there only 10 g remaining?</a:t>
            </a:r>
            <a:endParaRPr lang="en-US" sz="2400" dirty="0"/>
          </a:p>
        </p:txBody>
      </p:sp>
      <p:sp>
        <p:nvSpPr>
          <p:cNvPr id="8" name="TextBox 7"/>
          <p:cNvSpPr txBox="1"/>
          <p:nvPr/>
        </p:nvSpPr>
        <p:spPr>
          <a:xfrm>
            <a:off x="5486400" y="3048000"/>
            <a:ext cx="1143262" cy="461665"/>
          </a:xfrm>
          <a:prstGeom prst="rect">
            <a:avLst/>
          </a:prstGeom>
          <a:noFill/>
        </p:spPr>
        <p:txBody>
          <a:bodyPr wrap="none" rtlCol="0">
            <a:spAutoFit/>
          </a:bodyPr>
          <a:lstStyle/>
          <a:p>
            <a:r>
              <a:rPr lang="en-US" sz="2400" b="1" dirty="0" smtClean="0">
                <a:solidFill>
                  <a:srgbClr val="C00000"/>
                </a:solidFill>
              </a:rPr>
              <a:t>3 days</a:t>
            </a:r>
            <a:endParaRPr lang="en-US" sz="2400" b="1" dirty="0">
              <a:solidFill>
                <a:srgbClr val="C00000"/>
              </a:solidFill>
            </a:endParaRPr>
          </a:p>
        </p:txBody>
      </p:sp>
      <p:sp>
        <p:nvSpPr>
          <p:cNvPr id="9" name="Rectangle 8"/>
          <p:cNvSpPr/>
          <p:nvPr/>
        </p:nvSpPr>
        <p:spPr bwMode="white">
          <a:xfrm>
            <a:off x="5334000" y="2743200"/>
            <a:ext cx="17526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43</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304800"/>
            <a:ext cx="8382000" cy="1569660"/>
          </a:xfrm>
          <a:prstGeom prst="rect">
            <a:avLst/>
          </a:prstGeom>
          <a:noFill/>
        </p:spPr>
        <p:txBody>
          <a:bodyPr wrap="square" rtlCol="0">
            <a:spAutoFit/>
          </a:bodyPr>
          <a:lstStyle/>
          <a:p>
            <a:r>
              <a:rPr lang="en-US" sz="2400" dirty="0" smtClean="0"/>
              <a:t>The fox population in a certain region has a relative growth rate of 5% per year. It is estimated that the population in 2000 was 22,000. Find a function </a:t>
            </a:r>
            <a:r>
              <a:rPr lang="en-US" sz="2400" i="1" dirty="0" smtClean="0"/>
              <a:t>n</a:t>
            </a:r>
            <a:r>
              <a:rPr lang="en-US" sz="2400" dirty="0" smtClean="0"/>
              <a:t>(</a:t>
            </a:r>
            <a:r>
              <a:rPr lang="en-US" sz="2400" i="1" dirty="0" smtClean="0"/>
              <a:t>t</a:t>
            </a:r>
            <a:r>
              <a:rPr lang="en-US" sz="2400" dirty="0" smtClean="0"/>
              <a:t>) that models the population </a:t>
            </a:r>
            <a:r>
              <a:rPr lang="en-US" sz="2400" i="1" dirty="0" smtClean="0"/>
              <a:t>t</a:t>
            </a:r>
            <a:r>
              <a:rPr lang="en-US" sz="2400" dirty="0" smtClean="0"/>
              <a:t> years after 2000.</a:t>
            </a:r>
            <a:endParaRPr lang="en-US" sz="2400" dirty="0"/>
          </a:p>
        </p:txBody>
      </p:sp>
      <p:pic>
        <p:nvPicPr>
          <p:cNvPr id="5" name="Picture 4"/>
          <p:cNvPicPr/>
          <p:nvPr/>
        </p:nvPicPr>
        <p:blipFill>
          <a:blip r:embed="rId3" cstate="print"/>
          <a:srcRect/>
          <a:stretch>
            <a:fillRect/>
          </a:stretch>
        </p:blipFill>
        <p:spPr bwMode="auto">
          <a:xfrm>
            <a:off x="4495800" y="1905000"/>
            <a:ext cx="2719388" cy="638175"/>
          </a:xfrm>
          <a:prstGeom prst="rect">
            <a:avLst/>
          </a:prstGeom>
          <a:noFill/>
          <a:ln w="9525">
            <a:noFill/>
            <a:miter lim="800000"/>
            <a:headEnd/>
            <a:tailEnd/>
          </a:ln>
        </p:spPr>
      </p:pic>
      <p:sp>
        <p:nvSpPr>
          <p:cNvPr id="6" name="Rectangle 5"/>
          <p:cNvSpPr/>
          <p:nvPr/>
        </p:nvSpPr>
        <p:spPr bwMode="white">
          <a:xfrm>
            <a:off x="3962400" y="1905000"/>
            <a:ext cx="39624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943600"/>
            <a:ext cx="813043" cy="769441"/>
          </a:xfrm>
          <a:prstGeom prst="rect">
            <a:avLst/>
          </a:prstGeom>
          <a:noFill/>
        </p:spPr>
        <p:txBody>
          <a:bodyPr wrap="none" rtlCol="0">
            <a:spAutoFit/>
          </a:bodyPr>
          <a:lstStyle/>
          <a:p>
            <a:r>
              <a:rPr lang="en-US" sz="4400" b="1" dirty="0" smtClean="0">
                <a:solidFill>
                  <a:srgbClr val="66FFFF"/>
                </a:solidFill>
              </a:rPr>
              <a:t>44</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8229600" cy="1569660"/>
          </a:xfrm>
          <a:prstGeom prst="rect">
            <a:avLst/>
          </a:prstGeom>
          <a:noFill/>
        </p:spPr>
        <p:txBody>
          <a:bodyPr wrap="square" rtlCol="0">
            <a:spAutoFit/>
          </a:bodyPr>
          <a:lstStyle/>
          <a:p>
            <a:r>
              <a:rPr lang="en-US" sz="2400" dirty="0" smtClean="0"/>
              <a:t>The frog population in a small pond grows exponentially. The current population is 83 frogs, and the relative growth rate is 15% per year. Find the projected population after 6 years.</a:t>
            </a:r>
            <a:endParaRPr lang="en-US" sz="2400" dirty="0"/>
          </a:p>
        </p:txBody>
      </p:sp>
      <p:sp>
        <p:nvSpPr>
          <p:cNvPr id="4" name="TextBox 3"/>
          <p:cNvSpPr txBox="1"/>
          <p:nvPr/>
        </p:nvSpPr>
        <p:spPr>
          <a:xfrm>
            <a:off x="4724400" y="1828800"/>
            <a:ext cx="1553630" cy="461665"/>
          </a:xfrm>
          <a:prstGeom prst="rect">
            <a:avLst/>
          </a:prstGeom>
          <a:noFill/>
        </p:spPr>
        <p:txBody>
          <a:bodyPr wrap="none" rtlCol="0">
            <a:spAutoFit/>
          </a:bodyPr>
          <a:lstStyle/>
          <a:p>
            <a:r>
              <a:rPr lang="en-US" sz="2400" b="1" dirty="0" smtClean="0">
                <a:solidFill>
                  <a:srgbClr val="C00000"/>
                </a:solidFill>
              </a:rPr>
              <a:t>204 frogs</a:t>
            </a:r>
            <a:endParaRPr lang="en-US" sz="2400" b="1" dirty="0">
              <a:solidFill>
                <a:srgbClr val="C00000"/>
              </a:solidFill>
            </a:endParaRPr>
          </a:p>
        </p:txBody>
      </p:sp>
      <p:sp>
        <p:nvSpPr>
          <p:cNvPr id="5" name="Rectangle 4"/>
          <p:cNvSpPr/>
          <p:nvPr/>
        </p:nvSpPr>
        <p:spPr bwMode="white">
          <a:xfrm>
            <a:off x="4343400" y="1600200"/>
            <a:ext cx="2667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867400"/>
            <a:ext cx="813043" cy="769441"/>
          </a:xfrm>
          <a:prstGeom prst="rect">
            <a:avLst/>
          </a:prstGeom>
          <a:noFill/>
        </p:spPr>
        <p:txBody>
          <a:bodyPr wrap="none" rtlCol="0">
            <a:spAutoFit/>
          </a:bodyPr>
          <a:lstStyle/>
          <a:p>
            <a:r>
              <a:rPr lang="en-US" sz="4400" b="1" dirty="0" smtClean="0">
                <a:solidFill>
                  <a:srgbClr val="66FFFF"/>
                </a:solidFill>
              </a:rPr>
              <a:t>45</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bwMode="auto">
          <a:xfrm>
            <a:off x="381000" y="304800"/>
            <a:ext cx="7620000" cy="1200329"/>
          </a:xfrm>
          <a:prstGeom prst="rect">
            <a:avLst/>
          </a:prstGeom>
          <a:noFill/>
        </p:spPr>
        <p:txBody>
          <a:bodyPr wrap="square" rtlCol="0">
            <a:spAutoFit/>
          </a:bodyPr>
          <a:lstStyle/>
          <a:p>
            <a:r>
              <a:rPr lang="en-US" sz="2400" dirty="0" smtClean="0"/>
              <a:t>The half-life of cesium-137 is 30 years. Suppose we have a 17-g sample. Find a function that models the mass remaining after </a:t>
            </a:r>
            <a:r>
              <a:rPr lang="en-US" sz="2400" i="1" dirty="0" smtClean="0"/>
              <a:t>t</a:t>
            </a:r>
            <a:r>
              <a:rPr lang="en-US" sz="2400" dirty="0" smtClean="0"/>
              <a:t> years.</a:t>
            </a:r>
            <a:endParaRPr lang="en-US" sz="2400" dirty="0"/>
          </a:p>
        </p:txBody>
      </p:sp>
      <p:sp>
        <p:nvSpPr>
          <p:cNvPr id="4" name="TextBox 3"/>
          <p:cNvSpPr txBox="1"/>
          <p:nvPr/>
        </p:nvSpPr>
        <p:spPr bwMode="auto">
          <a:xfrm>
            <a:off x="5257799" y="1371600"/>
            <a:ext cx="2678938" cy="461665"/>
          </a:xfrm>
          <a:prstGeom prst="rect">
            <a:avLst/>
          </a:prstGeom>
          <a:noFill/>
        </p:spPr>
        <p:txBody>
          <a:bodyPr wrap="none" rtlCol="0">
            <a:spAutoFit/>
          </a:bodyPr>
          <a:lstStyle/>
          <a:p>
            <a:r>
              <a:rPr lang="en-US" sz="2400" b="1" i="1" dirty="0" smtClean="0">
                <a:solidFill>
                  <a:srgbClr val="C00000"/>
                </a:solidFill>
              </a:rPr>
              <a:t>m</a:t>
            </a:r>
            <a:r>
              <a:rPr lang="en-US" sz="2400" b="1" dirty="0" smtClean="0">
                <a:solidFill>
                  <a:srgbClr val="C00000"/>
                </a:solidFill>
              </a:rPr>
              <a:t> ( </a:t>
            </a:r>
            <a:r>
              <a:rPr lang="en-US" sz="2400" b="1" i="1" dirty="0" smtClean="0">
                <a:solidFill>
                  <a:srgbClr val="C00000"/>
                </a:solidFill>
              </a:rPr>
              <a:t>t</a:t>
            </a:r>
            <a:r>
              <a:rPr lang="en-US" sz="2400" b="1" dirty="0" smtClean="0">
                <a:solidFill>
                  <a:srgbClr val="C00000"/>
                </a:solidFill>
              </a:rPr>
              <a:t> ) = 17</a:t>
            </a:r>
            <a:r>
              <a:rPr lang="en-US" sz="2400" b="1" i="1" dirty="0" smtClean="0">
                <a:solidFill>
                  <a:srgbClr val="C00000"/>
                </a:solidFill>
              </a:rPr>
              <a:t>e</a:t>
            </a:r>
            <a:r>
              <a:rPr lang="en-US" sz="2400" b="1" dirty="0" smtClean="0">
                <a:solidFill>
                  <a:srgbClr val="C00000"/>
                </a:solidFill>
              </a:rPr>
              <a:t> </a:t>
            </a:r>
            <a:r>
              <a:rPr lang="en-US" sz="2400" b="1" baseline="30000" dirty="0" smtClean="0">
                <a:solidFill>
                  <a:srgbClr val="C00000"/>
                </a:solidFill>
              </a:rPr>
              <a:t>- 0.023</a:t>
            </a:r>
            <a:r>
              <a:rPr lang="en-US" sz="2400" b="1" i="1" baseline="30000" dirty="0" smtClean="0">
                <a:solidFill>
                  <a:srgbClr val="C00000"/>
                </a:solidFill>
              </a:rPr>
              <a:t>t</a:t>
            </a:r>
            <a:endParaRPr lang="en-US" sz="2400" b="1" dirty="0">
              <a:solidFill>
                <a:srgbClr val="C00000"/>
              </a:solidFill>
            </a:endParaRPr>
          </a:p>
        </p:txBody>
      </p:sp>
      <p:sp>
        <p:nvSpPr>
          <p:cNvPr id="5" name="Rectangle 4"/>
          <p:cNvSpPr/>
          <p:nvPr/>
        </p:nvSpPr>
        <p:spPr bwMode="white">
          <a:xfrm>
            <a:off x="5181599" y="1143000"/>
            <a:ext cx="3048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5943600"/>
            <a:ext cx="813043" cy="769441"/>
          </a:xfrm>
          <a:prstGeom prst="rect">
            <a:avLst/>
          </a:prstGeom>
          <a:noFill/>
        </p:spPr>
        <p:txBody>
          <a:bodyPr wrap="none" rtlCol="0">
            <a:spAutoFit/>
          </a:bodyPr>
          <a:lstStyle/>
          <a:p>
            <a:r>
              <a:rPr lang="en-US" sz="4400" b="1" dirty="0" smtClean="0">
                <a:solidFill>
                  <a:srgbClr val="66FFFF"/>
                </a:solidFill>
              </a:rPr>
              <a:t>46</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4" name="TextBox 3"/>
          <p:cNvSpPr txBox="1"/>
          <p:nvPr/>
        </p:nvSpPr>
        <p:spPr bwMode="auto">
          <a:xfrm>
            <a:off x="152400" y="304800"/>
            <a:ext cx="8001000" cy="830997"/>
          </a:xfrm>
          <a:prstGeom prst="rect">
            <a:avLst/>
          </a:prstGeom>
          <a:noFill/>
        </p:spPr>
        <p:txBody>
          <a:bodyPr wrap="square" rtlCol="0">
            <a:spAutoFit/>
          </a:bodyPr>
          <a:lstStyle/>
          <a:p>
            <a:r>
              <a:rPr lang="en-US" sz="2400" dirty="0" smtClean="0"/>
              <a:t>If one earthquake is 16 times as intense as another, how much larger is its magnitude on the Richter scale?</a:t>
            </a:r>
            <a:endParaRPr lang="en-US" sz="2400" dirty="0"/>
          </a:p>
        </p:txBody>
      </p:sp>
      <p:sp>
        <p:nvSpPr>
          <p:cNvPr id="5" name="TextBox 4"/>
          <p:cNvSpPr txBox="1"/>
          <p:nvPr/>
        </p:nvSpPr>
        <p:spPr bwMode="auto">
          <a:xfrm>
            <a:off x="3581399" y="1295400"/>
            <a:ext cx="4733988" cy="461665"/>
          </a:xfrm>
          <a:prstGeom prst="rect">
            <a:avLst/>
          </a:prstGeom>
          <a:noFill/>
        </p:spPr>
        <p:txBody>
          <a:bodyPr wrap="none" rtlCol="0">
            <a:spAutoFit/>
          </a:bodyPr>
          <a:lstStyle/>
          <a:p>
            <a:r>
              <a:rPr lang="en-US" sz="2400" b="1" dirty="0" smtClean="0">
                <a:solidFill>
                  <a:srgbClr val="C00000"/>
                </a:solidFill>
              </a:rPr>
              <a:t>1.20 larger on the Richter scale</a:t>
            </a:r>
            <a:endParaRPr lang="en-US" sz="2400" b="1" dirty="0">
              <a:solidFill>
                <a:srgbClr val="C00000"/>
              </a:solidFill>
            </a:endParaRPr>
          </a:p>
        </p:txBody>
      </p:sp>
      <p:sp>
        <p:nvSpPr>
          <p:cNvPr id="6" name="Rectangle 5"/>
          <p:cNvSpPr/>
          <p:nvPr/>
        </p:nvSpPr>
        <p:spPr bwMode="white">
          <a:xfrm>
            <a:off x="3352799" y="1143000"/>
            <a:ext cx="5334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2400" y="5867400"/>
            <a:ext cx="813043" cy="769441"/>
          </a:xfrm>
          <a:prstGeom prst="rect">
            <a:avLst/>
          </a:prstGeom>
          <a:noFill/>
        </p:spPr>
        <p:txBody>
          <a:bodyPr wrap="none" rtlCol="0">
            <a:spAutoFit/>
          </a:bodyPr>
          <a:lstStyle/>
          <a:p>
            <a:r>
              <a:rPr lang="en-US" sz="4400" b="1" dirty="0" smtClean="0">
                <a:solidFill>
                  <a:srgbClr val="66FFFF"/>
                </a:solidFill>
              </a:rPr>
              <a:t>47</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81000"/>
            <a:ext cx="1776448" cy="1938992"/>
          </a:xfrm>
          <a:prstGeom prst="rect">
            <a:avLst/>
          </a:prstGeom>
          <a:noFill/>
        </p:spPr>
        <p:txBody>
          <a:bodyPr wrap="none" rtlCol="0">
            <a:spAutoFit/>
          </a:bodyPr>
          <a:lstStyle/>
          <a:p>
            <a:r>
              <a:rPr lang="en-US" sz="2400" b="1" dirty="0" smtClean="0">
                <a:solidFill>
                  <a:srgbClr val="C00000"/>
                </a:solidFill>
              </a:rPr>
              <a:t>Domain</a:t>
            </a:r>
          </a:p>
          <a:p>
            <a:endParaRPr lang="en-US" sz="2400" b="1" dirty="0" smtClean="0">
              <a:solidFill>
                <a:srgbClr val="C00000"/>
              </a:solidFill>
            </a:endParaRPr>
          </a:p>
          <a:p>
            <a:r>
              <a:rPr lang="en-US" sz="2400" b="1" dirty="0" smtClean="0">
                <a:solidFill>
                  <a:srgbClr val="C00000"/>
                </a:solidFill>
              </a:rPr>
              <a:t>Range</a:t>
            </a:r>
          </a:p>
          <a:p>
            <a:endParaRPr lang="en-US" sz="2400" b="1" dirty="0" smtClean="0">
              <a:solidFill>
                <a:srgbClr val="C00000"/>
              </a:solidFill>
            </a:endParaRPr>
          </a:p>
          <a:p>
            <a:r>
              <a:rPr lang="en-US" sz="2400" b="1" dirty="0" smtClean="0">
                <a:solidFill>
                  <a:srgbClr val="C00000"/>
                </a:solidFill>
              </a:rPr>
              <a:t>Asymptote</a:t>
            </a:r>
            <a:endParaRPr lang="en-US" sz="2400" b="1" dirty="0">
              <a:solidFill>
                <a:srgbClr val="C00000"/>
              </a:solidFill>
            </a:endParaRPr>
          </a:p>
        </p:txBody>
      </p:sp>
      <p:pic>
        <p:nvPicPr>
          <p:cNvPr id="5" name="Picture 4"/>
          <p:cNvPicPr/>
          <p:nvPr/>
        </p:nvPicPr>
        <p:blipFill>
          <a:blip r:embed="rId3" cstate="print"/>
          <a:srcRect/>
          <a:stretch>
            <a:fillRect/>
          </a:stretch>
        </p:blipFill>
        <p:spPr bwMode="auto">
          <a:xfrm>
            <a:off x="2057400" y="457200"/>
            <a:ext cx="900113" cy="390525"/>
          </a:xfrm>
          <a:prstGeom prst="rect">
            <a:avLst/>
          </a:prstGeom>
          <a:noFill/>
          <a:ln w="9525">
            <a:noFill/>
            <a:miter lim="800000"/>
            <a:headEnd/>
            <a:tailEnd/>
          </a:ln>
        </p:spPr>
      </p:pic>
      <p:pic>
        <p:nvPicPr>
          <p:cNvPr id="6" name="Picture 5"/>
          <p:cNvPicPr/>
          <p:nvPr/>
        </p:nvPicPr>
        <p:blipFill>
          <a:blip r:embed="rId4" cstate="print"/>
          <a:srcRect/>
          <a:stretch>
            <a:fillRect/>
          </a:stretch>
        </p:blipFill>
        <p:spPr bwMode="auto">
          <a:xfrm>
            <a:off x="1905000" y="1143000"/>
            <a:ext cx="919163" cy="466725"/>
          </a:xfrm>
          <a:prstGeom prst="rect">
            <a:avLst/>
          </a:prstGeom>
          <a:noFill/>
          <a:ln w="9525">
            <a:noFill/>
            <a:miter lim="800000"/>
            <a:headEnd/>
            <a:tailEnd/>
          </a:ln>
        </p:spPr>
      </p:pic>
      <p:pic>
        <p:nvPicPr>
          <p:cNvPr id="7" name="Picture 6"/>
          <p:cNvPicPr/>
          <p:nvPr/>
        </p:nvPicPr>
        <p:blipFill>
          <a:blip r:embed="rId5" cstate="print"/>
          <a:srcRect/>
          <a:stretch>
            <a:fillRect/>
          </a:stretch>
        </p:blipFill>
        <p:spPr bwMode="auto">
          <a:xfrm>
            <a:off x="2590800" y="1828800"/>
            <a:ext cx="757238" cy="390525"/>
          </a:xfrm>
          <a:prstGeom prst="rect">
            <a:avLst/>
          </a:prstGeom>
          <a:noFill/>
          <a:ln w="9525">
            <a:noFill/>
            <a:miter lim="800000"/>
            <a:headEnd/>
            <a:tailEnd/>
          </a:ln>
        </p:spPr>
      </p:pic>
      <p:sp>
        <p:nvSpPr>
          <p:cNvPr id="8" name="TextBox 7"/>
          <p:cNvSpPr txBox="1"/>
          <p:nvPr/>
        </p:nvSpPr>
        <p:spPr>
          <a:xfrm>
            <a:off x="304800" y="381000"/>
            <a:ext cx="340158" cy="461665"/>
          </a:xfrm>
          <a:prstGeom prst="rect">
            <a:avLst/>
          </a:prstGeom>
          <a:noFill/>
        </p:spPr>
        <p:txBody>
          <a:bodyPr wrap="none" rtlCol="0">
            <a:spAutoFit/>
          </a:bodyPr>
          <a:lstStyle/>
          <a:p>
            <a:r>
              <a:rPr lang="en-US" sz="2400" b="1" dirty="0" smtClean="0"/>
              <a:t>1</a:t>
            </a:r>
            <a:endParaRPr lang="en-US" sz="2400" b="1" dirty="0"/>
          </a:p>
        </p:txBody>
      </p:sp>
      <p:sp>
        <p:nvSpPr>
          <p:cNvPr id="9" name="Title 8"/>
          <p:cNvSpPr>
            <a:spLocks noGrp="1"/>
          </p:cNvSpPr>
          <p:nvPr>
            <p:ph type="title"/>
          </p:nvPr>
        </p:nvSpPr>
        <p:spPr/>
        <p:txBody>
          <a:bodyPr/>
          <a:lstStyle/>
          <a:p>
            <a:r>
              <a:rPr lang="en-US" dirty="0" smtClean="0"/>
              <a:t>Answers</a:t>
            </a:r>
            <a:endParaRPr lang="en-US" dirty="0"/>
          </a:p>
        </p:txBody>
      </p:sp>
      <p:sp>
        <p:nvSpPr>
          <p:cNvPr id="10" name="TextBox 9"/>
          <p:cNvSpPr txBox="1"/>
          <p:nvPr/>
        </p:nvSpPr>
        <p:spPr>
          <a:xfrm>
            <a:off x="838200" y="3352800"/>
            <a:ext cx="1776448" cy="1938992"/>
          </a:xfrm>
          <a:prstGeom prst="rect">
            <a:avLst/>
          </a:prstGeom>
          <a:noFill/>
        </p:spPr>
        <p:txBody>
          <a:bodyPr wrap="none" rtlCol="0">
            <a:spAutoFit/>
          </a:bodyPr>
          <a:lstStyle/>
          <a:p>
            <a:r>
              <a:rPr lang="en-US" sz="2400" b="1" dirty="0" smtClean="0">
                <a:solidFill>
                  <a:srgbClr val="C00000"/>
                </a:solidFill>
              </a:rPr>
              <a:t>Domain</a:t>
            </a:r>
          </a:p>
          <a:p>
            <a:endParaRPr lang="en-US" sz="2400" b="1" dirty="0" smtClean="0">
              <a:solidFill>
                <a:srgbClr val="C00000"/>
              </a:solidFill>
            </a:endParaRPr>
          </a:p>
          <a:p>
            <a:r>
              <a:rPr lang="en-US" sz="2400" b="1" dirty="0" smtClean="0">
                <a:solidFill>
                  <a:srgbClr val="C00000"/>
                </a:solidFill>
              </a:rPr>
              <a:t>Range</a:t>
            </a:r>
          </a:p>
          <a:p>
            <a:endParaRPr lang="en-US" sz="2400" b="1" dirty="0" smtClean="0">
              <a:solidFill>
                <a:srgbClr val="C00000"/>
              </a:solidFill>
            </a:endParaRPr>
          </a:p>
          <a:p>
            <a:r>
              <a:rPr lang="en-US" sz="2400" b="1" dirty="0" smtClean="0">
                <a:solidFill>
                  <a:srgbClr val="C00000"/>
                </a:solidFill>
              </a:rPr>
              <a:t>Asymptote</a:t>
            </a:r>
            <a:endParaRPr lang="en-US" sz="2400" b="1" dirty="0">
              <a:solidFill>
                <a:srgbClr val="C00000"/>
              </a:solidFill>
            </a:endParaRPr>
          </a:p>
        </p:txBody>
      </p:sp>
      <p:pic>
        <p:nvPicPr>
          <p:cNvPr id="11" name="Picture 10"/>
          <p:cNvPicPr/>
          <p:nvPr/>
        </p:nvPicPr>
        <p:blipFill>
          <a:blip r:embed="rId3" cstate="print"/>
          <a:srcRect/>
          <a:stretch>
            <a:fillRect/>
          </a:stretch>
        </p:blipFill>
        <p:spPr bwMode="auto">
          <a:xfrm>
            <a:off x="2133600" y="3429000"/>
            <a:ext cx="838200" cy="400050"/>
          </a:xfrm>
          <a:prstGeom prst="rect">
            <a:avLst/>
          </a:prstGeom>
          <a:noFill/>
          <a:ln w="9525">
            <a:noFill/>
            <a:miter lim="800000"/>
            <a:headEnd/>
            <a:tailEnd/>
          </a:ln>
        </p:spPr>
      </p:pic>
      <p:pic>
        <p:nvPicPr>
          <p:cNvPr id="12" name="Picture 11"/>
          <p:cNvPicPr/>
          <p:nvPr/>
        </p:nvPicPr>
        <p:blipFill>
          <a:blip r:embed="rId4" cstate="print"/>
          <a:srcRect/>
          <a:stretch>
            <a:fillRect/>
          </a:stretch>
        </p:blipFill>
        <p:spPr bwMode="auto">
          <a:xfrm>
            <a:off x="2133600" y="4191000"/>
            <a:ext cx="762000" cy="323850"/>
          </a:xfrm>
          <a:prstGeom prst="rect">
            <a:avLst/>
          </a:prstGeom>
          <a:noFill/>
          <a:ln w="9525">
            <a:noFill/>
            <a:miter lim="800000"/>
            <a:headEnd/>
            <a:tailEnd/>
          </a:ln>
        </p:spPr>
      </p:pic>
      <p:pic>
        <p:nvPicPr>
          <p:cNvPr id="13" name="Picture 12"/>
          <p:cNvPicPr/>
          <p:nvPr/>
        </p:nvPicPr>
        <p:blipFill>
          <a:blip r:embed="rId5" cstate="print"/>
          <a:srcRect/>
          <a:stretch>
            <a:fillRect/>
          </a:stretch>
        </p:blipFill>
        <p:spPr bwMode="auto">
          <a:xfrm>
            <a:off x="2819400" y="4876800"/>
            <a:ext cx="681038" cy="390525"/>
          </a:xfrm>
          <a:prstGeom prst="rect">
            <a:avLst/>
          </a:prstGeom>
          <a:noFill/>
          <a:ln w="9525">
            <a:noFill/>
            <a:miter lim="800000"/>
            <a:headEnd/>
            <a:tailEnd/>
          </a:ln>
        </p:spPr>
      </p:pic>
      <p:sp>
        <p:nvSpPr>
          <p:cNvPr id="14" name="TextBox 13"/>
          <p:cNvSpPr txBox="1"/>
          <p:nvPr/>
        </p:nvSpPr>
        <p:spPr>
          <a:xfrm>
            <a:off x="304800" y="3276600"/>
            <a:ext cx="340158" cy="461665"/>
          </a:xfrm>
          <a:prstGeom prst="rect">
            <a:avLst/>
          </a:prstGeom>
          <a:noFill/>
        </p:spPr>
        <p:txBody>
          <a:bodyPr wrap="none" rtlCol="0">
            <a:spAutoFit/>
          </a:bodyPr>
          <a:lstStyle/>
          <a:p>
            <a:r>
              <a:rPr lang="en-US" sz="2400" b="1" dirty="0" smtClean="0"/>
              <a:t>2</a:t>
            </a:r>
            <a:endParaRPr lang="en-US" sz="2400" b="1" dirty="0"/>
          </a:p>
        </p:txBody>
      </p:sp>
      <p:sp>
        <p:nvSpPr>
          <p:cNvPr id="15" name="TextBox 14"/>
          <p:cNvSpPr txBox="1"/>
          <p:nvPr/>
        </p:nvSpPr>
        <p:spPr>
          <a:xfrm>
            <a:off x="5867400" y="457200"/>
            <a:ext cx="1776448" cy="1938992"/>
          </a:xfrm>
          <a:prstGeom prst="rect">
            <a:avLst/>
          </a:prstGeom>
          <a:noFill/>
        </p:spPr>
        <p:txBody>
          <a:bodyPr wrap="none" rtlCol="0">
            <a:spAutoFit/>
          </a:bodyPr>
          <a:lstStyle/>
          <a:p>
            <a:r>
              <a:rPr lang="en-US" sz="2400" b="1" dirty="0" smtClean="0">
                <a:solidFill>
                  <a:srgbClr val="C00000"/>
                </a:solidFill>
              </a:rPr>
              <a:t>Domain</a:t>
            </a:r>
          </a:p>
          <a:p>
            <a:endParaRPr lang="en-US" sz="2400" b="1" dirty="0" smtClean="0">
              <a:solidFill>
                <a:srgbClr val="C00000"/>
              </a:solidFill>
            </a:endParaRPr>
          </a:p>
          <a:p>
            <a:r>
              <a:rPr lang="en-US" sz="2400" b="1" dirty="0" smtClean="0">
                <a:solidFill>
                  <a:srgbClr val="C00000"/>
                </a:solidFill>
              </a:rPr>
              <a:t>Range</a:t>
            </a:r>
          </a:p>
          <a:p>
            <a:endParaRPr lang="en-US" sz="2400" b="1" dirty="0" smtClean="0">
              <a:solidFill>
                <a:srgbClr val="C00000"/>
              </a:solidFill>
            </a:endParaRPr>
          </a:p>
          <a:p>
            <a:r>
              <a:rPr lang="en-US" sz="2400" b="1" dirty="0" smtClean="0">
                <a:solidFill>
                  <a:srgbClr val="C00000"/>
                </a:solidFill>
              </a:rPr>
              <a:t>Asymptote</a:t>
            </a:r>
            <a:endParaRPr lang="en-US" sz="2400" b="1" dirty="0">
              <a:solidFill>
                <a:srgbClr val="C00000"/>
              </a:solidFill>
            </a:endParaRPr>
          </a:p>
        </p:txBody>
      </p:sp>
      <p:pic>
        <p:nvPicPr>
          <p:cNvPr id="16" name="Picture 15"/>
          <p:cNvPicPr/>
          <p:nvPr/>
        </p:nvPicPr>
        <p:blipFill>
          <a:blip r:embed="rId3" cstate="print"/>
          <a:srcRect/>
          <a:stretch>
            <a:fillRect/>
          </a:stretch>
        </p:blipFill>
        <p:spPr bwMode="auto">
          <a:xfrm>
            <a:off x="7391400" y="457200"/>
            <a:ext cx="1052513" cy="466725"/>
          </a:xfrm>
          <a:prstGeom prst="rect">
            <a:avLst/>
          </a:prstGeom>
          <a:noFill/>
          <a:ln w="9525">
            <a:noFill/>
            <a:miter lim="800000"/>
            <a:headEnd/>
            <a:tailEnd/>
          </a:ln>
        </p:spPr>
      </p:pic>
      <p:pic>
        <p:nvPicPr>
          <p:cNvPr id="17" name="Picture 16"/>
          <p:cNvPicPr/>
          <p:nvPr/>
        </p:nvPicPr>
        <p:blipFill>
          <a:blip r:embed="rId6" cstate="print"/>
          <a:srcRect/>
          <a:stretch>
            <a:fillRect/>
          </a:stretch>
        </p:blipFill>
        <p:spPr bwMode="auto">
          <a:xfrm>
            <a:off x="7315200" y="1219200"/>
            <a:ext cx="995363" cy="466725"/>
          </a:xfrm>
          <a:prstGeom prst="rect">
            <a:avLst/>
          </a:prstGeom>
          <a:noFill/>
          <a:ln w="9525">
            <a:noFill/>
            <a:miter lim="800000"/>
            <a:headEnd/>
            <a:tailEnd/>
          </a:ln>
        </p:spPr>
      </p:pic>
      <p:pic>
        <p:nvPicPr>
          <p:cNvPr id="18" name="Picture 17"/>
          <p:cNvPicPr/>
          <p:nvPr/>
        </p:nvPicPr>
        <p:blipFill>
          <a:blip r:embed="rId7" cstate="print"/>
          <a:srcRect/>
          <a:stretch>
            <a:fillRect/>
          </a:stretch>
        </p:blipFill>
        <p:spPr bwMode="auto">
          <a:xfrm>
            <a:off x="7772400" y="1828800"/>
            <a:ext cx="833438" cy="466725"/>
          </a:xfrm>
          <a:prstGeom prst="rect">
            <a:avLst/>
          </a:prstGeom>
          <a:noFill/>
          <a:ln w="9525">
            <a:noFill/>
            <a:miter lim="800000"/>
            <a:headEnd/>
            <a:tailEnd/>
          </a:ln>
        </p:spPr>
      </p:pic>
      <p:sp>
        <p:nvSpPr>
          <p:cNvPr id="19" name="TextBox 18"/>
          <p:cNvSpPr txBox="1"/>
          <p:nvPr/>
        </p:nvSpPr>
        <p:spPr>
          <a:xfrm>
            <a:off x="4953000" y="457200"/>
            <a:ext cx="340158" cy="461665"/>
          </a:xfrm>
          <a:prstGeom prst="rect">
            <a:avLst/>
          </a:prstGeom>
          <a:noFill/>
        </p:spPr>
        <p:txBody>
          <a:bodyPr wrap="none" rtlCol="0">
            <a:spAutoFit/>
          </a:bodyPr>
          <a:lstStyle/>
          <a:p>
            <a:r>
              <a:rPr lang="en-US" sz="2400" b="1" dirty="0" smtClean="0"/>
              <a:t>3</a:t>
            </a:r>
            <a:endParaRPr lang="en-US" sz="2400" b="1" dirty="0"/>
          </a:p>
        </p:txBody>
      </p:sp>
      <p:pic>
        <p:nvPicPr>
          <p:cNvPr id="20" name="Picture 19"/>
          <p:cNvPicPr/>
          <p:nvPr/>
        </p:nvPicPr>
        <p:blipFill>
          <a:blip r:embed="rId8" cstate="print"/>
          <a:srcRect/>
          <a:stretch>
            <a:fillRect/>
          </a:stretch>
        </p:blipFill>
        <p:spPr bwMode="auto">
          <a:xfrm>
            <a:off x="6096000" y="3276600"/>
            <a:ext cx="2209800" cy="1905000"/>
          </a:xfrm>
          <a:prstGeom prst="rect">
            <a:avLst/>
          </a:prstGeom>
          <a:noFill/>
          <a:ln w="9525">
            <a:noFill/>
            <a:miter lim="800000"/>
            <a:headEnd/>
            <a:tailEnd/>
          </a:ln>
        </p:spPr>
      </p:pic>
      <p:sp>
        <p:nvSpPr>
          <p:cNvPr id="21" name="TextBox 20"/>
          <p:cNvSpPr txBox="1"/>
          <p:nvPr/>
        </p:nvSpPr>
        <p:spPr>
          <a:xfrm>
            <a:off x="5257800" y="3276600"/>
            <a:ext cx="346570" cy="461665"/>
          </a:xfrm>
          <a:prstGeom prst="rect">
            <a:avLst/>
          </a:prstGeom>
          <a:noFill/>
        </p:spPr>
        <p:txBody>
          <a:bodyPr wrap="none" rtlCol="0">
            <a:spAutoFit/>
          </a:bodyPr>
          <a:lstStyle/>
          <a:p>
            <a:r>
              <a:rPr lang="en-US" sz="2400" b="1" dirty="0" smtClean="0"/>
              <a:t>4</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81000" y="533400"/>
            <a:ext cx="3544560" cy="369332"/>
          </a:xfrm>
          <a:prstGeom prst="rect">
            <a:avLst/>
          </a:prstGeom>
          <a:noFill/>
        </p:spPr>
        <p:txBody>
          <a:bodyPr wrap="none" rtlCol="0">
            <a:spAutoFit/>
          </a:bodyPr>
          <a:lstStyle/>
          <a:p>
            <a:r>
              <a:rPr lang="en-US" dirty="0" smtClean="0"/>
              <a:t>Identify the graph of the function </a:t>
            </a:r>
            <a:endParaRPr lang="en-US" dirty="0"/>
          </a:p>
        </p:txBody>
      </p:sp>
      <p:pic>
        <p:nvPicPr>
          <p:cNvPr id="4" name="Picture 3"/>
          <p:cNvPicPr/>
          <p:nvPr/>
        </p:nvPicPr>
        <p:blipFill>
          <a:blip r:embed="rId3" cstate="print"/>
          <a:srcRect/>
          <a:stretch>
            <a:fillRect/>
          </a:stretch>
        </p:blipFill>
        <p:spPr bwMode="auto">
          <a:xfrm>
            <a:off x="3886200" y="152400"/>
            <a:ext cx="1566863" cy="985837"/>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609600" y="1066800"/>
            <a:ext cx="2286000" cy="1981200"/>
          </a:xfrm>
          <a:prstGeom prst="rect">
            <a:avLst/>
          </a:prstGeom>
          <a:noFill/>
          <a:ln w="9525">
            <a:noFill/>
            <a:miter lim="800000"/>
            <a:headEnd/>
            <a:tailEnd/>
          </a:ln>
        </p:spPr>
      </p:pic>
      <p:pic>
        <p:nvPicPr>
          <p:cNvPr id="6" name="Picture 5"/>
          <p:cNvPicPr/>
          <p:nvPr/>
        </p:nvPicPr>
        <p:blipFill>
          <a:blip r:embed="rId5" cstate="print"/>
          <a:srcRect/>
          <a:stretch>
            <a:fillRect/>
          </a:stretch>
        </p:blipFill>
        <p:spPr bwMode="auto">
          <a:xfrm>
            <a:off x="3657600" y="1143000"/>
            <a:ext cx="2209800" cy="1905000"/>
          </a:xfrm>
          <a:prstGeom prst="rect">
            <a:avLst/>
          </a:prstGeom>
          <a:noFill/>
          <a:ln w="9525">
            <a:noFill/>
            <a:miter lim="800000"/>
            <a:headEnd/>
            <a:tailEnd/>
          </a:ln>
        </p:spPr>
      </p:pic>
      <p:pic>
        <p:nvPicPr>
          <p:cNvPr id="7" name="Picture 6"/>
          <p:cNvPicPr/>
          <p:nvPr/>
        </p:nvPicPr>
        <p:blipFill>
          <a:blip r:embed="rId6" cstate="print"/>
          <a:srcRect/>
          <a:stretch>
            <a:fillRect/>
          </a:stretch>
        </p:blipFill>
        <p:spPr bwMode="auto">
          <a:xfrm>
            <a:off x="6324600" y="1219200"/>
            <a:ext cx="2057400" cy="1828800"/>
          </a:xfrm>
          <a:prstGeom prst="rect">
            <a:avLst/>
          </a:prstGeom>
          <a:noFill/>
          <a:ln w="9525">
            <a:noFill/>
            <a:miter lim="800000"/>
            <a:headEnd/>
            <a:tailEnd/>
          </a:ln>
        </p:spPr>
      </p:pic>
      <p:pic>
        <p:nvPicPr>
          <p:cNvPr id="8" name="Picture 7"/>
          <p:cNvPicPr/>
          <p:nvPr/>
        </p:nvPicPr>
        <p:blipFill>
          <a:blip r:embed="rId7" cstate="print"/>
          <a:srcRect/>
          <a:stretch>
            <a:fillRect/>
          </a:stretch>
        </p:blipFill>
        <p:spPr bwMode="auto">
          <a:xfrm>
            <a:off x="4495800" y="3200400"/>
            <a:ext cx="2286000" cy="2133600"/>
          </a:xfrm>
          <a:prstGeom prst="rect">
            <a:avLst/>
          </a:prstGeom>
          <a:noFill/>
          <a:ln w="9525">
            <a:noFill/>
            <a:miter lim="800000"/>
            <a:headEnd/>
            <a:tailEnd/>
          </a:ln>
        </p:spPr>
      </p:pic>
      <p:pic>
        <p:nvPicPr>
          <p:cNvPr id="9" name="Picture 8"/>
          <p:cNvPicPr/>
          <p:nvPr/>
        </p:nvPicPr>
        <p:blipFill>
          <a:blip r:embed="rId8" cstate="print"/>
          <a:srcRect/>
          <a:stretch>
            <a:fillRect/>
          </a:stretch>
        </p:blipFill>
        <p:spPr bwMode="auto">
          <a:xfrm>
            <a:off x="1676400" y="3200400"/>
            <a:ext cx="2209800" cy="2133600"/>
          </a:xfrm>
          <a:prstGeom prst="rect">
            <a:avLst/>
          </a:prstGeom>
          <a:noFill/>
          <a:ln w="9525">
            <a:noFill/>
            <a:miter lim="800000"/>
            <a:headEnd/>
            <a:tailEnd/>
          </a:ln>
        </p:spPr>
      </p:pic>
      <p:sp>
        <p:nvSpPr>
          <p:cNvPr id="11" name="Down Arrow 10"/>
          <p:cNvSpPr/>
          <p:nvPr/>
        </p:nvSpPr>
        <p:spPr bwMode="white">
          <a:xfrm rot="2630547">
            <a:off x="5728749" y="209691"/>
            <a:ext cx="533400" cy="914400"/>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bwMode="white">
          <a:xfrm>
            <a:off x="5562600" y="152400"/>
            <a:ext cx="3581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28600" y="5943600"/>
            <a:ext cx="498855" cy="769441"/>
          </a:xfrm>
          <a:prstGeom prst="rect">
            <a:avLst/>
          </a:prstGeom>
          <a:noFill/>
        </p:spPr>
        <p:txBody>
          <a:bodyPr wrap="none" rtlCol="0">
            <a:spAutoFit/>
          </a:bodyPr>
          <a:lstStyle/>
          <a:p>
            <a:r>
              <a:rPr lang="en-US" sz="4400" b="1" dirty="0" smtClean="0">
                <a:solidFill>
                  <a:srgbClr val="66FFFF"/>
                </a:solidFill>
              </a:rPr>
              <a:t>4</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15000"/>
            <a:ext cx="8229600" cy="1143000"/>
          </a:xfrm>
        </p:spPr>
        <p:txBody>
          <a:bodyPr/>
          <a:lstStyle/>
          <a:p>
            <a:r>
              <a:rPr lang="en-US" dirty="0" smtClean="0"/>
              <a:t>Answers</a:t>
            </a:r>
            <a:endParaRPr lang="en-US" dirty="0"/>
          </a:p>
        </p:txBody>
      </p:sp>
      <p:pic>
        <p:nvPicPr>
          <p:cNvPr id="3" name="Picture 2"/>
          <p:cNvPicPr/>
          <p:nvPr/>
        </p:nvPicPr>
        <p:blipFill>
          <a:blip r:embed="rId3" cstate="print"/>
          <a:srcRect/>
          <a:stretch>
            <a:fillRect/>
          </a:stretch>
        </p:blipFill>
        <p:spPr bwMode="auto">
          <a:xfrm>
            <a:off x="609600" y="152400"/>
            <a:ext cx="1395413" cy="561975"/>
          </a:xfrm>
          <a:prstGeom prst="rect">
            <a:avLst/>
          </a:prstGeom>
          <a:noFill/>
          <a:ln w="9525">
            <a:noFill/>
            <a:miter lim="800000"/>
            <a:headEnd/>
            <a:tailEnd/>
          </a:ln>
        </p:spPr>
      </p:pic>
      <p:sp>
        <p:nvSpPr>
          <p:cNvPr id="4" name="TextBox 3"/>
          <p:cNvSpPr txBox="1"/>
          <p:nvPr/>
        </p:nvSpPr>
        <p:spPr>
          <a:xfrm>
            <a:off x="152400" y="228600"/>
            <a:ext cx="346570" cy="461665"/>
          </a:xfrm>
          <a:prstGeom prst="rect">
            <a:avLst/>
          </a:prstGeom>
          <a:noFill/>
        </p:spPr>
        <p:txBody>
          <a:bodyPr wrap="none" rtlCol="0">
            <a:spAutoFit/>
          </a:bodyPr>
          <a:lstStyle/>
          <a:p>
            <a:r>
              <a:rPr lang="en-US" sz="2400" b="1" dirty="0" smtClean="0"/>
              <a:t>5</a:t>
            </a:r>
            <a:endParaRPr lang="en-US" sz="2400" b="1" dirty="0"/>
          </a:p>
        </p:txBody>
      </p:sp>
      <p:pic>
        <p:nvPicPr>
          <p:cNvPr id="5" name="Picture 4"/>
          <p:cNvPicPr/>
          <p:nvPr/>
        </p:nvPicPr>
        <p:blipFill>
          <a:blip r:embed="rId4" cstate="print"/>
          <a:srcRect/>
          <a:stretch>
            <a:fillRect/>
          </a:stretch>
        </p:blipFill>
        <p:spPr bwMode="auto">
          <a:xfrm>
            <a:off x="609600" y="990600"/>
            <a:ext cx="1204913" cy="542925"/>
          </a:xfrm>
          <a:prstGeom prst="rect">
            <a:avLst/>
          </a:prstGeom>
          <a:noFill/>
          <a:ln w="9525">
            <a:noFill/>
            <a:miter lim="800000"/>
            <a:headEnd/>
            <a:tailEnd/>
          </a:ln>
        </p:spPr>
      </p:pic>
      <p:sp>
        <p:nvSpPr>
          <p:cNvPr id="6" name="TextBox 5"/>
          <p:cNvSpPr txBox="1"/>
          <p:nvPr/>
        </p:nvSpPr>
        <p:spPr>
          <a:xfrm>
            <a:off x="152400" y="990600"/>
            <a:ext cx="354584" cy="461665"/>
          </a:xfrm>
          <a:prstGeom prst="rect">
            <a:avLst/>
          </a:prstGeom>
          <a:noFill/>
        </p:spPr>
        <p:txBody>
          <a:bodyPr wrap="none" rtlCol="0">
            <a:spAutoFit/>
          </a:bodyPr>
          <a:lstStyle/>
          <a:p>
            <a:r>
              <a:rPr lang="en-US" sz="2400" b="1" dirty="0" smtClean="0"/>
              <a:t>6</a:t>
            </a:r>
            <a:endParaRPr lang="en-US" sz="2400" b="1" dirty="0"/>
          </a:p>
        </p:txBody>
      </p:sp>
      <p:sp>
        <p:nvSpPr>
          <p:cNvPr id="7" name="TextBox 6"/>
          <p:cNvSpPr txBox="1"/>
          <p:nvPr/>
        </p:nvSpPr>
        <p:spPr>
          <a:xfrm>
            <a:off x="152400" y="1752600"/>
            <a:ext cx="346570" cy="461665"/>
          </a:xfrm>
          <a:prstGeom prst="rect">
            <a:avLst/>
          </a:prstGeom>
          <a:noFill/>
        </p:spPr>
        <p:txBody>
          <a:bodyPr wrap="none" rtlCol="0">
            <a:spAutoFit/>
          </a:bodyPr>
          <a:lstStyle/>
          <a:p>
            <a:r>
              <a:rPr lang="en-US" sz="2400" b="1" dirty="0" smtClean="0"/>
              <a:t>7</a:t>
            </a:r>
            <a:endParaRPr lang="en-US" sz="2400" b="1" dirty="0"/>
          </a:p>
        </p:txBody>
      </p:sp>
      <p:sp>
        <p:nvSpPr>
          <p:cNvPr id="8" name="TextBox 7"/>
          <p:cNvSpPr txBox="1"/>
          <p:nvPr/>
        </p:nvSpPr>
        <p:spPr>
          <a:xfrm>
            <a:off x="152400" y="2438400"/>
            <a:ext cx="356188" cy="461665"/>
          </a:xfrm>
          <a:prstGeom prst="rect">
            <a:avLst/>
          </a:prstGeom>
          <a:noFill/>
        </p:spPr>
        <p:txBody>
          <a:bodyPr wrap="none" rtlCol="0">
            <a:spAutoFit/>
          </a:bodyPr>
          <a:lstStyle/>
          <a:p>
            <a:r>
              <a:rPr lang="en-US" sz="2400" b="1" dirty="0" smtClean="0"/>
              <a:t>8</a:t>
            </a:r>
            <a:endParaRPr lang="en-US" sz="2400" b="1" dirty="0"/>
          </a:p>
        </p:txBody>
      </p:sp>
      <p:sp>
        <p:nvSpPr>
          <p:cNvPr id="9" name="TextBox 8"/>
          <p:cNvSpPr txBox="1"/>
          <p:nvPr/>
        </p:nvSpPr>
        <p:spPr>
          <a:xfrm>
            <a:off x="152400" y="3276600"/>
            <a:ext cx="354584" cy="461665"/>
          </a:xfrm>
          <a:prstGeom prst="rect">
            <a:avLst/>
          </a:prstGeom>
          <a:noFill/>
        </p:spPr>
        <p:txBody>
          <a:bodyPr wrap="none" rtlCol="0">
            <a:spAutoFit/>
          </a:bodyPr>
          <a:lstStyle/>
          <a:p>
            <a:r>
              <a:rPr lang="en-US" sz="2400" b="1" dirty="0" smtClean="0"/>
              <a:t>9</a:t>
            </a:r>
            <a:endParaRPr lang="en-US" sz="2400" b="1" dirty="0"/>
          </a:p>
        </p:txBody>
      </p:sp>
      <p:pic>
        <p:nvPicPr>
          <p:cNvPr id="10" name="Picture 9"/>
          <p:cNvPicPr/>
          <p:nvPr/>
        </p:nvPicPr>
        <p:blipFill>
          <a:blip r:embed="rId5" cstate="print"/>
          <a:srcRect/>
          <a:stretch>
            <a:fillRect/>
          </a:stretch>
        </p:blipFill>
        <p:spPr bwMode="auto">
          <a:xfrm>
            <a:off x="685800" y="1752600"/>
            <a:ext cx="1147763" cy="466725"/>
          </a:xfrm>
          <a:prstGeom prst="rect">
            <a:avLst/>
          </a:prstGeom>
          <a:noFill/>
          <a:ln w="9525">
            <a:noFill/>
            <a:miter lim="800000"/>
            <a:headEnd/>
            <a:tailEnd/>
          </a:ln>
        </p:spPr>
      </p:pic>
      <p:sp>
        <p:nvSpPr>
          <p:cNvPr id="11" name="Rectangle 10"/>
          <p:cNvSpPr/>
          <p:nvPr/>
        </p:nvSpPr>
        <p:spPr>
          <a:xfrm>
            <a:off x="685800" y="2438400"/>
            <a:ext cx="1048685" cy="461665"/>
          </a:xfrm>
          <a:prstGeom prst="rect">
            <a:avLst/>
          </a:prstGeom>
        </p:spPr>
        <p:txBody>
          <a:bodyPr wrap="none">
            <a:spAutoFit/>
          </a:bodyPr>
          <a:lstStyle/>
          <a:p>
            <a:r>
              <a:rPr lang="en-US" sz="2400" b="1" i="1" dirty="0" smtClean="0">
                <a:solidFill>
                  <a:srgbClr val="C00000"/>
                </a:solidFill>
              </a:rPr>
              <a:t>y</a:t>
            </a:r>
            <a:r>
              <a:rPr lang="en-US" sz="2400" b="1" dirty="0" smtClean="0">
                <a:solidFill>
                  <a:srgbClr val="C00000"/>
                </a:solidFill>
              </a:rPr>
              <a:t> = –9</a:t>
            </a:r>
            <a:endParaRPr lang="en-US" sz="2400" b="1" dirty="0">
              <a:solidFill>
                <a:srgbClr val="C00000"/>
              </a:solidFill>
            </a:endParaRPr>
          </a:p>
        </p:txBody>
      </p:sp>
      <p:pic>
        <p:nvPicPr>
          <p:cNvPr id="12" name="Picture 11"/>
          <p:cNvPicPr/>
          <p:nvPr/>
        </p:nvPicPr>
        <p:blipFill>
          <a:blip r:embed="rId6" cstate="print"/>
          <a:srcRect/>
          <a:stretch>
            <a:fillRect/>
          </a:stretch>
        </p:blipFill>
        <p:spPr bwMode="auto">
          <a:xfrm>
            <a:off x="609600" y="2971800"/>
            <a:ext cx="2743200" cy="2438400"/>
          </a:xfrm>
          <a:prstGeom prst="rect">
            <a:avLst/>
          </a:prstGeom>
          <a:noFill/>
          <a:ln w="9525">
            <a:noFill/>
            <a:miter lim="800000"/>
            <a:headEnd/>
            <a:tailEnd/>
          </a:ln>
        </p:spPr>
      </p:pic>
      <p:sp>
        <p:nvSpPr>
          <p:cNvPr id="13" name="Rectangle 12"/>
          <p:cNvSpPr/>
          <p:nvPr/>
        </p:nvSpPr>
        <p:spPr>
          <a:xfrm>
            <a:off x="5181600" y="304800"/>
            <a:ext cx="2887329" cy="461665"/>
          </a:xfrm>
          <a:prstGeom prst="rect">
            <a:avLst/>
          </a:prstGeom>
        </p:spPr>
        <p:txBody>
          <a:bodyPr wrap="none">
            <a:spAutoFit/>
          </a:bodyPr>
          <a:lstStyle/>
          <a:p>
            <a:r>
              <a:rPr lang="en-US" sz="2400" b="1" dirty="0" smtClean="0">
                <a:solidFill>
                  <a:srgbClr val="C00000"/>
                </a:solidFill>
              </a:rPr>
              <a:t>49 feet per second</a:t>
            </a:r>
            <a:endParaRPr lang="en-US" sz="2400" b="1" dirty="0">
              <a:solidFill>
                <a:srgbClr val="C00000"/>
              </a:solidFill>
            </a:endParaRPr>
          </a:p>
        </p:txBody>
      </p:sp>
      <p:sp>
        <p:nvSpPr>
          <p:cNvPr id="14" name="Rectangle 13"/>
          <p:cNvSpPr/>
          <p:nvPr/>
        </p:nvSpPr>
        <p:spPr>
          <a:xfrm>
            <a:off x="4495800" y="304800"/>
            <a:ext cx="495649" cy="461665"/>
          </a:xfrm>
          <a:prstGeom prst="rect">
            <a:avLst/>
          </a:prstGeom>
        </p:spPr>
        <p:txBody>
          <a:bodyPr wrap="none">
            <a:spAutoFit/>
          </a:bodyPr>
          <a:lstStyle/>
          <a:p>
            <a:r>
              <a:rPr lang="en-US" sz="2400" b="1" dirty="0" smtClean="0"/>
              <a:t>10</a:t>
            </a:r>
            <a:endParaRPr lang="en-US" sz="2400" b="1" dirty="0"/>
          </a:p>
        </p:txBody>
      </p:sp>
      <p:sp>
        <p:nvSpPr>
          <p:cNvPr id="15" name="Rectangle 14"/>
          <p:cNvSpPr/>
          <p:nvPr/>
        </p:nvSpPr>
        <p:spPr>
          <a:xfrm>
            <a:off x="4495800" y="914400"/>
            <a:ext cx="495649" cy="461665"/>
          </a:xfrm>
          <a:prstGeom prst="rect">
            <a:avLst/>
          </a:prstGeom>
        </p:spPr>
        <p:txBody>
          <a:bodyPr wrap="none">
            <a:spAutoFit/>
          </a:bodyPr>
          <a:lstStyle/>
          <a:p>
            <a:r>
              <a:rPr lang="en-US" sz="2400" b="1" dirty="0" smtClean="0"/>
              <a:t>11</a:t>
            </a:r>
            <a:endParaRPr lang="en-US" sz="2400" b="1" dirty="0"/>
          </a:p>
        </p:txBody>
      </p:sp>
      <p:sp>
        <p:nvSpPr>
          <p:cNvPr id="16" name="Rectangle 15"/>
          <p:cNvSpPr/>
          <p:nvPr/>
        </p:nvSpPr>
        <p:spPr>
          <a:xfrm>
            <a:off x="4419600" y="1600200"/>
            <a:ext cx="495649" cy="461665"/>
          </a:xfrm>
          <a:prstGeom prst="rect">
            <a:avLst/>
          </a:prstGeom>
        </p:spPr>
        <p:txBody>
          <a:bodyPr wrap="none">
            <a:spAutoFit/>
          </a:bodyPr>
          <a:lstStyle/>
          <a:p>
            <a:r>
              <a:rPr lang="en-US" sz="2400" b="1" dirty="0" smtClean="0"/>
              <a:t>12</a:t>
            </a:r>
            <a:endParaRPr lang="en-US" sz="2400" b="1" dirty="0"/>
          </a:p>
        </p:txBody>
      </p:sp>
      <p:sp>
        <p:nvSpPr>
          <p:cNvPr id="17" name="Rectangle 16"/>
          <p:cNvSpPr/>
          <p:nvPr/>
        </p:nvSpPr>
        <p:spPr>
          <a:xfrm>
            <a:off x="4419600" y="2286000"/>
            <a:ext cx="495649" cy="461665"/>
          </a:xfrm>
          <a:prstGeom prst="rect">
            <a:avLst/>
          </a:prstGeom>
        </p:spPr>
        <p:txBody>
          <a:bodyPr wrap="none">
            <a:spAutoFit/>
          </a:bodyPr>
          <a:lstStyle/>
          <a:p>
            <a:r>
              <a:rPr lang="en-US" sz="2400" b="1" dirty="0" smtClean="0"/>
              <a:t>13</a:t>
            </a:r>
            <a:endParaRPr lang="en-US" sz="2400" b="1" dirty="0"/>
          </a:p>
        </p:txBody>
      </p:sp>
      <p:sp>
        <p:nvSpPr>
          <p:cNvPr id="18" name="Rectangle 17"/>
          <p:cNvSpPr/>
          <p:nvPr/>
        </p:nvSpPr>
        <p:spPr>
          <a:xfrm>
            <a:off x="4419600" y="2971800"/>
            <a:ext cx="495649" cy="461665"/>
          </a:xfrm>
          <a:prstGeom prst="rect">
            <a:avLst/>
          </a:prstGeom>
        </p:spPr>
        <p:txBody>
          <a:bodyPr wrap="none">
            <a:spAutoFit/>
          </a:bodyPr>
          <a:lstStyle/>
          <a:p>
            <a:r>
              <a:rPr lang="en-US" sz="2400" b="1" dirty="0" smtClean="0"/>
              <a:t>14</a:t>
            </a:r>
            <a:endParaRPr lang="en-US" sz="2400" b="1" dirty="0"/>
          </a:p>
        </p:txBody>
      </p:sp>
      <p:pic>
        <p:nvPicPr>
          <p:cNvPr id="19" name="Picture 18"/>
          <p:cNvPicPr/>
          <p:nvPr/>
        </p:nvPicPr>
        <p:blipFill>
          <a:blip r:embed="rId7" cstate="print"/>
          <a:srcRect/>
          <a:stretch>
            <a:fillRect/>
          </a:stretch>
        </p:blipFill>
        <p:spPr bwMode="auto">
          <a:xfrm>
            <a:off x="5181600" y="914400"/>
            <a:ext cx="1047750" cy="395287"/>
          </a:xfrm>
          <a:prstGeom prst="rect">
            <a:avLst/>
          </a:prstGeom>
          <a:noFill/>
          <a:ln w="9525">
            <a:noFill/>
            <a:miter lim="800000"/>
            <a:headEnd/>
            <a:tailEnd/>
          </a:ln>
        </p:spPr>
      </p:pic>
      <p:pic>
        <p:nvPicPr>
          <p:cNvPr id="20" name="Picture 19"/>
          <p:cNvPicPr/>
          <p:nvPr/>
        </p:nvPicPr>
        <p:blipFill>
          <a:blip r:embed="rId8" cstate="print"/>
          <a:srcRect/>
          <a:stretch>
            <a:fillRect/>
          </a:stretch>
        </p:blipFill>
        <p:spPr bwMode="auto">
          <a:xfrm>
            <a:off x="5181600" y="1524000"/>
            <a:ext cx="1647826" cy="471487"/>
          </a:xfrm>
          <a:prstGeom prst="rect">
            <a:avLst/>
          </a:prstGeom>
          <a:noFill/>
          <a:ln w="9525">
            <a:noFill/>
            <a:miter lim="800000"/>
            <a:headEnd/>
            <a:tailEnd/>
          </a:ln>
        </p:spPr>
      </p:pic>
      <p:sp>
        <p:nvSpPr>
          <p:cNvPr id="21" name="TextBox 20"/>
          <p:cNvSpPr txBox="1"/>
          <p:nvPr/>
        </p:nvSpPr>
        <p:spPr>
          <a:xfrm>
            <a:off x="5105400" y="2286000"/>
            <a:ext cx="2183611"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–2 + </a:t>
            </a:r>
            <a:r>
              <a:rPr lang="en-US" sz="2400" b="1" dirty="0" err="1" smtClean="0">
                <a:solidFill>
                  <a:srgbClr val="C00000"/>
                </a:solidFill>
              </a:rPr>
              <a:t>ln</a:t>
            </a:r>
            <a:r>
              <a:rPr lang="en-US" sz="2400" b="1" dirty="0" smtClean="0">
                <a:solidFill>
                  <a:srgbClr val="C00000"/>
                </a:solidFill>
              </a:rPr>
              <a:t> 0.2</a:t>
            </a:r>
            <a:endParaRPr lang="en-US" sz="2400" b="1" dirty="0">
              <a:solidFill>
                <a:srgbClr val="C00000"/>
              </a:solidFill>
            </a:endParaRPr>
          </a:p>
        </p:txBody>
      </p:sp>
      <p:sp>
        <p:nvSpPr>
          <p:cNvPr id="22" name="TextBox 21"/>
          <p:cNvSpPr txBox="1"/>
          <p:nvPr/>
        </p:nvSpPr>
        <p:spPr>
          <a:xfrm>
            <a:off x="5105400" y="2971800"/>
            <a:ext cx="356188" cy="461665"/>
          </a:xfrm>
          <a:prstGeom prst="rect">
            <a:avLst/>
          </a:prstGeom>
          <a:noFill/>
        </p:spPr>
        <p:txBody>
          <a:bodyPr wrap="none" rtlCol="0">
            <a:spAutoFit/>
          </a:bodyPr>
          <a:lstStyle/>
          <a:p>
            <a:r>
              <a:rPr lang="en-US" sz="2400" b="1" i="1" dirty="0" smtClean="0">
                <a:solidFill>
                  <a:srgbClr val="C00000"/>
                </a:solidFill>
              </a:rPr>
              <a:t>3</a:t>
            </a:r>
            <a:endParaRPr lang="en-US" sz="2400" b="1" dirty="0">
              <a:solidFill>
                <a:srgbClr val="C00000"/>
              </a:solidFill>
            </a:endParaRPr>
          </a:p>
        </p:txBody>
      </p:sp>
      <p:sp>
        <p:nvSpPr>
          <p:cNvPr id="23" name="TextBox 22"/>
          <p:cNvSpPr txBox="1"/>
          <p:nvPr/>
        </p:nvSpPr>
        <p:spPr>
          <a:xfrm>
            <a:off x="5105400" y="3581400"/>
            <a:ext cx="1093569" cy="523220"/>
          </a:xfrm>
          <a:prstGeom prst="rect">
            <a:avLst/>
          </a:prstGeom>
          <a:noFill/>
        </p:spPr>
        <p:txBody>
          <a:bodyPr wrap="none" rtlCol="0">
            <a:spAutoFit/>
          </a:bodyPr>
          <a:lstStyle/>
          <a:p>
            <a:r>
              <a:rPr lang="en-US" sz="2800" b="1" i="1" dirty="0" smtClean="0">
                <a:solidFill>
                  <a:srgbClr val="C00000"/>
                </a:solidFill>
              </a:rPr>
              <a:t>x</a:t>
            </a:r>
            <a:r>
              <a:rPr lang="en-US" sz="2800" b="1" dirty="0" smtClean="0">
                <a:solidFill>
                  <a:srgbClr val="C00000"/>
                </a:solidFill>
              </a:rPr>
              <a:t> = 3 </a:t>
            </a:r>
            <a:endParaRPr lang="en-US" sz="2800" b="1" dirty="0">
              <a:solidFill>
                <a:srgbClr val="C00000"/>
              </a:solidFill>
            </a:endParaRPr>
          </a:p>
        </p:txBody>
      </p:sp>
      <p:pic>
        <p:nvPicPr>
          <p:cNvPr id="24" name="Picture 23"/>
          <p:cNvPicPr/>
          <p:nvPr/>
        </p:nvPicPr>
        <p:blipFill>
          <a:blip r:embed="rId9" cstate="print"/>
          <a:srcRect/>
          <a:stretch>
            <a:fillRect/>
          </a:stretch>
        </p:blipFill>
        <p:spPr bwMode="auto">
          <a:xfrm>
            <a:off x="5181600" y="4495800"/>
            <a:ext cx="1905000" cy="752475"/>
          </a:xfrm>
          <a:prstGeom prst="rect">
            <a:avLst/>
          </a:prstGeom>
          <a:noFill/>
          <a:ln w="9525">
            <a:noFill/>
            <a:miter lim="800000"/>
            <a:headEnd/>
            <a:tailEnd/>
          </a:ln>
        </p:spPr>
      </p:pic>
      <p:sp>
        <p:nvSpPr>
          <p:cNvPr id="25" name="Rectangle 24"/>
          <p:cNvSpPr/>
          <p:nvPr/>
        </p:nvSpPr>
        <p:spPr>
          <a:xfrm>
            <a:off x="4419600" y="3657600"/>
            <a:ext cx="495649" cy="461665"/>
          </a:xfrm>
          <a:prstGeom prst="rect">
            <a:avLst/>
          </a:prstGeom>
        </p:spPr>
        <p:txBody>
          <a:bodyPr wrap="none">
            <a:spAutoFit/>
          </a:bodyPr>
          <a:lstStyle/>
          <a:p>
            <a:r>
              <a:rPr lang="en-US" sz="2400" b="1" dirty="0" smtClean="0"/>
              <a:t>15</a:t>
            </a:r>
            <a:endParaRPr lang="en-US" sz="2400" b="1" dirty="0"/>
          </a:p>
        </p:txBody>
      </p:sp>
      <p:sp>
        <p:nvSpPr>
          <p:cNvPr id="26" name="Rectangle 25"/>
          <p:cNvSpPr/>
          <p:nvPr/>
        </p:nvSpPr>
        <p:spPr>
          <a:xfrm>
            <a:off x="4419600" y="4495800"/>
            <a:ext cx="506870" cy="461665"/>
          </a:xfrm>
          <a:prstGeom prst="rect">
            <a:avLst/>
          </a:prstGeom>
        </p:spPr>
        <p:txBody>
          <a:bodyPr wrap="none">
            <a:spAutoFit/>
          </a:bodyPr>
          <a:lstStyle/>
          <a:p>
            <a:r>
              <a:rPr lang="en-US" sz="2400" b="1" dirty="0" smtClean="0"/>
              <a:t>16</a:t>
            </a:r>
            <a:endParaRPr lang="en-US" sz="2400" b="1"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495649" cy="461665"/>
          </a:xfrm>
          <a:prstGeom prst="rect">
            <a:avLst/>
          </a:prstGeom>
        </p:spPr>
        <p:txBody>
          <a:bodyPr wrap="none">
            <a:spAutoFit/>
          </a:bodyPr>
          <a:lstStyle/>
          <a:p>
            <a:r>
              <a:rPr lang="en-US" sz="2400" b="1" dirty="0" smtClean="0"/>
              <a:t>17</a:t>
            </a:r>
            <a:endParaRPr lang="en-US" sz="2400" b="1" dirty="0"/>
          </a:p>
        </p:txBody>
      </p:sp>
      <p:sp>
        <p:nvSpPr>
          <p:cNvPr id="3" name="Title 2"/>
          <p:cNvSpPr>
            <a:spLocks noGrp="1"/>
          </p:cNvSpPr>
          <p:nvPr>
            <p:ph type="title"/>
          </p:nvPr>
        </p:nvSpPr>
        <p:spPr>
          <a:xfrm>
            <a:off x="381000" y="5715000"/>
            <a:ext cx="8229600" cy="1143000"/>
          </a:xfrm>
        </p:spPr>
        <p:txBody>
          <a:bodyPr/>
          <a:lstStyle/>
          <a:p>
            <a:r>
              <a:rPr lang="en-US" dirty="0" smtClean="0"/>
              <a:t>Answers</a:t>
            </a:r>
            <a:endParaRPr lang="en-US" dirty="0"/>
          </a:p>
        </p:txBody>
      </p:sp>
      <p:sp>
        <p:nvSpPr>
          <p:cNvPr id="4" name="Rectangle 3"/>
          <p:cNvSpPr/>
          <p:nvPr/>
        </p:nvSpPr>
        <p:spPr>
          <a:xfrm>
            <a:off x="228600" y="838200"/>
            <a:ext cx="508473" cy="461665"/>
          </a:xfrm>
          <a:prstGeom prst="rect">
            <a:avLst/>
          </a:prstGeom>
        </p:spPr>
        <p:txBody>
          <a:bodyPr wrap="none">
            <a:spAutoFit/>
          </a:bodyPr>
          <a:lstStyle/>
          <a:p>
            <a:r>
              <a:rPr lang="en-US" sz="2400" b="1" dirty="0" smtClean="0"/>
              <a:t>18</a:t>
            </a:r>
            <a:endParaRPr lang="en-US" sz="2400" b="1" dirty="0"/>
          </a:p>
        </p:txBody>
      </p:sp>
      <p:sp>
        <p:nvSpPr>
          <p:cNvPr id="5" name="Rectangle 4"/>
          <p:cNvSpPr/>
          <p:nvPr/>
        </p:nvSpPr>
        <p:spPr>
          <a:xfrm>
            <a:off x="304800" y="1600200"/>
            <a:ext cx="506870" cy="461665"/>
          </a:xfrm>
          <a:prstGeom prst="rect">
            <a:avLst/>
          </a:prstGeom>
        </p:spPr>
        <p:txBody>
          <a:bodyPr wrap="none">
            <a:spAutoFit/>
          </a:bodyPr>
          <a:lstStyle/>
          <a:p>
            <a:r>
              <a:rPr lang="en-US" sz="2400" b="1" dirty="0" smtClean="0"/>
              <a:t>19</a:t>
            </a:r>
            <a:endParaRPr lang="en-US" sz="2400" b="1" dirty="0"/>
          </a:p>
        </p:txBody>
      </p:sp>
      <p:sp>
        <p:nvSpPr>
          <p:cNvPr id="6" name="Rectangle 5"/>
          <p:cNvSpPr/>
          <p:nvPr/>
        </p:nvSpPr>
        <p:spPr>
          <a:xfrm>
            <a:off x="304800" y="2209800"/>
            <a:ext cx="491225" cy="461665"/>
          </a:xfrm>
          <a:prstGeom prst="rect">
            <a:avLst/>
          </a:prstGeom>
        </p:spPr>
        <p:txBody>
          <a:bodyPr wrap="none">
            <a:spAutoFit/>
          </a:bodyPr>
          <a:lstStyle/>
          <a:p>
            <a:r>
              <a:rPr lang="en-US" sz="2400" b="1" dirty="0" smtClean="0"/>
              <a:t>20</a:t>
            </a:r>
            <a:endParaRPr lang="en-US" sz="2400" b="1" dirty="0"/>
          </a:p>
        </p:txBody>
      </p:sp>
      <p:sp>
        <p:nvSpPr>
          <p:cNvPr id="7" name="Rectangle 6"/>
          <p:cNvSpPr/>
          <p:nvPr/>
        </p:nvSpPr>
        <p:spPr>
          <a:xfrm>
            <a:off x="685800" y="152400"/>
            <a:ext cx="1661032" cy="400110"/>
          </a:xfrm>
          <a:prstGeom prst="rect">
            <a:avLst/>
          </a:prstGeom>
        </p:spPr>
        <p:txBody>
          <a:bodyPr wrap="none">
            <a:spAutoFit/>
          </a:bodyPr>
          <a:lstStyle/>
          <a:p>
            <a:r>
              <a:rPr lang="en-US" sz="2000" b="1" i="1" dirty="0" smtClean="0">
                <a:solidFill>
                  <a:srgbClr val="C00000"/>
                </a:solidFill>
              </a:rPr>
              <a:t>y</a:t>
            </a:r>
            <a:r>
              <a:rPr lang="en-US" sz="2000" b="1" dirty="0" smtClean="0">
                <a:solidFill>
                  <a:srgbClr val="C00000"/>
                </a:solidFill>
              </a:rPr>
              <a:t> = </a:t>
            </a:r>
            <a:r>
              <a:rPr lang="en-US" sz="2000" b="1" dirty="0" err="1" smtClean="0">
                <a:solidFill>
                  <a:srgbClr val="C00000"/>
                </a:solidFill>
              </a:rPr>
              <a:t>ln</a:t>
            </a:r>
            <a:r>
              <a:rPr lang="en-US" sz="2000" b="1" dirty="0" smtClean="0">
                <a:solidFill>
                  <a:srgbClr val="C00000"/>
                </a:solidFill>
              </a:rPr>
              <a:t> (</a:t>
            </a:r>
            <a:r>
              <a:rPr lang="en-US" sz="2000" b="1" i="1" dirty="0" smtClean="0">
                <a:solidFill>
                  <a:srgbClr val="C00000"/>
                </a:solidFill>
              </a:rPr>
              <a:t>x</a:t>
            </a:r>
            <a:r>
              <a:rPr lang="en-US" sz="2000" b="1" dirty="0" smtClean="0">
                <a:solidFill>
                  <a:srgbClr val="C00000"/>
                </a:solidFill>
              </a:rPr>
              <a:t>) + 4</a:t>
            </a:r>
            <a:endParaRPr lang="en-US" sz="2000" b="1" dirty="0">
              <a:solidFill>
                <a:srgbClr val="C00000"/>
              </a:solidFill>
            </a:endParaRPr>
          </a:p>
        </p:txBody>
      </p:sp>
      <p:pic>
        <p:nvPicPr>
          <p:cNvPr id="8" name="Picture 7"/>
          <p:cNvPicPr/>
          <p:nvPr/>
        </p:nvPicPr>
        <p:blipFill>
          <a:blip r:embed="rId3" cstate="print"/>
          <a:srcRect/>
          <a:stretch>
            <a:fillRect/>
          </a:stretch>
        </p:blipFill>
        <p:spPr bwMode="auto">
          <a:xfrm>
            <a:off x="914400" y="762000"/>
            <a:ext cx="1315845" cy="609600"/>
          </a:xfrm>
          <a:prstGeom prst="rect">
            <a:avLst/>
          </a:prstGeom>
          <a:noFill/>
          <a:ln w="9525">
            <a:noFill/>
            <a:miter lim="800000"/>
            <a:headEnd/>
            <a:tailEnd/>
          </a:ln>
        </p:spPr>
      </p:pic>
      <p:sp>
        <p:nvSpPr>
          <p:cNvPr id="9" name="TextBox 8"/>
          <p:cNvSpPr txBox="1"/>
          <p:nvPr/>
        </p:nvSpPr>
        <p:spPr>
          <a:xfrm>
            <a:off x="914400" y="1600200"/>
            <a:ext cx="1057341" cy="461665"/>
          </a:xfrm>
          <a:prstGeom prst="rect">
            <a:avLst/>
          </a:prstGeom>
          <a:noFill/>
        </p:spPr>
        <p:txBody>
          <a:bodyPr wrap="none" rtlCol="0">
            <a:spAutoFit/>
          </a:bodyPr>
          <a:lstStyle/>
          <a:p>
            <a:r>
              <a:rPr lang="en-US" sz="2400" b="1" dirty="0" smtClean="0">
                <a:solidFill>
                  <a:srgbClr val="C00000"/>
                </a:solidFill>
              </a:rPr>
              <a:t>[5, 11)</a:t>
            </a:r>
            <a:endParaRPr lang="en-US" sz="2400" b="1" dirty="0">
              <a:solidFill>
                <a:srgbClr val="C00000"/>
              </a:solidFill>
            </a:endParaRPr>
          </a:p>
        </p:txBody>
      </p:sp>
      <p:sp>
        <p:nvSpPr>
          <p:cNvPr id="10" name="TextBox 9"/>
          <p:cNvSpPr txBox="1"/>
          <p:nvPr/>
        </p:nvSpPr>
        <p:spPr>
          <a:xfrm>
            <a:off x="914400" y="2209800"/>
            <a:ext cx="2188741" cy="830997"/>
          </a:xfrm>
          <a:prstGeom prst="rect">
            <a:avLst/>
          </a:prstGeom>
          <a:noFill/>
        </p:spPr>
        <p:txBody>
          <a:bodyPr wrap="none" rtlCol="0">
            <a:spAutoFit/>
          </a:bodyPr>
          <a:lstStyle/>
          <a:p>
            <a:r>
              <a:rPr lang="en-US" sz="2400" b="1" dirty="0" smtClean="0">
                <a:solidFill>
                  <a:srgbClr val="C00000"/>
                </a:solidFill>
              </a:rPr>
              <a:t>approximately </a:t>
            </a:r>
          </a:p>
          <a:p>
            <a:r>
              <a:rPr lang="en-US" sz="2400" b="1" dirty="0" smtClean="0">
                <a:solidFill>
                  <a:srgbClr val="C00000"/>
                </a:solidFill>
              </a:rPr>
              <a:t>2500 years</a:t>
            </a:r>
            <a:endParaRPr lang="en-US" sz="2400" b="1" dirty="0">
              <a:solidFill>
                <a:srgbClr val="C00000"/>
              </a:solidFill>
            </a:endParaRPr>
          </a:p>
        </p:txBody>
      </p:sp>
      <p:sp>
        <p:nvSpPr>
          <p:cNvPr id="11" name="Rectangle 10"/>
          <p:cNvSpPr/>
          <p:nvPr/>
        </p:nvSpPr>
        <p:spPr>
          <a:xfrm>
            <a:off x="914400" y="3429000"/>
            <a:ext cx="3082895" cy="461665"/>
          </a:xfrm>
          <a:prstGeom prst="rect">
            <a:avLst/>
          </a:prstGeom>
        </p:spPr>
        <p:txBody>
          <a:bodyPr wrap="none">
            <a:spAutoFit/>
          </a:bodyPr>
          <a:lstStyle/>
          <a:p>
            <a:r>
              <a:rPr lang="en-US" sz="2400" b="1" dirty="0" smtClean="0">
                <a:solidFill>
                  <a:srgbClr val="C00000"/>
                </a:solidFill>
              </a:rPr>
              <a:t>log </a:t>
            </a:r>
            <a:r>
              <a:rPr lang="en-US" sz="2400" b="1" baseline="-25000" dirty="0" smtClean="0">
                <a:solidFill>
                  <a:srgbClr val="C00000"/>
                </a:solidFill>
              </a:rPr>
              <a:t>4</a:t>
            </a:r>
            <a:r>
              <a:rPr lang="en-US" sz="2400" b="1" dirty="0" smtClean="0">
                <a:solidFill>
                  <a:srgbClr val="C00000"/>
                </a:solidFill>
              </a:rPr>
              <a:t> </a:t>
            </a:r>
            <a:r>
              <a:rPr lang="en-US" sz="2400" b="1" i="1" dirty="0" smtClean="0">
                <a:solidFill>
                  <a:srgbClr val="C00000"/>
                </a:solidFill>
              </a:rPr>
              <a:t>x</a:t>
            </a:r>
            <a:r>
              <a:rPr lang="en-US" sz="2400" b="1" dirty="0" smtClean="0">
                <a:solidFill>
                  <a:srgbClr val="C00000"/>
                </a:solidFill>
              </a:rPr>
              <a:t> + log </a:t>
            </a:r>
            <a:r>
              <a:rPr lang="en-US" sz="2400" b="1" baseline="-25000" dirty="0" smtClean="0">
                <a:solidFill>
                  <a:srgbClr val="C00000"/>
                </a:solidFill>
              </a:rPr>
              <a:t>4</a:t>
            </a:r>
            <a:r>
              <a:rPr lang="en-US" sz="2400" b="1" dirty="0" smtClean="0">
                <a:solidFill>
                  <a:srgbClr val="C00000"/>
                </a:solidFill>
              </a:rPr>
              <a:t> (</a:t>
            </a:r>
            <a:r>
              <a:rPr lang="en-US" sz="2400" b="1" i="1" dirty="0" smtClean="0">
                <a:solidFill>
                  <a:srgbClr val="C00000"/>
                </a:solidFill>
              </a:rPr>
              <a:t>x</a:t>
            </a:r>
            <a:r>
              <a:rPr lang="en-US" sz="2400" b="1" dirty="0" smtClean="0">
                <a:solidFill>
                  <a:srgbClr val="C00000"/>
                </a:solidFill>
              </a:rPr>
              <a:t> – 9)</a:t>
            </a:r>
            <a:endParaRPr lang="en-US" sz="2400" b="1" dirty="0">
              <a:solidFill>
                <a:srgbClr val="C00000"/>
              </a:solidFill>
            </a:endParaRPr>
          </a:p>
        </p:txBody>
      </p:sp>
      <p:sp>
        <p:nvSpPr>
          <p:cNvPr id="12" name="Rectangle 11"/>
          <p:cNvSpPr/>
          <p:nvPr/>
        </p:nvSpPr>
        <p:spPr>
          <a:xfrm>
            <a:off x="304800" y="3352800"/>
            <a:ext cx="491225" cy="461665"/>
          </a:xfrm>
          <a:prstGeom prst="rect">
            <a:avLst/>
          </a:prstGeom>
        </p:spPr>
        <p:txBody>
          <a:bodyPr wrap="none">
            <a:spAutoFit/>
          </a:bodyPr>
          <a:lstStyle/>
          <a:p>
            <a:r>
              <a:rPr lang="en-US" sz="2400" b="1" dirty="0" smtClean="0"/>
              <a:t>21</a:t>
            </a:r>
            <a:endParaRPr lang="en-US" sz="2400" b="1" dirty="0"/>
          </a:p>
        </p:txBody>
      </p:sp>
      <p:sp>
        <p:nvSpPr>
          <p:cNvPr id="13" name="Rectangle 12"/>
          <p:cNvSpPr/>
          <p:nvPr/>
        </p:nvSpPr>
        <p:spPr>
          <a:xfrm>
            <a:off x="304800" y="4038600"/>
            <a:ext cx="486415" cy="461665"/>
          </a:xfrm>
          <a:prstGeom prst="rect">
            <a:avLst/>
          </a:prstGeom>
        </p:spPr>
        <p:txBody>
          <a:bodyPr wrap="none">
            <a:spAutoFit/>
          </a:bodyPr>
          <a:lstStyle/>
          <a:p>
            <a:r>
              <a:rPr lang="en-US" sz="2400" b="1" dirty="0" smtClean="0"/>
              <a:t>22</a:t>
            </a:r>
            <a:endParaRPr lang="en-US" sz="2400" b="1" dirty="0"/>
          </a:p>
        </p:txBody>
      </p:sp>
      <p:sp>
        <p:nvSpPr>
          <p:cNvPr id="14" name="TextBox 13"/>
          <p:cNvSpPr txBox="1"/>
          <p:nvPr/>
        </p:nvSpPr>
        <p:spPr>
          <a:xfrm>
            <a:off x="914400" y="4038600"/>
            <a:ext cx="2356735" cy="461665"/>
          </a:xfrm>
          <a:prstGeom prst="rect">
            <a:avLst/>
          </a:prstGeom>
          <a:noFill/>
        </p:spPr>
        <p:txBody>
          <a:bodyPr wrap="none" rtlCol="0">
            <a:spAutoFit/>
          </a:bodyPr>
          <a:lstStyle/>
          <a:p>
            <a:r>
              <a:rPr lang="en-US" sz="2400" b="1" dirty="0" smtClean="0">
                <a:solidFill>
                  <a:srgbClr val="C00000"/>
                </a:solidFill>
              </a:rPr>
              <a:t>log </a:t>
            </a:r>
            <a:r>
              <a:rPr lang="en-US" sz="2400" b="1" baseline="-25000" dirty="0" smtClean="0">
                <a:solidFill>
                  <a:srgbClr val="C00000"/>
                </a:solidFill>
              </a:rPr>
              <a:t>9</a:t>
            </a:r>
            <a:r>
              <a:rPr lang="en-US" sz="2400" b="1" dirty="0" smtClean="0">
                <a:solidFill>
                  <a:srgbClr val="C00000"/>
                </a:solidFill>
              </a:rPr>
              <a:t> </a:t>
            </a:r>
            <a:r>
              <a:rPr lang="en-US" sz="2400" b="1" i="1" dirty="0" smtClean="0">
                <a:solidFill>
                  <a:srgbClr val="C00000"/>
                </a:solidFill>
              </a:rPr>
              <a:t>x</a:t>
            </a:r>
            <a:r>
              <a:rPr lang="en-US" sz="2400" b="1" dirty="0" smtClean="0">
                <a:solidFill>
                  <a:srgbClr val="C00000"/>
                </a:solidFill>
              </a:rPr>
              <a:t> – log </a:t>
            </a:r>
            <a:r>
              <a:rPr lang="en-US" sz="2400" b="1" baseline="-25000" dirty="0" smtClean="0">
                <a:solidFill>
                  <a:srgbClr val="C00000"/>
                </a:solidFill>
              </a:rPr>
              <a:t>9</a:t>
            </a:r>
            <a:r>
              <a:rPr lang="en-US" sz="2400" b="1" dirty="0" smtClean="0">
                <a:solidFill>
                  <a:srgbClr val="C00000"/>
                </a:solidFill>
              </a:rPr>
              <a:t> 8</a:t>
            </a:r>
            <a:endParaRPr lang="en-US" sz="2400" b="1" dirty="0">
              <a:solidFill>
                <a:srgbClr val="C00000"/>
              </a:solidFill>
            </a:endParaRPr>
          </a:p>
        </p:txBody>
      </p:sp>
      <p:sp>
        <p:nvSpPr>
          <p:cNvPr id="15" name="TextBox 14"/>
          <p:cNvSpPr txBox="1"/>
          <p:nvPr/>
        </p:nvSpPr>
        <p:spPr>
          <a:xfrm>
            <a:off x="914400" y="4872335"/>
            <a:ext cx="4108817" cy="461665"/>
          </a:xfrm>
          <a:prstGeom prst="rect">
            <a:avLst/>
          </a:prstGeom>
          <a:noFill/>
        </p:spPr>
        <p:txBody>
          <a:bodyPr wrap="none" rtlCol="0">
            <a:spAutoFit/>
          </a:bodyPr>
          <a:lstStyle/>
          <a:p>
            <a:r>
              <a:rPr lang="es-HN" sz="2400" b="1" dirty="0" smtClean="0">
                <a:solidFill>
                  <a:srgbClr val="C00000"/>
                </a:solidFill>
              </a:rPr>
              <a:t>2 log </a:t>
            </a:r>
            <a:r>
              <a:rPr lang="es-HN" sz="2400" b="1" i="1" baseline="-25000" dirty="0" smtClean="0">
                <a:solidFill>
                  <a:srgbClr val="C00000"/>
                </a:solidFill>
              </a:rPr>
              <a:t>a</a:t>
            </a:r>
            <a:r>
              <a:rPr lang="es-HN" sz="2400" b="1" dirty="0" smtClean="0">
                <a:solidFill>
                  <a:srgbClr val="C00000"/>
                </a:solidFill>
              </a:rPr>
              <a:t> </a:t>
            </a:r>
            <a:r>
              <a:rPr lang="es-HN" sz="2400" b="1" i="1" dirty="0" smtClean="0">
                <a:solidFill>
                  <a:srgbClr val="C00000"/>
                </a:solidFill>
              </a:rPr>
              <a:t>x</a:t>
            </a:r>
            <a:r>
              <a:rPr lang="es-HN" sz="2400" b="1" dirty="0" smtClean="0">
                <a:solidFill>
                  <a:srgbClr val="C00000"/>
                </a:solidFill>
              </a:rPr>
              <a:t> – log </a:t>
            </a:r>
            <a:r>
              <a:rPr lang="es-HN" sz="2400" b="1" i="1" baseline="-25000" dirty="0" smtClean="0">
                <a:solidFill>
                  <a:srgbClr val="C00000"/>
                </a:solidFill>
              </a:rPr>
              <a:t>a</a:t>
            </a:r>
            <a:r>
              <a:rPr lang="es-HN" sz="2400" b="1" dirty="0" smtClean="0">
                <a:solidFill>
                  <a:srgbClr val="C00000"/>
                </a:solidFill>
              </a:rPr>
              <a:t> </a:t>
            </a:r>
            <a:r>
              <a:rPr lang="es-HN" sz="2400" b="1" i="1" dirty="0" smtClean="0">
                <a:solidFill>
                  <a:srgbClr val="C00000"/>
                </a:solidFill>
              </a:rPr>
              <a:t>y</a:t>
            </a:r>
            <a:r>
              <a:rPr lang="es-HN" sz="2400" b="1" dirty="0" smtClean="0">
                <a:solidFill>
                  <a:srgbClr val="C00000"/>
                </a:solidFill>
              </a:rPr>
              <a:t> – 7 log </a:t>
            </a:r>
            <a:r>
              <a:rPr lang="es-HN" sz="2400" b="1" i="1" baseline="-25000" dirty="0" smtClean="0">
                <a:solidFill>
                  <a:srgbClr val="C00000"/>
                </a:solidFill>
              </a:rPr>
              <a:t>a</a:t>
            </a:r>
            <a:r>
              <a:rPr lang="es-HN" sz="2400" b="1" dirty="0" smtClean="0">
                <a:solidFill>
                  <a:srgbClr val="C00000"/>
                </a:solidFill>
              </a:rPr>
              <a:t> </a:t>
            </a:r>
            <a:r>
              <a:rPr lang="es-HN" sz="2400" b="1" i="1" dirty="0" smtClean="0">
                <a:solidFill>
                  <a:srgbClr val="C00000"/>
                </a:solidFill>
              </a:rPr>
              <a:t>z</a:t>
            </a:r>
            <a:endParaRPr lang="en-US" sz="2400" b="1" dirty="0">
              <a:solidFill>
                <a:srgbClr val="C00000"/>
              </a:solidFill>
            </a:endParaRPr>
          </a:p>
        </p:txBody>
      </p:sp>
      <p:sp>
        <p:nvSpPr>
          <p:cNvPr id="16" name="Rectangle 15"/>
          <p:cNvSpPr/>
          <p:nvPr/>
        </p:nvSpPr>
        <p:spPr>
          <a:xfrm>
            <a:off x="381000" y="4872335"/>
            <a:ext cx="486415" cy="461665"/>
          </a:xfrm>
          <a:prstGeom prst="rect">
            <a:avLst/>
          </a:prstGeom>
        </p:spPr>
        <p:txBody>
          <a:bodyPr wrap="none">
            <a:spAutoFit/>
          </a:bodyPr>
          <a:lstStyle/>
          <a:p>
            <a:r>
              <a:rPr lang="en-US" sz="2400" b="1" dirty="0" smtClean="0"/>
              <a:t>23</a:t>
            </a:r>
            <a:endParaRPr lang="en-US" sz="2400" b="1" dirty="0"/>
          </a:p>
        </p:txBody>
      </p:sp>
      <p:sp>
        <p:nvSpPr>
          <p:cNvPr id="17" name="Rectangle 16"/>
          <p:cNvSpPr/>
          <p:nvPr/>
        </p:nvSpPr>
        <p:spPr>
          <a:xfrm>
            <a:off x="4724400" y="152400"/>
            <a:ext cx="500458" cy="461665"/>
          </a:xfrm>
          <a:prstGeom prst="rect">
            <a:avLst/>
          </a:prstGeom>
        </p:spPr>
        <p:txBody>
          <a:bodyPr wrap="none">
            <a:spAutoFit/>
          </a:bodyPr>
          <a:lstStyle/>
          <a:p>
            <a:r>
              <a:rPr lang="en-US" sz="2400" b="1" dirty="0" smtClean="0"/>
              <a:t>24</a:t>
            </a:r>
            <a:endParaRPr lang="en-US" sz="2400" b="1" dirty="0"/>
          </a:p>
        </p:txBody>
      </p:sp>
      <p:sp>
        <p:nvSpPr>
          <p:cNvPr id="18" name="Rectangle 17"/>
          <p:cNvSpPr/>
          <p:nvPr/>
        </p:nvSpPr>
        <p:spPr>
          <a:xfrm>
            <a:off x="4800600" y="1219200"/>
            <a:ext cx="480196" cy="461665"/>
          </a:xfrm>
          <a:prstGeom prst="rect">
            <a:avLst/>
          </a:prstGeom>
        </p:spPr>
        <p:txBody>
          <a:bodyPr wrap="none">
            <a:spAutoFit/>
          </a:bodyPr>
          <a:lstStyle/>
          <a:p>
            <a:r>
              <a:rPr lang="en-US" sz="2400" b="1" dirty="0" smtClean="0"/>
              <a:t>25</a:t>
            </a:r>
            <a:endParaRPr lang="en-US" sz="2400" b="1" dirty="0"/>
          </a:p>
        </p:txBody>
      </p:sp>
      <p:sp>
        <p:nvSpPr>
          <p:cNvPr id="19" name="Rectangle 18"/>
          <p:cNvSpPr/>
          <p:nvPr/>
        </p:nvSpPr>
        <p:spPr>
          <a:xfrm>
            <a:off x="4876800" y="2057400"/>
            <a:ext cx="508473" cy="461665"/>
          </a:xfrm>
          <a:prstGeom prst="rect">
            <a:avLst/>
          </a:prstGeom>
        </p:spPr>
        <p:txBody>
          <a:bodyPr wrap="none">
            <a:spAutoFit/>
          </a:bodyPr>
          <a:lstStyle/>
          <a:p>
            <a:r>
              <a:rPr lang="en-US" sz="2400" b="1" dirty="0" smtClean="0"/>
              <a:t>26</a:t>
            </a:r>
            <a:endParaRPr lang="en-US" sz="2400" b="1" dirty="0"/>
          </a:p>
        </p:txBody>
      </p:sp>
      <p:sp>
        <p:nvSpPr>
          <p:cNvPr id="20" name="Rectangle 19"/>
          <p:cNvSpPr/>
          <p:nvPr/>
        </p:nvSpPr>
        <p:spPr>
          <a:xfrm>
            <a:off x="4876800" y="2895600"/>
            <a:ext cx="500458" cy="461665"/>
          </a:xfrm>
          <a:prstGeom prst="rect">
            <a:avLst/>
          </a:prstGeom>
        </p:spPr>
        <p:txBody>
          <a:bodyPr wrap="none">
            <a:spAutoFit/>
          </a:bodyPr>
          <a:lstStyle/>
          <a:p>
            <a:r>
              <a:rPr lang="en-US" sz="2400" b="1" dirty="0" smtClean="0"/>
              <a:t>27</a:t>
            </a:r>
            <a:endParaRPr lang="en-US" sz="2400" b="1" dirty="0"/>
          </a:p>
        </p:txBody>
      </p:sp>
      <p:sp>
        <p:nvSpPr>
          <p:cNvPr id="21" name="Rectangle 20"/>
          <p:cNvSpPr/>
          <p:nvPr/>
        </p:nvSpPr>
        <p:spPr>
          <a:xfrm>
            <a:off x="4876800" y="3581400"/>
            <a:ext cx="510076" cy="461665"/>
          </a:xfrm>
          <a:prstGeom prst="rect">
            <a:avLst/>
          </a:prstGeom>
        </p:spPr>
        <p:txBody>
          <a:bodyPr wrap="none">
            <a:spAutoFit/>
          </a:bodyPr>
          <a:lstStyle/>
          <a:p>
            <a:r>
              <a:rPr lang="en-US" sz="2400" b="1" dirty="0" smtClean="0"/>
              <a:t>28</a:t>
            </a:r>
            <a:endParaRPr lang="en-US" sz="2400" b="1" dirty="0"/>
          </a:p>
        </p:txBody>
      </p:sp>
      <p:pic>
        <p:nvPicPr>
          <p:cNvPr id="22" name="Picture 21"/>
          <p:cNvPicPr/>
          <p:nvPr/>
        </p:nvPicPr>
        <p:blipFill>
          <a:blip r:embed="rId4" cstate="print"/>
          <a:srcRect/>
          <a:stretch>
            <a:fillRect/>
          </a:stretch>
        </p:blipFill>
        <p:spPr bwMode="auto">
          <a:xfrm>
            <a:off x="5486400" y="0"/>
            <a:ext cx="3248025" cy="933450"/>
          </a:xfrm>
          <a:prstGeom prst="rect">
            <a:avLst/>
          </a:prstGeom>
          <a:noFill/>
          <a:ln w="9525">
            <a:noFill/>
            <a:miter lim="800000"/>
            <a:headEnd/>
            <a:tailEnd/>
          </a:ln>
        </p:spPr>
      </p:pic>
      <p:pic>
        <p:nvPicPr>
          <p:cNvPr id="23" name="Picture 22"/>
          <p:cNvPicPr/>
          <p:nvPr/>
        </p:nvPicPr>
        <p:blipFill>
          <a:blip r:embed="rId5" cstate="print"/>
          <a:srcRect/>
          <a:stretch>
            <a:fillRect/>
          </a:stretch>
        </p:blipFill>
        <p:spPr bwMode="auto">
          <a:xfrm>
            <a:off x="5410200" y="1143000"/>
            <a:ext cx="3505200" cy="685800"/>
          </a:xfrm>
          <a:prstGeom prst="rect">
            <a:avLst/>
          </a:prstGeom>
          <a:noFill/>
          <a:ln w="9525">
            <a:noFill/>
            <a:miter lim="800000"/>
            <a:headEnd/>
            <a:tailEnd/>
          </a:ln>
        </p:spPr>
      </p:pic>
      <p:pic>
        <p:nvPicPr>
          <p:cNvPr id="24" name="Picture 23"/>
          <p:cNvPicPr/>
          <p:nvPr/>
        </p:nvPicPr>
        <p:blipFill>
          <a:blip r:embed="rId6" cstate="print"/>
          <a:srcRect/>
          <a:stretch>
            <a:fillRect/>
          </a:stretch>
        </p:blipFill>
        <p:spPr bwMode="auto">
          <a:xfrm>
            <a:off x="5486400" y="1905000"/>
            <a:ext cx="1533525" cy="642937"/>
          </a:xfrm>
          <a:prstGeom prst="rect">
            <a:avLst/>
          </a:prstGeom>
          <a:noFill/>
          <a:ln w="9525">
            <a:noFill/>
            <a:miter lim="800000"/>
            <a:headEnd/>
            <a:tailEnd/>
          </a:ln>
        </p:spPr>
      </p:pic>
      <p:sp>
        <p:nvSpPr>
          <p:cNvPr id="25" name="TextBox 24"/>
          <p:cNvSpPr txBox="1"/>
          <p:nvPr/>
        </p:nvSpPr>
        <p:spPr>
          <a:xfrm>
            <a:off x="5410200" y="2895600"/>
            <a:ext cx="1099981" cy="461665"/>
          </a:xfrm>
          <a:prstGeom prst="rect">
            <a:avLst/>
          </a:prstGeom>
          <a:noFill/>
        </p:spPr>
        <p:txBody>
          <a:bodyPr wrap="none" rtlCol="0">
            <a:spAutoFit/>
          </a:bodyPr>
          <a:lstStyle/>
          <a:p>
            <a:r>
              <a:rPr lang="en-US" sz="2400" b="1" dirty="0" smtClean="0">
                <a:solidFill>
                  <a:srgbClr val="C00000"/>
                </a:solidFill>
              </a:rPr>
              <a:t>log </a:t>
            </a:r>
            <a:r>
              <a:rPr lang="en-US" sz="2400" b="1" baseline="-25000" dirty="0" smtClean="0">
                <a:solidFill>
                  <a:srgbClr val="C00000"/>
                </a:solidFill>
              </a:rPr>
              <a:t>3</a:t>
            </a:r>
            <a:r>
              <a:rPr lang="en-US" sz="2400" b="1" dirty="0" smtClean="0">
                <a:solidFill>
                  <a:srgbClr val="C00000"/>
                </a:solidFill>
              </a:rPr>
              <a:t> 8</a:t>
            </a:r>
            <a:endParaRPr lang="en-US" sz="2400" b="1" dirty="0">
              <a:solidFill>
                <a:srgbClr val="C00000"/>
              </a:solidFill>
            </a:endParaRPr>
          </a:p>
        </p:txBody>
      </p:sp>
      <p:sp>
        <p:nvSpPr>
          <p:cNvPr id="26" name="Rectangle 25"/>
          <p:cNvSpPr/>
          <p:nvPr/>
        </p:nvSpPr>
        <p:spPr>
          <a:xfrm>
            <a:off x="5486400" y="3581400"/>
            <a:ext cx="1917468" cy="461665"/>
          </a:xfrm>
          <a:prstGeom prst="rect">
            <a:avLst/>
          </a:prstGeom>
        </p:spPr>
        <p:txBody>
          <a:bodyPr wrap="square">
            <a:spAutoFit/>
          </a:bodyPr>
          <a:lstStyle/>
          <a:p>
            <a:r>
              <a:rPr lang="en-US" sz="2400" b="1" i="1" dirty="0" smtClean="0">
                <a:solidFill>
                  <a:srgbClr val="C00000"/>
                </a:solidFill>
              </a:rPr>
              <a:t>x</a:t>
            </a:r>
            <a:r>
              <a:rPr lang="en-US" sz="2400" b="1" dirty="0" smtClean="0">
                <a:solidFill>
                  <a:srgbClr val="C00000"/>
                </a:solidFill>
              </a:rPr>
              <a:t> = –0.1616</a:t>
            </a:r>
            <a:endParaRPr lang="en-US" sz="2400" b="1" dirty="0">
              <a:solidFill>
                <a:srgbClr val="C00000"/>
              </a:solidFill>
            </a:endParaRPr>
          </a:p>
        </p:txBody>
      </p:sp>
      <p:sp>
        <p:nvSpPr>
          <p:cNvPr id="27" name="TextBox 26"/>
          <p:cNvSpPr txBox="1"/>
          <p:nvPr/>
        </p:nvSpPr>
        <p:spPr>
          <a:xfrm>
            <a:off x="5562600" y="4267200"/>
            <a:ext cx="1648208"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7.3535</a:t>
            </a:r>
            <a:endParaRPr lang="en-US" sz="2400" b="1" dirty="0">
              <a:solidFill>
                <a:srgbClr val="C00000"/>
              </a:solidFill>
            </a:endParaRPr>
          </a:p>
        </p:txBody>
      </p:sp>
      <p:sp>
        <p:nvSpPr>
          <p:cNvPr id="28" name="TextBox 27"/>
          <p:cNvSpPr txBox="1"/>
          <p:nvPr/>
        </p:nvSpPr>
        <p:spPr>
          <a:xfrm>
            <a:off x="5638800" y="4872335"/>
            <a:ext cx="1648208"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51.679</a:t>
            </a:r>
            <a:endParaRPr lang="en-US" sz="2400" b="1" dirty="0">
              <a:solidFill>
                <a:srgbClr val="C00000"/>
              </a:solidFill>
            </a:endParaRPr>
          </a:p>
        </p:txBody>
      </p:sp>
      <p:sp>
        <p:nvSpPr>
          <p:cNvPr id="29" name="Rectangle 28"/>
          <p:cNvSpPr/>
          <p:nvPr/>
        </p:nvSpPr>
        <p:spPr>
          <a:xfrm>
            <a:off x="4876800" y="4191000"/>
            <a:ext cx="510076" cy="461665"/>
          </a:xfrm>
          <a:prstGeom prst="rect">
            <a:avLst/>
          </a:prstGeom>
        </p:spPr>
        <p:txBody>
          <a:bodyPr wrap="none">
            <a:spAutoFit/>
          </a:bodyPr>
          <a:lstStyle/>
          <a:p>
            <a:r>
              <a:rPr lang="en-US" sz="2400" b="1" dirty="0" smtClean="0"/>
              <a:t>29</a:t>
            </a:r>
            <a:endParaRPr lang="en-US" sz="2400" b="1" dirty="0"/>
          </a:p>
        </p:txBody>
      </p:sp>
      <p:sp>
        <p:nvSpPr>
          <p:cNvPr id="30" name="Rectangle 29"/>
          <p:cNvSpPr/>
          <p:nvPr/>
        </p:nvSpPr>
        <p:spPr>
          <a:xfrm>
            <a:off x="4953000" y="4872335"/>
            <a:ext cx="494046" cy="461665"/>
          </a:xfrm>
          <a:prstGeom prst="rect">
            <a:avLst/>
          </a:prstGeom>
        </p:spPr>
        <p:txBody>
          <a:bodyPr wrap="none">
            <a:spAutoFit/>
          </a:bodyPr>
          <a:lstStyle/>
          <a:p>
            <a:r>
              <a:rPr lang="en-US" sz="2400" b="1" dirty="0" smtClean="0"/>
              <a:t>30</a:t>
            </a:r>
            <a:endParaRPr lang="en-US" sz="2400" b="1"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0"/>
            <a:ext cx="8229600" cy="1143000"/>
          </a:xfrm>
        </p:spPr>
        <p:txBody>
          <a:bodyPr/>
          <a:lstStyle/>
          <a:p>
            <a:r>
              <a:rPr lang="en-US" dirty="0" smtClean="0"/>
              <a:t>Answers</a:t>
            </a:r>
            <a:endParaRPr lang="en-US" dirty="0"/>
          </a:p>
        </p:txBody>
      </p:sp>
      <p:sp>
        <p:nvSpPr>
          <p:cNvPr id="3" name="Rectangle 2"/>
          <p:cNvSpPr/>
          <p:nvPr/>
        </p:nvSpPr>
        <p:spPr>
          <a:xfrm>
            <a:off x="0" y="304800"/>
            <a:ext cx="487634" cy="461665"/>
          </a:xfrm>
          <a:prstGeom prst="rect">
            <a:avLst/>
          </a:prstGeom>
        </p:spPr>
        <p:txBody>
          <a:bodyPr wrap="none">
            <a:spAutoFit/>
          </a:bodyPr>
          <a:lstStyle/>
          <a:p>
            <a:r>
              <a:rPr lang="en-US" sz="2400" b="1" dirty="0" smtClean="0"/>
              <a:t>31</a:t>
            </a:r>
            <a:endParaRPr lang="en-US" sz="2400" b="1" dirty="0"/>
          </a:p>
        </p:txBody>
      </p:sp>
      <p:sp>
        <p:nvSpPr>
          <p:cNvPr id="4" name="Rectangle 3"/>
          <p:cNvSpPr/>
          <p:nvPr/>
        </p:nvSpPr>
        <p:spPr>
          <a:xfrm>
            <a:off x="3724212" y="228600"/>
            <a:ext cx="505267" cy="461665"/>
          </a:xfrm>
          <a:prstGeom prst="rect">
            <a:avLst/>
          </a:prstGeom>
        </p:spPr>
        <p:txBody>
          <a:bodyPr wrap="none">
            <a:spAutoFit/>
          </a:bodyPr>
          <a:lstStyle/>
          <a:p>
            <a:r>
              <a:rPr lang="en-US" sz="2400" b="1" dirty="0" smtClean="0"/>
              <a:t>39</a:t>
            </a:r>
            <a:endParaRPr lang="en-US" sz="2400" b="1" dirty="0"/>
          </a:p>
        </p:txBody>
      </p:sp>
      <p:sp>
        <p:nvSpPr>
          <p:cNvPr id="5" name="Rectangle 4"/>
          <p:cNvSpPr/>
          <p:nvPr/>
        </p:nvSpPr>
        <p:spPr>
          <a:xfrm>
            <a:off x="0" y="5100935"/>
            <a:ext cx="506870" cy="461665"/>
          </a:xfrm>
          <a:prstGeom prst="rect">
            <a:avLst/>
          </a:prstGeom>
        </p:spPr>
        <p:txBody>
          <a:bodyPr wrap="none">
            <a:spAutoFit/>
          </a:bodyPr>
          <a:lstStyle/>
          <a:p>
            <a:r>
              <a:rPr lang="en-US" sz="2400" b="1" dirty="0" smtClean="0"/>
              <a:t>38</a:t>
            </a:r>
            <a:endParaRPr lang="en-US" sz="2400" b="1" dirty="0"/>
          </a:p>
        </p:txBody>
      </p:sp>
      <p:sp>
        <p:nvSpPr>
          <p:cNvPr id="6" name="Rectangle 5"/>
          <p:cNvSpPr/>
          <p:nvPr/>
        </p:nvSpPr>
        <p:spPr>
          <a:xfrm>
            <a:off x="0" y="990600"/>
            <a:ext cx="487634" cy="461665"/>
          </a:xfrm>
          <a:prstGeom prst="rect">
            <a:avLst/>
          </a:prstGeom>
        </p:spPr>
        <p:txBody>
          <a:bodyPr wrap="none">
            <a:spAutoFit/>
          </a:bodyPr>
          <a:lstStyle/>
          <a:p>
            <a:r>
              <a:rPr lang="en-US" sz="2400" b="1" dirty="0" smtClean="0"/>
              <a:t>32</a:t>
            </a:r>
            <a:endParaRPr lang="en-US" sz="2400" b="1" dirty="0"/>
          </a:p>
        </p:txBody>
      </p:sp>
      <p:sp>
        <p:nvSpPr>
          <p:cNvPr id="7" name="Rectangle 6"/>
          <p:cNvSpPr/>
          <p:nvPr/>
        </p:nvSpPr>
        <p:spPr>
          <a:xfrm>
            <a:off x="0" y="1600200"/>
            <a:ext cx="487634" cy="461665"/>
          </a:xfrm>
          <a:prstGeom prst="rect">
            <a:avLst/>
          </a:prstGeom>
        </p:spPr>
        <p:txBody>
          <a:bodyPr wrap="none">
            <a:spAutoFit/>
          </a:bodyPr>
          <a:lstStyle/>
          <a:p>
            <a:r>
              <a:rPr lang="en-US" sz="2400" b="1" dirty="0" smtClean="0"/>
              <a:t>33</a:t>
            </a:r>
            <a:endParaRPr lang="en-US" sz="2400" b="1" dirty="0"/>
          </a:p>
        </p:txBody>
      </p:sp>
      <p:sp>
        <p:nvSpPr>
          <p:cNvPr id="8" name="Rectangle 7"/>
          <p:cNvSpPr/>
          <p:nvPr/>
        </p:nvSpPr>
        <p:spPr>
          <a:xfrm>
            <a:off x="0" y="2286000"/>
            <a:ext cx="497252" cy="461665"/>
          </a:xfrm>
          <a:prstGeom prst="rect">
            <a:avLst/>
          </a:prstGeom>
        </p:spPr>
        <p:txBody>
          <a:bodyPr wrap="none">
            <a:spAutoFit/>
          </a:bodyPr>
          <a:lstStyle/>
          <a:p>
            <a:r>
              <a:rPr lang="en-US" sz="2400" b="1" dirty="0" smtClean="0"/>
              <a:t>34</a:t>
            </a:r>
            <a:endParaRPr lang="en-US" sz="2400" b="1" dirty="0"/>
          </a:p>
        </p:txBody>
      </p:sp>
      <p:sp>
        <p:nvSpPr>
          <p:cNvPr id="9" name="Rectangle 8"/>
          <p:cNvSpPr/>
          <p:nvPr/>
        </p:nvSpPr>
        <p:spPr>
          <a:xfrm>
            <a:off x="0" y="3048000"/>
            <a:ext cx="487634" cy="461665"/>
          </a:xfrm>
          <a:prstGeom prst="rect">
            <a:avLst/>
          </a:prstGeom>
        </p:spPr>
        <p:txBody>
          <a:bodyPr wrap="none">
            <a:spAutoFit/>
          </a:bodyPr>
          <a:lstStyle/>
          <a:p>
            <a:r>
              <a:rPr lang="en-US" sz="2400" b="1" dirty="0" smtClean="0"/>
              <a:t>35</a:t>
            </a:r>
            <a:endParaRPr lang="en-US" sz="2400" b="1" dirty="0"/>
          </a:p>
        </p:txBody>
      </p:sp>
      <p:sp>
        <p:nvSpPr>
          <p:cNvPr id="10" name="Rectangle 9"/>
          <p:cNvSpPr/>
          <p:nvPr/>
        </p:nvSpPr>
        <p:spPr>
          <a:xfrm>
            <a:off x="0" y="3733800"/>
            <a:ext cx="505267" cy="461665"/>
          </a:xfrm>
          <a:prstGeom prst="rect">
            <a:avLst/>
          </a:prstGeom>
        </p:spPr>
        <p:txBody>
          <a:bodyPr wrap="none">
            <a:spAutoFit/>
          </a:bodyPr>
          <a:lstStyle/>
          <a:p>
            <a:r>
              <a:rPr lang="en-US" sz="2400" b="1" dirty="0" smtClean="0"/>
              <a:t>36</a:t>
            </a:r>
            <a:endParaRPr lang="en-US" sz="2400" b="1" dirty="0"/>
          </a:p>
        </p:txBody>
      </p:sp>
      <p:sp>
        <p:nvSpPr>
          <p:cNvPr id="11" name="Rectangle 10"/>
          <p:cNvSpPr/>
          <p:nvPr/>
        </p:nvSpPr>
        <p:spPr>
          <a:xfrm>
            <a:off x="0" y="4419600"/>
            <a:ext cx="487634" cy="461665"/>
          </a:xfrm>
          <a:prstGeom prst="rect">
            <a:avLst/>
          </a:prstGeom>
        </p:spPr>
        <p:txBody>
          <a:bodyPr wrap="none">
            <a:spAutoFit/>
          </a:bodyPr>
          <a:lstStyle/>
          <a:p>
            <a:r>
              <a:rPr lang="en-US" sz="2400" b="1" dirty="0" smtClean="0"/>
              <a:t>37</a:t>
            </a:r>
            <a:endParaRPr lang="en-US" sz="2400" b="1" dirty="0"/>
          </a:p>
        </p:txBody>
      </p:sp>
      <p:sp>
        <p:nvSpPr>
          <p:cNvPr id="12" name="Rectangle 11"/>
          <p:cNvSpPr/>
          <p:nvPr/>
        </p:nvSpPr>
        <p:spPr>
          <a:xfrm>
            <a:off x="3724212" y="838200"/>
            <a:ext cx="505267" cy="461665"/>
          </a:xfrm>
          <a:prstGeom prst="rect">
            <a:avLst/>
          </a:prstGeom>
        </p:spPr>
        <p:txBody>
          <a:bodyPr wrap="none">
            <a:spAutoFit/>
          </a:bodyPr>
          <a:lstStyle/>
          <a:p>
            <a:r>
              <a:rPr lang="en-US" sz="2400" b="1" dirty="0" smtClean="0"/>
              <a:t>40</a:t>
            </a:r>
            <a:endParaRPr lang="en-US" sz="2400" b="1" dirty="0"/>
          </a:p>
        </p:txBody>
      </p:sp>
      <p:sp>
        <p:nvSpPr>
          <p:cNvPr id="13" name="TextBox 12"/>
          <p:cNvSpPr txBox="1"/>
          <p:nvPr/>
        </p:nvSpPr>
        <p:spPr>
          <a:xfrm>
            <a:off x="609600" y="304800"/>
            <a:ext cx="2510624"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1.3863, </a:t>
            </a:r>
            <a:r>
              <a:rPr lang="en-US" sz="2400" b="1" i="1" dirty="0" smtClean="0">
                <a:solidFill>
                  <a:srgbClr val="C00000"/>
                </a:solidFill>
              </a:rPr>
              <a:t>x</a:t>
            </a:r>
            <a:r>
              <a:rPr lang="en-US" sz="2400" b="1" dirty="0" smtClean="0">
                <a:solidFill>
                  <a:srgbClr val="C00000"/>
                </a:solidFill>
              </a:rPr>
              <a:t> = 0</a:t>
            </a:r>
            <a:endParaRPr lang="en-US" sz="2400" b="1" dirty="0">
              <a:solidFill>
                <a:srgbClr val="C00000"/>
              </a:solidFill>
            </a:endParaRPr>
          </a:p>
        </p:txBody>
      </p:sp>
      <p:sp>
        <p:nvSpPr>
          <p:cNvPr id="14" name="TextBox 13"/>
          <p:cNvSpPr txBox="1"/>
          <p:nvPr/>
        </p:nvSpPr>
        <p:spPr>
          <a:xfrm>
            <a:off x="533400" y="990600"/>
            <a:ext cx="1973617"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148.4132</a:t>
            </a:r>
            <a:endParaRPr lang="en-US" sz="2400" b="1" dirty="0">
              <a:solidFill>
                <a:srgbClr val="C00000"/>
              </a:solidFill>
            </a:endParaRPr>
          </a:p>
        </p:txBody>
      </p:sp>
      <p:sp>
        <p:nvSpPr>
          <p:cNvPr id="15" name="TextBox 14"/>
          <p:cNvSpPr txBox="1"/>
          <p:nvPr/>
        </p:nvSpPr>
        <p:spPr>
          <a:xfrm>
            <a:off x="533400" y="1600200"/>
            <a:ext cx="1048685"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10</a:t>
            </a:r>
            <a:endParaRPr lang="en-US" sz="2400" b="1" dirty="0">
              <a:solidFill>
                <a:srgbClr val="C00000"/>
              </a:solidFill>
            </a:endParaRPr>
          </a:p>
        </p:txBody>
      </p:sp>
      <p:sp>
        <p:nvSpPr>
          <p:cNvPr id="16" name="TextBox 15"/>
          <p:cNvSpPr txBox="1"/>
          <p:nvPr/>
        </p:nvSpPr>
        <p:spPr>
          <a:xfrm>
            <a:off x="533400" y="2362200"/>
            <a:ext cx="1563248"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–2183</a:t>
            </a:r>
            <a:endParaRPr lang="en-US" sz="2400" b="1" dirty="0">
              <a:solidFill>
                <a:srgbClr val="C00000"/>
              </a:solidFill>
            </a:endParaRPr>
          </a:p>
        </p:txBody>
      </p:sp>
      <p:sp>
        <p:nvSpPr>
          <p:cNvPr id="17" name="TextBox 16"/>
          <p:cNvSpPr txBox="1"/>
          <p:nvPr/>
        </p:nvSpPr>
        <p:spPr>
          <a:xfrm>
            <a:off x="533400" y="3124200"/>
            <a:ext cx="902811" cy="400110"/>
          </a:xfrm>
          <a:prstGeom prst="rect">
            <a:avLst/>
          </a:prstGeom>
          <a:noFill/>
        </p:spPr>
        <p:txBody>
          <a:bodyPr wrap="none" rtlCol="0">
            <a:spAutoFit/>
          </a:bodyPr>
          <a:lstStyle/>
          <a:p>
            <a:r>
              <a:rPr lang="en-US" sz="2000" b="1" i="1" dirty="0" smtClean="0">
                <a:solidFill>
                  <a:srgbClr val="C00000"/>
                </a:solidFill>
              </a:rPr>
              <a:t>x</a:t>
            </a:r>
            <a:r>
              <a:rPr lang="en-US" sz="2000" b="1" dirty="0" smtClean="0">
                <a:solidFill>
                  <a:srgbClr val="C00000"/>
                </a:solidFill>
              </a:rPr>
              <a:t> = 15</a:t>
            </a:r>
            <a:endParaRPr lang="en-US" sz="2000" b="1" dirty="0">
              <a:solidFill>
                <a:srgbClr val="C00000"/>
              </a:solidFill>
            </a:endParaRPr>
          </a:p>
        </p:txBody>
      </p:sp>
      <p:sp>
        <p:nvSpPr>
          <p:cNvPr id="18" name="TextBox 17"/>
          <p:cNvSpPr txBox="1"/>
          <p:nvPr/>
        </p:nvSpPr>
        <p:spPr>
          <a:xfrm>
            <a:off x="533400" y="3733800"/>
            <a:ext cx="1476686" cy="461665"/>
          </a:xfrm>
          <a:prstGeom prst="rect">
            <a:avLst/>
          </a:prstGeom>
          <a:noFill/>
        </p:spPr>
        <p:txBody>
          <a:bodyPr wrap="none" rtlCol="0">
            <a:spAutoFit/>
          </a:bodyPr>
          <a:lstStyle/>
          <a:p>
            <a:r>
              <a:rPr lang="en-US" sz="2400" b="1" i="1" dirty="0" smtClean="0">
                <a:solidFill>
                  <a:srgbClr val="C00000"/>
                </a:solidFill>
              </a:rPr>
              <a:t>x</a:t>
            </a:r>
            <a:r>
              <a:rPr lang="en-US" sz="2400" b="1" dirty="0" smtClean="0">
                <a:solidFill>
                  <a:srgbClr val="C00000"/>
                </a:solidFill>
              </a:rPr>
              <a:t> = 1.125</a:t>
            </a:r>
            <a:endParaRPr lang="en-US" sz="2400" b="1" dirty="0">
              <a:solidFill>
                <a:srgbClr val="C00000"/>
              </a:solidFill>
            </a:endParaRPr>
          </a:p>
        </p:txBody>
      </p:sp>
      <p:pic>
        <p:nvPicPr>
          <p:cNvPr id="19" name="Picture 18"/>
          <p:cNvPicPr/>
          <p:nvPr/>
        </p:nvPicPr>
        <p:blipFill>
          <a:blip r:embed="rId3" cstate="print"/>
          <a:srcRect/>
          <a:stretch>
            <a:fillRect/>
          </a:stretch>
        </p:blipFill>
        <p:spPr bwMode="auto">
          <a:xfrm>
            <a:off x="609600" y="4419600"/>
            <a:ext cx="2566988" cy="466725"/>
          </a:xfrm>
          <a:prstGeom prst="rect">
            <a:avLst/>
          </a:prstGeom>
          <a:noFill/>
          <a:ln w="9525">
            <a:noFill/>
            <a:miter lim="800000"/>
            <a:headEnd/>
            <a:tailEnd/>
          </a:ln>
        </p:spPr>
      </p:pic>
      <p:pic>
        <p:nvPicPr>
          <p:cNvPr id="20" name="Picture 19"/>
          <p:cNvPicPr/>
          <p:nvPr/>
        </p:nvPicPr>
        <p:blipFill>
          <a:blip r:embed="rId4" cstate="print"/>
          <a:srcRect/>
          <a:stretch>
            <a:fillRect/>
          </a:stretch>
        </p:blipFill>
        <p:spPr bwMode="auto">
          <a:xfrm>
            <a:off x="609600" y="5019675"/>
            <a:ext cx="2152650" cy="542925"/>
          </a:xfrm>
          <a:prstGeom prst="rect">
            <a:avLst/>
          </a:prstGeom>
          <a:noFill/>
          <a:ln w="9525">
            <a:noFill/>
            <a:miter lim="800000"/>
            <a:headEnd/>
            <a:tailEnd/>
          </a:ln>
        </p:spPr>
      </p:pic>
      <p:pic>
        <p:nvPicPr>
          <p:cNvPr id="21" name="Picture 20"/>
          <p:cNvPicPr/>
          <p:nvPr/>
        </p:nvPicPr>
        <p:blipFill>
          <a:blip r:embed="rId5" cstate="print"/>
          <a:srcRect/>
          <a:stretch>
            <a:fillRect/>
          </a:stretch>
        </p:blipFill>
        <p:spPr bwMode="auto">
          <a:xfrm>
            <a:off x="4486212" y="228600"/>
            <a:ext cx="1762125" cy="619125"/>
          </a:xfrm>
          <a:prstGeom prst="rect">
            <a:avLst/>
          </a:prstGeom>
          <a:noFill/>
          <a:ln w="9525">
            <a:noFill/>
            <a:miter lim="800000"/>
            <a:headEnd/>
            <a:tailEnd/>
          </a:ln>
        </p:spPr>
      </p:pic>
      <p:sp>
        <p:nvSpPr>
          <p:cNvPr id="22" name="TextBox 21"/>
          <p:cNvSpPr txBox="1"/>
          <p:nvPr/>
        </p:nvSpPr>
        <p:spPr>
          <a:xfrm>
            <a:off x="4333812" y="914400"/>
            <a:ext cx="1555234" cy="461665"/>
          </a:xfrm>
          <a:prstGeom prst="rect">
            <a:avLst/>
          </a:prstGeom>
          <a:noFill/>
        </p:spPr>
        <p:txBody>
          <a:bodyPr wrap="none" rtlCol="0">
            <a:spAutoFit/>
          </a:bodyPr>
          <a:lstStyle/>
          <a:p>
            <a:r>
              <a:rPr lang="en-US" sz="2400" b="1" dirty="0" smtClean="0">
                <a:solidFill>
                  <a:srgbClr val="C00000"/>
                </a:solidFill>
              </a:rPr>
              <a:t>$7,429.74</a:t>
            </a:r>
            <a:endParaRPr lang="en-US" sz="2400" b="1" dirty="0">
              <a:solidFill>
                <a:srgbClr val="C00000"/>
              </a:solidFill>
            </a:endParaRPr>
          </a:p>
        </p:txBody>
      </p:sp>
      <p:sp>
        <p:nvSpPr>
          <p:cNvPr id="23" name="TextBox 22"/>
          <p:cNvSpPr txBox="1"/>
          <p:nvPr/>
        </p:nvSpPr>
        <p:spPr>
          <a:xfrm>
            <a:off x="4333812" y="1447800"/>
            <a:ext cx="1675459" cy="461665"/>
          </a:xfrm>
          <a:prstGeom prst="rect">
            <a:avLst/>
          </a:prstGeom>
          <a:noFill/>
        </p:spPr>
        <p:txBody>
          <a:bodyPr wrap="none" rtlCol="0">
            <a:spAutoFit/>
          </a:bodyPr>
          <a:lstStyle/>
          <a:p>
            <a:r>
              <a:rPr lang="en-US" sz="2400" b="1" dirty="0" smtClean="0">
                <a:solidFill>
                  <a:srgbClr val="C00000"/>
                </a:solidFill>
              </a:rPr>
              <a:t>9.24 years</a:t>
            </a:r>
            <a:endParaRPr lang="en-US" sz="2400" b="1" dirty="0">
              <a:solidFill>
                <a:srgbClr val="C00000"/>
              </a:solidFill>
            </a:endParaRPr>
          </a:p>
        </p:txBody>
      </p:sp>
      <p:sp>
        <p:nvSpPr>
          <p:cNvPr id="24" name="Rectangle 23"/>
          <p:cNvSpPr/>
          <p:nvPr/>
        </p:nvSpPr>
        <p:spPr>
          <a:xfrm>
            <a:off x="3724212" y="1447800"/>
            <a:ext cx="505267" cy="461665"/>
          </a:xfrm>
          <a:prstGeom prst="rect">
            <a:avLst/>
          </a:prstGeom>
        </p:spPr>
        <p:txBody>
          <a:bodyPr wrap="none">
            <a:spAutoFit/>
          </a:bodyPr>
          <a:lstStyle/>
          <a:p>
            <a:r>
              <a:rPr lang="en-US" sz="2400" b="1" dirty="0" smtClean="0"/>
              <a:t>41</a:t>
            </a:r>
            <a:endParaRPr lang="en-US" sz="2400" b="1" dirty="0"/>
          </a:p>
        </p:txBody>
      </p:sp>
      <p:sp>
        <p:nvSpPr>
          <p:cNvPr id="25" name="Rectangle 24"/>
          <p:cNvSpPr/>
          <p:nvPr/>
        </p:nvSpPr>
        <p:spPr>
          <a:xfrm>
            <a:off x="3724212" y="1981200"/>
            <a:ext cx="505267" cy="461665"/>
          </a:xfrm>
          <a:prstGeom prst="rect">
            <a:avLst/>
          </a:prstGeom>
        </p:spPr>
        <p:txBody>
          <a:bodyPr wrap="none">
            <a:spAutoFit/>
          </a:bodyPr>
          <a:lstStyle/>
          <a:p>
            <a:r>
              <a:rPr lang="en-US" sz="2400" b="1" dirty="0" smtClean="0"/>
              <a:t>42</a:t>
            </a:r>
            <a:endParaRPr lang="en-US" sz="2400" b="1" dirty="0"/>
          </a:p>
        </p:txBody>
      </p:sp>
      <p:sp>
        <p:nvSpPr>
          <p:cNvPr id="26" name="Rectangle 25"/>
          <p:cNvSpPr/>
          <p:nvPr/>
        </p:nvSpPr>
        <p:spPr>
          <a:xfrm>
            <a:off x="3800412" y="2514600"/>
            <a:ext cx="505267" cy="461665"/>
          </a:xfrm>
          <a:prstGeom prst="rect">
            <a:avLst/>
          </a:prstGeom>
        </p:spPr>
        <p:txBody>
          <a:bodyPr wrap="none">
            <a:spAutoFit/>
          </a:bodyPr>
          <a:lstStyle/>
          <a:p>
            <a:r>
              <a:rPr lang="en-US" sz="2400" b="1" dirty="0" smtClean="0"/>
              <a:t>43</a:t>
            </a:r>
            <a:endParaRPr lang="en-US" sz="2400" b="1" dirty="0"/>
          </a:p>
        </p:txBody>
      </p:sp>
      <p:sp>
        <p:nvSpPr>
          <p:cNvPr id="27" name="Rectangle 26"/>
          <p:cNvSpPr/>
          <p:nvPr/>
        </p:nvSpPr>
        <p:spPr>
          <a:xfrm>
            <a:off x="3800412" y="3124200"/>
            <a:ext cx="505267" cy="461665"/>
          </a:xfrm>
          <a:prstGeom prst="rect">
            <a:avLst/>
          </a:prstGeom>
        </p:spPr>
        <p:txBody>
          <a:bodyPr wrap="none">
            <a:spAutoFit/>
          </a:bodyPr>
          <a:lstStyle/>
          <a:p>
            <a:r>
              <a:rPr lang="en-US" sz="2400" b="1" dirty="0" smtClean="0"/>
              <a:t>44</a:t>
            </a:r>
            <a:endParaRPr lang="en-US" sz="2400" b="1" dirty="0"/>
          </a:p>
        </p:txBody>
      </p:sp>
      <p:sp>
        <p:nvSpPr>
          <p:cNvPr id="28" name="Rectangle 27"/>
          <p:cNvSpPr/>
          <p:nvPr/>
        </p:nvSpPr>
        <p:spPr>
          <a:xfrm>
            <a:off x="3800412" y="3886200"/>
            <a:ext cx="505267" cy="461665"/>
          </a:xfrm>
          <a:prstGeom prst="rect">
            <a:avLst/>
          </a:prstGeom>
        </p:spPr>
        <p:txBody>
          <a:bodyPr wrap="none">
            <a:spAutoFit/>
          </a:bodyPr>
          <a:lstStyle/>
          <a:p>
            <a:r>
              <a:rPr lang="en-US" sz="2400" b="1" dirty="0" smtClean="0"/>
              <a:t>45</a:t>
            </a:r>
            <a:endParaRPr lang="en-US" sz="2400" b="1" dirty="0"/>
          </a:p>
        </p:txBody>
      </p:sp>
      <p:sp>
        <p:nvSpPr>
          <p:cNvPr id="29" name="Rectangle 28"/>
          <p:cNvSpPr/>
          <p:nvPr/>
        </p:nvSpPr>
        <p:spPr>
          <a:xfrm>
            <a:off x="3800412" y="4495800"/>
            <a:ext cx="516488" cy="461665"/>
          </a:xfrm>
          <a:prstGeom prst="rect">
            <a:avLst/>
          </a:prstGeom>
        </p:spPr>
        <p:txBody>
          <a:bodyPr wrap="none">
            <a:spAutoFit/>
          </a:bodyPr>
          <a:lstStyle/>
          <a:p>
            <a:r>
              <a:rPr lang="en-US" sz="2400" b="1" dirty="0" smtClean="0"/>
              <a:t>46</a:t>
            </a:r>
            <a:endParaRPr lang="en-US" sz="2400" b="1" dirty="0"/>
          </a:p>
        </p:txBody>
      </p:sp>
      <p:sp>
        <p:nvSpPr>
          <p:cNvPr id="30" name="Rectangle 29"/>
          <p:cNvSpPr/>
          <p:nvPr/>
        </p:nvSpPr>
        <p:spPr>
          <a:xfrm>
            <a:off x="3876612" y="5100935"/>
            <a:ext cx="505267" cy="461665"/>
          </a:xfrm>
          <a:prstGeom prst="rect">
            <a:avLst/>
          </a:prstGeom>
        </p:spPr>
        <p:txBody>
          <a:bodyPr wrap="none">
            <a:spAutoFit/>
          </a:bodyPr>
          <a:lstStyle/>
          <a:p>
            <a:r>
              <a:rPr lang="en-US" sz="2400" b="1" dirty="0" smtClean="0"/>
              <a:t>47</a:t>
            </a:r>
            <a:endParaRPr lang="en-US" sz="2400" b="1" dirty="0"/>
          </a:p>
        </p:txBody>
      </p:sp>
      <p:sp>
        <p:nvSpPr>
          <p:cNvPr id="31" name="TextBox 30"/>
          <p:cNvSpPr txBox="1"/>
          <p:nvPr/>
        </p:nvSpPr>
        <p:spPr>
          <a:xfrm>
            <a:off x="4257612" y="1981200"/>
            <a:ext cx="1314784" cy="461665"/>
          </a:xfrm>
          <a:prstGeom prst="rect">
            <a:avLst/>
          </a:prstGeom>
          <a:noFill/>
        </p:spPr>
        <p:txBody>
          <a:bodyPr wrap="none" rtlCol="0">
            <a:spAutoFit/>
          </a:bodyPr>
          <a:lstStyle/>
          <a:p>
            <a:r>
              <a:rPr lang="en-US" sz="2400" b="1" dirty="0" smtClean="0">
                <a:solidFill>
                  <a:srgbClr val="C00000"/>
                </a:solidFill>
              </a:rPr>
              <a:t>13.19 %</a:t>
            </a:r>
            <a:endParaRPr lang="en-US" sz="2400" b="1" dirty="0">
              <a:solidFill>
                <a:srgbClr val="C00000"/>
              </a:solidFill>
            </a:endParaRPr>
          </a:p>
        </p:txBody>
      </p:sp>
      <p:sp>
        <p:nvSpPr>
          <p:cNvPr id="33" name="TextBox 32"/>
          <p:cNvSpPr txBox="1"/>
          <p:nvPr/>
        </p:nvSpPr>
        <p:spPr>
          <a:xfrm>
            <a:off x="4333812" y="2590800"/>
            <a:ext cx="1143262" cy="461665"/>
          </a:xfrm>
          <a:prstGeom prst="rect">
            <a:avLst/>
          </a:prstGeom>
          <a:noFill/>
        </p:spPr>
        <p:txBody>
          <a:bodyPr wrap="none" rtlCol="0">
            <a:spAutoFit/>
          </a:bodyPr>
          <a:lstStyle/>
          <a:p>
            <a:r>
              <a:rPr lang="en-US" sz="2400" b="1" dirty="0" smtClean="0">
                <a:solidFill>
                  <a:srgbClr val="C00000"/>
                </a:solidFill>
              </a:rPr>
              <a:t>3 days</a:t>
            </a:r>
            <a:endParaRPr lang="en-US" sz="2400" b="1" dirty="0">
              <a:solidFill>
                <a:srgbClr val="C00000"/>
              </a:solidFill>
            </a:endParaRPr>
          </a:p>
        </p:txBody>
      </p:sp>
      <p:pic>
        <p:nvPicPr>
          <p:cNvPr id="34" name="Picture 33"/>
          <p:cNvPicPr/>
          <p:nvPr/>
        </p:nvPicPr>
        <p:blipFill>
          <a:blip r:embed="rId6" cstate="print"/>
          <a:srcRect/>
          <a:stretch>
            <a:fillRect/>
          </a:stretch>
        </p:blipFill>
        <p:spPr bwMode="auto">
          <a:xfrm>
            <a:off x="4410012" y="3048000"/>
            <a:ext cx="2719388" cy="638175"/>
          </a:xfrm>
          <a:prstGeom prst="rect">
            <a:avLst/>
          </a:prstGeom>
          <a:noFill/>
          <a:ln w="9525">
            <a:noFill/>
            <a:miter lim="800000"/>
            <a:headEnd/>
            <a:tailEnd/>
          </a:ln>
        </p:spPr>
      </p:pic>
      <p:sp>
        <p:nvSpPr>
          <p:cNvPr id="35" name="TextBox 34"/>
          <p:cNvSpPr txBox="1"/>
          <p:nvPr/>
        </p:nvSpPr>
        <p:spPr>
          <a:xfrm>
            <a:off x="4410012" y="3886200"/>
            <a:ext cx="1553630" cy="461665"/>
          </a:xfrm>
          <a:prstGeom prst="rect">
            <a:avLst/>
          </a:prstGeom>
          <a:noFill/>
        </p:spPr>
        <p:txBody>
          <a:bodyPr wrap="none" rtlCol="0">
            <a:spAutoFit/>
          </a:bodyPr>
          <a:lstStyle/>
          <a:p>
            <a:r>
              <a:rPr lang="en-US" sz="2400" b="1" dirty="0" smtClean="0">
                <a:solidFill>
                  <a:srgbClr val="C00000"/>
                </a:solidFill>
              </a:rPr>
              <a:t>204 frogs</a:t>
            </a:r>
            <a:endParaRPr lang="en-US" sz="2400" b="1" dirty="0">
              <a:solidFill>
                <a:srgbClr val="C00000"/>
              </a:solidFill>
            </a:endParaRPr>
          </a:p>
        </p:txBody>
      </p:sp>
      <p:sp>
        <p:nvSpPr>
          <p:cNvPr id="36" name="TextBox 35"/>
          <p:cNvSpPr txBox="1"/>
          <p:nvPr/>
        </p:nvSpPr>
        <p:spPr>
          <a:xfrm>
            <a:off x="4333812" y="4495800"/>
            <a:ext cx="2678938" cy="461665"/>
          </a:xfrm>
          <a:prstGeom prst="rect">
            <a:avLst/>
          </a:prstGeom>
          <a:noFill/>
        </p:spPr>
        <p:txBody>
          <a:bodyPr wrap="none" rtlCol="0">
            <a:spAutoFit/>
          </a:bodyPr>
          <a:lstStyle/>
          <a:p>
            <a:r>
              <a:rPr lang="en-US" sz="2400" b="1" i="1" dirty="0" smtClean="0">
                <a:solidFill>
                  <a:srgbClr val="C00000"/>
                </a:solidFill>
              </a:rPr>
              <a:t>m</a:t>
            </a:r>
            <a:r>
              <a:rPr lang="en-US" sz="2400" b="1" dirty="0" smtClean="0">
                <a:solidFill>
                  <a:srgbClr val="C00000"/>
                </a:solidFill>
              </a:rPr>
              <a:t> ( </a:t>
            </a:r>
            <a:r>
              <a:rPr lang="en-US" sz="2400" b="1" i="1" dirty="0" smtClean="0">
                <a:solidFill>
                  <a:srgbClr val="C00000"/>
                </a:solidFill>
              </a:rPr>
              <a:t>t</a:t>
            </a:r>
            <a:r>
              <a:rPr lang="en-US" sz="2400" b="1" dirty="0" smtClean="0">
                <a:solidFill>
                  <a:srgbClr val="C00000"/>
                </a:solidFill>
              </a:rPr>
              <a:t> ) = 17</a:t>
            </a:r>
            <a:r>
              <a:rPr lang="en-US" sz="2400" b="1" i="1" dirty="0" smtClean="0">
                <a:solidFill>
                  <a:srgbClr val="C00000"/>
                </a:solidFill>
              </a:rPr>
              <a:t>e</a:t>
            </a:r>
            <a:r>
              <a:rPr lang="en-US" sz="2400" b="1" dirty="0" smtClean="0">
                <a:solidFill>
                  <a:srgbClr val="C00000"/>
                </a:solidFill>
              </a:rPr>
              <a:t> </a:t>
            </a:r>
            <a:r>
              <a:rPr lang="en-US" sz="2400" b="1" baseline="30000" dirty="0" smtClean="0">
                <a:solidFill>
                  <a:srgbClr val="C00000"/>
                </a:solidFill>
              </a:rPr>
              <a:t>- 0.023</a:t>
            </a:r>
            <a:r>
              <a:rPr lang="en-US" sz="2400" b="1" i="1" baseline="30000" dirty="0" smtClean="0">
                <a:solidFill>
                  <a:srgbClr val="C00000"/>
                </a:solidFill>
              </a:rPr>
              <a:t>t</a:t>
            </a:r>
            <a:endParaRPr lang="en-US" sz="2400" b="1" dirty="0">
              <a:solidFill>
                <a:srgbClr val="C00000"/>
              </a:solidFill>
            </a:endParaRPr>
          </a:p>
        </p:txBody>
      </p:sp>
      <p:sp>
        <p:nvSpPr>
          <p:cNvPr id="37" name="TextBox 36"/>
          <p:cNvSpPr txBox="1"/>
          <p:nvPr/>
        </p:nvSpPr>
        <p:spPr>
          <a:xfrm>
            <a:off x="4410012" y="5100935"/>
            <a:ext cx="4733988" cy="461665"/>
          </a:xfrm>
          <a:prstGeom prst="rect">
            <a:avLst/>
          </a:prstGeom>
          <a:noFill/>
        </p:spPr>
        <p:txBody>
          <a:bodyPr wrap="none" rtlCol="0">
            <a:spAutoFit/>
          </a:bodyPr>
          <a:lstStyle/>
          <a:p>
            <a:r>
              <a:rPr lang="en-US" sz="2400" b="1" dirty="0" smtClean="0">
                <a:solidFill>
                  <a:srgbClr val="C00000"/>
                </a:solidFill>
              </a:rPr>
              <a:t>1.20 larger on the Richter scale</a:t>
            </a:r>
            <a:endParaRPr lang="en-US" sz="2400" b="1" dirty="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228600" y="228600"/>
            <a:ext cx="4208203" cy="461665"/>
          </a:xfrm>
          <a:prstGeom prst="rect">
            <a:avLst/>
          </a:prstGeom>
          <a:noFill/>
        </p:spPr>
        <p:txBody>
          <a:bodyPr wrap="none" rtlCol="0">
            <a:spAutoFit/>
          </a:bodyPr>
          <a:lstStyle/>
          <a:p>
            <a:r>
              <a:rPr lang="en-US" sz="2400" dirty="0" smtClean="0"/>
              <a:t>Find the exponential function </a:t>
            </a:r>
            <a:endParaRPr lang="en-US" sz="2400" dirty="0"/>
          </a:p>
        </p:txBody>
      </p:sp>
      <p:pic>
        <p:nvPicPr>
          <p:cNvPr id="4" name="Picture 3"/>
          <p:cNvPicPr/>
          <p:nvPr/>
        </p:nvPicPr>
        <p:blipFill>
          <a:blip r:embed="rId3" cstate="print"/>
          <a:srcRect/>
          <a:stretch>
            <a:fillRect/>
          </a:stretch>
        </p:blipFill>
        <p:spPr bwMode="auto">
          <a:xfrm>
            <a:off x="4419600" y="228600"/>
            <a:ext cx="1095375" cy="485775"/>
          </a:xfrm>
          <a:prstGeom prst="rect">
            <a:avLst/>
          </a:prstGeom>
          <a:noFill/>
          <a:ln w="9525">
            <a:noFill/>
            <a:miter lim="800000"/>
            <a:headEnd/>
            <a:tailEnd/>
          </a:ln>
        </p:spPr>
      </p:pic>
      <p:sp>
        <p:nvSpPr>
          <p:cNvPr id="5" name="Rectangle 4"/>
          <p:cNvSpPr/>
          <p:nvPr/>
        </p:nvSpPr>
        <p:spPr>
          <a:xfrm>
            <a:off x="5715000" y="228600"/>
            <a:ext cx="3079689" cy="461665"/>
          </a:xfrm>
          <a:prstGeom prst="rect">
            <a:avLst/>
          </a:prstGeom>
        </p:spPr>
        <p:txBody>
          <a:bodyPr wrap="none">
            <a:spAutoFit/>
          </a:bodyPr>
          <a:lstStyle/>
          <a:p>
            <a:r>
              <a:rPr lang="en-US" sz="2400" dirty="0" smtClean="0"/>
              <a:t>whose graph is given</a:t>
            </a:r>
            <a:endParaRPr lang="en-US" sz="2400" dirty="0"/>
          </a:p>
        </p:txBody>
      </p:sp>
      <p:pic>
        <p:nvPicPr>
          <p:cNvPr id="6" name="Picture 5"/>
          <p:cNvPicPr/>
          <p:nvPr/>
        </p:nvPicPr>
        <p:blipFill>
          <a:blip r:embed="rId4" cstate="print"/>
          <a:srcRect/>
          <a:stretch>
            <a:fillRect/>
          </a:stretch>
        </p:blipFill>
        <p:spPr bwMode="auto">
          <a:xfrm>
            <a:off x="381000" y="1295400"/>
            <a:ext cx="3562350" cy="3562350"/>
          </a:xfrm>
          <a:prstGeom prst="rect">
            <a:avLst/>
          </a:prstGeom>
          <a:noFill/>
          <a:ln w="9525">
            <a:noFill/>
            <a:miter lim="800000"/>
            <a:headEnd/>
            <a:tailEnd/>
          </a:ln>
        </p:spPr>
      </p:pic>
      <p:pic>
        <p:nvPicPr>
          <p:cNvPr id="7" name="Picture 6"/>
          <p:cNvPicPr/>
          <p:nvPr/>
        </p:nvPicPr>
        <p:blipFill>
          <a:blip r:embed="rId5" cstate="print"/>
          <a:srcRect/>
          <a:stretch>
            <a:fillRect/>
          </a:stretch>
        </p:blipFill>
        <p:spPr bwMode="auto">
          <a:xfrm>
            <a:off x="5410200" y="3352800"/>
            <a:ext cx="1395413" cy="561975"/>
          </a:xfrm>
          <a:prstGeom prst="rect">
            <a:avLst/>
          </a:prstGeom>
          <a:noFill/>
          <a:ln w="9525">
            <a:noFill/>
            <a:miter lim="800000"/>
            <a:headEnd/>
            <a:tailEnd/>
          </a:ln>
        </p:spPr>
      </p:pic>
      <p:sp>
        <p:nvSpPr>
          <p:cNvPr id="8" name="Rectangle 7"/>
          <p:cNvSpPr/>
          <p:nvPr/>
        </p:nvSpPr>
        <p:spPr bwMode="white">
          <a:xfrm>
            <a:off x="4800600" y="2667000"/>
            <a:ext cx="2438400"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5867400"/>
            <a:ext cx="498855" cy="769441"/>
          </a:xfrm>
          <a:prstGeom prst="rect">
            <a:avLst/>
          </a:prstGeom>
          <a:noFill/>
        </p:spPr>
        <p:txBody>
          <a:bodyPr wrap="none" rtlCol="0">
            <a:spAutoFit/>
          </a:bodyPr>
          <a:lstStyle/>
          <a:p>
            <a:r>
              <a:rPr lang="en-US" sz="4400" b="1" dirty="0" smtClean="0">
                <a:solidFill>
                  <a:srgbClr val="66FFFF"/>
                </a:solidFill>
              </a:rPr>
              <a:t>5</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228600"/>
            <a:ext cx="4615366" cy="461665"/>
          </a:xfrm>
          <a:prstGeom prst="rect">
            <a:avLst/>
          </a:prstGeom>
          <a:noFill/>
        </p:spPr>
        <p:txBody>
          <a:bodyPr wrap="none" rtlCol="0">
            <a:spAutoFit/>
          </a:bodyPr>
          <a:lstStyle/>
          <a:p>
            <a:r>
              <a:rPr lang="en-US" sz="2400" dirty="0" smtClean="0"/>
              <a:t>State the domain of the function </a:t>
            </a:r>
            <a:endParaRPr lang="en-US" sz="2400" dirty="0"/>
          </a:p>
        </p:txBody>
      </p:sp>
      <p:pic>
        <p:nvPicPr>
          <p:cNvPr id="4" name="Picture 3"/>
          <p:cNvPicPr/>
          <p:nvPr/>
        </p:nvPicPr>
        <p:blipFill>
          <a:blip r:embed="rId3" cstate="print"/>
          <a:srcRect/>
          <a:stretch>
            <a:fillRect/>
          </a:stretch>
        </p:blipFill>
        <p:spPr bwMode="auto">
          <a:xfrm>
            <a:off x="4876800" y="228600"/>
            <a:ext cx="1433513" cy="485775"/>
          </a:xfrm>
          <a:prstGeom prst="rect">
            <a:avLst/>
          </a:prstGeom>
          <a:noFill/>
          <a:ln w="9525">
            <a:noFill/>
            <a:miter lim="800000"/>
            <a:headEnd/>
            <a:tailEnd/>
          </a:ln>
        </p:spPr>
      </p:pic>
      <p:pic>
        <p:nvPicPr>
          <p:cNvPr id="5" name="Picture 4"/>
          <p:cNvPicPr/>
          <p:nvPr/>
        </p:nvPicPr>
        <p:blipFill>
          <a:blip r:embed="rId4" cstate="print"/>
          <a:srcRect/>
          <a:stretch>
            <a:fillRect/>
          </a:stretch>
        </p:blipFill>
        <p:spPr bwMode="auto">
          <a:xfrm>
            <a:off x="5867400" y="1066800"/>
            <a:ext cx="1204913" cy="542925"/>
          </a:xfrm>
          <a:prstGeom prst="rect">
            <a:avLst/>
          </a:prstGeom>
          <a:noFill/>
          <a:ln w="9525">
            <a:noFill/>
            <a:miter lim="800000"/>
            <a:headEnd/>
            <a:tailEnd/>
          </a:ln>
        </p:spPr>
      </p:pic>
      <p:sp>
        <p:nvSpPr>
          <p:cNvPr id="6" name="Rectangle 5"/>
          <p:cNvSpPr/>
          <p:nvPr/>
        </p:nvSpPr>
        <p:spPr bwMode="white">
          <a:xfrm>
            <a:off x="4267200" y="838200"/>
            <a:ext cx="46482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5867400"/>
            <a:ext cx="498855" cy="769441"/>
          </a:xfrm>
          <a:prstGeom prst="rect">
            <a:avLst/>
          </a:prstGeom>
          <a:noFill/>
        </p:spPr>
        <p:txBody>
          <a:bodyPr wrap="none" rtlCol="0">
            <a:spAutoFit/>
          </a:bodyPr>
          <a:lstStyle/>
          <a:p>
            <a:r>
              <a:rPr lang="en-US" sz="4400" b="1" dirty="0" smtClean="0">
                <a:solidFill>
                  <a:srgbClr val="66FFFF"/>
                </a:solidFill>
              </a:rPr>
              <a:t>6</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533400" y="152400"/>
            <a:ext cx="4392549" cy="461665"/>
          </a:xfrm>
          <a:prstGeom prst="rect">
            <a:avLst/>
          </a:prstGeom>
          <a:noFill/>
        </p:spPr>
        <p:txBody>
          <a:bodyPr wrap="none" rtlCol="0">
            <a:spAutoFit/>
          </a:bodyPr>
          <a:lstStyle/>
          <a:p>
            <a:r>
              <a:rPr lang="en-US" sz="2400" dirty="0" smtClean="0"/>
              <a:t>State the range of the function </a:t>
            </a:r>
            <a:endParaRPr lang="en-US" sz="2400" dirty="0"/>
          </a:p>
        </p:txBody>
      </p:sp>
      <p:pic>
        <p:nvPicPr>
          <p:cNvPr id="6" name="Picture 5"/>
          <p:cNvPicPr/>
          <p:nvPr/>
        </p:nvPicPr>
        <p:blipFill>
          <a:blip r:embed="rId3" cstate="print"/>
          <a:srcRect/>
          <a:stretch>
            <a:fillRect/>
          </a:stretch>
        </p:blipFill>
        <p:spPr bwMode="auto">
          <a:xfrm>
            <a:off x="4876800" y="0"/>
            <a:ext cx="1981200" cy="838200"/>
          </a:xfrm>
          <a:prstGeom prst="rect">
            <a:avLst/>
          </a:prstGeom>
          <a:noFill/>
          <a:ln w="9525">
            <a:noFill/>
            <a:miter lim="800000"/>
            <a:headEnd/>
            <a:tailEnd/>
          </a:ln>
        </p:spPr>
      </p:pic>
      <p:pic>
        <p:nvPicPr>
          <p:cNvPr id="7" name="Picture 6"/>
          <p:cNvPicPr/>
          <p:nvPr/>
        </p:nvPicPr>
        <p:blipFill>
          <a:blip r:embed="rId4" cstate="print"/>
          <a:srcRect/>
          <a:stretch>
            <a:fillRect/>
          </a:stretch>
        </p:blipFill>
        <p:spPr bwMode="auto">
          <a:xfrm>
            <a:off x="6858000" y="1524000"/>
            <a:ext cx="1147763" cy="466725"/>
          </a:xfrm>
          <a:prstGeom prst="rect">
            <a:avLst/>
          </a:prstGeom>
          <a:noFill/>
          <a:ln w="9525">
            <a:noFill/>
            <a:miter lim="800000"/>
            <a:headEnd/>
            <a:tailEnd/>
          </a:ln>
        </p:spPr>
      </p:pic>
      <p:sp>
        <p:nvSpPr>
          <p:cNvPr id="8" name="Rectangle 7"/>
          <p:cNvSpPr/>
          <p:nvPr/>
        </p:nvSpPr>
        <p:spPr bwMode="white">
          <a:xfrm>
            <a:off x="152400" y="990600"/>
            <a:ext cx="87630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5867400"/>
            <a:ext cx="498855" cy="769441"/>
          </a:xfrm>
          <a:prstGeom prst="rect">
            <a:avLst/>
          </a:prstGeom>
          <a:noFill/>
        </p:spPr>
        <p:txBody>
          <a:bodyPr wrap="none" rtlCol="0">
            <a:spAutoFit/>
          </a:bodyPr>
          <a:lstStyle/>
          <a:p>
            <a:r>
              <a:rPr lang="en-US" sz="4400" b="1" dirty="0" smtClean="0">
                <a:solidFill>
                  <a:srgbClr val="66FFFF"/>
                </a:solidFill>
              </a:rPr>
              <a:t>7</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Problems</a:t>
            </a:r>
            <a:endParaRPr lang="en-US" dirty="0"/>
          </a:p>
        </p:txBody>
      </p:sp>
      <p:sp>
        <p:nvSpPr>
          <p:cNvPr id="3" name="TextBox 2"/>
          <p:cNvSpPr txBox="1"/>
          <p:nvPr/>
        </p:nvSpPr>
        <p:spPr>
          <a:xfrm>
            <a:off x="304800" y="304800"/>
            <a:ext cx="5024132" cy="461665"/>
          </a:xfrm>
          <a:prstGeom prst="rect">
            <a:avLst/>
          </a:prstGeom>
          <a:noFill/>
        </p:spPr>
        <p:txBody>
          <a:bodyPr wrap="none" rtlCol="0">
            <a:spAutoFit/>
          </a:bodyPr>
          <a:lstStyle/>
          <a:p>
            <a:r>
              <a:rPr lang="en-US" sz="2400" dirty="0" smtClean="0"/>
              <a:t>State the asymptote of the function </a:t>
            </a:r>
            <a:endParaRPr lang="en-US" sz="2400" dirty="0"/>
          </a:p>
        </p:txBody>
      </p:sp>
      <p:pic>
        <p:nvPicPr>
          <p:cNvPr id="6" name="Picture 5"/>
          <p:cNvPicPr/>
          <p:nvPr/>
        </p:nvPicPr>
        <p:blipFill>
          <a:blip r:embed="rId3" cstate="print"/>
          <a:srcRect/>
          <a:stretch>
            <a:fillRect/>
          </a:stretch>
        </p:blipFill>
        <p:spPr bwMode="auto">
          <a:xfrm>
            <a:off x="5486400" y="304800"/>
            <a:ext cx="1652588" cy="485775"/>
          </a:xfrm>
          <a:prstGeom prst="rect">
            <a:avLst/>
          </a:prstGeom>
          <a:noFill/>
          <a:ln w="9525">
            <a:noFill/>
            <a:miter lim="800000"/>
            <a:headEnd/>
            <a:tailEnd/>
          </a:ln>
        </p:spPr>
      </p:pic>
      <p:sp>
        <p:nvSpPr>
          <p:cNvPr id="7" name="Rectangle 6"/>
          <p:cNvSpPr/>
          <p:nvPr/>
        </p:nvSpPr>
        <p:spPr>
          <a:xfrm>
            <a:off x="6400800" y="1295400"/>
            <a:ext cx="1048685" cy="461665"/>
          </a:xfrm>
          <a:prstGeom prst="rect">
            <a:avLst/>
          </a:prstGeom>
        </p:spPr>
        <p:txBody>
          <a:bodyPr wrap="none">
            <a:spAutoFit/>
          </a:bodyPr>
          <a:lstStyle/>
          <a:p>
            <a:r>
              <a:rPr lang="en-US" sz="2400" b="1" i="1" dirty="0" smtClean="0">
                <a:solidFill>
                  <a:srgbClr val="C00000"/>
                </a:solidFill>
              </a:rPr>
              <a:t>y</a:t>
            </a:r>
            <a:r>
              <a:rPr lang="en-US" sz="2400" b="1" dirty="0" smtClean="0">
                <a:solidFill>
                  <a:srgbClr val="C00000"/>
                </a:solidFill>
              </a:rPr>
              <a:t> = –9</a:t>
            </a:r>
            <a:endParaRPr lang="en-US" sz="2400" b="1" dirty="0">
              <a:solidFill>
                <a:srgbClr val="C00000"/>
              </a:solidFill>
            </a:endParaRPr>
          </a:p>
        </p:txBody>
      </p:sp>
      <p:sp>
        <p:nvSpPr>
          <p:cNvPr id="8" name="Rectangle 7"/>
          <p:cNvSpPr/>
          <p:nvPr/>
        </p:nvSpPr>
        <p:spPr bwMode="white">
          <a:xfrm>
            <a:off x="0" y="914400"/>
            <a:ext cx="87630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8600" y="5943600"/>
            <a:ext cx="498855" cy="769441"/>
          </a:xfrm>
          <a:prstGeom prst="rect">
            <a:avLst/>
          </a:prstGeom>
          <a:noFill/>
        </p:spPr>
        <p:txBody>
          <a:bodyPr wrap="none" rtlCol="0">
            <a:spAutoFit/>
          </a:bodyPr>
          <a:lstStyle/>
          <a:p>
            <a:r>
              <a:rPr lang="en-US" sz="4400" b="1" dirty="0" smtClean="0">
                <a:solidFill>
                  <a:srgbClr val="66FFFF"/>
                </a:solidFill>
              </a:rPr>
              <a:t>8</a:t>
            </a:r>
            <a:endParaRPr lang="en-US" sz="4400" b="1" dirty="0">
              <a:solidFill>
                <a:srgbClr val="66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Jeff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Jeff01</Template>
  <TotalTime>3318</TotalTime>
  <Words>1295</Words>
  <Application>Microsoft Office PowerPoint</Application>
  <PresentationFormat>On-screen Show (4:3)</PresentationFormat>
  <Paragraphs>350</Paragraphs>
  <Slides>52</Slides>
  <Notes>52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Jeff01</vt:lpstr>
      <vt:lpstr>PreCalculus 5-R</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Review Problems</vt:lpstr>
      <vt:lpstr>Answers</vt:lpstr>
      <vt:lpstr>Answers</vt:lpstr>
      <vt:lpstr>Answers</vt:lpstr>
      <vt:lpstr>Answers</vt:lpstr>
    </vt:vector>
  </TitlesOfParts>
  <Company>GEO Academies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Numbers</dc:title>
  <dc:creator>jfronius</dc:creator>
  <cp:lastModifiedBy>Jeff Fronius</cp:lastModifiedBy>
  <cp:revision>354</cp:revision>
  <dcterms:created xsi:type="dcterms:W3CDTF">2010-08-06T15:34:47Z</dcterms:created>
  <dcterms:modified xsi:type="dcterms:W3CDTF">2013-11-09T23:00:36Z</dcterms:modified>
</cp:coreProperties>
</file>