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03" r:id="rId14"/>
    <p:sldId id="304" r:id="rId15"/>
    <p:sldId id="305" r:id="rId16"/>
    <p:sldId id="292" r:id="rId17"/>
    <p:sldId id="267" r:id="rId18"/>
    <p:sldId id="268" r:id="rId19"/>
    <p:sldId id="269" r:id="rId20"/>
    <p:sldId id="293" r:id="rId21"/>
    <p:sldId id="294" r:id="rId22"/>
    <p:sldId id="270" r:id="rId23"/>
    <p:sldId id="271" r:id="rId24"/>
    <p:sldId id="272" r:id="rId25"/>
    <p:sldId id="273" r:id="rId26"/>
    <p:sldId id="306" r:id="rId27"/>
    <p:sldId id="274" r:id="rId28"/>
    <p:sldId id="298" r:id="rId29"/>
    <p:sldId id="299" r:id="rId30"/>
    <p:sldId id="275" r:id="rId31"/>
    <p:sldId id="276" r:id="rId32"/>
    <p:sldId id="277" r:id="rId33"/>
    <p:sldId id="278" r:id="rId34"/>
    <p:sldId id="307" r:id="rId35"/>
    <p:sldId id="308" r:id="rId36"/>
    <p:sldId id="309" r:id="rId37"/>
    <p:sldId id="310" r:id="rId38"/>
    <p:sldId id="311" r:id="rId39"/>
    <p:sldId id="279" r:id="rId40"/>
    <p:sldId id="280" r:id="rId41"/>
    <p:sldId id="296" r:id="rId42"/>
    <p:sldId id="297" r:id="rId43"/>
    <p:sldId id="291" r:id="rId44"/>
    <p:sldId id="281" r:id="rId45"/>
    <p:sldId id="282" r:id="rId46"/>
    <p:sldId id="283" r:id="rId47"/>
    <p:sldId id="300" r:id="rId48"/>
    <p:sldId id="301" r:id="rId49"/>
    <p:sldId id="302" r:id="rId50"/>
    <p:sldId id="312" r:id="rId51"/>
    <p:sldId id="313" r:id="rId52"/>
    <p:sldId id="314" r:id="rId53"/>
    <p:sldId id="284" r:id="rId54"/>
    <p:sldId id="285" r:id="rId55"/>
    <p:sldId id="286" r:id="rId56"/>
    <p:sldId id="287" r:id="rId57"/>
    <p:sldId id="288" r:id="rId58"/>
    <p:sldId id="289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52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8001000" cy="106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716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Statistics 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Experiments and Observational Studies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Four Principles of Experimental </a:t>
            </a:r>
            <a:r>
              <a:rPr lang="en-US" sz="2800" dirty="0" smtClean="0"/>
              <a:t>Design</a:t>
            </a:r>
            <a:endParaRPr lang="en-US" sz="2800" dirty="0"/>
          </a:p>
        </p:txBody>
      </p:sp>
      <p:sp>
        <p:nvSpPr>
          <p:cNvPr id="52429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hlink"/>
              </a:buClr>
              <a:buSzTx/>
              <a:buFontTx/>
              <a:buAutoNum type="arabicPeriod" startAt="3"/>
            </a:pPr>
            <a:r>
              <a:rPr lang="en-US">
                <a:solidFill>
                  <a:schemeClr val="hlink"/>
                </a:solidFill>
              </a:rPr>
              <a:t>Replicate</a:t>
            </a:r>
            <a:r>
              <a:rPr lang="en-US">
                <a:solidFill>
                  <a:srgbClr val="FF0000"/>
                </a:solidFill>
              </a:rPr>
              <a:t>:</a:t>
            </a:r>
          </a:p>
          <a:p>
            <a:pPr marL="990600" lvl="1" indent="-533400">
              <a:lnSpc>
                <a:spcPct val="90000"/>
              </a:lnSpc>
              <a:buClr>
                <a:srgbClr val="FF6600"/>
              </a:buClr>
            </a:pPr>
            <a:r>
              <a:rPr lang="en-US"/>
              <a:t>Repeat the experiment, applying the treatments to a number of subjects. </a:t>
            </a:r>
          </a:p>
          <a:p>
            <a:pPr marL="1371600" lvl="2" indent="-457200">
              <a:lnSpc>
                <a:spcPct val="90000"/>
              </a:lnSpc>
              <a:buClr>
                <a:srgbClr val="FF0000"/>
              </a:buClr>
            </a:pPr>
            <a:r>
              <a:rPr lang="en-US" sz="2600"/>
              <a:t>The outcome of an experiment on a single subject is an anecdote, not data.</a:t>
            </a:r>
            <a:endParaRPr lang="en-US"/>
          </a:p>
          <a:p>
            <a:pPr marL="990600" lvl="1" indent="-533400">
              <a:lnSpc>
                <a:spcPct val="90000"/>
              </a:lnSpc>
              <a:buClr>
                <a:srgbClr val="FF6600"/>
              </a:buClr>
            </a:pPr>
            <a:r>
              <a:rPr lang="en-US"/>
              <a:t>When the experimental group is not a representative sample of the population of interest, we might want to replicate an entire experiment for different groups, in different situations, etc. </a:t>
            </a:r>
          </a:p>
          <a:p>
            <a:pPr marL="1371600" lvl="2" indent="-457200">
              <a:lnSpc>
                <a:spcPct val="90000"/>
              </a:lnSpc>
              <a:buClr>
                <a:srgbClr val="FF6600"/>
              </a:buClr>
            </a:pPr>
            <a:r>
              <a:rPr lang="en-US" sz="2600"/>
              <a:t>Replication of an entire experiment with the controlled sources of variation at different levels is an essential step in science.</a:t>
            </a:r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Four Principles of Experimental </a:t>
            </a:r>
            <a:r>
              <a:rPr lang="en-US" sz="2800" dirty="0" smtClean="0"/>
              <a:t>Design</a:t>
            </a:r>
            <a:endParaRPr lang="en-US" sz="2800" dirty="0"/>
          </a:p>
        </p:txBody>
      </p:sp>
      <p:sp>
        <p:nvSpPr>
          <p:cNvPr id="52531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Clr>
                <a:schemeClr val="hlink"/>
              </a:buClr>
              <a:buSzTx/>
              <a:buFontTx/>
              <a:buAutoNum type="arabicPeriod" startAt="4"/>
            </a:pPr>
            <a:r>
              <a:rPr lang="en-US" sz="2600">
                <a:solidFill>
                  <a:schemeClr val="hlink"/>
                </a:solidFill>
              </a:rPr>
              <a:t>Block</a:t>
            </a:r>
            <a:r>
              <a:rPr lang="en-US" sz="2600">
                <a:solidFill>
                  <a:srgbClr val="FF0000"/>
                </a:solidFill>
              </a:rPr>
              <a:t>:</a:t>
            </a:r>
          </a:p>
          <a:p>
            <a:pPr marL="990600" lvl="1" indent="-533400">
              <a:lnSpc>
                <a:spcPct val="90000"/>
              </a:lnSpc>
              <a:buClr>
                <a:srgbClr val="FF6600"/>
              </a:buClr>
            </a:pPr>
            <a:r>
              <a:rPr lang="en-US" sz="2600"/>
              <a:t>Sometimes, attributes of the experimental units that we are not studying and that we can’t control may nevertheless affect the outcomes of an experiment.</a:t>
            </a:r>
          </a:p>
          <a:p>
            <a:pPr marL="990600" lvl="1" indent="-533400">
              <a:lnSpc>
                <a:spcPct val="90000"/>
              </a:lnSpc>
              <a:buClr>
                <a:srgbClr val="FF6600"/>
              </a:buClr>
            </a:pPr>
            <a:r>
              <a:rPr lang="en-US" sz="2600"/>
              <a:t>If we group similar individuals together and then randomize within each of these </a:t>
            </a:r>
            <a:r>
              <a:rPr lang="en-US" sz="2600">
                <a:solidFill>
                  <a:schemeClr val="hlink"/>
                </a:solidFill>
              </a:rPr>
              <a:t>blocks</a:t>
            </a:r>
            <a:r>
              <a:rPr lang="en-US" sz="2600"/>
              <a:t>, we can remove much of the variability due to the difference among the blocks.</a:t>
            </a:r>
          </a:p>
          <a:p>
            <a:pPr marL="990600" lvl="1" indent="-533400">
              <a:lnSpc>
                <a:spcPct val="90000"/>
              </a:lnSpc>
              <a:buClr>
                <a:srgbClr val="FF6600"/>
              </a:buClr>
            </a:pPr>
            <a:r>
              <a:rPr lang="en-US" sz="2600"/>
              <a:t>Note: Blocking is an important compromise between randomization and control, but, unlike the first three principles, is not </a:t>
            </a:r>
            <a:r>
              <a:rPr lang="en-US" sz="2600" i="1"/>
              <a:t>required</a:t>
            </a:r>
            <a:r>
              <a:rPr lang="en-US" sz="2600"/>
              <a:t> in an experimental design.</a:t>
            </a:r>
          </a:p>
          <a:p>
            <a:pPr marL="609600" indent="-609600">
              <a:lnSpc>
                <a:spcPct val="90000"/>
              </a:lnSpc>
            </a:pPr>
            <a:endParaRPr lang="en-US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Diagrams of Experiments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 sz="2400"/>
              <a:t>It’s often helpful to diagram the procedure of an experiment.</a:t>
            </a:r>
          </a:p>
          <a:p>
            <a:pPr marL="342900" indent="-342900"/>
            <a:r>
              <a:rPr lang="en-US" sz="2400"/>
              <a:t>The following diagram emphasizes the random allocation of subjects to treatment groups, the separate treatments applied to these groups, and the ultimate comparison of results:</a:t>
            </a:r>
          </a:p>
        </p:txBody>
      </p:sp>
      <p:pic>
        <p:nvPicPr>
          <p:cNvPr id="526340" name="Picture 4" descr="p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8161631" cy="243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32201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98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1" y="2895600"/>
            <a:ext cx="5638800" cy="251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3505200" cy="230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5410200"/>
            <a:ext cx="658584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02003"/>
            <a:ext cx="4038600" cy="265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658584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1760" y="762000"/>
            <a:ext cx="699224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24406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352800"/>
            <a:ext cx="8382000" cy="131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Does the Difference Make a Difference?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lnSpcReduction="10000"/>
          </a:bodyPr>
          <a:lstStyle/>
          <a:p>
            <a:pPr marL="342900" indent="-342900"/>
            <a:r>
              <a:rPr lang="en-US"/>
              <a:t>How large do the differences need to be to say that there is a difference in the treatments?</a:t>
            </a:r>
          </a:p>
          <a:p>
            <a:pPr marL="342900" indent="-342900"/>
            <a:r>
              <a:rPr lang="en-US"/>
              <a:t>Differences that are larger than we’d get just from the randomization alone are called </a:t>
            </a:r>
            <a:r>
              <a:rPr lang="en-US">
                <a:solidFill>
                  <a:schemeClr val="hlink"/>
                </a:solidFill>
              </a:rPr>
              <a:t>statistically significant</a:t>
            </a:r>
            <a:r>
              <a:rPr lang="en-US"/>
              <a:t>.</a:t>
            </a:r>
          </a:p>
          <a:p>
            <a:pPr marL="342900" indent="-342900"/>
            <a:r>
              <a:rPr lang="en-US"/>
              <a:t>We’ll talk more about statistical significance later on. For now, the important point is that a difference is statistically significant if we don’t believe that it’s likely to have occurred only by chance.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Experiments and Samples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/>
              <a:t>Both experiments and sample surveys use randomization to get unbiased data. 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But they do so in different ways and for different purposes:</a:t>
            </a:r>
          </a:p>
          <a:p>
            <a:pPr marL="742950" lvl="1" indent="-285750">
              <a:lnSpc>
                <a:spcPct val="90000"/>
              </a:lnSpc>
            </a:pPr>
            <a:r>
              <a:rPr lang="en-US"/>
              <a:t>Sample surveys try to estimate population parameters, so the sample needs to be as representative of the population as possible.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/>
              <a:t>Experiments try to assess the effects of treatments, and experimental units are not always drawn randomly from a population.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Treatments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Often, we want to </a:t>
            </a:r>
            <a:r>
              <a:rPr lang="en-US" i="1"/>
              <a:t>compare</a:t>
            </a:r>
            <a:r>
              <a:rPr lang="en-US"/>
              <a:t> a situation involving a specific treatment to the status quo situation.</a:t>
            </a:r>
          </a:p>
          <a:p>
            <a:pPr marL="342900" indent="-342900"/>
            <a:r>
              <a:rPr lang="en-US"/>
              <a:t>A baseline (“business as usual”) measurement is called a </a:t>
            </a:r>
            <a:r>
              <a:rPr lang="en-US">
                <a:solidFill>
                  <a:schemeClr val="hlink"/>
                </a:solidFill>
              </a:rPr>
              <a:t>control</a:t>
            </a:r>
            <a:r>
              <a:rPr lang="en-US"/>
              <a:t> treatment, and the experimental units to whom it is applied is called the </a:t>
            </a:r>
            <a:r>
              <a:rPr lang="en-US">
                <a:solidFill>
                  <a:schemeClr val="hlink"/>
                </a:solidFill>
              </a:rPr>
              <a:t>control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chemeClr val="hlink"/>
                </a:solidFill>
              </a:rPr>
              <a:t>group</a:t>
            </a:r>
            <a:r>
              <a:rPr lang="en-US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7924800" cy="201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1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5562600" cy="323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9144000" cy="71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9144000" cy="174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Blinding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When we know what treatment was assigned, it’s difficult not to let that knowledge influence our assessment of the response, even when we try to be careful.</a:t>
            </a:r>
          </a:p>
          <a:p>
            <a:pPr marL="342900" indent="-342900"/>
            <a:r>
              <a:rPr lang="en-US"/>
              <a:t>In order to avoid the bias that might result from knowing what treatment was assigned, we use </a:t>
            </a:r>
            <a:r>
              <a:rPr lang="en-US">
                <a:solidFill>
                  <a:schemeClr val="hlink"/>
                </a:solidFill>
              </a:rPr>
              <a:t>blinding</a:t>
            </a:r>
            <a:r>
              <a:rPr lang="en-US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Blinding</a:t>
            </a:r>
            <a:endParaRPr lang="en-US" dirty="0"/>
          </a:p>
        </p:txBody>
      </p:sp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dirty="0"/>
              <a:t>There are two main classes of individuals who can affect the outcome of the experiment: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those who could influence the results (subjects, treatment administrators, technicians)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those who evaluate the results (judges, treating physicians, etc.)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/>
              <a:t>When all individuals in </a:t>
            </a:r>
            <a:r>
              <a:rPr lang="en-US" i="1" dirty="0"/>
              <a:t>either one</a:t>
            </a:r>
            <a:r>
              <a:rPr lang="en-US" dirty="0"/>
              <a:t> of these classes are blinded, an experiment is said to be </a:t>
            </a:r>
            <a:r>
              <a:rPr lang="en-US" dirty="0">
                <a:solidFill>
                  <a:schemeClr val="hlink"/>
                </a:solidFill>
              </a:rPr>
              <a:t>single-blind</a:t>
            </a:r>
            <a:r>
              <a:rPr lang="en-US" dirty="0"/>
              <a:t>.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/>
              <a:t>When everyone in </a:t>
            </a:r>
            <a:r>
              <a:rPr lang="en-US" i="1" dirty="0"/>
              <a:t>both</a:t>
            </a:r>
            <a:r>
              <a:rPr lang="en-US" dirty="0"/>
              <a:t> classes is blinded, the experiment is called </a:t>
            </a:r>
            <a:r>
              <a:rPr lang="en-US" dirty="0">
                <a:solidFill>
                  <a:schemeClr val="hlink"/>
                </a:solidFill>
              </a:rPr>
              <a:t>double-blind.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Placebos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/>
              <a:t>Often simply applying </a:t>
            </a:r>
            <a:r>
              <a:rPr lang="en-US" i="1"/>
              <a:t>any</a:t>
            </a:r>
            <a:r>
              <a:rPr lang="en-US"/>
              <a:t> treatment can induce an improvement. 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To separate out the effects of the treatment of interest, we can use a control treatment that mimics the treatment itself.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A “fake” treatment that looks just like the treatment being tested is called a </a:t>
            </a:r>
            <a:r>
              <a:rPr lang="en-US">
                <a:solidFill>
                  <a:schemeClr val="hlink"/>
                </a:solidFill>
              </a:rPr>
              <a:t>placebo</a:t>
            </a:r>
            <a:r>
              <a:rPr lang="en-US"/>
              <a:t>.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/>
              <a:t>Placebos are the best way to blind subjects from knowing whether they are receiving the treatment or not.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Placebos</a:t>
            </a:r>
            <a:endParaRPr lang="en-US" dirty="0"/>
          </a:p>
        </p:txBody>
      </p:sp>
      <p:sp>
        <p:nvSpPr>
          <p:cNvPr id="533507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The </a:t>
            </a:r>
            <a:r>
              <a:rPr lang="en-US">
                <a:solidFill>
                  <a:schemeClr val="hlink"/>
                </a:solidFill>
              </a:rPr>
              <a:t>placebo effect</a:t>
            </a:r>
            <a:r>
              <a:rPr lang="en-US"/>
              <a:t> occurs when taking the sham treatment results in a change in the response variable. </a:t>
            </a:r>
          </a:p>
          <a:p>
            <a:pPr marL="742950" lvl="1" indent="-285750"/>
            <a:r>
              <a:rPr lang="en-US"/>
              <a:t>This highlights both the importance of effective blinding and the importance of comparing treatments with a control.</a:t>
            </a:r>
          </a:p>
          <a:p>
            <a:pPr marL="342900" indent="-342900"/>
            <a:r>
              <a:rPr lang="en-US"/>
              <a:t>Placebo controls are so effective that you should use them as an essential tool for blinding whenever possible.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Placebos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307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Best Experiments…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are usually:</a:t>
            </a:r>
          </a:p>
          <a:p>
            <a:pPr marL="742950" lvl="1" indent="-285750"/>
            <a:r>
              <a:rPr lang="en-US"/>
              <a:t>randomized.</a:t>
            </a:r>
          </a:p>
          <a:p>
            <a:pPr marL="742950" lvl="1" indent="-285750"/>
            <a:r>
              <a:rPr lang="en-US"/>
              <a:t>comparative.</a:t>
            </a:r>
          </a:p>
          <a:p>
            <a:pPr marL="742950" lvl="1" indent="-285750"/>
            <a:r>
              <a:rPr lang="en-US"/>
              <a:t>double-blind.</a:t>
            </a:r>
          </a:p>
          <a:p>
            <a:pPr marL="742950" lvl="1" indent="-285750"/>
            <a:r>
              <a:rPr lang="en-US"/>
              <a:t>placebo-controlled.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69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419600" cy="178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717185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Observational Studies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In an </a:t>
            </a:r>
            <a:r>
              <a:rPr lang="en-US">
                <a:solidFill>
                  <a:schemeClr val="hlink"/>
                </a:solidFill>
              </a:rPr>
              <a:t>observational study</a:t>
            </a:r>
            <a:r>
              <a:rPr lang="en-US"/>
              <a:t>, researchers don’t </a:t>
            </a:r>
            <a:r>
              <a:rPr lang="en-US" i="1"/>
              <a:t>assign</a:t>
            </a:r>
            <a:r>
              <a:rPr lang="en-US"/>
              <a:t> choices; they simply observe them.</a:t>
            </a:r>
          </a:p>
          <a:p>
            <a:pPr marL="742950" lvl="1" indent="-285750"/>
            <a:r>
              <a:rPr lang="en-US"/>
              <a:t>The text’s example looked at the relationship between music education and grades.</a:t>
            </a:r>
          </a:p>
          <a:p>
            <a:pPr marL="742950" lvl="1" indent="-285750"/>
            <a:r>
              <a:rPr lang="en-US"/>
              <a:t>Since the researchers did not assign students to get music education and simply observed students “in the wild,” it was an observational study.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Blocking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 sz="2700"/>
              <a:t>When groups of experimental units are similar, it’s often a good idea to gather them together into </a:t>
            </a:r>
            <a:r>
              <a:rPr lang="en-US" sz="2700">
                <a:solidFill>
                  <a:schemeClr val="hlink"/>
                </a:solidFill>
              </a:rPr>
              <a:t>blocks</a:t>
            </a:r>
            <a:r>
              <a:rPr lang="en-US" sz="2700"/>
              <a:t>. </a:t>
            </a:r>
          </a:p>
          <a:p>
            <a:pPr marL="342900" indent="-342900"/>
            <a:r>
              <a:rPr lang="en-US" sz="2700"/>
              <a:t>Blocking isolates the variability due to the differences between the blocks so that we can see the differences due to the treatments more clearly.</a:t>
            </a:r>
          </a:p>
          <a:p>
            <a:pPr marL="342900" indent="-342900"/>
            <a:r>
              <a:rPr lang="en-US" sz="2700"/>
              <a:t>When randomization occurs only within the blocks, we call the design a </a:t>
            </a:r>
            <a:r>
              <a:rPr lang="en-US" sz="2700">
                <a:solidFill>
                  <a:schemeClr val="hlink"/>
                </a:solidFill>
              </a:rPr>
              <a:t>randomized block design</a:t>
            </a:r>
            <a:r>
              <a:rPr lang="en-US" sz="270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</a:t>
            </a:r>
            <a:endParaRPr lang="en-US" dirty="0"/>
          </a:p>
        </p:txBody>
      </p:sp>
      <p:sp>
        <p:nvSpPr>
          <p:cNvPr id="53657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342900" indent="-342900"/>
            <a:r>
              <a:rPr lang="en-US" sz="2700"/>
              <a:t>Here is a diagram of a blocked experiment:</a:t>
            </a:r>
          </a:p>
          <a:p>
            <a:pPr marL="342900" indent="-342900">
              <a:buFont typeface="Wingdings" pitchFamily="1" charset="2"/>
              <a:buNone/>
            </a:pPr>
            <a:endParaRPr lang="en-US"/>
          </a:p>
        </p:txBody>
      </p:sp>
      <p:pic>
        <p:nvPicPr>
          <p:cNvPr id="536580" name="Picture 4" descr="U13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0"/>
            <a:ext cx="6781800" cy="4845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</a:t>
            </a:r>
            <a:endParaRPr lang="en-US" dirty="0"/>
          </a:p>
        </p:txBody>
      </p:sp>
      <p:sp>
        <p:nvSpPr>
          <p:cNvPr id="53760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342900" indent="-342900"/>
            <a:r>
              <a:rPr lang="en-US"/>
              <a:t>In a retrospective or prospective study, subjects are sometimes paired because they are similar in ways </a:t>
            </a:r>
            <a:r>
              <a:rPr lang="en-US" i="1"/>
              <a:t>not</a:t>
            </a:r>
            <a:r>
              <a:rPr lang="en-US"/>
              <a:t> under study.</a:t>
            </a:r>
          </a:p>
          <a:p>
            <a:pPr marL="742950" lvl="1" indent="-285750"/>
            <a:r>
              <a:rPr lang="en-US">
                <a:solidFill>
                  <a:schemeClr val="hlink"/>
                </a:solidFill>
              </a:rPr>
              <a:t>Matching</a:t>
            </a:r>
            <a:r>
              <a:rPr lang="en-US"/>
              <a:t> subjects in this way can reduce variability in much the same way as blocking.</a:t>
            </a:r>
          </a:p>
          <a:p>
            <a:pPr marL="342900" indent="-342900">
              <a:buFont typeface="Wingdings" pitchFamily="1" charset="2"/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</a:t>
            </a:r>
            <a:endParaRPr lang="en-US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342900" indent="-342900"/>
            <a:r>
              <a:rPr lang="en-US"/>
              <a:t>Blocking is the same idea for experiments as stratifying is for sampling.</a:t>
            </a:r>
          </a:p>
          <a:p>
            <a:pPr marL="742950" lvl="1" indent="-285750"/>
            <a:r>
              <a:rPr lang="en-US"/>
              <a:t>Both methods group together subjects that are similar and randomize within those groups as a way to remove unwanted variation.</a:t>
            </a:r>
          </a:p>
          <a:p>
            <a:pPr marL="742950" lvl="1" indent="-285750"/>
            <a:r>
              <a:rPr lang="en-US"/>
              <a:t>We use blocks to reduce variability so we can see the effects of the factors; we’re not usually interested in studying the effects of the blocks themselves.</a:t>
            </a:r>
          </a:p>
          <a:p>
            <a:pPr marL="342900" indent="-342900">
              <a:buFont typeface="Wingdings" pitchFamily="1" charset="2"/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51182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4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7315200" cy="27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9144000" cy="191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20017"/>
            <a:ext cx="9144000" cy="203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7620000" cy="286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9772"/>
            <a:ext cx="9144000" cy="392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7620000" cy="286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9144000" cy="236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More Factors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It is often important to include multiple factors in the same experiment in order to examine what happens when the factor levels are applied in different </a:t>
            </a:r>
            <a:r>
              <a:rPr lang="en-US" i="1"/>
              <a:t>combinations</a:t>
            </a:r>
            <a:r>
              <a:rPr lang="en-US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Observational </a:t>
            </a:r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518147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Because researchers in the text example first identified subjects who studied music and then collected data on their past grades, this was a </a:t>
            </a:r>
            <a:r>
              <a:rPr lang="en-US">
                <a:solidFill>
                  <a:schemeClr val="hlink"/>
                </a:solidFill>
              </a:rPr>
              <a:t>retrospective study</a:t>
            </a:r>
            <a:r>
              <a:rPr lang="en-US"/>
              <a:t>.</a:t>
            </a:r>
          </a:p>
          <a:p>
            <a:pPr marL="342900" indent="-342900"/>
            <a:r>
              <a:rPr lang="en-US"/>
              <a:t>Had the researchers identified subjects in advance and collected data as events unfolded, the study would have been a </a:t>
            </a:r>
            <a:r>
              <a:rPr lang="en-US">
                <a:solidFill>
                  <a:schemeClr val="hlink"/>
                </a:solidFill>
              </a:rPr>
              <a:t>prospective study</a:t>
            </a:r>
            <a:r>
              <a:rPr lang="en-US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More </a:t>
            </a:r>
            <a:r>
              <a:rPr lang="en-US" dirty="0" smtClean="0"/>
              <a:t>Factors</a:t>
            </a:r>
            <a:endParaRPr lang="en-US" dirty="0"/>
          </a:p>
        </p:txBody>
      </p:sp>
      <p:sp>
        <p:nvSpPr>
          <p:cNvPr id="54067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342900" indent="-342900"/>
            <a:r>
              <a:rPr lang="en-US" sz="2200"/>
              <a:t>For example, the following diagram shows a study of the effects of different fertilizer/water combinations on the juiciness and tastiness of tomatoes:</a:t>
            </a:r>
          </a:p>
        </p:txBody>
      </p:sp>
      <p:pic>
        <p:nvPicPr>
          <p:cNvPr id="540676" name="Picture 4" descr="U13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7010400" cy="43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68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505200"/>
            <a:ext cx="567848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140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0"/>
            <a:ext cx="5486400" cy="120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14" y="1219201"/>
            <a:ext cx="548638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33600"/>
            <a:ext cx="3622141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790708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743200"/>
            <a:ext cx="7772400" cy="122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Confounding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When the levels of one factor are associated with the levels of another factor, we say that these two factors are </a:t>
            </a:r>
            <a:r>
              <a:rPr lang="en-US">
                <a:solidFill>
                  <a:schemeClr val="hlink"/>
                </a:solidFill>
              </a:rPr>
              <a:t>confounded</a:t>
            </a:r>
            <a:r>
              <a:rPr lang="en-US"/>
              <a:t>.</a:t>
            </a:r>
          </a:p>
          <a:p>
            <a:pPr marL="342900" indent="-342900"/>
            <a:r>
              <a:rPr lang="en-US"/>
              <a:t>When we have confounded factors, we cannot separate out the effects of one factor from the effects of the other factor.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Lurking or Confounding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/>
              <a:t>A lurking variable creates an association between two other variables that tempts us to think that one may cause the other.</a:t>
            </a:r>
          </a:p>
          <a:p>
            <a:pPr marL="742950" lvl="1" indent="-285750"/>
            <a:r>
              <a:rPr lang="en-US"/>
              <a:t>This can happen in a regression analysis or an observational study.</a:t>
            </a:r>
          </a:p>
          <a:p>
            <a:pPr marL="742950" lvl="1" indent="-285750"/>
            <a:r>
              <a:rPr lang="en-US"/>
              <a:t>A lurking variable is usually thought of as a prior cause of both </a:t>
            </a:r>
            <a:r>
              <a:rPr lang="en-US" i="1"/>
              <a:t>y</a:t>
            </a:r>
            <a:r>
              <a:rPr lang="en-US"/>
              <a:t> and </a:t>
            </a:r>
            <a:r>
              <a:rPr lang="en-US" i="1"/>
              <a:t>x</a:t>
            </a:r>
            <a:r>
              <a:rPr lang="en-US"/>
              <a:t> that makes it appear that </a:t>
            </a:r>
            <a:r>
              <a:rPr lang="en-US" i="1"/>
              <a:t>x</a:t>
            </a:r>
            <a:r>
              <a:rPr lang="en-US"/>
              <a:t> may be causing </a:t>
            </a:r>
            <a:r>
              <a:rPr lang="en-US" i="1"/>
              <a:t>y</a:t>
            </a:r>
            <a:r>
              <a:rPr lang="en-US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Lurking or </a:t>
            </a:r>
            <a:r>
              <a:rPr lang="en-US" dirty="0" smtClean="0"/>
              <a:t>Confounding</a:t>
            </a:r>
            <a:endParaRPr lang="en-US" dirty="0"/>
          </a:p>
        </p:txBody>
      </p:sp>
      <p:sp>
        <p:nvSpPr>
          <p:cNvPr id="543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dirty="0"/>
              <a:t>Confounding can arise in experiments when some other variables associated with a factor has an effect on the response variable.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400" dirty="0"/>
              <a:t>Since the experimenter </a:t>
            </a:r>
            <a:r>
              <a:rPr lang="en-US" sz="2400" i="1" dirty="0"/>
              <a:t>assigns</a:t>
            </a:r>
            <a:r>
              <a:rPr lang="en-US" sz="2400" dirty="0"/>
              <a:t> treatments (at random) to subjects rather than just observing them, a confounding variable can’t be thought of as causing that assignment.</a:t>
            </a:r>
          </a:p>
          <a:p>
            <a:pPr marL="342900" indent="-342900">
              <a:lnSpc>
                <a:spcPct val="80000"/>
              </a:lnSpc>
            </a:pPr>
            <a:r>
              <a:rPr lang="en-US" dirty="0"/>
              <a:t>A confounding variable, then, is associated in a </a:t>
            </a:r>
            <a:r>
              <a:rPr lang="en-US" dirty="0" err="1"/>
              <a:t>noncausal</a:t>
            </a:r>
            <a:r>
              <a:rPr lang="en-US" dirty="0"/>
              <a:t> way with a factor and affects the response.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400" dirty="0"/>
              <a:t>Because of the confounding, we find that we can’t tell whether any effect we see was caused by our factor or by the confounding factor (or by both working together).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305800" cy="133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199" y="5105400"/>
            <a:ext cx="3733801" cy="186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781800" cy="501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Observational </a:t>
            </a:r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Observational studies are valuable for discovering trends and possible relationships.</a:t>
            </a:r>
          </a:p>
          <a:p>
            <a:pPr marL="342900" indent="-342900"/>
            <a:r>
              <a:rPr lang="en-US"/>
              <a:t>However, it is not possible for observational studies, whether prospective or retrospective, to demonstrate a causal relationship.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49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05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29200"/>
            <a:ext cx="9144000" cy="8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545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45339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24000"/>
            <a:ext cx="457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Go Wrong?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/>
              <a:t>Don’t give up just because you can’t run an experiment.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/>
              <a:t>If we can’t perform an experiment, often an observational study is a good choice.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Beware of confounding.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/>
              <a:t>Use randomization whenever possible to ensure that the factors not in your experiment are not confounded with your treatment levels.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/>
              <a:t>Be alert to confounding that cannot be avoided, and report it along with your results.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4579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Bad things can happen even to good experiments.</a:t>
            </a:r>
          </a:p>
          <a:p>
            <a:pPr marL="742950" lvl="1" indent="-285750"/>
            <a:r>
              <a:rPr lang="en-US"/>
              <a:t>Protect yourself by recording additional information.</a:t>
            </a:r>
          </a:p>
          <a:p>
            <a:pPr marL="342900" indent="-342900"/>
            <a:r>
              <a:rPr lang="en-US"/>
              <a:t>Don’t spend your entire budget on the first run.</a:t>
            </a:r>
          </a:p>
          <a:p>
            <a:pPr marL="742950" lvl="1" indent="-285750"/>
            <a:r>
              <a:rPr lang="en-US"/>
              <a:t>Try a small pilot experiment before running the full-scale experiment.</a:t>
            </a:r>
          </a:p>
          <a:p>
            <a:pPr marL="742950" lvl="1" indent="-285750"/>
            <a:r>
              <a:rPr lang="en-US"/>
              <a:t>You may learn some things that will help you make the full-scale experiment better.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have we learned?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400"/>
              <a:t>We can recognize sample surveys, observational studies, and randomized comparative experiments.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/>
              <a:t>These methods collect data in different ways and lead us to different conclusions.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/>
              <a:t>We can identify retrospective and prospective observational studies and understand the advantages and disadvantages of each.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/>
              <a:t>Only well-designed experiments can allow us to reach cause-and-effect conclusions.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/>
              <a:t>We manipulate levels of treatments to see if the factor we have identified produces changes in our response variable.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have we learned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47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400"/>
              <a:t>We know the principles of experimental design: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/>
              <a:t>Identify and control as many other sources of variability as possible so we can be sure that the variation in the response variable can be attributed to our factor.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/>
              <a:t>Try to equalize the many possible sources of variability that cannot be identified by randomly assigning experimental units to treatments.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/>
              <a:t>Replicate the experiment on as many subjects as possible.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/>
              <a:t>Control the sources of variability we can, and consider blocking to reduce variability from sources we recognize but cannot control.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have we learned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48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/>
              <a:t>We’ve learned the value of having a control group and of using blinding and placebo controls.</a:t>
            </a:r>
          </a:p>
          <a:p>
            <a:pPr marL="342900" indent="-342900"/>
            <a:r>
              <a:rPr lang="en-US"/>
              <a:t>We can recognize problems posed by confounding variables in experiments and lurking variables in observational studies.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313 – 317</a:t>
            </a:r>
          </a:p>
          <a:p>
            <a:endParaRPr lang="en-US" dirty="0" smtClean="0"/>
          </a:p>
          <a:p>
            <a:r>
              <a:rPr lang="en-US" smtClean="0"/>
              <a:t>8, 11, 16, 17, 19, 23, 25, 27, 30, 35, 43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Randomized, Comparative Experiments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"/>
            <a:ext cx="8686800" cy="5410200"/>
          </a:xfrm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600" dirty="0"/>
              <a:t>An experiment is a study design that allows us to prove a cause-and-effect relationship.</a:t>
            </a:r>
          </a:p>
          <a:p>
            <a:pPr marL="342900" indent="-342900">
              <a:lnSpc>
                <a:spcPct val="90000"/>
              </a:lnSpc>
            </a:pPr>
            <a:r>
              <a:rPr lang="en-US" sz="2600" dirty="0"/>
              <a:t>In an experiment, the experimenter must identify at least one explanatory variable, called a </a:t>
            </a:r>
            <a:r>
              <a:rPr lang="en-US" sz="2600" dirty="0">
                <a:solidFill>
                  <a:schemeClr val="hlink"/>
                </a:solidFill>
              </a:rPr>
              <a:t>factor</a:t>
            </a:r>
            <a:r>
              <a:rPr lang="en-US" sz="2600" dirty="0"/>
              <a:t>, to manipulate and at least one </a:t>
            </a:r>
            <a:r>
              <a:rPr lang="en-US" sz="2600" dirty="0">
                <a:solidFill>
                  <a:schemeClr val="hlink"/>
                </a:solidFill>
              </a:rPr>
              <a:t>response</a:t>
            </a:r>
            <a:r>
              <a:rPr lang="en-US" sz="2600" dirty="0"/>
              <a:t> variable to measure.</a:t>
            </a:r>
          </a:p>
          <a:p>
            <a:pPr marL="342900" indent="-342900">
              <a:lnSpc>
                <a:spcPct val="90000"/>
              </a:lnSpc>
            </a:pPr>
            <a:r>
              <a:rPr lang="en-US" sz="2600" dirty="0"/>
              <a:t>An </a:t>
            </a:r>
            <a:r>
              <a:rPr lang="en-US" sz="2600" dirty="0">
                <a:solidFill>
                  <a:schemeClr val="hlink"/>
                </a:solidFill>
              </a:rPr>
              <a:t>experiment</a:t>
            </a:r>
            <a:r>
              <a:rPr lang="en-US" sz="2600" dirty="0"/>
              <a:t>: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600" i="1" dirty="0"/>
              <a:t>Manipulates</a:t>
            </a:r>
            <a:r>
              <a:rPr lang="en-US" sz="2600" dirty="0"/>
              <a:t> factor levels to create treatments.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600" i="1" dirty="0"/>
              <a:t>Randomly</a:t>
            </a:r>
            <a:r>
              <a:rPr lang="en-US" sz="2600" dirty="0"/>
              <a:t> assigns subjects to these treatment levels.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600" i="1" dirty="0"/>
              <a:t>Compares</a:t>
            </a:r>
            <a:r>
              <a:rPr lang="en-US" sz="2600" dirty="0"/>
              <a:t> the responses of the subject groups across treatment levels.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Randomized, Comparative </a:t>
            </a:r>
            <a:r>
              <a:rPr lang="en-US" sz="3000" dirty="0" smtClean="0"/>
              <a:t>Experiments</a:t>
            </a:r>
            <a:endParaRPr lang="en-US" sz="3000" dirty="0"/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/>
              <a:t>In an experiment, the experimenter actively and deliberately manipulates the factors to control the details of the possible treatments, and assigns the subjects to those treatments </a:t>
            </a:r>
            <a:r>
              <a:rPr lang="en-US" i="1"/>
              <a:t>at random</a:t>
            </a:r>
            <a:r>
              <a:rPr lang="en-US"/>
              <a:t>.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The experimenter then observes the response variable and </a:t>
            </a:r>
            <a:r>
              <a:rPr lang="en-US" i="1"/>
              <a:t>compares</a:t>
            </a:r>
            <a:r>
              <a:rPr lang="en-US"/>
              <a:t> responses for different groups of subjects who have been treated differently.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Randomized, Comparative </a:t>
            </a:r>
            <a:r>
              <a:rPr lang="en-US" sz="3000" dirty="0" smtClean="0"/>
              <a:t>Experiments</a:t>
            </a:r>
            <a:endParaRPr lang="en-US" sz="3000" dirty="0"/>
          </a:p>
        </p:txBody>
      </p:sp>
      <p:sp>
        <p:nvSpPr>
          <p:cNvPr id="522243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/>
              <a:t>In general, the individuals on whom or which we experiment are called </a:t>
            </a:r>
            <a:r>
              <a:rPr lang="en-US">
                <a:solidFill>
                  <a:schemeClr val="hlink"/>
                </a:solidFill>
              </a:rPr>
              <a:t>experimental units.</a:t>
            </a:r>
            <a:r>
              <a:rPr lang="en-US"/>
              <a:t>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/>
              <a:t>When humans are involved, they are commonly called </a:t>
            </a:r>
            <a:r>
              <a:rPr lang="en-US">
                <a:solidFill>
                  <a:schemeClr val="hlink"/>
                </a:solidFill>
              </a:rPr>
              <a:t>subjects</a:t>
            </a:r>
            <a:r>
              <a:rPr lang="en-US"/>
              <a:t> or </a:t>
            </a:r>
            <a:r>
              <a:rPr lang="en-US">
                <a:solidFill>
                  <a:schemeClr val="hlink"/>
                </a:solidFill>
              </a:rPr>
              <a:t>participants</a:t>
            </a:r>
            <a:r>
              <a:rPr lang="en-US"/>
              <a:t>.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The specific values that the experimenter chooses for a factor are called the </a:t>
            </a:r>
            <a:r>
              <a:rPr lang="en-US">
                <a:solidFill>
                  <a:schemeClr val="hlink"/>
                </a:solidFill>
              </a:rPr>
              <a:t>levels</a:t>
            </a:r>
            <a:r>
              <a:rPr lang="en-US"/>
              <a:t> of the factor.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A </a:t>
            </a:r>
            <a:r>
              <a:rPr lang="en-US">
                <a:solidFill>
                  <a:schemeClr val="hlink"/>
                </a:solidFill>
              </a:rPr>
              <a:t>treatment</a:t>
            </a:r>
            <a:r>
              <a:rPr lang="en-US"/>
              <a:t> is a combination of specific levels from all the factors that an experimental unit receives.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Four Principles of Experimental Design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Clr>
                <a:schemeClr val="hlink"/>
              </a:buClr>
              <a:buSzTx/>
              <a:buFontTx/>
              <a:buAutoNum type="arabicPeriod"/>
            </a:pPr>
            <a:r>
              <a:rPr lang="en-US" sz="2400">
                <a:solidFill>
                  <a:schemeClr val="hlink"/>
                </a:solidFill>
              </a:rPr>
              <a:t>Control</a:t>
            </a:r>
            <a:r>
              <a:rPr lang="en-US" sz="2400">
                <a:solidFill>
                  <a:srgbClr val="FF0000"/>
                </a:solidFill>
              </a:rPr>
              <a:t>: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/>
              <a:t>We control sources of variation other than the factors we are testing by making conditions as similar as possible for all treatment groups.</a:t>
            </a:r>
          </a:p>
          <a:p>
            <a:pPr marL="609600" indent="-609600">
              <a:lnSpc>
                <a:spcPct val="90000"/>
              </a:lnSpc>
              <a:buClr>
                <a:schemeClr val="hlink"/>
              </a:buClr>
              <a:buSzTx/>
              <a:buFontTx/>
              <a:buAutoNum type="arabicPeriod"/>
            </a:pPr>
            <a:r>
              <a:rPr lang="en-US" sz="2400">
                <a:solidFill>
                  <a:schemeClr val="hlink"/>
                </a:solidFill>
              </a:rPr>
              <a:t>Randomize</a:t>
            </a:r>
            <a:r>
              <a:rPr lang="en-US" sz="2400">
                <a:solidFill>
                  <a:srgbClr val="FF0000"/>
                </a:solidFill>
              </a:rPr>
              <a:t>:</a:t>
            </a:r>
          </a:p>
          <a:p>
            <a:pPr marL="990600" lvl="1" indent="-533400">
              <a:lnSpc>
                <a:spcPct val="90000"/>
              </a:lnSpc>
              <a:buClr>
                <a:srgbClr val="FF6600"/>
              </a:buClr>
            </a:pPr>
            <a:r>
              <a:rPr lang="en-US" sz="2400">
                <a:solidFill>
                  <a:schemeClr val="hlink"/>
                </a:solidFill>
              </a:rPr>
              <a:t>Randomization</a:t>
            </a:r>
            <a:r>
              <a:rPr lang="en-US" sz="2400"/>
              <a:t> allows us to equalize the effects of unknown or uncontrollable sources of variation.</a:t>
            </a:r>
          </a:p>
          <a:p>
            <a:pPr marL="1371600" lvl="2" indent="-457200">
              <a:lnSpc>
                <a:spcPct val="90000"/>
              </a:lnSpc>
              <a:buClr>
                <a:srgbClr val="FF6600"/>
              </a:buClr>
            </a:pPr>
            <a:r>
              <a:rPr lang="en-US"/>
              <a:t>It does not eliminate the effects of these sources, but it spreads them out across the treatment levels so that we can see past them.</a:t>
            </a:r>
            <a:endParaRPr lang="en-US" sz="2000"/>
          </a:p>
          <a:p>
            <a:pPr marL="990600" lvl="1" indent="-533400">
              <a:lnSpc>
                <a:spcPct val="90000"/>
              </a:lnSpc>
            </a:pPr>
            <a:r>
              <a:rPr lang="en-US" sz="2400"/>
              <a:t>Without randomization, you do not have a valid experiment and will not be able to use the powerful methods of Statistics to draw conclusions from your study.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1654</TotalTime>
  <Words>1997</Words>
  <Application>Microsoft Office PowerPoint</Application>
  <PresentationFormat>On-screen Show (4:3)</PresentationFormat>
  <Paragraphs>168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Jeff01</vt:lpstr>
      <vt:lpstr>Statistics 13</vt:lpstr>
      <vt:lpstr>Definitions</vt:lpstr>
      <vt:lpstr>Observational Studies</vt:lpstr>
      <vt:lpstr>Observational Studies</vt:lpstr>
      <vt:lpstr>Observational Studies</vt:lpstr>
      <vt:lpstr>Randomized, Comparative Experiments</vt:lpstr>
      <vt:lpstr>Randomized, Comparative Experiments</vt:lpstr>
      <vt:lpstr>Randomized, Comparative Experiments</vt:lpstr>
      <vt:lpstr>The Four Principles of Experimental Design</vt:lpstr>
      <vt:lpstr>The Four Principles of Experimental Design</vt:lpstr>
      <vt:lpstr>The Four Principles of Experimental Design</vt:lpstr>
      <vt:lpstr>Diagrams of Experiments</vt:lpstr>
      <vt:lpstr>Summary</vt:lpstr>
      <vt:lpstr>Example</vt:lpstr>
      <vt:lpstr>Example</vt:lpstr>
      <vt:lpstr>Definitions</vt:lpstr>
      <vt:lpstr>Does the Difference Make a Difference?</vt:lpstr>
      <vt:lpstr>Experiments and Samples</vt:lpstr>
      <vt:lpstr>Control Treatments</vt:lpstr>
      <vt:lpstr>Example</vt:lpstr>
      <vt:lpstr>Example</vt:lpstr>
      <vt:lpstr>Blinding</vt:lpstr>
      <vt:lpstr>Blinding</vt:lpstr>
      <vt:lpstr>Placebos</vt:lpstr>
      <vt:lpstr>Placebos</vt:lpstr>
      <vt:lpstr>Placebos</vt:lpstr>
      <vt:lpstr>The Best Experiments…</vt:lpstr>
      <vt:lpstr>Example</vt:lpstr>
      <vt:lpstr>Example</vt:lpstr>
      <vt:lpstr>Blocking</vt:lpstr>
      <vt:lpstr>Blocking</vt:lpstr>
      <vt:lpstr>Blocking</vt:lpstr>
      <vt:lpstr>Blocking</vt:lpstr>
      <vt:lpstr>Definitions</vt:lpstr>
      <vt:lpstr>Example</vt:lpstr>
      <vt:lpstr>Example</vt:lpstr>
      <vt:lpstr>Example</vt:lpstr>
      <vt:lpstr>Example</vt:lpstr>
      <vt:lpstr>Adding More Factors</vt:lpstr>
      <vt:lpstr>Adding More Factors</vt:lpstr>
      <vt:lpstr>Example</vt:lpstr>
      <vt:lpstr>Example</vt:lpstr>
      <vt:lpstr>Definitions</vt:lpstr>
      <vt:lpstr>Confounding</vt:lpstr>
      <vt:lpstr>Lurking or Confounding</vt:lpstr>
      <vt:lpstr>Lurking or Confounding</vt:lpstr>
      <vt:lpstr>Definitions</vt:lpstr>
      <vt:lpstr>Example</vt:lpstr>
      <vt:lpstr>Example</vt:lpstr>
      <vt:lpstr>Exploration</vt:lpstr>
      <vt:lpstr>Exploration</vt:lpstr>
      <vt:lpstr>Exploration</vt:lpstr>
      <vt:lpstr>What Can Go Wrong?</vt:lpstr>
      <vt:lpstr>What Can Go Wrong?</vt:lpstr>
      <vt:lpstr>What have we learned?</vt:lpstr>
      <vt:lpstr>What have we learned?</vt:lpstr>
      <vt:lpstr>What have we learned?</vt:lpstr>
      <vt:lpstr>Homework</vt:lpstr>
    </vt:vector>
  </TitlesOfParts>
  <Company>Wall to Wall Stencils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13</dc:title>
  <dc:creator>Jeff Fronius</dc:creator>
  <cp:lastModifiedBy>Jeff Fronius</cp:lastModifiedBy>
  <cp:revision>29</cp:revision>
  <dcterms:created xsi:type="dcterms:W3CDTF">2013-11-10T22:24:49Z</dcterms:created>
  <dcterms:modified xsi:type="dcterms:W3CDTF">2013-11-12T01:59:20Z</dcterms:modified>
</cp:coreProperties>
</file>