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94" r:id="rId5"/>
    <p:sldId id="295" r:id="rId6"/>
    <p:sldId id="296" r:id="rId7"/>
    <p:sldId id="297" r:id="rId8"/>
    <p:sldId id="259" r:id="rId9"/>
    <p:sldId id="260" r:id="rId10"/>
    <p:sldId id="261" r:id="rId11"/>
    <p:sldId id="262" r:id="rId12"/>
    <p:sldId id="299" r:id="rId13"/>
    <p:sldId id="300" r:id="rId14"/>
    <p:sldId id="301" r:id="rId15"/>
    <p:sldId id="302" r:id="rId16"/>
    <p:sldId id="303" r:id="rId17"/>
    <p:sldId id="263" r:id="rId18"/>
    <p:sldId id="264" r:id="rId19"/>
    <p:sldId id="265" r:id="rId20"/>
    <p:sldId id="266" r:id="rId21"/>
    <p:sldId id="267" r:id="rId22"/>
    <p:sldId id="268" r:id="rId23"/>
    <p:sldId id="269" r:id="rId24"/>
    <p:sldId id="270" r:id="rId25"/>
    <p:sldId id="271" r:id="rId26"/>
    <p:sldId id="272" r:id="rId27"/>
    <p:sldId id="273" r:id="rId28"/>
    <p:sldId id="274" r:id="rId29"/>
    <p:sldId id="298" r:id="rId30"/>
    <p:sldId id="275" r:id="rId31"/>
    <p:sldId id="276" r:id="rId32"/>
    <p:sldId id="277" r:id="rId33"/>
    <p:sldId id="278" r:id="rId34"/>
    <p:sldId id="279" r:id="rId35"/>
    <p:sldId id="288" r:id="rId36"/>
    <p:sldId id="289" r:id="rId37"/>
    <p:sldId id="290" r:id="rId38"/>
    <p:sldId id="291" r:id="rId39"/>
    <p:sldId id="292" r:id="rId40"/>
    <p:sldId id="280" r:id="rId41"/>
    <p:sldId id="281" r:id="rId42"/>
    <p:sldId id="282" r:id="rId43"/>
    <p:sldId id="283" r:id="rId44"/>
    <p:sldId id="284" r:id="rId45"/>
    <p:sldId id="285" r:id="rId46"/>
    <p:sldId id="286" r:id="rId47"/>
    <p:sldId id="287" r:id="rId48"/>
  </p:sldIdLst>
  <p:sldSz cx="9144000" cy="5715000" type="screen16x1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80" y="-528"/>
      </p:cViewPr>
      <p:guideLst>
        <p:guide orient="horz" pos="180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4826000"/>
            <a:ext cx="8001000" cy="8890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095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90500"/>
            <a:ext cx="20574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90500"/>
            <a:ext cx="60198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0"/>
            <a:ext cx="8686800" cy="9525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"/>
            <a:ext cx="8686800" cy="45085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762501"/>
            <a:ext cx="7772400" cy="9525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800100"/>
            <a:ext cx="7772400" cy="125015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853112" y="2424113"/>
            <a:ext cx="5715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5715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"/>
            <a:ext cx="4267200" cy="398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762500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723900"/>
            <a:ext cx="4040188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2" y="11430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2" y="723900"/>
            <a:ext cx="4041775" cy="3810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4746625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15395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14300"/>
            <a:ext cx="3008313" cy="44047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5720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90500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0442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62500"/>
            <a:ext cx="9144000" cy="9525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762500"/>
            <a:ext cx="8229600" cy="952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27000"/>
            <a:ext cx="8839200" cy="4508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47625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2.bin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Testing Hypothesis and Proportions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P-Values</a:t>
            </a:r>
          </a:p>
        </p:txBody>
      </p:sp>
      <p:sp>
        <p:nvSpPr>
          <p:cNvPr id="520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The statistical twist is that we can quantify our level of doubt.</a:t>
            </a:r>
          </a:p>
          <a:p>
            <a:pPr marL="742950" lvl="1" indent="-285750"/>
            <a:r>
              <a:rPr lang="en-US"/>
              <a:t>We can use the model proposed by our hypothesis to calculate the probability that the event we’ve witnessed could happen.</a:t>
            </a:r>
          </a:p>
          <a:p>
            <a:pPr marL="742950" lvl="1" indent="-285750"/>
            <a:r>
              <a:rPr lang="en-US"/>
              <a:t>That’s just the probability we’re looking for—it quantifies exactly how surprised we are to see our results.</a:t>
            </a:r>
          </a:p>
          <a:p>
            <a:pPr marL="742950" lvl="1" indent="-285750"/>
            <a:r>
              <a:rPr lang="en-US"/>
              <a:t>This probability is called a </a:t>
            </a:r>
            <a:r>
              <a:rPr lang="en-US">
                <a:solidFill>
                  <a:schemeClr val="hlink"/>
                </a:solidFill>
              </a:rPr>
              <a:t>P-value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P-Values</a:t>
            </a:r>
            <a:endParaRPr lang="en-US" dirty="0"/>
          </a:p>
        </p:txBody>
      </p:sp>
      <p:sp>
        <p:nvSpPr>
          <p:cNvPr id="52121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/>
              <a:t>When the data are consistent with the model from the null hypothesis, the P-value is high and we are unable to reject the null hypothesis.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In that case, we have to “retain” the null hypothesis we started with.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We can’t claim to have proved it; instead we “</a:t>
            </a:r>
            <a:r>
              <a:rPr lang="en-US" i="1">
                <a:solidFill>
                  <a:srgbClr val="FF6600"/>
                </a:solidFill>
              </a:rPr>
              <a:t>fail to reject the null hypothesis</a:t>
            </a:r>
            <a:r>
              <a:rPr lang="en-US"/>
              <a:t>” when the data are consistent with the null hypothesis model and in line with what we would expect from natural sampling variability.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If the P-value is low enough, we’ll “</a:t>
            </a:r>
            <a:r>
              <a:rPr lang="en-US" i="1">
                <a:solidFill>
                  <a:srgbClr val="FF6600"/>
                </a:solidFill>
              </a:rPr>
              <a:t>reject the null hypothesis</a:t>
            </a:r>
            <a:r>
              <a:rPr lang="en-US"/>
              <a:t>,” since what we observed would be very unlikely were the null model true.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P-Values</a:t>
            </a:r>
            <a:endParaRPr lang="en-US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952500"/>
            <a:ext cx="8255001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763000" cy="369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7190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190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"/>
            <a:ext cx="8763000" cy="106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171700"/>
            <a:ext cx="8763000" cy="137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190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763000" cy="990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028699"/>
            <a:ext cx="8763000" cy="231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83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1900"/>
            <a:ext cx="129540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266700"/>
            <a:ext cx="867762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1714500"/>
            <a:ext cx="8610600" cy="1121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What to Do with an “Innocent” Defendant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If the evidence is not strong enough to reject the presumption of innocent, the jury returns with a verdict of “not guilty.”</a:t>
            </a:r>
          </a:p>
          <a:p>
            <a:pPr marL="742950" lvl="1" indent="-285750"/>
            <a:r>
              <a:rPr lang="en-US"/>
              <a:t>The jury does not say that the defendant is innocent.</a:t>
            </a:r>
          </a:p>
          <a:p>
            <a:pPr marL="742950" lvl="1" indent="-285750"/>
            <a:r>
              <a:rPr lang="en-US"/>
              <a:t>All it says is that there is not enough evidence to convict, to reject innocence.</a:t>
            </a:r>
          </a:p>
          <a:p>
            <a:pPr marL="742950" lvl="1" indent="-285750"/>
            <a:r>
              <a:rPr lang="en-US"/>
              <a:t>The defendant may, in fact, be innocent, but the jury has no way to be sure.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What to Do with an “Innocent” </a:t>
            </a:r>
            <a:r>
              <a:rPr lang="en-US" sz="3000" dirty="0" smtClean="0"/>
              <a:t>Defendant</a:t>
            </a:r>
            <a:endParaRPr lang="en-US" sz="3000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Said statistically, we will </a:t>
            </a:r>
            <a:r>
              <a:rPr lang="en-US" i="1"/>
              <a:t>fail to reject</a:t>
            </a:r>
            <a:r>
              <a:rPr lang="en-US"/>
              <a:t> the null hypothesis.</a:t>
            </a:r>
          </a:p>
          <a:p>
            <a:pPr marL="742950" lvl="1" indent="-285750"/>
            <a:r>
              <a:rPr lang="en-US"/>
              <a:t>We never declare the null hypothesis to be true, because we simply do not know whether it’s true or not.</a:t>
            </a:r>
          </a:p>
          <a:p>
            <a:pPr marL="742950" lvl="1" indent="-285750"/>
            <a:r>
              <a:rPr lang="en-US"/>
              <a:t>Sometimes in this case we say that the </a:t>
            </a:r>
            <a:r>
              <a:rPr lang="en-US" i="1"/>
              <a:t>null hypothesis has been retained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/>
              <a:t>What to Do with an “Innocent” </a:t>
            </a:r>
            <a:r>
              <a:rPr lang="en-US" sz="3000" dirty="0" smtClean="0"/>
              <a:t>Defendant</a:t>
            </a:r>
            <a:endParaRPr lang="en-US" sz="3000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In a trial, the burden of proof is on the prosecution.</a:t>
            </a:r>
          </a:p>
          <a:p>
            <a:pPr marL="342900" indent="-342900"/>
            <a:r>
              <a:rPr lang="en-US"/>
              <a:t>In a hypothesis test, the burden of proof is on the unusual claim.</a:t>
            </a:r>
          </a:p>
          <a:p>
            <a:pPr marL="342900" indent="-342900"/>
            <a:r>
              <a:rPr lang="en-US"/>
              <a:t>The null hypothesis is the ordinary state of affairs, so it’s the alternative to the null hypothesis that we consider unusual (and for which we must marshal evidence).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Hypotheses</a:t>
            </a:r>
          </a:p>
        </p:txBody>
      </p:sp>
      <p:sp>
        <p:nvSpPr>
          <p:cNvPr id="517125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Hypotheses are working models that we adopt temporarily.</a:t>
            </a:r>
          </a:p>
          <a:p>
            <a:pPr>
              <a:lnSpc>
                <a:spcPct val="90000"/>
              </a:lnSpc>
            </a:pPr>
            <a:r>
              <a:rPr lang="en-US"/>
              <a:t>Our starting hypothesis is called the </a:t>
            </a:r>
            <a:r>
              <a:rPr lang="en-US">
                <a:solidFill>
                  <a:schemeClr val="hlink"/>
                </a:solidFill>
              </a:rPr>
              <a:t>null hypothesis</a:t>
            </a:r>
            <a:r>
              <a:rPr lang="en-US"/>
              <a:t>. </a:t>
            </a:r>
          </a:p>
          <a:p>
            <a:pPr>
              <a:lnSpc>
                <a:spcPct val="90000"/>
              </a:lnSpc>
            </a:pPr>
            <a:r>
              <a:rPr lang="en-US"/>
              <a:t>The null hypothesis, that we denote by </a:t>
            </a:r>
            <a:r>
              <a:rPr lang="en-US">
                <a:solidFill>
                  <a:schemeClr val="hlink"/>
                </a:solidFill>
              </a:rPr>
              <a:t>H</a:t>
            </a:r>
            <a:r>
              <a:rPr lang="en-US" baseline="-25000">
                <a:solidFill>
                  <a:schemeClr val="hlink"/>
                </a:solidFill>
              </a:rPr>
              <a:t>0</a:t>
            </a:r>
            <a:r>
              <a:rPr lang="en-US"/>
              <a:t>, specifies a population model parameter of interest and proposes a value for that parameter.</a:t>
            </a:r>
          </a:p>
          <a:p>
            <a:pPr>
              <a:lnSpc>
                <a:spcPct val="90000"/>
              </a:lnSpc>
            </a:pPr>
            <a:r>
              <a:rPr lang="en-US"/>
              <a:t>We usually write down the null hypothesis in the form 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/>
              <a:t>parameter</a:t>
            </a:r>
            <a:r>
              <a:rPr lang="en-US"/>
              <a:t> = </a:t>
            </a:r>
            <a:r>
              <a:rPr lang="en-US" i="1"/>
              <a:t>hypothesized</a:t>
            </a:r>
            <a:r>
              <a:rPr lang="en-US"/>
              <a:t> </a:t>
            </a:r>
            <a:r>
              <a:rPr lang="en-US" i="1"/>
              <a:t>value</a:t>
            </a:r>
            <a:r>
              <a:rPr lang="en-US"/>
              <a:t>.</a:t>
            </a:r>
          </a:p>
          <a:p>
            <a:pPr>
              <a:lnSpc>
                <a:spcPct val="90000"/>
              </a:lnSpc>
            </a:pPr>
            <a:r>
              <a:rPr lang="en-US"/>
              <a:t>The alternative hypothesis, which we denote by </a:t>
            </a:r>
            <a:r>
              <a:rPr lang="en-US">
                <a:solidFill>
                  <a:schemeClr val="hlink"/>
                </a:solidFill>
              </a:rPr>
              <a:t>H</a:t>
            </a:r>
            <a:r>
              <a:rPr lang="en-US" baseline="-25000">
                <a:solidFill>
                  <a:schemeClr val="hlink"/>
                </a:solidFill>
              </a:rPr>
              <a:t>A</a:t>
            </a:r>
            <a:r>
              <a:rPr lang="en-US"/>
              <a:t>, contains the values of the parameter that we consider plausible if we reject the null hypothesis.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762500"/>
            <a:ext cx="9144000" cy="952500"/>
          </a:xfrm>
        </p:spPr>
        <p:txBody>
          <a:bodyPr>
            <a:normAutofit/>
          </a:bodyPr>
          <a:lstStyle/>
          <a:p>
            <a:r>
              <a:rPr lang="en-US" sz="3600" dirty="0"/>
              <a:t>The Reasoning of Hypothesis Testing</a:t>
            </a:r>
          </a:p>
        </p:txBody>
      </p:sp>
      <p:sp>
        <p:nvSpPr>
          <p:cNvPr id="52838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9600" indent="-609600"/>
            <a:r>
              <a:rPr lang="en-US"/>
              <a:t>There are four basic parts to a hypothesis test:</a:t>
            </a:r>
          </a:p>
          <a:p>
            <a:pPr marL="1371600" lvl="2" indent="-457200">
              <a:buClr>
                <a:srgbClr val="FF6600"/>
              </a:buClr>
              <a:buSzPct val="85000"/>
              <a:buFontTx/>
              <a:buAutoNum type="arabicPeriod"/>
            </a:pPr>
            <a:r>
              <a:rPr lang="en-US" sz="2800">
                <a:solidFill>
                  <a:srgbClr val="6666FF"/>
                </a:solidFill>
              </a:rPr>
              <a:t>Hypotheses</a:t>
            </a:r>
          </a:p>
          <a:p>
            <a:pPr marL="1371600" lvl="2" indent="-457200">
              <a:buClr>
                <a:srgbClr val="FF6600"/>
              </a:buClr>
              <a:buSzPct val="85000"/>
              <a:buFontTx/>
              <a:buAutoNum type="arabicPeriod"/>
            </a:pPr>
            <a:r>
              <a:rPr lang="en-US" sz="2800">
                <a:solidFill>
                  <a:srgbClr val="6666FF"/>
                </a:solidFill>
              </a:rPr>
              <a:t>Model</a:t>
            </a:r>
          </a:p>
          <a:p>
            <a:pPr marL="1371600" lvl="2" indent="-457200">
              <a:buClr>
                <a:srgbClr val="FF6600"/>
              </a:buClr>
              <a:buSzPct val="85000"/>
              <a:buFontTx/>
              <a:buAutoNum type="arabicPeriod"/>
            </a:pPr>
            <a:r>
              <a:rPr lang="en-US" sz="2800">
                <a:solidFill>
                  <a:srgbClr val="6666FF"/>
                </a:solidFill>
              </a:rPr>
              <a:t>Mechanics</a:t>
            </a:r>
          </a:p>
          <a:p>
            <a:pPr marL="1371600" lvl="2" indent="-457200">
              <a:buClr>
                <a:srgbClr val="FF6600"/>
              </a:buClr>
              <a:buSzPct val="85000"/>
              <a:buFontTx/>
              <a:buAutoNum type="arabicPeriod"/>
            </a:pPr>
            <a:r>
              <a:rPr lang="en-US" sz="2800">
                <a:solidFill>
                  <a:srgbClr val="6666FF"/>
                </a:solidFill>
              </a:rPr>
              <a:t>Conclusion</a:t>
            </a:r>
          </a:p>
          <a:p>
            <a:pPr marL="609600" indent="-609600"/>
            <a:r>
              <a:rPr lang="en-US"/>
              <a:t>Let’s look at these parts in detail…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Reasoning of Hypothesis </a:t>
            </a:r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Tx/>
              <a:buAutoNum type="arabicPeriod"/>
            </a:pPr>
            <a:r>
              <a:rPr lang="en-US">
                <a:solidFill>
                  <a:srgbClr val="6666FF"/>
                </a:solidFill>
              </a:rPr>
              <a:t>Hypotheses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>
                <a:solidFill>
                  <a:schemeClr val="hlink"/>
                </a:solidFill>
              </a:rPr>
              <a:t>The null hypothesis:</a:t>
            </a:r>
            <a:r>
              <a:rPr lang="en-US"/>
              <a:t> To perform a hypothesis test, we must first translate our question of interest into a statement about model parameters. </a:t>
            </a:r>
          </a:p>
          <a:p>
            <a:pPr marL="1371600" lvl="2" indent="-457200">
              <a:lnSpc>
                <a:spcPct val="90000"/>
              </a:lnSpc>
              <a:buClr>
                <a:srgbClr val="FF0000"/>
              </a:buClr>
            </a:pPr>
            <a:r>
              <a:rPr lang="en-US"/>
              <a:t>In general, we have    </a:t>
            </a:r>
          </a:p>
          <a:p>
            <a:pPr marL="1371600" lvl="2" indent="-457200" algn="ctr">
              <a:lnSpc>
                <a:spcPct val="90000"/>
              </a:lnSpc>
              <a:buClr>
                <a:srgbClr val="FF0000"/>
              </a:buClr>
              <a:buFont typeface="Wingdings" pitchFamily="112" charset="2"/>
              <a:buNone/>
            </a:pPr>
            <a:r>
              <a:rPr lang="en-US"/>
              <a:t>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/>
              <a:t>parameter = hypothesized value</a:t>
            </a:r>
            <a:r>
              <a:rPr lang="en-US"/>
              <a:t>.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>
                <a:solidFill>
                  <a:schemeClr val="hlink"/>
                </a:solidFill>
              </a:rPr>
              <a:t>The alternative hypothesis:</a:t>
            </a:r>
            <a:r>
              <a:rPr lang="en-US"/>
              <a:t> The alternative hypothesis, H</a:t>
            </a:r>
            <a:r>
              <a:rPr lang="en-US" baseline="-25000"/>
              <a:t>A</a:t>
            </a:r>
            <a:r>
              <a:rPr lang="en-US"/>
              <a:t>, contains the values of the parameter we consider plausible when we reject the null.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Reasoning of Hypothesis </a:t>
            </a:r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  <a:buFontTx/>
              <a:buAutoNum type="arabicPeriod" startAt="2"/>
            </a:pPr>
            <a:r>
              <a:rPr lang="en-US">
                <a:solidFill>
                  <a:srgbClr val="6666FF"/>
                </a:solidFill>
              </a:rPr>
              <a:t>Model</a:t>
            </a:r>
          </a:p>
          <a:p>
            <a:pPr marL="990600" lvl="1" indent="-533400">
              <a:lnSpc>
                <a:spcPct val="80000"/>
              </a:lnSpc>
              <a:buClr>
                <a:srgbClr val="FF6600"/>
              </a:buClr>
            </a:pPr>
            <a:r>
              <a:rPr lang="en-US" sz="2400"/>
              <a:t>To plan a statistical hypothesis test, specify the </a:t>
            </a:r>
            <a:r>
              <a:rPr lang="en-US" sz="2400" i="1"/>
              <a:t>model</a:t>
            </a:r>
            <a:r>
              <a:rPr lang="en-US" sz="2400"/>
              <a:t> you will use to test the null hypothesis and the parameter of interest.</a:t>
            </a:r>
          </a:p>
          <a:p>
            <a:pPr marL="990600" lvl="1" indent="-533400">
              <a:lnSpc>
                <a:spcPct val="80000"/>
              </a:lnSpc>
              <a:buClr>
                <a:srgbClr val="FF6600"/>
              </a:buClr>
            </a:pPr>
            <a:r>
              <a:rPr lang="en-US" sz="2400"/>
              <a:t>All models require assumptions, so state the assumptions and check any corresponding conditions.</a:t>
            </a:r>
          </a:p>
          <a:p>
            <a:pPr marL="990600" lvl="1" indent="-533400">
              <a:lnSpc>
                <a:spcPct val="80000"/>
              </a:lnSpc>
              <a:buClr>
                <a:srgbClr val="FF6600"/>
              </a:buClr>
            </a:pPr>
            <a:r>
              <a:rPr lang="en-US" sz="2400"/>
              <a:t>Your model step should end with a statement such</a:t>
            </a:r>
          </a:p>
          <a:p>
            <a:pPr marL="1371600" lvl="2" indent="-457200">
              <a:lnSpc>
                <a:spcPct val="80000"/>
              </a:lnSpc>
              <a:buClr>
                <a:srgbClr val="FF6600"/>
              </a:buClr>
            </a:pPr>
            <a:r>
              <a:rPr lang="en-US" i="1"/>
              <a:t>Because the conditions are satisfied, I can model the sampling distribution of the proportion with a Normal model.</a:t>
            </a:r>
          </a:p>
          <a:p>
            <a:pPr marL="1371600" lvl="2" indent="-457200">
              <a:lnSpc>
                <a:spcPct val="80000"/>
              </a:lnSpc>
              <a:buClr>
                <a:srgbClr val="FF6600"/>
              </a:buClr>
            </a:pPr>
            <a:r>
              <a:rPr lang="en-US"/>
              <a:t>Watch out, though. It might be the case that your model step ends with “</a:t>
            </a:r>
            <a:r>
              <a:rPr lang="en-US" i="1"/>
              <a:t>Because the conditions are not satisfied, I can’t proceed with the test.</a:t>
            </a:r>
            <a:r>
              <a:rPr lang="en-US"/>
              <a:t>” If that’s the case, stop and reconsider.</a:t>
            </a:r>
            <a:endParaRPr lang="en-US" sz="20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Reasoning of Hypothesis </a:t>
            </a:r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9600" indent="-609600">
              <a:lnSpc>
                <a:spcPct val="80000"/>
              </a:lnSpc>
              <a:buClr>
                <a:srgbClr val="FF0000"/>
              </a:buClr>
              <a:buSzTx/>
              <a:buFontTx/>
              <a:buAutoNum type="arabicPeriod" startAt="2"/>
            </a:pPr>
            <a:r>
              <a:rPr lang="en-US">
                <a:solidFill>
                  <a:srgbClr val="6666FF"/>
                </a:solidFill>
              </a:rPr>
              <a:t>Model</a:t>
            </a:r>
          </a:p>
          <a:p>
            <a:pPr marL="990600" lvl="1" indent="-533400">
              <a:lnSpc>
                <a:spcPct val="80000"/>
              </a:lnSpc>
              <a:buClr>
                <a:srgbClr val="FF6600"/>
              </a:buClr>
            </a:pPr>
            <a:r>
              <a:rPr lang="en-US"/>
              <a:t>Each test we discuss in the book has a name that you should include in your report.</a:t>
            </a:r>
          </a:p>
          <a:p>
            <a:pPr marL="990600" lvl="1" indent="-533400">
              <a:lnSpc>
                <a:spcPct val="80000"/>
              </a:lnSpc>
              <a:buClr>
                <a:srgbClr val="FF6600"/>
              </a:buClr>
            </a:pPr>
            <a:r>
              <a:rPr lang="en-US"/>
              <a:t>The test about proportions is called a </a:t>
            </a:r>
            <a:r>
              <a:rPr lang="en-US">
                <a:solidFill>
                  <a:schemeClr val="hlink"/>
                </a:solidFill>
              </a:rPr>
              <a:t>one-proportion </a:t>
            </a:r>
            <a:r>
              <a:rPr lang="en-US" i="1">
                <a:solidFill>
                  <a:schemeClr val="hlink"/>
                </a:solidFill>
              </a:rPr>
              <a:t>z</a:t>
            </a:r>
            <a:r>
              <a:rPr lang="en-US">
                <a:solidFill>
                  <a:schemeClr val="hlink"/>
                </a:solidFill>
              </a:rPr>
              <a:t>-test.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One-Proportion </a:t>
            </a:r>
            <a:r>
              <a:rPr lang="en-US" i="1"/>
              <a:t>z</a:t>
            </a:r>
            <a:r>
              <a:rPr lang="en-US"/>
              <a:t>-Test</a:t>
            </a:r>
          </a:p>
        </p:txBody>
      </p:sp>
      <p:sp>
        <p:nvSpPr>
          <p:cNvPr id="53248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85000"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 dirty="0"/>
              <a:t>The conditions for the one-proportion </a:t>
            </a:r>
            <a:r>
              <a:rPr lang="en-US" i="1" dirty="0"/>
              <a:t>z</a:t>
            </a:r>
            <a:r>
              <a:rPr lang="en-US" dirty="0"/>
              <a:t>-test are the same as for the one proportion </a:t>
            </a:r>
            <a:r>
              <a:rPr lang="en-US" i="1" dirty="0"/>
              <a:t>z</a:t>
            </a:r>
            <a:r>
              <a:rPr lang="en-US" dirty="0"/>
              <a:t>-interval. We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/>
              <a:t>test the hypothesis  </a:t>
            </a:r>
            <a:r>
              <a:rPr lang="en-US" dirty="0">
                <a:solidFill>
                  <a:schemeClr val="hlink"/>
                </a:solidFill>
              </a:rPr>
              <a:t>H</a:t>
            </a:r>
            <a:r>
              <a:rPr lang="en-US" baseline="-25000" dirty="0">
                <a:solidFill>
                  <a:schemeClr val="hlink"/>
                </a:solidFill>
              </a:rPr>
              <a:t>0</a:t>
            </a:r>
            <a:r>
              <a:rPr lang="en-US" dirty="0">
                <a:solidFill>
                  <a:schemeClr val="hlink"/>
                </a:solidFill>
              </a:rPr>
              <a:t>: </a:t>
            </a:r>
            <a:r>
              <a:rPr lang="en-US" i="1" dirty="0">
                <a:solidFill>
                  <a:schemeClr val="hlink"/>
                </a:solidFill>
              </a:rPr>
              <a:t>p</a:t>
            </a:r>
            <a:r>
              <a:rPr lang="en-US" dirty="0">
                <a:solidFill>
                  <a:schemeClr val="hlink"/>
                </a:solidFill>
              </a:rPr>
              <a:t> = </a:t>
            </a:r>
            <a:r>
              <a:rPr lang="en-US" i="1" dirty="0">
                <a:solidFill>
                  <a:schemeClr val="hlink"/>
                </a:solidFill>
              </a:rPr>
              <a:t>p</a:t>
            </a:r>
            <a:r>
              <a:rPr lang="en-US" baseline="-25000" dirty="0">
                <a:solidFill>
                  <a:schemeClr val="hlink"/>
                </a:solidFill>
              </a:rPr>
              <a:t>0</a:t>
            </a:r>
            <a:r>
              <a:rPr lang="en-US" dirty="0">
                <a:solidFill>
                  <a:schemeClr val="hlink"/>
                </a:solidFill>
              </a:rPr>
              <a:t> </a:t>
            </a:r>
          </a:p>
          <a:p>
            <a:pPr marL="342900" indent="-342900">
              <a:lnSpc>
                <a:spcPct val="80000"/>
              </a:lnSpc>
              <a:buFont typeface="Wingdings" pitchFamily="112" charset="2"/>
              <a:buNone/>
            </a:pPr>
            <a:r>
              <a:rPr lang="en-US" dirty="0">
                <a:solidFill>
                  <a:schemeClr val="hlink"/>
                </a:solidFill>
              </a:rPr>
              <a:t>	</a:t>
            </a:r>
          </a:p>
          <a:p>
            <a:pPr marL="342900" indent="-342900">
              <a:lnSpc>
                <a:spcPct val="80000"/>
              </a:lnSpc>
              <a:buFont typeface="Wingdings" pitchFamily="112" charset="2"/>
              <a:buNone/>
            </a:pPr>
            <a:r>
              <a:rPr lang="en-US" dirty="0"/>
              <a:t>	using the statistic</a:t>
            </a:r>
          </a:p>
          <a:p>
            <a:pPr marL="342900" indent="-342900">
              <a:lnSpc>
                <a:spcPct val="80000"/>
              </a:lnSpc>
              <a:buFont typeface="Wingdings" pitchFamily="112" charset="2"/>
              <a:buNone/>
            </a:pPr>
            <a:endParaRPr lang="en-US" dirty="0"/>
          </a:p>
          <a:p>
            <a:pPr marL="342900" indent="-342900">
              <a:lnSpc>
                <a:spcPct val="80000"/>
              </a:lnSpc>
            </a:pPr>
            <a:endParaRPr lang="en-US" dirty="0"/>
          </a:p>
          <a:p>
            <a:pPr marL="342900" indent="-342900">
              <a:lnSpc>
                <a:spcPct val="80000"/>
              </a:lnSpc>
              <a:buFont typeface="Wingdings" pitchFamily="112" charset="2"/>
              <a:buNone/>
            </a:pPr>
            <a:r>
              <a:rPr lang="en-US" dirty="0"/>
              <a:t>	where</a:t>
            </a:r>
          </a:p>
          <a:p>
            <a:pPr marL="342900" indent="-342900">
              <a:lnSpc>
                <a:spcPct val="80000"/>
              </a:lnSpc>
            </a:pPr>
            <a:endParaRPr lang="en-US" dirty="0"/>
          </a:p>
          <a:p>
            <a:pPr marL="342900" indent="-342900">
              <a:lnSpc>
                <a:spcPct val="80000"/>
              </a:lnSpc>
            </a:pPr>
            <a:r>
              <a:rPr lang="en-US" dirty="0"/>
              <a:t>When the conditions are met and the null hypothesis is true, this statistic follows the standard Normal model, so we can use that model to obtain a P-value.</a:t>
            </a:r>
          </a:p>
        </p:txBody>
      </p:sp>
      <p:graphicFrame>
        <p:nvGraphicFramePr>
          <p:cNvPr id="532488" name="Object 8"/>
          <p:cNvGraphicFramePr>
            <a:graphicFrameLocks noChangeAspect="1"/>
          </p:cNvGraphicFramePr>
          <p:nvPr/>
        </p:nvGraphicFramePr>
        <p:xfrm>
          <a:off x="3581400" y="1409700"/>
          <a:ext cx="2019300" cy="952500"/>
        </p:xfrm>
        <a:graphic>
          <a:graphicData uri="http://schemas.openxmlformats.org/presentationml/2006/ole">
            <p:oleObj spid="_x0000_s1026" name="Equation" r:id="rId3" imgW="2019300" imgH="1143000" progId="">
              <p:embed/>
            </p:oleObj>
          </a:graphicData>
        </a:graphic>
      </p:graphicFrame>
      <p:graphicFrame>
        <p:nvGraphicFramePr>
          <p:cNvPr id="532489" name="Object 9"/>
          <p:cNvGraphicFramePr>
            <a:graphicFrameLocks noChangeAspect="1"/>
          </p:cNvGraphicFramePr>
          <p:nvPr/>
        </p:nvGraphicFramePr>
        <p:xfrm>
          <a:off x="1828800" y="2476500"/>
          <a:ext cx="2336800" cy="783167"/>
        </p:xfrm>
        <a:graphic>
          <a:graphicData uri="http://schemas.openxmlformats.org/presentationml/2006/ole">
            <p:oleObj spid="_x0000_s1027" name="Equation" r:id="rId4" imgW="2336800" imgH="939800" progId="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Reasoning of Hypothesis </a:t>
            </a:r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9600" indent="-609600">
              <a:lnSpc>
                <a:spcPct val="90000"/>
              </a:lnSpc>
              <a:buClr>
                <a:srgbClr val="FF0000"/>
              </a:buClr>
              <a:buSzTx/>
              <a:buFontTx/>
              <a:buAutoNum type="arabicPeriod" startAt="3"/>
            </a:pPr>
            <a:r>
              <a:rPr lang="en-US">
                <a:solidFill>
                  <a:srgbClr val="6666FF"/>
                </a:solidFill>
              </a:rPr>
              <a:t>Mechanics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/>
              <a:t>Under “mechanics” we place the actual calculation of our test statistic from the data.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/>
              <a:t>Different tests will have different formulas and different test statistics.</a:t>
            </a:r>
          </a:p>
          <a:p>
            <a:pPr marL="990600" lvl="1" indent="-533400">
              <a:lnSpc>
                <a:spcPct val="90000"/>
              </a:lnSpc>
              <a:buClr>
                <a:srgbClr val="FF6600"/>
              </a:buClr>
            </a:pPr>
            <a:r>
              <a:rPr lang="en-US"/>
              <a:t>Usually, the mechanics are handled by a statistics program or calculator, but it’s good to know the formulas.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Reasoning of Hypothesis </a:t>
            </a:r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53453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lnSpcReduction="10000"/>
          </a:bodyPr>
          <a:lstStyle/>
          <a:p>
            <a:pPr marL="609600" indent="-609600">
              <a:buClr>
                <a:srgbClr val="FF0000"/>
              </a:buClr>
              <a:buSzTx/>
              <a:buFontTx/>
              <a:buAutoNum type="arabicPeriod" startAt="3"/>
            </a:pPr>
            <a:r>
              <a:rPr lang="en-US">
                <a:solidFill>
                  <a:srgbClr val="6666FF"/>
                </a:solidFill>
              </a:rPr>
              <a:t>Mechanics</a:t>
            </a:r>
          </a:p>
          <a:p>
            <a:pPr marL="990600" lvl="1" indent="-533400">
              <a:buClr>
                <a:srgbClr val="FF6600"/>
              </a:buClr>
            </a:pPr>
            <a:r>
              <a:rPr lang="en-US"/>
              <a:t>The ultimate goal of the calculation is to obtain a </a:t>
            </a:r>
            <a:r>
              <a:rPr lang="en-US">
                <a:solidFill>
                  <a:schemeClr val="hlink"/>
                </a:solidFill>
              </a:rPr>
              <a:t>P-value</a:t>
            </a:r>
            <a:r>
              <a:rPr lang="en-US"/>
              <a:t>.</a:t>
            </a:r>
          </a:p>
          <a:p>
            <a:pPr marL="1371600" lvl="2" indent="-457200">
              <a:buClr>
                <a:srgbClr val="FF6600"/>
              </a:buClr>
            </a:pPr>
            <a:r>
              <a:rPr lang="en-US"/>
              <a:t>The P-value is the probability that the observed statistic value (or an even more extreme value) could occur if the null model were correct.</a:t>
            </a:r>
          </a:p>
          <a:p>
            <a:pPr marL="1371600" lvl="2" indent="-457200">
              <a:buClr>
                <a:srgbClr val="FF6600"/>
              </a:buClr>
            </a:pPr>
            <a:r>
              <a:rPr lang="en-US"/>
              <a:t>If the P-value is small enough, we’ll reject the null hypothesis.</a:t>
            </a:r>
          </a:p>
          <a:p>
            <a:pPr marL="1371600" lvl="2" indent="-457200">
              <a:buClr>
                <a:srgbClr val="FF6600"/>
              </a:buClr>
            </a:pPr>
            <a:r>
              <a:rPr lang="en-US"/>
              <a:t>Note: The P-value is a conditional probability—it’s the probability that the observed results could have happened </a:t>
            </a:r>
            <a:r>
              <a:rPr lang="en-US" i="1"/>
              <a:t>if the null hypothesis is true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Reasoning of Hypothesis </a:t>
            </a:r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53555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rgbClr val="FF0000"/>
              </a:buClr>
              <a:buSzTx/>
              <a:buFontTx/>
              <a:buAutoNum type="arabicPeriod" startAt="4"/>
            </a:pPr>
            <a:r>
              <a:rPr lang="en-US">
                <a:solidFill>
                  <a:srgbClr val="6666FF"/>
                </a:solidFill>
              </a:rPr>
              <a:t>Conclusion</a:t>
            </a:r>
          </a:p>
          <a:p>
            <a:pPr marL="990600" lvl="1" indent="-533400">
              <a:buClr>
                <a:srgbClr val="FF6600"/>
              </a:buClr>
            </a:pPr>
            <a:r>
              <a:rPr lang="en-US"/>
              <a:t>The conclusion in a hypothesis test is always a statement about the null hypothesis. </a:t>
            </a:r>
          </a:p>
          <a:p>
            <a:pPr marL="990600" lvl="1" indent="-533400">
              <a:buClr>
                <a:srgbClr val="FF6600"/>
              </a:buClr>
            </a:pPr>
            <a:r>
              <a:rPr lang="en-US"/>
              <a:t>The conclusion must state either that we reject or that we fail to reject the null hypothesis.</a:t>
            </a:r>
          </a:p>
          <a:p>
            <a:pPr marL="990600" lvl="1" indent="-533400">
              <a:buClr>
                <a:srgbClr val="FF6600"/>
              </a:buClr>
            </a:pPr>
            <a:r>
              <a:rPr lang="en-US"/>
              <a:t>And, as always, the conclusion should be stated in context.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The Reasoning of Hypothesis </a:t>
            </a:r>
            <a:r>
              <a:rPr lang="en-US" sz="3200" dirty="0" smtClean="0"/>
              <a:t>Testing</a:t>
            </a:r>
            <a:endParaRPr lang="en-US" sz="3200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rgbClr val="FF0000"/>
              </a:buClr>
              <a:buSzTx/>
              <a:buFontTx/>
              <a:buAutoNum type="arabicPeriod" startAt="4"/>
            </a:pPr>
            <a:r>
              <a:rPr lang="en-US">
                <a:solidFill>
                  <a:srgbClr val="6666FF"/>
                </a:solidFill>
              </a:rPr>
              <a:t>Conclusion</a:t>
            </a:r>
          </a:p>
          <a:p>
            <a:pPr marL="990600" lvl="1" indent="-533400">
              <a:buClr>
                <a:srgbClr val="FF6600"/>
              </a:buClr>
            </a:pPr>
            <a:r>
              <a:rPr lang="en-US"/>
              <a:t>Your conclusion about the null hypothesis should never be the end of a testing procedure.</a:t>
            </a:r>
          </a:p>
          <a:p>
            <a:pPr marL="990600" lvl="1" indent="-533400">
              <a:buClr>
                <a:srgbClr val="FF6600"/>
              </a:buClr>
            </a:pPr>
            <a:r>
              <a:rPr lang="en-US"/>
              <a:t>Often there are actions to take or policies to change.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Two-Sided </a:t>
            </a:r>
            <a:r>
              <a:rPr lang="en-US" dirty="0" err="1" smtClean="0"/>
              <a:t>vs</a:t>
            </a:r>
            <a:r>
              <a:rPr lang="en-US" dirty="0" smtClean="0"/>
              <a:t> One-Sided</a:t>
            </a:r>
            <a:endParaRPr lang="en-US" dirty="0"/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800100"/>
            <a:ext cx="8001000" cy="222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Hypotheses</a:t>
            </a:r>
            <a:endParaRPr lang="en-US" dirty="0"/>
          </a:p>
        </p:txBody>
      </p:sp>
      <p:sp>
        <p:nvSpPr>
          <p:cNvPr id="518149" name="Rectangle 5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null hypothesis</a:t>
            </a:r>
            <a:r>
              <a:rPr lang="en-US"/>
              <a:t>,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specifies a population model parameter of interest and proposes a value for that parameter. </a:t>
            </a:r>
          </a:p>
          <a:p>
            <a:pPr lvl="1">
              <a:lnSpc>
                <a:spcPct val="80000"/>
              </a:lnSpc>
            </a:pPr>
            <a:r>
              <a:rPr lang="en-US"/>
              <a:t>We might have, for example, H</a:t>
            </a:r>
            <a:r>
              <a:rPr lang="en-US" baseline="-25000"/>
              <a:t>0</a:t>
            </a:r>
            <a:r>
              <a:rPr lang="en-US"/>
              <a:t>: </a:t>
            </a:r>
            <a:r>
              <a:rPr lang="en-US" i="1"/>
              <a:t>p</a:t>
            </a:r>
            <a:r>
              <a:rPr lang="en-US"/>
              <a:t> = 0.20, as in the chapter example.</a:t>
            </a:r>
          </a:p>
          <a:p>
            <a:pPr>
              <a:lnSpc>
                <a:spcPct val="80000"/>
              </a:lnSpc>
            </a:pPr>
            <a:r>
              <a:rPr lang="en-US"/>
              <a:t>We want to compare our data to what we would expect given that H</a:t>
            </a:r>
            <a:r>
              <a:rPr lang="en-US" baseline="-25000"/>
              <a:t>0</a:t>
            </a:r>
            <a:r>
              <a:rPr lang="en-US"/>
              <a:t> is true. </a:t>
            </a:r>
          </a:p>
          <a:p>
            <a:pPr lvl="1">
              <a:lnSpc>
                <a:spcPct val="80000"/>
              </a:lnSpc>
            </a:pPr>
            <a:r>
              <a:rPr lang="en-US"/>
              <a:t>We can do this by finding out how many standard deviations away from the proposed value we are. </a:t>
            </a:r>
          </a:p>
          <a:p>
            <a:pPr>
              <a:lnSpc>
                <a:spcPct val="80000"/>
              </a:lnSpc>
            </a:pPr>
            <a:r>
              <a:rPr lang="en-US"/>
              <a:t>We then ask how likely it is to get results like we did if the null hypothesis were true.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Alternative Alternatives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3200"/>
              <a:t>There are three possible alternative hypotheses:</a:t>
            </a:r>
          </a:p>
          <a:p>
            <a:pPr marL="1143000" lvl="2" indent="-228600"/>
            <a:r>
              <a:rPr lang="en-US" sz="2800"/>
              <a:t>H</a:t>
            </a:r>
            <a:r>
              <a:rPr lang="en-US" sz="2800" baseline="-25000"/>
              <a:t>A</a:t>
            </a:r>
            <a:r>
              <a:rPr lang="en-US" sz="2800"/>
              <a:t>: </a:t>
            </a:r>
            <a:r>
              <a:rPr lang="en-US" sz="2800" i="1"/>
              <a:t>parameter &lt; hypothesized value</a:t>
            </a:r>
          </a:p>
          <a:p>
            <a:pPr marL="1143000" lvl="2" indent="-228600"/>
            <a:r>
              <a:rPr lang="en-US" sz="2800"/>
              <a:t>H</a:t>
            </a:r>
            <a:r>
              <a:rPr lang="en-US" sz="2800" baseline="-25000"/>
              <a:t>A</a:t>
            </a:r>
            <a:r>
              <a:rPr lang="en-US" sz="2800"/>
              <a:t>: </a:t>
            </a:r>
            <a:r>
              <a:rPr lang="en-US" sz="2800" i="1"/>
              <a:t>parameter ≠ hypothesized value</a:t>
            </a:r>
          </a:p>
          <a:p>
            <a:pPr marL="1143000" lvl="2" indent="-228600"/>
            <a:r>
              <a:rPr lang="en-US" sz="2800"/>
              <a:t>H</a:t>
            </a:r>
            <a:r>
              <a:rPr lang="en-US" sz="2800" baseline="-25000"/>
              <a:t>A</a:t>
            </a:r>
            <a:r>
              <a:rPr lang="en-US" sz="2800"/>
              <a:t>: </a:t>
            </a:r>
            <a:r>
              <a:rPr lang="en-US" sz="2800" i="1"/>
              <a:t>parameter &gt; hypothesized value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</a:t>
            </a: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538628" name="Rectangle 4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 sz="2400">
                <a:solidFill>
                  <a:schemeClr val="hlink"/>
                </a:solidFill>
              </a:rPr>
              <a:t>H</a:t>
            </a:r>
            <a:r>
              <a:rPr lang="en-US" sz="2400" baseline="-25000">
                <a:solidFill>
                  <a:schemeClr val="hlink"/>
                </a:solidFill>
              </a:rPr>
              <a:t>A</a:t>
            </a:r>
            <a:r>
              <a:rPr lang="en-US" sz="2400">
                <a:solidFill>
                  <a:schemeClr val="hlink"/>
                </a:solidFill>
              </a:rPr>
              <a:t>: </a:t>
            </a:r>
            <a:r>
              <a:rPr lang="en-US" sz="2400" i="1">
                <a:solidFill>
                  <a:schemeClr val="hlink"/>
                </a:solidFill>
              </a:rPr>
              <a:t>parameter ≠ value</a:t>
            </a:r>
            <a:r>
              <a:rPr lang="en-US" sz="2400"/>
              <a:t> is known as a </a:t>
            </a:r>
            <a:r>
              <a:rPr lang="en-US" sz="2400">
                <a:solidFill>
                  <a:schemeClr val="hlink"/>
                </a:solidFill>
              </a:rPr>
              <a:t>two-sided alternative</a:t>
            </a:r>
            <a:r>
              <a:rPr lang="en-US" sz="2400"/>
              <a:t> because we are equally interested in deviations on either side of the null hypothesis value. </a:t>
            </a:r>
          </a:p>
          <a:p>
            <a:pPr marL="342900" indent="-342900"/>
            <a:r>
              <a:rPr lang="en-US" sz="2400"/>
              <a:t>For two-sided alternatives, the P-value is the probability of deviating in </a:t>
            </a:r>
            <a:r>
              <a:rPr lang="en-US" sz="2400" i="1"/>
              <a:t>either</a:t>
            </a:r>
            <a:r>
              <a:rPr lang="en-US" sz="2400"/>
              <a:t> direction from the null hypothesis value.</a:t>
            </a:r>
            <a:endParaRPr lang="en-US" sz="2400" i="1"/>
          </a:p>
        </p:txBody>
      </p:sp>
      <p:pic>
        <p:nvPicPr>
          <p:cNvPr id="538629" name="Picture 5" descr="Figure_page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2324100"/>
            <a:ext cx="7572375" cy="227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Alternative </a:t>
            </a:r>
            <a:r>
              <a:rPr lang="en-US" dirty="0" smtClean="0"/>
              <a:t>Alternatives</a:t>
            </a:r>
            <a:endParaRPr lang="en-US" dirty="0"/>
          </a:p>
        </p:txBody>
      </p:sp>
      <p:sp>
        <p:nvSpPr>
          <p:cNvPr id="53965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0"/>
            <a:ext cx="8686800" cy="4699000"/>
          </a:xfrm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 dirty="0"/>
              <a:t>The other two alternative hypotheses are called </a:t>
            </a:r>
            <a:r>
              <a:rPr lang="en-US" sz="2400" dirty="0">
                <a:solidFill>
                  <a:schemeClr val="hlink"/>
                </a:solidFill>
              </a:rPr>
              <a:t>one-sided alternatives</a:t>
            </a:r>
            <a:r>
              <a:rPr lang="en-US" sz="2400" dirty="0"/>
              <a:t>. 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/>
              <a:t>A one-sided alternative focuses on deviations from the null hypothesis value in only one direction. 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 dirty="0"/>
              <a:t>Thus, the P-value for one-sided alternatives is the probability of deviating </a:t>
            </a:r>
            <a:r>
              <a:rPr lang="en-US" sz="2400" i="1" dirty="0"/>
              <a:t>only in the direction of the alternative</a:t>
            </a:r>
            <a:r>
              <a:rPr lang="en-US" sz="2400" dirty="0"/>
              <a:t> away from the null hypothesis value.</a:t>
            </a:r>
            <a:endParaRPr lang="en-US" sz="2400" i="1" dirty="0"/>
          </a:p>
        </p:txBody>
      </p:sp>
      <p:pic>
        <p:nvPicPr>
          <p:cNvPr id="539653" name="Picture 5" descr="Figure2_page49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2476500"/>
            <a:ext cx="7356475" cy="2230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/>
              <a:t>P-Values and Decisions:</a:t>
            </a:r>
            <a:br>
              <a:rPr lang="en-US" sz="3200"/>
            </a:br>
            <a:r>
              <a:rPr lang="en-US" sz="3200"/>
              <a:t>What to Tell About a Hypothesis Test</a:t>
            </a:r>
          </a:p>
        </p:txBody>
      </p:sp>
      <p:sp>
        <p:nvSpPr>
          <p:cNvPr id="540675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80000"/>
              </a:lnSpc>
            </a:pPr>
            <a:r>
              <a:rPr lang="en-US"/>
              <a:t>How small should the P-value be in order for you to reject the null hypothesis? </a:t>
            </a:r>
          </a:p>
          <a:p>
            <a:pPr marL="342900" indent="-342900">
              <a:lnSpc>
                <a:spcPct val="80000"/>
              </a:lnSpc>
            </a:pPr>
            <a:r>
              <a:rPr lang="en-US"/>
              <a:t>It turns out that our decision criterion is context-dependent.</a:t>
            </a:r>
          </a:p>
          <a:p>
            <a:pPr marL="742950" lvl="1" indent="-285750">
              <a:lnSpc>
                <a:spcPct val="80000"/>
              </a:lnSpc>
            </a:pPr>
            <a:r>
              <a:rPr lang="en-US"/>
              <a:t>When we’re screening for a disease and want to be sure we treat all those who are sick, we may be willing to reject the null hypothesis of no disease with a fairly large P-value (0.10).</a:t>
            </a:r>
          </a:p>
          <a:p>
            <a:pPr marL="742950" lvl="1" indent="-285750">
              <a:lnSpc>
                <a:spcPct val="80000"/>
              </a:lnSpc>
            </a:pPr>
            <a:r>
              <a:rPr lang="en-US"/>
              <a:t>A longstanding hypothesis, believed by many to be true, needs stronger evidence (and a correspondingly small P-value) to reject it.</a:t>
            </a:r>
          </a:p>
          <a:p>
            <a:pPr marL="342900" indent="-342900">
              <a:lnSpc>
                <a:spcPct val="80000"/>
              </a:lnSpc>
            </a:pPr>
            <a:r>
              <a:rPr lang="en-US"/>
              <a:t>Another factor in choosing a P-value is the importance of the issue being tested.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P-Values and </a:t>
            </a:r>
            <a:r>
              <a:rPr lang="en-US" dirty="0" smtClean="0"/>
              <a:t>Decisions</a:t>
            </a:r>
            <a:endParaRPr lang="en-US" dirty="0"/>
          </a:p>
        </p:txBody>
      </p:sp>
      <p:sp>
        <p:nvSpPr>
          <p:cNvPr id="541699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20000"/>
          </a:bodyPr>
          <a:lstStyle/>
          <a:p>
            <a:pPr marL="342900" indent="-342900"/>
            <a:r>
              <a:rPr lang="en-US"/>
              <a:t>Your conclusion about any null hypothesis should be accompanied by the P-value of the test. </a:t>
            </a:r>
          </a:p>
          <a:p>
            <a:pPr marL="742950" lvl="1" indent="-285750"/>
            <a:r>
              <a:rPr lang="en-US"/>
              <a:t>If possible, it should also include a confidence interval for the parameter of interest.</a:t>
            </a:r>
          </a:p>
          <a:p>
            <a:pPr marL="342900" indent="-342900"/>
            <a:r>
              <a:rPr lang="en-US"/>
              <a:t>Don’t just declare the null hypothesis rejected or not rejected.</a:t>
            </a:r>
          </a:p>
          <a:p>
            <a:pPr marL="742950" lvl="1" indent="-285750"/>
            <a:r>
              <a:rPr lang="en-US"/>
              <a:t>Report the P-value to show the strength of the evidence against the hypothesis. </a:t>
            </a:r>
          </a:p>
          <a:p>
            <a:pPr marL="742950" lvl="1" indent="-285750"/>
            <a:r>
              <a:rPr lang="en-US"/>
              <a:t>This will let each reader decide whether or not to reject the null hypothesis.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29698" name="Picture 2" descr="https://encrypted-tbn3.gstatic.com/images?q=tbn:ANd9GcQ_EViQERFYiHkR-BDKZ3fG6ogXoTRvtHcNjHnGKueo0rqF-o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627437"/>
            <a:ext cx="1524000" cy="2087563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A 1996 report from the U.S. Consumer Product Safety Commission claimed that at </a:t>
            </a:r>
            <a:r>
              <a:rPr lang="en-US" dirty="0" smtClean="0"/>
              <a:t>least 90</a:t>
            </a:r>
            <a:r>
              <a:rPr lang="en-US" dirty="0" smtClean="0"/>
              <a:t>% of all American homes have at least one smoke detector. A city’s fire department </a:t>
            </a:r>
            <a:r>
              <a:rPr lang="en-US" dirty="0" smtClean="0"/>
              <a:t>has been </a:t>
            </a:r>
            <a:r>
              <a:rPr lang="en-US" dirty="0" smtClean="0"/>
              <a:t>running a public safety campaign about smoke detectors consisting of posters</a:t>
            </a:r>
            <a:r>
              <a:rPr lang="en-US" dirty="0" smtClean="0"/>
              <a:t>, billboards</a:t>
            </a:r>
            <a:r>
              <a:rPr lang="en-US" dirty="0" smtClean="0"/>
              <a:t>, and ads on radio and TV and in the newspaper. The city wonders if </a:t>
            </a:r>
            <a:r>
              <a:rPr lang="en-US" dirty="0" smtClean="0"/>
              <a:t>this concerted </a:t>
            </a:r>
            <a:r>
              <a:rPr lang="en-US" dirty="0" smtClean="0"/>
              <a:t>effort has raised the local level above the 90% national rate. Building </a:t>
            </a:r>
            <a:r>
              <a:rPr lang="en-US" dirty="0" smtClean="0"/>
              <a:t>inspectors visit </a:t>
            </a:r>
            <a:r>
              <a:rPr lang="en-US" dirty="0" smtClean="0"/>
              <a:t>400 randomly selected homes and find that 376 have smoke detectors. Is this </a:t>
            </a:r>
            <a:r>
              <a:rPr lang="en-US" dirty="0" smtClean="0"/>
              <a:t>strong evidence </a:t>
            </a:r>
            <a:r>
              <a:rPr lang="en-US" dirty="0" smtClean="0"/>
              <a:t>that the local rate is higher than the national rate?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 1996 report from the U.S. Consumer Product Safety Commission claimed that at </a:t>
            </a:r>
            <a:r>
              <a:rPr lang="en-US" sz="1600" dirty="0" smtClean="0"/>
              <a:t>least 90</a:t>
            </a:r>
            <a:r>
              <a:rPr lang="en-US" sz="1600" dirty="0" smtClean="0"/>
              <a:t>% of all American homes have at least one smoke detector. A city’s fire department </a:t>
            </a:r>
            <a:r>
              <a:rPr lang="en-US" sz="1600" dirty="0" smtClean="0"/>
              <a:t>has been </a:t>
            </a:r>
            <a:r>
              <a:rPr lang="en-US" sz="1600" dirty="0" smtClean="0"/>
              <a:t>running a public safety campaign about smoke detectors consisting of posters</a:t>
            </a:r>
            <a:r>
              <a:rPr lang="en-US" sz="1600" dirty="0" smtClean="0"/>
              <a:t>, billboards</a:t>
            </a:r>
            <a:r>
              <a:rPr lang="en-US" sz="1600" dirty="0" smtClean="0"/>
              <a:t>, and ads on radio and TV and in the newspaper. The city wonders if </a:t>
            </a:r>
            <a:r>
              <a:rPr lang="en-US" sz="1600" dirty="0" smtClean="0"/>
              <a:t>this concerted </a:t>
            </a:r>
            <a:r>
              <a:rPr lang="en-US" sz="1600" dirty="0" smtClean="0"/>
              <a:t>effort has raised the local level above the 90% national rate. Building </a:t>
            </a:r>
            <a:r>
              <a:rPr lang="en-US" sz="1600" dirty="0" smtClean="0"/>
              <a:t>inspectors visit </a:t>
            </a:r>
            <a:r>
              <a:rPr lang="en-US" sz="1600" dirty="0" smtClean="0"/>
              <a:t>400 randomly selected homes and find that 376 have smoke detectors. Is this </a:t>
            </a:r>
            <a:r>
              <a:rPr lang="en-US" sz="1600" dirty="0" smtClean="0"/>
              <a:t>strong evidence </a:t>
            </a:r>
            <a:r>
              <a:rPr lang="en-US" sz="1600" dirty="0" smtClean="0"/>
              <a:t>that the local rate is higher than the national rate?</a:t>
            </a:r>
            <a:endParaRPr lang="en-US" sz="16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628900"/>
            <a:ext cx="8458200" cy="1474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https://encrypted-tbn3.gstatic.com/images?q=tbn:ANd9GcQ_EViQERFYiHkR-BDKZ3fG6ogXoTRvtHcNjHnGKueo0rqF-o9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0" y="3627437"/>
            <a:ext cx="1524000" cy="20875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 1996 report from the U.S. Consumer Product Safety Commission claimed that at </a:t>
            </a:r>
            <a:r>
              <a:rPr lang="en-US" sz="1600" dirty="0" smtClean="0"/>
              <a:t>least 90</a:t>
            </a:r>
            <a:r>
              <a:rPr lang="en-US" sz="1600" dirty="0" smtClean="0"/>
              <a:t>% of all American homes have at least one smoke detector. A city’s fire department </a:t>
            </a:r>
            <a:r>
              <a:rPr lang="en-US" sz="1600" dirty="0" smtClean="0"/>
              <a:t>has been </a:t>
            </a:r>
            <a:r>
              <a:rPr lang="en-US" sz="1600" dirty="0" smtClean="0"/>
              <a:t>running a public safety campaign about smoke detectors consisting of posters</a:t>
            </a:r>
            <a:r>
              <a:rPr lang="en-US" sz="1600" dirty="0" smtClean="0"/>
              <a:t>, billboards</a:t>
            </a:r>
            <a:r>
              <a:rPr lang="en-US" sz="1600" dirty="0" smtClean="0"/>
              <a:t>, and ads on radio and TV and in the newspaper. The city wonders if </a:t>
            </a:r>
            <a:r>
              <a:rPr lang="en-US" sz="1600" dirty="0" smtClean="0"/>
              <a:t>this concerted </a:t>
            </a:r>
            <a:r>
              <a:rPr lang="en-US" sz="1600" dirty="0" smtClean="0"/>
              <a:t>effort has raised the local level above the 90% national rate. Building </a:t>
            </a:r>
            <a:r>
              <a:rPr lang="en-US" sz="1600" dirty="0" smtClean="0"/>
              <a:t>inspectors visit </a:t>
            </a:r>
            <a:r>
              <a:rPr lang="en-US" sz="1600" dirty="0" smtClean="0"/>
              <a:t>400 randomly selected homes and find that 376 have smoke detectors. Is this </a:t>
            </a:r>
            <a:r>
              <a:rPr lang="en-US" sz="1600" dirty="0" smtClean="0"/>
              <a:t>strong evidence </a:t>
            </a:r>
            <a:r>
              <a:rPr lang="en-US" sz="1600" dirty="0" smtClean="0"/>
              <a:t>that the local rate is higher than the national rate?</a:t>
            </a:r>
            <a:endParaRPr lang="en-US" sz="1600" dirty="0"/>
          </a:p>
        </p:txBody>
      </p:sp>
      <p:pic>
        <p:nvPicPr>
          <p:cNvPr id="5" name="Picture 2" descr="https://encrypted-tbn3.gstatic.com/images?q=tbn:ANd9GcQ_EViQERFYiHkR-BDKZ3fG6ogXoTRvtHcNjHnGKueo0rqF-o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627437"/>
            <a:ext cx="1524000" cy="2087563"/>
          </a:xfrm>
          <a:prstGeom prst="rect">
            <a:avLst/>
          </a:prstGeom>
          <a:noFill/>
        </p:spPr>
      </p:pic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400300"/>
            <a:ext cx="8229600" cy="1026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 1996 report from the U.S. Consumer Product Safety Commission claimed that at </a:t>
            </a:r>
            <a:r>
              <a:rPr lang="en-US" sz="1600" dirty="0" smtClean="0"/>
              <a:t>least 90</a:t>
            </a:r>
            <a:r>
              <a:rPr lang="en-US" sz="1600" dirty="0" smtClean="0"/>
              <a:t>% of all American homes have at least one smoke detector. A city’s fire department </a:t>
            </a:r>
            <a:r>
              <a:rPr lang="en-US" sz="1600" dirty="0" smtClean="0"/>
              <a:t>has been </a:t>
            </a:r>
            <a:r>
              <a:rPr lang="en-US" sz="1600" dirty="0" smtClean="0"/>
              <a:t>running a public safety campaign about smoke detectors consisting of posters</a:t>
            </a:r>
            <a:r>
              <a:rPr lang="en-US" sz="1600" dirty="0" smtClean="0"/>
              <a:t>, billboards</a:t>
            </a:r>
            <a:r>
              <a:rPr lang="en-US" sz="1600" dirty="0" smtClean="0"/>
              <a:t>, and ads on radio and TV and in the newspaper. The city wonders if </a:t>
            </a:r>
            <a:r>
              <a:rPr lang="en-US" sz="1600" dirty="0" smtClean="0"/>
              <a:t>this concerted </a:t>
            </a:r>
            <a:r>
              <a:rPr lang="en-US" sz="1600" dirty="0" smtClean="0"/>
              <a:t>effort has raised the local level above the 90% national rate. Building </a:t>
            </a:r>
            <a:r>
              <a:rPr lang="en-US" sz="1600" dirty="0" smtClean="0"/>
              <a:t>inspectors visit </a:t>
            </a:r>
            <a:r>
              <a:rPr lang="en-US" sz="1600" dirty="0" smtClean="0"/>
              <a:t>400 randomly selected homes and find that 376 have smoke detectors. Is this </a:t>
            </a:r>
            <a:r>
              <a:rPr lang="en-US" sz="1600" dirty="0" smtClean="0"/>
              <a:t>strong evidence </a:t>
            </a:r>
            <a:r>
              <a:rPr lang="en-US" sz="1600" dirty="0" smtClean="0"/>
              <a:t>that the local rate is higher than the national rate?</a:t>
            </a:r>
            <a:endParaRPr lang="en-US" sz="1600" dirty="0"/>
          </a:p>
        </p:txBody>
      </p:sp>
      <p:pic>
        <p:nvPicPr>
          <p:cNvPr id="5" name="Picture 2" descr="https://encrypted-tbn3.gstatic.com/images?q=tbn:ANd9GcQ_EViQERFYiHkR-BDKZ3fG6ogXoTRvtHcNjHnGKueo0rqF-o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627437"/>
            <a:ext cx="1524000" cy="2087563"/>
          </a:xfrm>
          <a:prstGeom prst="rect">
            <a:avLst/>
          </a:prstGeom>
          <a:noFill/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943100"/>
            <a:ext cx="8077200" cy="1815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600" dirty="0" smtClean="0"/>
              <a:t>A 1996 report from the U.S. Consumer Product Safety Commission claimed that at </a:t>
            </a:r>
            <a:r>
              <a:rPr lang="en-US" sz="1600" dirty="0" smtClean="0"/>
              <a:t>least 90</a:t>
            </a:r>
            <a:r>
              <a:rPr lang="en-US" sz="1600" dirty="0" smtClean="0"/>
              <a:t>% of all American homes have at least one smoke detector. A city’s fire department </a:t>
            </a:r>
            <a:r>
              <a:rPr lang="en-US" sz="1600" dirty="0" smtClean="0"/>
              <a:t>has been </a:t>
            </a:r>
            <a:r>
              <a:rPr lang="en-US" sz="1600" dirty="0" smtClean="0"/>
              <a:t>running a public safety campaign about smoke detectors consisting of posters</a:t>
            </a:r>
            <a:r>
              <a:rPr lang="en-US" sz="1600" dirty="0" smtClean="0"/>
              <a:t>, billboards</a:t>
            </a:r>
            <a:r>
              <a:rPr lang="en-US" sz="1600" dirty="0" smtClean="0"/>
              <a:t>, and ads on radio and TV and in the newspaper. The city wonders if </a:t>
            </a:r>
            <a:r>
              <a:rPr lang="en-US" sz="1600" dirty="0" smtClean="0"/>
              <a:t>this concerted </a:t>
            </a:r>
            <a:r>
              <a:rPr lang="en-US" sz="1600" dirty="0" smtClean="0"/>
              <a:t>effort has raised the local level above the 90% national rate. Building </a:t>
            </a:r>
            <a:r>
              <a:rPr lang="en-US" sz="1600" dirty="0" smtClean="0"/>
              <a:t>inspectors visit </a:t>
            </a:r>
            <a:r>
              <a:rPr lang="en-US" sz="1600" dirty="0" smtClean="0"/>
              <a:t>400 randomly selected homes and find that 376 have smoke detectors. Is this </a:t>
            </a:r>
            <a:r>
              <a:rPr lang="en-US" sz="1600" dirty="0" smtClean="0"/>
              <a:t>strong evidence </a:t>
            </a:r>
            <a:r>
              <a:rPr lang="en-US" sz="1600" dirty="0" smtClean="0"/>
              <a:t>that the local rate is higher than the national rate?</a:t>
            </a:r>
            <a:endParaRPr lang="en-US" sz="1600" dirty="0"/>
          </a:p>
        </p:txBody>
      </p:sp>
      <p:pic>
        <p:nvPicPr>
          <p:cNvPr id="5" name="Picture 2" descr="https://encrypted-tbn3.gstatic.com/images?q=tbn:ANd9GcQ_EViQERFYiHkR-BDKZ3fG6ogXoTRvtHcNjHnGKueo0rqF-o9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0" y="3627437"/>
            <a:ext cx="1524000" cy="2087563"/>
          </a:xfrm>
          <a:prstGeom prst="rect">
            <a:avLst/>
          </a:prstGeom>
          <a:noFill/>
        </p:spPr>
      </p:pic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2019300"/>
            <a:ext cx="8153400" cy="2161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Hypothesis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71499"/>
            <a:ext cx="8610600" cy="25927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Hypothesis tests are so widely used—and so widely misused—that the issues involved are addressed in their own chapter (Chapter 21). </a:t>
            </a:r>
          </a:p>
          <a:p>
            <a:pPr marL="342900" indent="-342900"/>
            <a:r>
              <a:rPr lang="en-US"/>
              <a:t>There are a few issues that we can talk about already, though: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Don’t base your null hypothesis on what you see in the data.</a:t>
            </a:r>
          </a:p>
          <a:p>
            <a:pPr marL="742950" lvl="1" indent="-285750"/>
            <a:r>
              <a:rPr lang="en-US" i="1"/>
              <a:t>Think</a:t>
            </a:r>
            <a:r>
              <a:rPr lang="en-US"/>
              <a:t> about the situation you are investigating and develop your null hypothesis appropriately.</a:t>
            </a:r>
          </a:p>
          <a:p>
            <a:pPr marL="342900" indent="-342900"/>
            <a:r>
              <a:rPr lang="en-US"/>
              <a:t>Don’t base your alternative hypothesis on the data, either.</a:t>
            </a:r>
          </a:p>
          <a:p>
            <a:pPr marL="742950" lvl="1" indent="-285750"/>
            <a:r>
              <a:rPr lang="en-US"/>
              <a:t>Again, you need to </a:t>
            </a:r>
            <a:r>
              <a:rPr lang="en-US" i="1"/>
              <a:t>Think</a:t>
            </a:r>
            <a:r>
              <a:rPr lang="en-US"/>
              <a:t> about the situation.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Don’t make your null hypothesis what you want to show to be true.</a:t>
            </a:r>
          </a:p>
          <a:p>
            <a:pPr marL="742950" lvl="1" indent="-285750"/>
            <a:r>
              <a:rPr lang="en-US"/>
              <a:t>You can reject the null hypothesis, but you can never “accept” or “prove” the null.</a:t>
            </a:r>
          </a:p>
          <a:p>
            <a:pPr marL="342900" indent="-342900"/>
            <a:r>
              <a:rPr lang="en-US"/>
              <a:t>Don’t forget to check the conditions.</a:t>
            </a:r>
          </a:p>
          <a:p>
            <a:pPr marL="742950" lvl="1" indent="-285750"/>
            <a:r>
              <a:rPr lang="en-US"/>
              <a:t>We need randomization, independence, and a sample that is large enough to justify the use of the Normal model.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53988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900"/>
              <a:t>Don’t </a:t>
            </a:r>
            <a:r>
              <a:rPr lang="en-US" sz="2900" i="1"/>
              <a:t>accept </a:t>
            </a:r>
            <a:r>
              <a:rPr lang="en-US" sz="2900"/>
              <a:t>the null hypothesis. </a:t>
            </a:r>
          </a:p>
          <a:p>
            <a:r>
              <a:rPr lang="en-US" sz="2900"/>
              <a:t>If you fail to reject the null hypothesis, don’t think a bigger sample would be more likely to lead to rejection.</a:t>
            </a:r>
          </a:p>
          <a:p>
            <a:pPr lvl="1"/>
            <a:r>
              <a:rPr lang="en-US" sz="2900"/>
              <a:t>Each sample is different, and a larger sample won’t necessarily duplicate your current observations.</a:t>
            </a:r>
          </a:p>
          <a:p>
            <a:endParaRPr lang="en-US" sz="29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54989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 lnSpcReduction="100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/>
              <a:t>We can use what we see in a random sample to test a particular hypothesis about the world.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Hypothesis testing complements our use of confidence intervals.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Testing a hypothesis involves proposing a model, and seeing whether the data we observe are consistent with that model or so unusual that we must reject it.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We do this by finding a P-value—the probability that data like ours could have occurred if the model is correct.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9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50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28600" indent="-228600"/>
            <a:r>
              <a:rPr lang="en-US"/>
              <a:t>We’ve learned:</a:t>
            </a:r>
          </a:p>
          <a:p>
            <a:pPr marL="628650" lvl="1" indent="-285750"/>
            <a:r>
              <a:rPr lang="en-US"/>
              <a:t>Start with a null hypothesis.</a:t>
            </a:r>
          </a:p>
          <a:p>
            <a:pPr marL="628650" lvl="1" indent="-285750"/>
            <a:r>
              <a:rPr lang="en-US"/>
              <a:t>Alternative hypothesis can be one- or two-sided.</a:t>
            </a:r>
          </a:p>
          <a:p>
            <a:pPr marL="628650" lvl="1" indent="-285750"/>
            <a:r>
              <a:rPr lang="en-US"/>
              <a:t>Check assumptions and conditions.</a:t>
            </a:r>
          </a:p>
          <a:p>
            <a:pPr marL="628650" lvl="1" indent="-285750"/>
            <a:r>
              <a:rPr lang="en-US"/>
              <a:t>Data are out of line with H</a:t>
            </a:r>
            <a:r>
              <a:rPr lang="en-US" baseline="-25000"/>
              <a:t>0</a:t>
            </a:r>
            <a:r>
              <a:rPr lang="en-US"/>
              <a:t>, small P-value, reject the null hypothesis.</a:t>
            </a:r>
          </a:p>
          <a:p>
            <a:pPr marL="628650" lvl="1" indent="-285750"/>
            <a:r>
              <a:rPr lang="en-US"/>
              <a:t>Data are consistent with H</a:t>
            </a:r>
            <a:r>
              <a:rPr lang="en-US" baseline="-25000"/>
              <a:t>0</a:t>
            </a:r>
            <a:r>
              <a:rPr lang="en-US"/>
              <a:t>, large P-value, don’t reject the null hypothesis.</a:t>
            </a:r>
          </a:p>
          <a:p>
            <a:pPr marL="628650" lvl="1" indent="-285750"/>
            <a:r>
              <a:rPr lang="en-US"/>
              <a:t>State the conclusion in the context of the original question.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8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learned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58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We know that confidence intervals and hypothesis tests go hand in hand in helping us think about models.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A hypothesis test makes a yes/no decision about the plausibility of a parameter value.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A confidence interval shows us the range of plausible values for the parameter.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Pgs 469 - 472</a:t>
            </a:r>
          </a:p>
          <a:p>
            <a:endParaRPr lang="en-US" dirty="0" smtClean="0"/>
          </a:p>
          <a:p>
            <a:r>
              <a:rPr lang="en-US" dirty="0" smtClean="0"/>
              <a:t>1, 3, 5, 6, 10, 12, 21, 24, 25, 29, 32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0"/>
            <a:ext cx="8532813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3201" y="3982187"/>
            <a:ext cx="2590800" cy="173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3982187"/>
            <a:ext cx="2590800" cy="173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66700"/>
            <a:ext cx="6229350" cy="994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019300"/>
            <a:ext cx="825341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1" y="3982187"/>
            <a:ext cx="2590800" cy="173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266700"/>
            <a:ext cx="6604000" cy="81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1485900"/>
            <a:ext cx="869972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Trial as a Hypothesis Test </a:t>
            </a:r>
          </a:p>
        </p:txBody>
      </p:sp>
      <p:sp>
        <p:nvSpPr>
          <p:cNvPr id="5529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Think about the logic of jury trials: </a:t>
            </a:r>
          </a:p>
          <a:p>
            <a:pPr marL="742950" lvl="1" indent="-285750"/>
            <a:r>
              <a:rPr lang="en-US"/>
              <a:t>To prove someone is guilty, we start by </a:t>
            </a:r>
            <a:r>
              <a:rPr lang="en-US" i="1"/>
              <a:t>assuming</a:t>
            </a:r>
            <a:r>
              <a:rPr lang="en-US"/>
              <a:t> they are innocent. </a:t>
            </a:r>
          </a:p>
          <a:p>
            <a:pPr marL="742950" lvl="1" indent="-285750"/>
            <a:r>
              <a:rPr lang="en-US"/>
              <a:t>We retain that hypothesis until the facts make it unlikely beyond a reasonable doubt. </a:t>
            </a:r>
          </a:p>
          <a:p>
            <a:pPr marL="742950" lvl="1" indent="-285750"/>
            <a:r>
              <a:rPr lang="en-US"/>
              <a:t>Then, and only then, we reject the hypothesis of innocence and declare the person guilty.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 Trial as a Hypothesis </a:t>
            </a:r>
            <a:r>
              <a:rPr lang="en-US" dirty="0" smtClean="0"/>
              <a:t>Test</a:t>
            </a:r>
            <a:endParaRPr lang="en-US" dirty="0"/>
          </a:p>
        </p:txBody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The same logic used in jury trials is used in statistical tests of hypotheses: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We begin by assuming that a hypothesis is true.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Next we consider whether the data are consistent with the hypothesis. </a:t>
            </a:r>
          </a:p>
          <a:p>
            <a:pPr marL="742950" lvl="1" indent="-285750">
              <a:lnSpc>
                <a:spcPct val="90000"/>
              </a:lnSpc>
            </a:pPr>
            <a:r>
              <a:rPr lang="en-US"/>
              <a:t>If they are, all we can do is retain the hypothesis we started with. If they are not, then like a jury, we ask whether they are unlikely beyond a reasonable doubt.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4969</TotalTime>
  <Words>2510</Words>
  <Application>Microsoft Office PowerPoint</Application>
  <PresentationFormat>On-screen Show (16:10)</PresentationFormat>
  <Paragraphs>182</Paragraphs>
  <Slides>47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49" baseType="lpstr">
      <vt:lpstr>Jeff01</vt:lpstr>
      <vt:lpstr>Equation</vt:lpstr>
      <vt:lpstr>Statistics 20</vt:lpstr>
      <vt:lpstr>Hypotheses</vt:lpstr>
      <vt:lpstr>Hypotheses</vt:lpstr>
      <vt:lpstr>Hypothesis</vt:lpstr>
      <vt:lpstr>Example</vt:lpstr>
      <vt:lpstr>Example</vt:lpstr>
      <vt:lpstr>Example</vt:lpstr>
      <vt:lpstr>A Trial as a Hypothesis Test </vt:lpstr>
      <vt:lpstr>A Trial as a Hypothesis Test</vt:lpstr>
      <vt:lpstr>P-Values</vt:lpstr>
      <vt:lpstr>P-Values</vt:lpstr>
      <vt:lpstr>P-Values</vt:lpstr>
      <vt:lpstr>Example</vt:lpstr>
      <vt:lpstr>Example</vt:lpstr>
      <vt:lpstr>Example</vt:lpstr>
      <vt:lpstr>Example</vt:lpstr>
      <vt:lpstr>What to Do with an “Innocent” Defendant</vt:lpstr>
      <vt:lpstr>What to Do with an “Innocent” Defendant</vt:lpstr>
      <vt:lpstr>What to Do with an “Innocent” Defendant</vt:lpstr>
      <vt:lpstr>The Reasoning of Hypothesis Testing</vt:lpstr>
      <vt:lpstr>The Reasoning of Hypothesis Testing</vt:lpstr>
      <vt:lpstr>The Reasoning of Hypothesis Testing</vt:lpstr>
      <vt:lpstr>The Reasoning of Hypothesis Testing</vt:lpstr>
      <vt:lpstr>One-Proportion z-Test</vt:lpstr>
      <vt:lpstr>The Reasoning of Hypothesis Testing</vt:lpstr>
      <vt:lpstr>The Reasoning of Hypothesis Testing</vt:lpstr>
      <vt:lpstr>The Reasoning of Hypothesis Testing</vt:lpstr>
      <vt:lpstr>The Reasoning of Hypothesis Testing</vt:lpstr>
      <vt:lpstr>Two-Sided vs One-Sided</vt:lpstr>
      <vt:lpstr>Alternative Alternatives</vt:lpstr>
      <vt:lpstr>Alternative Alternatives</vt:lpstr>
      <vt:lpstr>Alternative Alternatives</vt:lpstr>
      <vt:lpstr>P-Values and Decisions: What to Tell About a Hypothesis Test</vt:lpstr>
      <vt:lpstr>P-Values and Decisions</vt:lpstr>
      <vt:lpstr>Example</vt:lpstr>
      <vt:lpstr>Example</vt:lpstr>
      <vt:lpstr>Example</vt:lpstr>
      <vt:lpstr>Example</vt:lpstr>
      <vt:lpstr>Example</vt:lpstr>
      <vt:lpstr>What Can Go Wrong?</vt:lpstr>
      <vt:lpstr>What Can Go Wrong?</vt:lpstr>
      <vt:lpstr>What Can Go Wrong?</vt:lpstr>
      <vt:lpstr>What Can Go Wrong?</vt:lpstr>
      <vt:lpstr>What have we learned?</vt:lpstr>
      <vt:lpstr>What have we learned?</vt:lpstr>
      <vt:lpstr>What have we learned?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20</dc:title>
  <dc:creator>Jeff Fronius</dc:creator>
  <cp:lastModifiedBy>Jeff Fronius</cp:lastModifiedBy>
  <cp:revision>9</cp:revision>
  <dcterms:created xsi:type="dcterms:W3CDTF">2014-02-02T01:57:57Z</dcterms:created>
  <dcterms:modified xsi:type="dcterms:W3CDTF">2014-02-05T18:21:04Z</dcterms:modified>
</cp:coreProperties>
</file>