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  <p:sldId id="284" r:id="rId18"/>
    <p:sldId id="278" r:id="rId19"/>
    <p:sldId id="285" r:id="rId20"/>
    <p:sldId id="279" r:id="rId21"/>
    <p:sldId id="280" r:id="rId22"/>
    <p:sldId id="281" r:id="rId23"/>
    <p:sldId id="282" r:id="rId24"/>
    <p:sldId id="286" r:id="rId25"/>
    <p:sldId id="287" r:id="rId26"/>
    <p:sldId id="288" r:id="rId27"/>
    <p:sldId id="289" r:id="rId28"/>
    <p:sldId id="290" r:id="rId29"/>
    <p:sldId id="291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080" y="-71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2678"/>
            <a:ext cx="8305800" cy="8268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44513" y="1333500"/>
            <a:ext cx="8294687" cy="3810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50088" y="53340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Slide 10 - </a:t>
            </a:r>
            <a:fld id="{57F5876C-9A7B-49CE-B009-85F2AE6BA567}" type="slidenum">
              <a:rPr lang="en-US"/>
              <a:pPr/>
              <a:t>‹#›</a:t>
            </a:fld>
            <a:endParaRPr lang="en-CA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10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Re-Expressing Data</a:t>
            </a:r>
          </a:p>
          <a:p>
            <a:r>
              <a:rPr lang="en-US" dirty="0" smtClean="0"/>
              <a:t>Get it Straight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of </a:t>
            </a:r>
            <a:r>
              <a:rPr lang="en-US" dirty="0" smtClean="0"/>
              <a:t>Re-expression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4: Make the scatter in a scatterplot spread out evenly rather than thickening at one end.</a:t>
            </a:r>
          </a:p>
          <a:p>
            <a:pPr marL="742950" lvl="1" indent="-285750"/>
            <a:r>
              <a:rPr lang="en-US"/>
              <a:t>This can be seen in the two scatterplots we just saw with Goal 3:</a:t>
            </a:r>
          </a:p>
        </p:txBody>
      </p:sp>
      <p:pic>
        <p:nvPicPr>
          <p:cNvPr id="525316" name="Picture 4" descr="10-1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1"/>
            <a:ext cx="3602038" cy="2416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5317" name="Picture 5" descr="10-1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657600" cy="24301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Ladder of Powers</a:t>
            </a:r>
          </a:p>
        </p:txBody>
      </p:sp>
      <p:sp>
        <p:nvSpPr>
          <p:cNvPr id="52633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There is a family of simple re-expressions that move data toward our goals in a consistent way. This collection of re-expressions is called the </a:t>
            </a:r>
            <a:r>
              <a:rPr lang="en-US">
                <a:solidFill>
                  <a:schemeClr val="hlink"/>
                </a:solidFill>
              </a:rPr>
              <a:t>Ladder of Powers</a:t>
            </a:r>
            <a:r>
              <a:rPr lang="en-US"/>
              <a:t>.</a:t>
            </a:r>
          </a:p>
          <a:p>
            <a:pPr marL="342900" indent="-342900"/>
            <a:r>
              <a:rPr lang="en-US"/>
              <a:t>The Ladder of Powers orders the </a:t>
            </a:r>
            <a:r>
              <a:rPr lang="en-US" i="1"/>
              <a:t>effects</a:t>
            </a:r>
            <a:r>
              <a:rPr lang="en-US"/>
              <a:t> that the re-expressions have on data.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0"/>
            <a:ext cx="8229600" cy="952500"/>
          </a:xfrm>
        </p:spPr>
        <p:txBody>
          <a:bodyPr/>
          <a:lstStyle/>
          <a:p>
            <a:r>
              <a:rPr lang="en-US" dirty="0"/>
              <a:t>The Ladder of Powers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190500"/>
            <a:ext cx="8382000" cy="4163218"/>
            <a:chOff x="349" y="1008"/>
            <a:chExt cx="5027" cy="3147"/>
          </a:xfrm>
        </p:grpSpPr>
        <p:sp>
          <p:nvSpPr>
            <p:cNvPr id="527364" name="Rectangle 4"/>
            <p:cNvSpPr>
              <a:spLocks noChangeAspect="1" noChangeArrowheads="1"/>
            </p:cNvSpPr>
            <p:nvPr/>
          </p:nvSpPr>
          <p:spPr bwMode="auto">
            <a:xfrm>
              <a:off x="2211" y="3727"/>
              <a:ext cx="316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Ratios of two quantities (e.g., mph) often benefit from a reciprocal.</a:t>
              </a:r>
            </a:p>
          </p:txBody>
        </p:sp>
        <p:sp>
          <p:nvSpPr>
            <p:cNvPr id="527365" name="Rectangle 5"/>
            <p:cNvSpPr>
              <a:spLocks noChangeAspect="1" noChangeArrowheads="1"/>
            </p:cNvSpPr>
            <p:nvPr/>
          </p:nvSpPr>
          <p:spPr bwMode="auto">
            <a:xfrm>
              <a:off x="1001" y="3727"/>
              <a:ext cx="1210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The reciprocal of the data</a:t>
              </a:r>
            </a:p>
          </p:txBody>
        </p:sp>
        <p:sp>
          <p:nvSpPr>
            <p:cNvPr id="527366" name="Rectangle 6"/>
            <p:cNvSpPr>
              <a:spLocks noChangeAspect="1" noChangeArrowheads="1"/>
            </p:cNvSpPr>
            <p:nvPr/>
          </p:nvSpPr>
          <p:spPr bwMode="auto">
            <a:xfrm>
              <a:off x="349" y="3727"/>
              <a:ext cx="65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–1</a:t>
              </a:r>
            </a:p>
          </p:txBody>
        </p:sp>
        <p:sp>
          <p:nvSpPr>
            <p:cNvPr id="527367" name="Rectangle 7"/>
            <p:cNvSpPr>
              <a:spLocks noChangeAspect="1" noChangeArrowheads="1"/>
            </p:cNvSpPr>
            <p:nvPr/>
          </p:nvSpPr>
          <p:spPr bwMode="auto">
            <a:xfrm>
              <a:off x="2211" y="3300"/>
              <a:ext cx="3165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An uncommon re-expression, but sometimes useful.</a:t>
              </a:r>
            </a:p>
          </p:txBody>
        </p:sp>
        <p:sp>
          <p:nvSpPr>
            <p:cNvPr id="527368" name="Rectangle 8"/>
            <p:cNvSpPr>
              <a:spLocks noChangeAspect="1" noChangeArrowheads="1"/>
            </p:cNvSpPr>
            <p:nvPr/>
          </p:nvSpPr>
          <p:spPr bwMode="auto">
            <a:xfrm>
              <a:off x="1001" y="3300"/>
              <a:ext cx="121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Reciprocal square root</a:t>
              </a:r>
            </a:p>
          </p:txBody>
        </p:sp>
        <p:sp>
          <p:nvSpPr>
            <p:cNvPr id="527369" name="Rectangle 9"/>
            <p:cNvSpPr>
              <a:spLocks noChangeAspect="1" noChangeArrowheads="1"/>
            </p:cNvSpPr>
            <p:nvPr/>
          </p:nvSpPr>
          <p:spPr bwMode="auto">
            <a:xfrm>
              <a:off x="349" y="3300"/>
              <a:ext cx="6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–1/2</a:t>
              </a:r>
            </a:p>
          </p:txBody>
        </p:sp>
        <p:sp>
          <p:nvSpPr>
            <p:cNvPr id="527370" name="Rectangle 10"/>
            <p:cNvSpPr>
              <a:spLocks noChangeAspect="1" noChangeArrowheads="1"/>
            </p:cNvSpPr>
            <p:nvPr/>
          </p:nvSpPr>
          <p:spPr bwMode="auto">
            <a:xfrm>
              <a:off x="2211" y="2872"/>
              <a:ext cx="3165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Measurements that cannot be negative often benefit from a log re-expression.</a:t>
              </a:r>
            </a:p>
          </p:txBody>
        </p:sp>
        <p:sp>
          <p:nvSpPr>
            <p:cNvPr id="527371" name="Rectangle 11"/>
            <p:cNvSpPr>
              <a:spLocks noChangeAspect="1" noChangeArrowheads="1"/>
            </p:cNvSpPr>
            <p:nvPr/>
          </p:nvSpPr>
          <p:spPr bwMode="auto">
            <a:xfrm>
              <a:off x="1001" y="2872"/>
              <a:ext cx="1351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We’ll use logarithms here</a:t>
              </a:r>
            </a:p>
          </p:txBody>
        </p:sp>
        <p:sp>
          <p:nvSpPr>
            <p:cNvPr id="527372" name="Rectangle 12"/>
            <p:cNvSpPr>
              <a:spLocks noChangeAspect="1" noChangeArrowheads="1"/>
            </p:cNvSpPr>
            <p:nvPr/>
          </p:nvSpPr>
          <p:spPr bwMode="auto">
            <a:xfrm>
              <a:off x="349" y="2872"/>
              <a:ext cx="65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“0”</a:t>
              </a:r>
            </a:p>
          </p:txBody>
        </p:sp>
        <p:sp>
          <p:nvSpPr>
            <p:cNvPr id="527373" name="Rectangle 13"/>
            <p:cNvSpPr>
              <a:spLocks noChangeAspect="1" noChangeArrowheads="1"/>
            </p:cNvSpPr>
            <p:nvPr/>
          </p:nvSpPr>
          <p:spPr bwMode="auto">
            <a:xfrm>
              <a:off x="2211" y="2445"/>
              <a:ext cx="3165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Counts often benefit from a square root re-expression.</a:t>
              </a:r>
            </a:p>
          </p:txBody>
        </p:sp>
        <p:sp>
          <p:nvSpPr>
            <p:cNvPr id="527374" name="Rectangle 14"/>
            <p:cNvSpPr>
              <a:spLocks noChangeAspect="1" noChangeArrowheads="1"/>
            </p:cNvSpPr>
            <p:nvPr/>
          </p:nvSpPr>
          <p:spPr bwMode="auto">
            <a:xfrm>
              <a:off x="1001" y="2445"/>
              <a:ext cx="121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Square root of data values</a:t>
              </a:r>
            </a:p>
          </p:txBody>
        </p:sp>
        <p:sp>
          <p:nvSpPr>
            <p:cNvPr id="527375" name="Rectangle 15"/>
            <p:cNvSpPr>
              <a:spLocks noChangeAspect="1" noChangeArrowheads="1"/>
            </p:cNvSpPr>
            <p:nvPr/>
          </p:nvSpPr>
          <p:spPr bwMode="auto">
            <a:xfrm>
              <a:off x="349" y="2445"/>
              <a:ext cx="6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½</a:t>
              </a:r>
            </a:p>
          </p:txBody>
        </p:sp>
        <p:sp>
          <p:nvSpPr>
            <p:cNvPr id="527376" name="Rectangle 16"/>
            <p:cNvSpPr>
              <a:spLocks noChangeAspect="1" noChangeArrowheads="1"/>
            </p:cNvSpPr>
            <p:nvPr/>
          </p:nvSpPr>
          <p:spPr bwMode="auto">
            <a:xfrm>
              <a:off x="2211" y="1831"/>
              <a:ext cx="3165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Data with positive and negative values and no bounds are less likely to benefit from re-expression.</a:t>
              </a:r>
            </a:p>
          </p:txBody>
        </p:sp>
        <p:sp>
          <p:nvSpPr>
            <p:cNvPr id="527377" name="Rectangle 17"/>
            <p:cNvSpPr>
              <a:spLocks noChangeAspect="1" noChangeArrowheads="1"/>
            </p:cNvSpPr>
            <p:nvPr/>
          </p:nvSpPr>
          <p:spPr bwMode="auto">
            <a:xfrm>
              <a:off x="1001" y="1831"/>
              <a:ext cx="1210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Raw data</a:t>
              </a:r>
            </a:p>
          </p:txBody>
        </p:sp>
        <p:sp>
          <p:nvSpPr>
            <p:cNvPr id="527378" name="Rectangle 18"/>
            <p:cNvSpPr>
              <a:spLocks noChangeAspect="1" noChangeArrowheads="1"/>
            </p:cNvSpPr>
            <p:nvPr/>
          </p:nvSpPr>
          <p:spPr bwMode="auto">
            <a:xfrm>
              <a:off x="349" y="1831"/>
              <a:ext cx="652" cy="6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527379" name="Rectangle 19"/>
            <p:cNvSpPr>
              <a:spLocks noChangeAspect="1" noChangeArrowheads="1"/>
            </p:cNvSpPr>
            <p:nvPr/>
          </p:nvSpPr>
          <p:spPr bwMode="auto">
            <a:xfrm>
              <a:off x="2211" y="1404"/>
              <a:ext cx="3165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Try with unimodal distributions that are skewed to the left.</a:t>
              </a:r>
            </a:p>
          </p:txBody>
        </p:sp>
        <p:sp>
          <p:nvSpPr>
            <p:cNvPr id="527380" name="Rectangle 20"/>
            <p:cNvSpPr>
              <a:spLocks noChangeAspect="1" noChangeArrowheads="1"/>
            </p:cNvSpPr>
            <p:nvPr/>
          </p:nvSpPr>
          <p:spPr bwMode="auto">
            <a:xfrm>
              <a:off x="1001" y="1404"/>
              <a:ext cx="1210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cs typeface="Arial" charset="0"/>
                </a:rPr>
                <a:t>Square of data values</a:t>
              </a:r>
            </a:p>
          </p:txBody>
        </p:sp>
        <p:sp>
          <p:nvSpPr>
            <p:cNvPr id="527381" name="Rectangle 21"/>
            <p:cNvSpPr>
              <a:spLocks noChangeAspect="1" noChangeArrowheads="1"/>
            </p:cNvSpPr>
            <p:nvPr/>
          </p:nvSpPr>
          <p:spPr bwMode="auto">
            <a:xfrm>
              <a:off x="349" y="1404"/>
              <a:ext cx="652" cy="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527382" name="Rectangle 22"/>
            <p:cNvSpPr>
              <a:spLocks noChangeAspect="1" noChangeArrowheads="1"/>
            </p:cNvSpPr>
            <p:nvPr/>
          </p:nvSpPr>
          <p:spPr bwMode="auto">
            <a:xfrm>
              <a:off x="2211" y="1008"/>
              <a:ext cx="3165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Comment</a:t>
              </a:r>
            </a:p>
          </p:txBody>
        </p:sp>
        <p:sp>
          <p:nvSpPr>
            <p:cNvPr id="527383" name="Rectangle 23"/>
            <p:cNvSpPr>
              <a:spLocks noChangeAspect="1" noChangeArrowheads="1"/>
            </p:cNvSpPr>
            <p:nvPr/>
          </p:nvSpPr>
          <p:spPr bwMode="auto">
            <a:xfrm>
              <a:off x="1001" y="1008"/>
              <a:ext cx="1210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Name</a:t>
              </a:r>
            </a:p>
          </p:txBody>
        </p:sp>
        <p:sp>
          <p:nvSpPr>
            <p:cNvPr id="527384" name="Rectangle 24"/>
            <p:cNvSpPr>
              <a:spLocks noChangeAspect="1" noChangeArrowheads="1"/>
            </p:cNvSpPr>
            <p:nvPr/>
          </p:nvSpPr>
          <p:spPr bwMode="auto">
            <a:xfrm>
              <a:off x="349" y="1008"/>
              <a:ext cx="652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itchFamily="1" charset="2"/>
                <a:buNone/>
              </a:pPr>
              <a:r>
                <a:rPr lang="en-US" sz="2000">
                  <a:solidFill>
                    <a:schemeClr val="hlink"/>
                  </a:solidFill>
                  <a:cs typeface="Arial" charset="0"/>
                </a:rPr>
                <a:t>Power</a:t>
              </a:r>
            </a:p>
          </p:txBody>
        </p:sp>
        <p:sp>
          <p:nvSpPr>
            <p:cNvPr id="527385" name="Line 25"/>
            <p:cNvSpPr>
              <a:spLocks noChangeAspect="1" noChangeShapeType="1"/>
            </p:cNvSpPr>
            <p:nvPr/>
          </p:nvSpPr>
          <p:spPr bwMode="auto">
            <a:xfrm>
              <a:off x="349" y="1008"/>
              <a:ext cx="50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86" name="Line 26"/>
            <p:cNvSpPr>
              <a:spLocks noChangeAspect="1" noChangeShapeType="1"/>
            </p:cNvSpPr>
            <p:nvPr/>
          </p:nvSpPr>
          <p:spPr bwMode="auto">
            <a:xfrm>
              <a:off x="349" y="1404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87" name="Line 27"/>
            <p:cNvSpPr>
              <a:spLocks noChangeAspect="1" noChangeShapeType="1"/>
            </p:cNvSpPr>
            <p:nvPr/>
          </p:nvSpPr>
          <p:spPr bwMode="auto">
            <a:xfrm>
              <a:off x="349" y="1831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88" name="Line 28"/>
            <p:cNvSpPr>
              <a:spLocks noChangeAspect="1" noChangeShapeType="1"/>
            </p:cNvSpPr>
            <p:nvPr/>
          </p:nvSpPr>
          <p:spPr bwMode="auto">
            <a:xfrm>
              <a:off x="349" y="2445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89" name="Line 29"/>
            <p:cNvSpPr>
              <a:spLocks noChangeAspect="1" noChangeShapeType="1"/>
            </p:cNvSpPr>
            <p:nvPr/>
          </p:nvSpPr>
          <p:spPr bwMode="auto">
            <a:xfrm>
              <a:off x="349" y="2872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0" name="Line 30"/>
            <p:cNvSpPr>
              <a:spLocks noChangeAspect="1" noChangeShapeType="1"/>
            </p:cNvSpPr>
            <p:nvPr/>
          </p:nvSpPr>
          <p:spPr bwMode="auto">
            <a:xfrm>
              <a:off x="349" y="3300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1" name="Line 31"/>
            <p:cNvSpPr>
              <a:spLocks noChangeAspect="1" noChangeShapeType="1"/>
            </p:cNvSpPr>
            <p:nvPr/>
          </p:nvSpPr>
          <p:spPr bwMode="auto">
            <a:xfrm>
              <a:off x="349" y="3727"/>
              <a:ext cx="50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2" name="Line 32"/>
            <p:cNvSpPr>
              <a:spLocks noChangeAspect="1" noChangeShapeType="1"/>
            </p:cNvSpPr>
            <p:nvPr/>
          </p:nvSpPr>
          <p:spPr bwMode="auto">
            <a:xfrm>
              <a:off x="349" y="4155"/>
              <a:ext cx="502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3" name="Line 33"/>
            <p:cNvSpPr>
              <a:spLocks noChangeAspect="1" noChangeShapeType="1"/>
            </p:cNvSpPr>
            <p:nvPr/>
          </p:nvSpPr>
          <p:spPr bwMode="auto">
            <a:xfrm>
              <a:off x="349" y="1008"/>
              <a:ext cx="0" cy="31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4" name="Line 34"/>
            <p:cNvSpPr>
              <a:spLocks noChangeAspect="1" noChangeShapeType="1"/>
            </p:cNvSpPr>
            <p:nvPr/>
          </p:nvSpPr>
          <p:spPr bwMode="auto">
            <a:xfrm>
              <a:off x="1001" y="1008"/>
              <a:ext cx="0" cy="3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5" name="Line 35"/>
            <p:cNvSpPr>
              <a:spLocks noChangeAspect="1" noChangeShapeType="1"/>
            </p:cNvSpPr>
            <p:nvPr/>
          </p:nvSpPr>
          <p:spPr bwMode="auto">
            <a:xfrm>
              <a:off x="2211" y="1008"/>
              <a:ext cx="0" cy="3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527396" name="Line 36"/>
            <p:cNvSpPr>
              <a:spLocks noChangeAspect="1" noChangeShapeType="1"/>
            </p:cNvSpPr>
            <p:nvPr/>
          </p:nvSpPr>
          <p:spPr bwMode="auto">
            <a:xfrm>
              <a:off x="5376" y="1008"/>
              <a:ext cx="0" cy="314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6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Plan B: Attack of the Logarithms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When none of the data values is zero or negative, logarithms can be a helpful ally in the search for a useful model.</a:t>
            </a:r>
          </a:p>
          <a:p>
            <a:pPr marL="342900" indent="-342900"/>
            <a:r>
              <a:rPr lang="en-US"/>
              <a:t>Try taking the logs of </a:t>
            </a:r>
            <a:r>
              <a:rPr lang="en-US" b="1"/>
              <a:t>both</a:t>
            </a:r>
            <a:r>
              <a:rPr lang="en-US"/>
              <a:t> the </a:t>
            </a:r>
            <a:r>
              <a:rPr lang="en-US" i="1"/>
              <a:t>x</a:t>
            </a:r>
            <a:r>
              <a:rPr lang="en-US"/>
              <a:t>- and </a:t>
            </a:r>
            <a:r>
              <a:rPr lang="en-US" i="1"/>
              <a:t>y</a:t>
            </a:r>
            <a:r>
              <a:rPr lang="en-US"/>
              <a:t>-variable.</a:t>
            </a:r>
          </a:p>
          <a:p>
            <a:pPr marL="342900" indent="-342900"/>
            <a:r>
              <a:rPr lang="en-US"/>
              <a:t>Then re-express the data using some combination of </a:t>
            </a:r>
            <a:r>
              <a:rPr lang="en-US" i="1"/>
              <a:t>x</a:t>
            </a:r>
            <a:r>
              <a:rPr lang="en-US"/>
              <a:t> or log(</a:t>
            </a:r>
            <a:r>
              <a:rPr lang="en-US" i="1"/>
              <a:t>x</a:t>
            </a:r>
            <a:r>
              <a:rPr lang="en-US"/>
              <a:t>) vs. </a:t>
            </a:r>
            <a:r>
              <a:rPr lang="en-US" i="1"/>
              <a:t>y</a:t>
            </a:r>
            <a:r>
              <a:rPr lang="en-US"/>
              <a:t> or log(</a:t>
            </a:r>
            <a:r>
              <a:rPr lang="en-US" i="1"/>
              <a:t>y</a:t>
            </a:r>
            <a:r>
              <a:rPr lang="en-US"/>
              <a:t>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 B: Attack of the Logarithms </a:t>
            </a:r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itchFamily="1" charset="2"/>
              <a:buNone/>
            </a:pPr>
            <a:r>
              <a:rPr lang="en-US"/>
              <a:t> </a:t>
            </a:r>
          </a:p>
        </p:txBody>
      </p:sp>
      <p:pic>
        <p:nvPicPr>
          <p:cNvPr id="529412" name="Picture 4" descr="aitta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7000"/>
            <a:ext cx="8763000" cy="31877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Benefits</a:t>
            </a:r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We often choose a re-expression for one reason and then discover that it has helped other aspects of an analysis.</a:t>
            </a:r>
          </a:p>
          <a:p>
            <a:pPr marL="342900" indent="-342900"/>
            <a:r>
              <a:rPr lang="en-US"/>
              <a:t>For example, a re-expression that makes a histogram more symmetric might also straighten a scatterplot or stabilize variance.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23900"/>
            <a:ext cx="799826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00100"/>
            <a:ext cx="5410200" cy="38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239000" y="1485900"/>
            <a:ext cx="16764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Enter this data in your calculator</a:t>
            </a:r>
            <a:endParaRPr lang="en-US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00100"/>
            <a:ext cx="8458200" cy="107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723899"/>
            <a:ext cx="6477000" cy="390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to the Point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/>
              <a:t>We cannot use a linear model unless the relationship between the two variables is linear. Often re-expression can save the day, straightening bent relationships so that we can fit and use a simple linear model.</a:t>
            </a:r>
          </a:p>
          <a:p>
            <a:pPr marL="342900" indent="-342900"/>
            <a:r>
              <a:rPr lang="en-US" dirty="0"/>
              <a:t>Two simple ways to re-express data are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logarithms</a:t>
            </a:r>
            <a:r>
              <a:rPr lang="en-US" dirty="0"/>
              <a:t> and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reciprocals</a:t>
            </a:r>
            <a:r>
              <a:rPr lang="en-US" dirty="0"/>
              <a:t>.</a:t>
            </a:r>
          </a:p>
          <a:p>
            <a:pPr marL="342900" indent="-342900"/>
            <a:r>
              <a:rPr lang="en-US" dirty="0"/>
              <a:t>Re-expressions can be seen in everyday life—everybody does it.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723900"/>
            <a:ext cx="832670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81300"/>
            <a:ext cx="5410200" cy="189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76300"/>
            <a:ext cx="7315864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943100"/>
            <a:ext cx="3733800" cy="2666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723900"/>
            <a:ext cx="7848600" cy="1369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095500"/>
            <a:ext cx="383856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Calculator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3289" y="4114800"/>
            <a:ext cx="75071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14300"/>
            <a:ext cx="6584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Transforming data on a calculator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23900"/>
            <a:ext cx="8229600" cy="191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705100"/>
            <a:ext cx="2971800" cy="203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3900"/>
            <a:ext cx="5715000" cy="1187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95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4659" y="0"/>
            <a:ext cx="3469341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694" y="0"/>
            <a:ext cx="2716306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647700"/>
            <a:ext cx="4687888" cy="314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" y="3848100"/>
            <a:ext cx="7504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Try to straighten this data, and find an appropriate model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694" y="0"/>
            <a:ext cx="2716306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23901"/>
            <a:ext cx="6400800" cy="94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38300"/>
            <a:ext cx="3429000" cy="20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3771900"/>
            <a:ext cx="682624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694" y="0"/>
            <a:ext cx="2716306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723900"/>
            <a:ext cx="3429000" cy="204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2857500"/>
            <a:ext cx="2672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What is the model?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4000500"/>
            <a:ext cx="6092186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7694" y="0"/>
            <a:ext cx="2716306" cy="384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990600" y="7239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Use the model to predict the number of transistors in the year 2020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943100"/>
            <a:ext cx="6092186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0"/>
            <a:ext cx="289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Moore’s Law</a:t>
            </a:r>
            <a:endParaRPr lang="en-US" sz="4000" b="1" dirty="0">
              <a:solidFill>
                <a:srgbClr val="008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26261"/>
            <a:ext cx="2057400" cy="1388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47700"/>
            <a:ext cx="6092186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09700"/>
            <a:ext cx="7700356" cy="316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to the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814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relationship between </a:t>
            </a:r>
            <a:r>
              <a:rPr lang="en-US" i="1"/>
              <a:t>fuel efficiency</a:t>
            </a:r>
            <a:r>
              <a:rPr lang="en-US"/>
              <a:t> (in miles per gallon) and </a:t>
            </a:r>
            <a:r>
              <a:rPr lang="en-US" i="1"/>
              <a:t>weight</a:t>
            </a:r>
            <a:r>
              <a:rPr lang="en-US"/>
              <a:t> (in pounds) for late model cars looks fairly linear at first:</a:t>
            </a:r>
          </a:p>
        </p:txBody>
      </p:sp>
      <p:pic>
        <p:nvPicPr>
          <p:cNvPr id="518148" name="Picture 4" descr="10-0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90700"/>
            <a:ext cx="4648200" cy="286411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Not Just Use a Curve?</a:t>
            </a:r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If there’s a curve in the scatterplot, why not just fit a curve to the data?</a:t>
            </a:r>
          </a:p>
        </p:txBody>
      </p:sp>
      <p:pic>
        <p:nvPicPr>
          <p:cNvPr id="531460" name="Picture 4" descr="ait10-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1" y="1333500"/>
            <a:ext cx="4752975" cy="29990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Not Just Use a Curve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The mathematics and calculations for “curves of best fit” are considerably more difficult than “lines of best fit.”</a:t>
            </a:r>
          </a:p>
          <a:p>
            <a:pPr marL="342900" indent="-342900"/>
            <a:r>
              <a:rPr lang="en-US"/>
              <a:t>Besides, straight lines are easy to understand.</a:t>
            </a:r>
          </a:p>
          <a:p>
            <a:pPr marL="742950" lvl="1" indent="-285750"/>
            <a:r>
              <a:rPr lang="en-US"/>
              <a:t>We know how to think about the slope and the </a:t>
            </a:r>
            <a:r>
              <a:rPr lang="en-US" i="1"/>
              <a:t>y</a:t>
            </a:r>
            <a:r>
              <a:rPr lang="en-US"/>
              <a:t>-intercept.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xfrm>
            <a:off x="228601" y="317500"/>
            <a:ext cx="4027487" cy="3810000"/>
          </a:xfrm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Don’t expect your model to be perfect.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Don’t stray too far from the ladder.</a:t>
            </a:r>
          </a:p>
          <a:p>
            <a:pPr marL="342900" indent="-342900">
              <a:lnSpc>
                <a:spcPct val="90000"/>
              </a:lnSpc>
            </a:pP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Don’t choose a model based on </a:t>
            </a:r>
            <a:r>
              <a:rPr lang="en-US" i="1" dirty="0"/>
              <a:t>R</a:t>
            </a:r>
            <a:r>
              <a:rPr lang="en-US" baseline="30000" dirty="0"/>
              <a:t>2</a:t>
            </a:r>
            <a:r>
              <a:rPr lang="en-US" dirty="0"/>
              <a:t> alone:</a:t>
            </a:r>
          </a:p>
        </p:txBody>
      </p:sp>
      <p:pic>
        <p:nvPicPr>
          <p:cNvPr id="533508" name="Picture 4" descr="ait10-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1" y="317500"/>
            <a:ext cx="3789363" cy="42002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0"/>
            <a:ext cx="8610600" cy="3810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dirty="0"/>
              <a:t>Beware of multiple modes.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 dirty="0"/>
              <a:t>Re-expression cannot pull separate modes together.</a:t>
            </a:r>
            <a:endParaRPr lang="en-US" dirty="0"/>
          </a:p>
          <a:p>
            <a:pPr marL="342900" indent="-342900">
              <a:lnSpc>
                <a:spcPct val="90000"/>
              </a:lnSpc>
            </a:pPr>
            <a:r>
              <a:rPr lang="en-US" dirty="0"/>
              <a:t>Watch out for </a:t>
            </a:r>
            <a:r>
              <a:rPr lang="en-US" dirty="0" err="1"/>
              <a:t>scatterplots</a:t>
            </a:r>
            <a:r>
              <a:rPr lang="en-US" dirty="0"/>
              <a:t> that turn around.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600" dirty="0"/>
              <a:t>Re-expression can straighten many bent relationships, but not those that go up then down, or down then up.</a:t>
            </a:r>
            <a:endParaRPr lang="en-US" dirty="0"/>
          </a:p>
        </p:txBody>
      </p:sp>
      <p:pic>
        <p:nvPicPr>
          <p:cNvPr id="534532" name="Picture 4" descr="10-1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476500"/>
            <a:ext cx="5437441" cy="20613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Watch out for negative data values.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It’s impossible to re-express negative values by any power that is not a whole number on the Ladder of Powers or to re-express values that are zero for negative powers.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Watch for data far from 1.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Data values that are all very far from 1 may not be much affected by re-expression unless the range is very large. If all the data values are large (e.g., years), consider subtracting a constant to bring them back near 1.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/>
            <a:r>
              <a:rPr lang="en-US"/>
              <a:t>When the conditions for regression are not met, a simple re-expression of the data may help.</a:t>
            </a:r>
          </a:p>
          <a:p>
            <a:pPr marL="342900" indent="-342900"/>
            <a:r>
              <a:rPr lang="en-US"/>
              <a:t>A re-expression may make the:</a:t>
            </a:r>
          </a:p>
          <a:p>
            <a:pPr marL="742950" lvl="1" indent="-285750"/>
            <a:r>
              <a:rPr lang="en-US"/>
              <a:t>Distribution of a variable more symmetric.</a:t>
            </a:r>
          </a:p>
          <a:p>
            <a:pPr marL="742950" lvl="1" indent="-285750"/>
            <a:r>
              <a:rPr lang="en-US"/>
              <a:t>Spread across different groups more similar.</a:t>
            </a:r>
          </a:p>
          <a:p>
            <a:pPr marL="742950" lvl="1" indent="-285750"/>
            <a:r>
              <a:rPr lang="en-US"/>
              <a:t>Form of a scatterplot straighter.</a:t>
            </a:r>
          </a:p>
          <a:p>
            <a:pPr marL="742950" lvl="1" indent="-285750"/>
            <a:r>
              <a:rPr lang="en-US"/>
              <a:t>Scatter around the line in a scatterplot more consistent.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/>
              <a:t>Taking logs is often a good, simple starting point.</a:t>
            </a:r>
          </a:p>
          <a:p>
            <a:pPr marL="742950" lvl="1" indent="-285750"/>
            <a:r>
              <a:rPr lang="en-US"/>
              <a:t>To search further, the Ladder of Powers or the log-log approach can help us find a good re-expression.</a:t>
            </a:r>
          </a:p>
          <a:p>
            <a:pPr marL="342900" indent="-342900"/>
            <a:r>
              <a:rPr lang="en-US"/>
              <a:t>Our models won’t be perfect, but re-expression can lead us to a useful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"/>
            <a:ext cx="633811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81400" cy="141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485900"/>
            <a:ext cx="7391400" cy="321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5334000" cy="232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400300"/>
            <a:ext cx="6629400" cy="22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to the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look at the residuals plot shows a problem:</a:t>
            </a:r>
          </a:p>
        </p:txBody>
      </p:sp>
      <p:pic>
        <p:nvPicPr>
          <p:cNvPr id="519172" name="Picture 4" descr="10-0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79500"/>
            <a:ext cx="4814888" cy="300699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0"/>
            <a:ext cx="6629400" cy="228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2705100"/>
            <a:ext cx="4572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14500"/>
            <a:ext cx="8382769" cy="34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0"/>
            <a:ext cx="6248400" cy="15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400300"/>
            <a:ext cx="508876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248400" cy="15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552700"/>
            <a:ext cx="4572000" cy="180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714500"/>
            <a:ext cx="8686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7186"/>
            <a:ext cx="1371600" cy="96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6248400" cy="157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38300"/>
            <a:ext cx="8839200" cy="636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1943100"/>
            <a:ext cx="4114800" cy="2754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2781300"/>
            <a:ext cx="4783149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091472"/>
            <a:ext cx="1828800" cy="16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743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16383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1970 – 1988 Model (Scale the </a:t>
            </a:r>
            <a:r>
              <a:rPr lang="en-US" sz="3200" b="1" dirty="0" smtClean="0">
                <a:solidFill>
                  <a:srgbClr val="0070C0"/>
                </a:solidFill>
              </a:rPr>
              <a:t>years somehow</a:t>
            </a:r>
            <a:r>
              <a:rPr lang="en-US" sz="3200" b="1" dirty="0">
                <a:solidFill>
                  <a:srgbClr val="0070C0"/>
                </a:solidFill>
              </a:rPr>
              <a:t>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905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Mortgages (Republic National Bank, founded 1970)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091472"/>
            <a:ext cx="1828800" cy="16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743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16383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1970 – 1988 Model (Scale the </a:t>
            </a:r>
            <a:r>
              <a:rPr lang="en-US" sz="3200" b="1" dirty="0" smtClean="0">
                <a:solidFill>
                  <a:srgbClr val="0070C0"/>
                </a:solidFill>
              </a:rPr>
              <a:t>years somehow</a:t>
            </a:r>
            <a:r>
              <a:rPr lang="en-US" sz="3200" b="1" dirty="0">
                <a:solidFill>
                  <a:srgbClr val="0070C0"/>
                </a:solidFill>
              </a:rPr>
              <a:t>…)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905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Mortgages (Republic National Bank, founded 1970)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09900"/>
            <a:ext cx="6096000" cy="4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091472"/>
            <a:ext cx="1828800" cy="16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274320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16383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Compare post-1990 mortgages to the previous trend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905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Mortgages (Republic National Bank, founded 1970)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009900"/>
            <a:ext cx="6096000" cy="4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4091472"/>
            <a:ext cx="1828800" cy="162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819400" y="1409700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Compare post-1990 mortgages to the previous trend</a:t>
            </a:r>
          </a:p>
        </p:txBody>
      </p:sp>
      <p:sp>
        <p:nvSpPr>
          <p:cNvPr id="7" name="Rectangle 6"/>
          <p:cNvSpPr/>
          <p:nvPr/>
        </p:nvSpPr>
        <p:spPr>
          <a:xfrm>
            <a:off x="2971800" y="190500"/>
            <a:ext cx="579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Mortgages (Republic National Bank, founded 1970)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62300"/>
            <a:ext cx="8991600" cy="88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2552700"/>
            <a:ext cx="6096000" cy="49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238 – 243</a:t>
            </a:r>
          </a:p>
          <a:p>
            <a:endParaRPr lang="en-US" dirty="0" smtClean="0"/>
          </a:p>
          <a:p>
            <a:r>
              <a:rPr lang="en-US" dirty="0" smtClean="0"/>
              <a:t>1, 2, 4, 6, 10, 24, 26, 28, 32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to the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0195" name="Rectangle 3"/>
          <p:cNvSpPr>
            <a:spLocks noGrp="1" noChangeArrowheads="1"/>
          </p:cNvSpPr>
          <p:nvPr>
            <p:ph idx="1"/>
          </p:nvPr>
        </p:nvSpPr>
        <p:spPr>
          <a:xfrm>
            <a:off x="304801" y="127000"/>
            <a:ext cx="8294687" cy="3810000"/>
          </a:xfrm>
          <a:ln/>
        </p:spPr>
        <p:txBody>
          <a:bodyPr/>
          <a:lstStyle/>
          <a:p>
            <a:pPr marL="342900" indent="-342900"/>
            <a:r>
              <a:rPr lang="en-US" dirty="0"/>
              <a:t>We can re-express </a:t>
            </a:r>
            <a:r>
              <a:rPr lang="en-US" i="1" dirty="0"/>
              <a:t>fuel efficiency</a:t>
            </a:r>
            <a:r>
              <a:rPr lang="en-US" dirty="0"/>
              <a:t> as gallons per hundred miles (a reciprocal) and eliminate the bend in the original </a:t>
            </a:r>
            <a:r>
              <a:rPr lang="en-US" dirty="0" err="1"/>
              <a:t>scatterplot</a:t>
            </a:r>
            <a:r>
              <a:rPr lang="en-US" dirty="0"/>
              <a:t>:</a:t>
            </a:r>
          </a:p>
        </p:txBody>
      </p:sp>
      <p:pic>
        <p:nvPicPr>
          <p:cNvPr id="520196" name="Picture 4" descr="10-0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714500"/>
            <a:ext cx="4005263" cy="29209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Straight to the </a:t>
            </a:r>
            <a:r>
              <a:rPr lang="en-US" dirty="0" smtClean="0"/>
              <a:t>Point</a:t>
            </a:r>
            <a:endParaRPr lang="en-US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A look at the residuals plot for the new model seems more reasonable:</a:t>
            </a:r>
          </a:p>
        </p:txBody>
      </p:sp>
      <p:pic>
        <p:nvPicPr>
          <p:cNvPr id="521220" name="Picture 4" descr="10-0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06500"/>
            <a:ext cx="4348162" cy="3190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 of Re-expression</a:t>
            </a:r>
          </a:p>
        </p:txBody>
      </p:sp>
      <p:sp>
        <p:nvSpPr>
          <p:cNvPr id="52224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1: Make the distribution of a variable (as seen in its histogram, for example) more symmetric.</a:t>
            </a:r>
          </a:p>
        </p:txBody>
      </p:sp>
      <p:pic>
        <p:nvPicPr>
          <p:cNvPr id="522244" name="Picture 4" descr="10_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" y="1714500"/>
            <a:ext cx="3775075" cy="2554552"/>
          </a:xfrm>
          <a:prstGeom prst="rect">
            <a:avLst/>
          </a:prstGeom>
          <a:noFill/>
        </p:spPr>
      </p:pic>
      <p:pic>
        <p:nvPicPr>
          <p:cNvPr id="522245" name="Picture 5" descr="10_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1841500"/>
            <a:ext cx="4003675" cy="25108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of </a:t>
            </a:r>
            <a:r>
              <a:rPr lang="en-US" dirty="0" smtClean="0"/>
              <a:t>Re-expression</a:t>
            </a:r>
            <a:endParaRPr lang="en-US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2: Make the spread of several groups (as seen in side-by-side boxplots) more alike, even if their centers differ.</a:t>
            </a:r>
          </a:p>
        </p:txBody>
      </p:sp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1965325" y="2824428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  <p:pic>
        <p:nvPicPr>
          <p:cNvPr id="523269" name="Picture 5" descr="10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1"/>
            <a:ext cx="3913188" cy="1641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3270" name="Picture 6" descr="10_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49500"/>
            <a:ext cx="3949700" cy="1652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Goals of </a:t>
            </a:r>
            <a:r>
              <a:rPr lang="en-US" dirty="0" smtClean="0"/>
              <a:t>Re-expression</a:t>
            </a:r>
            <a:endParaRPr lang="en-US" dirty="0"/>
          </a:p>
        </p:txBody>
      </p:sp>
      <p:sp>
        <p:nvSpPr>
          <p:cNvPr id="5242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Goal 3: Make the form of a scatterplot more nearly linear.</a:t>
            </a:r>
          </a:p>
        </p:txBody>
      </p:sp>
      <p:pic>
        <p:nvPicPr>
          <p:cNvPr id="524292" name="Picture 4" descr="10_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1" y="1905000"/>
            <a:ext cx="3609975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4293" name="Picture 5" descr="10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1968500"/>
            <a:ext cx="3648075" cy="241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9096</TotalTime>
  <Words>1100</Words>
  <Application>Microsoft Office PowerPoint</Application>
  <PresentationFormat>On-screen Show (16:10)</PresentationFormat>
  <Paragraphs>146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Jeff01</vt:lpstr>
      <vt:lpstr>Statistics 10</vt:lpstr>
      <vt:lpstr>Straight to the Point</vt:lpstr>
      <vt:lpstr>Straight to the Point</vt:lpstr>
      <vt:lpstr>Straight to the Point</vt:lpstr>
      <vt:lpstr>Straight to the Point</vt:lpstr>
      <vt:lpstr>Straight to the Point</vt:lpstr>
      <vt:lpstr>Goals of Re-expression</vt:lpstr>
      <vt:lpstr>Goals of Re-expression</vt:lpstr>
      <vt:lpstr>Goals of Re-expression</vt:lpstr>
      <vt:lpstr>Goals of Re-expression</vt:lpstr>
      <vt:lpstr>The Ladder of Powers</vt:lpstr>
      <vt:lpstr>The Ladder of Powers</vt:lpstr>
      <vt:lpstr>Plan B: Attack of the Logarithms</vt:lpstr>
      <vt:lpstr>Plan B: Attack of the Logarithms </vt:lpstr>
      <vt:lpstr>Multiple Benefits</vt:lpstr>
      <vt:lpstr>Calculator</vt:lpstr>
      <vt:lpstr>Calculator</vt:lpstr>
      <vt:lpstr>Calculator</vt:lpstr>
      <vt:lpstr>Calculator</vt:lpstr>
      <vt:lpstr>Calculator</vt:lpstr>
      <vt:lpstr>Calculator</vt:lpstr>
      <vt:lpstr>Calculator</vt:lpstr>
      <vt:lpstr>Calculator</vt:lpstr>
      <vt:lpstr>Example</vt:lpstr>
      <vt:lpstr>Example</vt:lpstr>
      <vt:lpstr>Example</vt:lpstr>
      <vt:lpstr>Example</vt:lpstr>
      <vt:lpstr>Example</vt:lpstr>
      <vt:lpstr>Example</vt:lpstr>
      <vt:lpstr>Why Not Just Use a Curve?</vt:lpstr>
      <vt:lpstr>Why Not Just Use a Curve?</vt:lpstr>
      <vt:lpstr>What Can Go Wrong?</vt:lpstr>
      <vt:lpstr>What Can Go Wrong?</vt:lpstr>
      <vt:lpstr>What Can Go Wrong?</vt:lpstr>
      <vt:lpstr>What have we learned?</vt:lpstr>
      <vt:lpstr>What have we learned?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Practice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10</dc:title>
  <dc:creator>Jeff Fronius</dc:creator>
  <cp:lastModifiedBy>Jeff Fronius</cp:lastModifiedBy>
  <cp:revision>771</cp:revision>
  <dcterms:created xsi:type="dcterms:W3CDTF">2013-10-13T11:14:35Z</dcterms:created>
  <dcterms:modified xsi:type="dcterms:W3CDTF">2013-10-19T18:51:33Z</dcterms:modified>
</cp:coreProperties>
</file>