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86" r:id="rId19"/>
    <p:sldId id="287" r:id="rId20"/>
    <p:sldId id="288" r:id="rId21"/>
    <p:sldId id="289" r:id="rId22"/>
    <p:sldId id="290" r:id="rId23"/>
    <p:sldId id="291" r:id="rId24"/>
    <p:sldId id="292" r:id="rId25"/>
    <p:sldId id="294" r:id="rId26"/>
    <p:sldId id="295" r:id="rId27"/>
    <p:sldId id="274" r:id="rId28"/>
    <p:sldId id="275" r:id="rId29"/>
    <p:sldId id="276" r:id="rId30"/>
    <p:sldId id="277" r:id="rId31"/>
    <p:sldId id="278" r:id="rId32"/>
    <p:sldId id="293" r:id="rId33"/>
    <p:sldId id="296" r:id="rId34"/>
    <p:sldId id="279" r:id="rId35"/>
    <p:sldId id="280" r:id="rId36"/>
    <p:sldId id="281" r:id="rId37"/>
    <p:sldId id="282" r:id="rId38"/>
    <p:sldId id="283" r:id="rId39"/>
    <p:sldId id="284" r:id="rId40"/>
    <p:sldId id="285" r:id="rId41"/>
    <p:sldId id="257" r:id="rId42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924" y="-342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jpeg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7.jpeg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7.jpeg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7.jpeg"/><Relationship Id="rId4" Type="http://schemas.openxmlformats.org/officeDocument/2006/relationships/image" Target="../media/image31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4826000"/>
            <a:ext cx="8001000" cy="8890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095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853112" y="2424113"/>
            <a:ext cx="5715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5715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762500"/>
            <a:ext cx="8686800" cy="952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"/>
            <a:ext cx="8686800" cy="4508500"/>
          </a:xfrm>
        </p:spPr>
        <p:txBody>
          <a:bodyPr/>
          <a:lstStyle>
            <a:lvl1pPr>
              <a:buClr>
                <a:schemeClr val="tx2">
                  <a:lumMod val="75000"/>
                </a:schemeClr>
              </a:buClr>
              <a:defRPr/>
            </a:lvl1pPr>
            <a:lvl2pPr>
              <a:buClr>
                <a:schemeClr val="tx2">
                  <a:lumMod val="75000"/>
                </a:schemeClr>
              </a:buClr>
              <a:defRPr/>
            </a:lvl2pPr>
            <a:lvl3pPr>
              <a:buClr>
                <a:schemeClr val="tx2">
                  <a:lumMod val="75000"/>
                </a:schemeClr>
              </a:buClr>
              <a:defRPr/>
            </a:lvl3pPr>
            <a:lvl4pPr>
              <a:buClr>
                <a:schemeClr val="tx2">
                  <a:lumMod val="75000"/>
                </a:schemeClr>
              </a:buClr>
              <a:defRPr/>
            </a:lvl4pPr>
            <a:lvl5pPr>
              <a:buClr>
                <a:schemeClr val="tx2">
                  <a:lumMod val="75000"/>
                </a:schemeClr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762501"/>
            <a:ext cx="7772400" cy="9525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800100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853112" y="2424113"/>
            <a:ext cx="5715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5715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266700"/>
            <a:ext cx="4267200" cy="398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6700"/>
            <a:ext cx="4267200" cy="398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762500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723900"/>
            <a:ext cx="4040188" cy="381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2" y="11430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2" y="723900"/>
            <a:ext cx="4041775" cy="381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746625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15395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4300"/>
            <a:ext cx="3008313" cy="44047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5720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905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0442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762500"/>
            <a:ext cx="9144000" cy="9525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762500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7000"/>
            <a:ext cx="8839200" cy="4508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4762500"/>
            <a:ext cx="9144000" cy="0"/>
          </a:xfrm>
          <a:prstGeom prst="line">
            <a:avLst/>
          </a:prstGeom>
          <a:ln w="50800" cmpd="thinThick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FFFF00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5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8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Statistics 19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Confidence Intervals for Proportions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/>
              <a:t>What Does “95% Confidence” Really Mean</a:t>
            </a:r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522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"/>
            <a:ext cx="3962400" cy="3810000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lnSpc>
                <a:spcPct val="90000"/>
              </a:lnSpc>
            </a:pPr>
            <a:r>
              <a:rPr lang="en-US" dirty="0"/>
              <a:t>The figure to the right shows that some of our confidence intervals (from 20 random samples) capture the true proportion (the green horizontal line), while others do not:</a:t>
            </a:r>
          </a:p>
        </p:txBody>
      </p:sp>
      <p:pic>
        <p:nvPicPr>
          <p:cNvPr id="522244" name="Picture 4" descr="AIT19-01a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419600" y="190500"/>
            <a:ext cx="4564380" cy="39037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/>
              <a:t>What Does “95% Confidence” Really Mean</a:t>
            </a:r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/>
            <a:r>
              <a:rPr lang="en-US"/>
              <a:t>Our confidence is in the </a:t>
            </a:r>
            <a:r>
              <a:rPr lang="en-US" i="1"/>
              <a:t>process</a:t>
            </a:r>
            <a:r>
              <a:rPr lang="en-US"/>
              <a:t> of constructing the interval, not in any one interval itself. </a:t>
            </a:r>
          </a:p>
          <a:p>
            <a:pPr marL="342900" indent="-342900"/>
            <a:r>
              <a:rPr lang="en-US"/>
              <a:t>Thus, we expect 95% of all 95% confidence intervals to contain the true parameter that they are estimating.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762500"/>
            <a:ext cx="9144000" cy="952500"/>
          </a:xfrm>
        </p:spPr>
        <p:txBody>
          <a:bodyPr>
            <a:noAutofit/>
          </a:bodyPr>
          <a:lstStyle/>
          <a:p>
            <a:r>
              <a:rPr lang="en-US" sz="3200"/>
              <a:t>Margin of Error: Certainty vs. Precision</a:t>
            </a:r>
          </a:p>
        </p:txBody>
      </p:sp>
      <p:sp>
        <p:nvSpPr>
          <p:cNvPr id="52429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>
            <a:normAutofit lnSpcReduction="10000"/>
          </a:bodyPr>
          <a:lstStyle/>
          <a:p>
            <a:pPr marL="342900" indent="-342900">
              <a:lnSpc>
                <a:spcPct val="90000"/>
              </a:lnSpc>
            </a:pPr>
            <a:r>
              <a:rPr lang="en-US" dirty="0" smtClean="0"/>
              <a:t>We </a:t>
            </a:r>
            <a:r>
              <a:rPr lang="en-US" dirty="0"/>
              <a:t>can claim, with 95% confidence, that the interval                    contains the true population proportion. 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dirty="0"/>
              <a:t>The extent of the interval on either side of     is called the </a:t>
            </a:r>
            <a:r>
              <a:rPr lang="en-US" dirty="0">
                <a:solidFill>
                  <a:schemeClr val="hlink"/>
                </a:solidFill>
              </a:rPr>
              <a:t>margin of error (</a:t>
            </a:r>
            <a:r>
              <a:rPr lang="en-US" i="1" dirty="0">
                <a:solidFill>
                  <a:schemeClr val="hlink"/>
                </a:solidFill>
              </a:rPr>
              <a:t>ME</a:t>
            </a:r>
            <a:r>
              <a:rPr lang="en-US" dirty="0">
                <a:solidFill>
                  <a:schemeClr val="hlink"/>
                </a:solidFill>
              </a:rPr>
              <a:t>).</a:t>
            </a:r>
          </a:p>
          <a:p>
            <a:pPr marL="342900" indent="-342900">
              <a:lnSpc>
                <a:spcPct val="90000"/>
              </a:lnSpc>
            </a:pPr>
            <a:r>
              <a:rPr lang="en-US" dirty="0"/>
              <a:t>In general, confidence intervals have the form </a:t>
            </a:r>
            <a:r>
              <a:rPr lang="en-US" i="1" dirty="0">
                <a:solidFill>
                  <a:schemeClr val="hlink"/>
                </a:solidFill>
              </a:rPr>
              <a:t>estimate</a:t>
            </a:r>
            <a:r>
              <a:rPr lang="en-US" dirty="0">
                <a:solidFill>
                  <a:schemeClr val="hlink"/>
                </a:solidFill>
              </a:rPr>
              <a:t> ± </a:t>
            </a:r>
            <a:r>
              <a:rPr lang="en-US" i="1" dirty="0">
                <a:solidFill>
                  <a:schemeClr val="hlink"/>
                </a:solidFill>
              </a:rPr>
              <a:t>ME</a:t>
            </a:r>
            <a:r>
              <a:rPr lang="en-US" dirty="0">
                <a:solidFill>
                  <a:schemeClr val="hlink"/>
                </a:solidFill>
              </a:rPr>
              <a:t>.</a:t>
            </a:r>
          </a:p>
          <a:p>
            <a:pPr marL="342900" indent="-342900">
              <a:lnSpc>
                <a:spcPct val="90000"/>
              </a:lnSpc>
            </a:pPr>
            <a:r>
              <a:rPr lang="en-US" dirty="0"/>
              <a:t>The more confident we want to be, the larger our </a:t>
            </a:r>
            <a:r>
              <a:rPr lang="en-US" i="1" dirty="0"/>
              <a:t>ME</a:t>
            </a:r>
            <a:r>
              <a:rPr lang="en-US" dirty="0"/>
              <a:t> needs to be, making the interval wider.</a:t>
            </a:r>
          </a:p>
        </p:txBody>
      </p:sp>
      <p:graphicFrame>
        <p:nvGraphicFramePr>
          <p:cNvPr id="524293" name="Object 5"/>
          <p:cNvGraphicFramePr>
            <a:graphicFrameLocks noChangeAspect="1"/>
          </p:cNvGraphicFramePr>
          <p:nvPr/>
        </p:nvGraphicFramePr>
        <p:xfrm>
          <a:off x="7772400" y="1485900"/>
          <a:ext cx="266700" cy="317500"/>
        </p:xfrm>
        <a:graphic>
          <a:graphicData uri="http://schemas.openxmlformats.org/presentationml/2006/ole">
            <p:oleObj spid="_x0000_s6146" name="Equation" r:id="rId3" imgW="266400" imgH="380880" progId="">
              <p:embed/>
            </p:oleObj>
          </a:graphicData>
        </a:graphic>
      </p:graphicFrame>
      <p:graphicFrame>
        <p:nvGraphicFramePr>
          <p:cNvPr id="524294" name="Object 6" descr="Pink tissue paper"/>
          <p:cNvGraphicFramePr>
            <a:graphicFrameLocks noChangeAspect="1"/>
          </p:cNvGraphicFramePr>
          <p:nvPr/>
        </p:nvGraphicFramePr>
        <p:xfrm>
          <a:off x="2133600" y="647700"/>
          <a:ext cx="1892300" cy="370417"/>
        </p:xfrm>
        <a:graphic>
          <a:graphicData uri="http://schemas.openxmlformats.org/presentationml/2006/ole">
            <p:oleObj spid="_x0000_s6147" name="Equation" r:id="rId4" imgW="1892300" imgH="444500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5314" name="Picture 2" descr="19-03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90500"/>
            <a:ext cx="7386637" cy="3622146"/>
          </a:xfrm>
          <a:prstGeom prst="rect">
            <a:avLst/>
          </a:prstGeom>
          <a:noFill/>
        </p:spPr>
      </p:pic>
      <p:sp>
        <p:nvSpPr>
          <p:cNvPr id="52531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4762500"/>
            <a:ext cx="8229600" cy="952500"/>
          </a:xfrm>
        </p:spPr>
        <p:txBody>
          <a:bodyPr>
            <a:normAutofit/>
          </a:bodyPr>
          <a:lstStyle/>
          <a:p>
            <a:r>
              <a:rPr lang="en-US" sz="3000" dirty="0"/>
              <a:t>Margin of Error: Certainty vs. </a:t>
            </a:r>
            <a:r>
              <a:rPr lang="en-US" sz="3000" dirty="0" smtClean="0"/>
              <a:t>Precision</a:t>
            </a:r>
            <a:endParaRPr lang="en-US" sz="3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2500"/>
            <a:ext cx="8229600" cy="952500"/>
          </a:xfrm>
        </p:spPr>
        <p:txBody>
          <a:bodyPr>
            <a:normAutofit/>
          </a:bodyPr>
          <a:lstStyle/>
          <a:p>
            <a:r>
              <a:rPr lang="en-US" sz="3000" dirty="0"/>
              <a:t>Margin of Error: Certainty vs. </a:t>
            </a:r>
            <a:r>
              <a:rPr lang="en-US" sz="3000" dirty="0" smtClean="0"/>
              <a:t>Precision</a:t>
            </a:r>
            <a:endParaRPr lang="en-US" sz="3000" dirty="0"/>
          </a:p>
        </p:txBody>
      </p:sp>
      <p:sp>
        <p:nvSpPr>
          <p:cNvPr id="526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0500"/>
            <a:ext cx="8294687" cy="4127500"/>
          </a:xfrm>
          <a:ln/>
        </p:spPr>
        <p:txBody>
          <a:bodyPr>
            <a:normAutofit fontScale="92500" lnSpcReduction="20000"/>
          </a:bodyPr>
          <a:lstStyle/>
          <a:p>
            <a:pPr marL="342900" indent="-342900">
              <a:lnSpc>
                <a:spcPct val="90000"/>
              </a:lnSpc>
            </a:pPr>
            <a:r>
              <a:rPr lang="en-US" dirty="0"/>
              <a:t>To be more confident, we wind up being less precise. 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dirty="0"/>
              <a:t>We need more values in our confidence interval to be more certain.</a:t>
            </a:r>
          </a:p>
          <a:p>
            <a:pPr marL="342900" indent="-342900">
              <a:lnSpc>
                <a:spcPct val="90000"/>
              </a:lnSpc>
            </a:pPr>
            <a:r>
              <a:rPr lang="en-US" dirty="0"/>
              <a:t>Because of this, every confidence interval is a balance between certainty and precision.</a:t>
            </a:r>
          </a:p>
          <a:p>
            <a:pPr marL="342900" indent="-342900">
              <a:lnSpc>
                <a:spcPct val="90000"/>
              </a:lnSpc>
            </a:pPr>
            <a:r>
              <a:rPr lang="en-US" dirty="0"/>
              <a:t>The tension between certainty and precision is always there.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dirty="0"/>
              <a:t>Fortunately, in most cases we can be both sufficiently certain and sufficiently precise to make useful statements.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Margin of Error: Certainty vs. </a:t>
            </a:r>
            <a:r>
              <a:rPr lang="en-US" sz="3000" dirty="0" smtClean="0"/>
              <a:t>Precision</a:t>
            </a:r>
            <a:endParaRPr lang="en-US" sz="3000" dirty="0"/>
          </a:p>
        </p:txBody>
      </p:sp>
      <p:sp>
        <p:nvSpPr>
          <p:cNvPr id="527363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342900" indent="-342900"/>
            <a:r>
              <a:rPr lang="en-US"/>
              <a:t>The choice of confidence level is somewhat arbitrary, but keep in mind this tension between certainty and precision when selecting your confidence level.</a:t>
            </a:r>
          </a:p>
          <a:p>
            <a:pPr marL="342900" indent="-342900"/>
            <a:r>
              <a:rPr lang="en-US"/>
              <a:t>The most commonly chosen confidence levels are 90%, 95%, and 99% (but any percentage can be used).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Critical Values</a:t>
            </a:r>
          </a:p>
        </p:txBody>
      </p:sp>
      <p:sp>
        <p:nvSpPr>
          <p:cNvPr id="52941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>
            <a:normAutofit fontScale="92500" lnSpcReduction="10000"/>
          </a:bodyPr>
          <a:lstStyle/>
          <a:p>
            <a:pPr marL="342900" indent="-342900"/>
            <a:r>
              <a:rPr lang="en-US" dirty="0"/>
              <a:t>The ‘2’ in                   (our 95% confidence interval) came from the 68-95-99.7% Rule.</a:t>
            </a:r>
          </a:p>
          <a:p>
            <a:pPr marL="342900" indent="-342900"/>
            <a:r>
              <a:rPr lang="en-US" dirty="0"/>
              <a:t>Using a table or technology, we find that a more exact value for our 95% confidence interval is 1.96 instead of 2. </a:t>
            </a:r>
          </a:p>
          <a:p>
            <a:pPr marL="742950" lvl="1" indent="-285750"/>
            <a:r>
              <a:rPr lang="en-US" dirty="0"/>
              <a:t>We call 1.96 the </a:t>
            </a:r>
            <a:r>
              <a:rPr lang="en-US" dirty="0">
                <a:solidFill>
                  <a:schemeClr val="hlink"/>
                </a:solidFill>
              </a:rPr>
              <a:t>critical value</a:t>
            </a:r>
            <a:r>
              <a:rPr lang="en-US" dirty="0"/>
              <a:t> and denote it </a:t>
            </a:r>
            <a:r>
              <a:rPr lang="en-US" i="1" dirty="0">
                <a:solidFill>
                  <a:schemeClr val="hlink"/>
                </a:solidFill>
              </a:rPr>
              <a:t>z</a:t>
            </a:r>
            <a:r>
              <a:rPr lang="en-US" dirty="0">
                <a:solidFill>
                  <a:schemeClr val="hlink"/>
                </a:solidFill>
              </a:rPr>
              <a:t>*.</a:t>
            </a:r>
          </a:p>
          <a:p>
            <a:pPr marL="342900" indent="-342900"/>
            <a:r>
              <a:rPr lang="en-US" dirty="0"/>
              <a:t>For any confidence level, we can find the corresponding critical value (the number of SEs that corresponds to our confidence interval level).</a:t>
            </a:r>
          </a:p>
        </p:txBody>
      </p:sp>
      <p:graphicFrame>
        <p:nvGraphicFramePr>
          <p:cNvPr id="553984" name="Object 0"/>
          <p:cNvGraphicFramePr>
            <a:graphicFrameLocks noChangeAspect="1"/>
          </p:cNvGraphicFramePr>
          <p:nvPr>
            <p:ph sz="half" idx="4294967295"/>
          </p:nvPr>
        </p:nvGraphicFramePr>
        <p:xfrm>
          <a:off x="2362200" y="266700"/>
          <a:ext cx="1727200" cy="363803"/>
        </p:xfrm>
        <a:graphic>
          <a:graphicData uri="http://schemas.openxmlformats.org/presentationml/2006/ole">
            <p:oleObj spid="_x0000_s7170" name="Equation" r:id="rId3" imgW="1714320" imgH="431640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Critical </a:t>
            </a:r>
            <a:r>
              <a:rPr lang="en-US" dirty="0" smtClean="0"/>
              <a:t>Values</a:t>
            </a:r>
            <a:endParaRPr lang="en-US" dirty="0"/>
          </a:p>
        </p:txBody>
      </p:sp>
      <p:sp>
        <p:nvSpPr>
          <p:cNvPr id="53043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342900" indent="-342900"/>
            <a:r>
              <a:rPr lang="en-US"/>
              <a:t>Example: For a 90% confidence interval, the critical value is 1.645:</a:t>
            </a:r>
          </a:p>
        </p:txBody>
      </p:sp>
      <p:pic>
        <p:nvPicPr>
          <p:cNvPr id="530436" name="Picture 4" descr="19_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714500"/>
            <a:ext cx="7086600" cy="231113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local newspaper polls a random sample of 330 voters, finding 144 who say they will vote “yes” on the upcoming school budget. Create a confidence interval for actual sentiment of all voters. Just use 2 SDs and concentrate on the conditions and the interpretation.</a:t>
            </a:r>
            <a:endParaRPr lang="en-US" dirty="0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63" y="4369076"/>
            <a:ext cx="1785937" cy="1345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Your local newspaper polls a random sample of 330 voters, finding 144 who say they will vote “yes” on the upcoming school budget. Create a confidence interval for actual sentiment of all voters. Just use 2 SDs and concentrate on the conditions and the interpretation.</a:t>
            </a:r>
            <a:endParaRPr lang="en-US" sz="2000" dirty="0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63" y="4369076"/>
            <a:ext cx="1785937" cy="1345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714500"/>
            <a:ext cx="8458200" cy="1724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Standard Error</a:t>
            </a:r>
          </a:p>
        </p:txBody>
      </p:sp>
      <p:sp>
        <p:nvSpPr>
          <p:cNvPr id="54067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342900" indent="-342900"/>
            <a:r>
              <a:rPr lang="en-US"/>
              <a:t>Both of the sampling distributions we’ve looked at are Normal.</a:t>
            </a:r>
          </a:p>
          <a:p>
            <a:pPr marL="742950" lvl="1" indent="-285750"/>
            <a:r>
              <a:rPr lang="en-US"/>
              <a:t>For proportions </a:t>
            </a:r>
          </a:p>
          <a:p>
            <a:pPr marL="742950" lvl="1" indent="-285750"/>
            <a:endParaRPr lang="en-US"/>
          </a:p>
          <a:p>
            <a:pPr marL="742950" lvl="1" indent="-285750"/>
            <a:endParaRPr lang="en-US"/>
          </a:p>
          <a:p>
            <a:pPr marL="742950" lvl="1" indent="-285750"/>
            <a:r>
              <a:rPr lang="en-US"/>
              <a:t>For means</a:t>
            </a:r>
          </a:p>
        </p:txBody>
      </p:sp>
      <p:graphicFrame>
        <p:nvGraphicFramePr>
          <p:cNvPr id="540676" name="Object 4"/>
          <p:cNvGraphicFramePr>
            <a:graphicFrameLocks noChangeAspect="1"/>
          </p:cNvGraphicFramePr>
          <p:nvPr>
            <p:ph sz="quarter" idx="4294967295"/>
          </p:nvPr>
        </p:nvGraphicFramePr>
        <p:xfrm>
          <a:off x="3733800" y="1409700"/>
          <a:ext cx="2286000" cy="900907"/>
        </p:xfrm>
        <a:graphic>
          <a:graphicData uri="http://schemas.openxmlformats.org/presentationml/2006/ole">
            <p:oleObj spid="_x0000_s1026" name="Equation" r:id="rId3" imgW="939600" imgH="444240" progId="">
              <p:embed/>
            </p:oleObj>
          </a:graphicData>
        </a:graphic>
      </p:graphicFrame>
      <p:graphicFrame>
        <p:nvGraphicFramePr>
          <p:cNvPr id="540677" name="Object 5"/>
          <p:cNvGraphicFramePr>
            <a:graphicFrameLocks noChangeAspect="1"/>
          </p:cNvGraphicFramePr>
          <p:nvPr>
            <p:ph sz="quarter" idx="4294967295"/>
          </p:nvPr>
        </p:nvGraphicFramePr>
        <p:xfrm>
          <a:off x="3200400" y="3009900"/>
          <a:ext cx="1981200" cy="825500"/>
        </p:xfrm>
        <a:graphic>
          <a:graphicData uri="http://schemas.openxmlformats.org/presentationml/2006/ole">
            <p:oleObj spid="_x0000_s1027" name="Equation" r:id="rId4" imgW="838080" imgH="419040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Your local newspaper polls a random sample of 330 voters, finding 144 who say they will vote “yes” on the upcoming school budget. Create a confidence interval for actual sentiment of all voters. Just use 2 SDs and concentrate on the conditions and the interpretation.</a:t>
            </a:r>
            <a:endParaRPr lang="en-US" sz="2000" dirty="0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63" y="4369076"/>
            <a:ext cx="1785937" cy="1345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790700"/>
            <a:ext cx="7924800" cy="2420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Your local newspaper polls a random sample of 330 voters, finding 144 who say they will vote “yes” on the upcoming school budget. Create a confidence interval for actual sentiment of all voters. Just use 2 SDs and concentrate on the conditions and the interpretation.</a:t>
            </a:r>
            <a:endParaRPr lang="en-US" sz="2000" dirty="0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63" y="4369076"/>
            <a:ext cx="1785937" cy="1345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714500"/>
            <a:ext cx="8077200" cy="2163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An experiment finds that 27% of 53 subjects report improvement after using a new medicine</a:t>
            </a:r>
            <a:r>
              <a:rPr lang="en-US" sz="2400" dirty="0" smtClean="0"/>
              <a:t>. Create </a:t>
            </a:r>
            <a:r>
              <a:rPr lang="en-US" sz="2400" dirty="0" smtClean="0"/>
              <a:t>a 95% confidence interval for the actual cure rate. Use </a:t>
            </a:r>
            <a:r>
              <a:rPr lang="en-US" sz="2400" i="1" dirty="0" smtClean="0"/>
              <a:t>z = 1.96. Why is this interval </a:t>
            </a:r>
            <a:r>
              <a:rPr lang="en-US" sz="2400" i="1" dirty="0" smtClean="0"/>
              <a:t>so </a:t>
            </a:r>
            <a:r>
              <a:rPr lang="en-US" sz="2400" dirty="0" smtClean="0"/>
              <a:t>wide</a:t>
            </a:r>
            <a:r>
              <a:rPr lang="en-US" sz="2400" dirty="0" smtClean="0"/>
              <a:t>? Make it narrower – 90% confidence. What are the advantages and disadvantages? </a:t>
            </a:r>
            <a:r>
              <a:rPr lang="en-US" sz="2400" dirty="0" smtClean="0"/>
              <a:t>What sample </a:t>
            </a:r>
            <a:r>
              <a:rPr lang="en-US" sz="2400" dirty="0" smtClean="0"/>
              <a:t>size would we need in a follow-up study if we want a margin of error of 5% with 98</a:t>
            </a:r>
            <a:r>
              <a:rPr lang="en-US" sz="2400" dirty="0" smtClean="0"/>
              <a:t>% confidence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142325"/>
            <a:ext cx="1125537" cy="157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An experiment finds that 27% of 53 subjects report improvement after using a new medicine</a:t>
            </a:r>
            <a:r>
              <a:rPr lang="en-US" sz="1800" dirty="0" smtClean="0"/>
              <a:t>. Create </a:t>
            </a:r>
            <a:r>
              <a:rPr lang="en-US" sz="1800" dirty="0" smtClean="0"/>
              <a:t>a 95% confidence interval for the actual cure rate. Use </a:t>
            </a:r>
            <a:r>
              <a:rPr lang="en-US" sz="1800" i="1" dirty="0" smtClean="0"/>
              <a:t>z = 1.96. Why is this interval </a:t>
            </a:r>
            <a:r>
              <a:rPr lang="en-US" sz="1800" i="1" dirty="0" smtClean="0"/>
              <a:t>so </a:t>
            </a:r>
            <a:r>
              <a:rPr lang="en-US" sz="1800" dirty="0" smtClean="0"/>
              <a:t>wide</a:t>
            </a:r>
            <a:r>
              <a:rPr lang="en-US" sz="1800" dirty="0" smtClean="0"/>
              <a:t>? Make it narrower – 90% confidence. What are the advantages and disadvantages? </a:t>
            </a:r>
            <a:r>
              <a:rPr lang="en-US" sz="1800" dirty="0" smtClean="0"/>
              <a:t>What sample </a:t>
            </a:r>
            <a:r>
              <a:rPr lang="en-US" sz="1800" dirty="0" smtClean="0"/>
              <a:t>size would we need in a follow-up study if we want a margin of error of 5% with 98</a:t>
            </a:r>
            <a:r>
              <a:rPr lang="en-US" sz="1800" dirty="0" smtClean="0"/>
              <a:t>% confidence</a:t>
            </a:r>
            <a:r>
              <a:rPr lang="en-US" sz="1800" dirty="0" smtClean="0"/>
              <a:t>?</a:t>
            </a:r>
            <a:endParaRPr lang="en-US" sz="1800" dirty="0"/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142325"/>
            <a:ext cx="1125537" cy="157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1714500"/>
            <a:ext cx="6705600" cy="2991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An experiment finds that 27% of 53 subjects report improvement after using a new medicine</a:t>
            </a:r>
            <a:r>
              <a:rPr lang="en-US" sz="1800" dirty="0" smtClean="0"/>
              <a:t>. Create </a:t>
            </a:r>
            <a:r>
              <a:rPr lang="en-US" sz="1800" dirty="0" smtClean="0"/>
              <a:t>a 95% confidence interval for the actual cure rate. Use </a:t>
            </a:r>
            <a:r>
              <a:rPr lang="en-US" sz="1800" i="1" dirty="0" smtClean="0"/>
              <a:t>z = 1.96. Why is this interval </a:t>
            </a:r>
            <a:r>
              <a:rPr lang="en-US" sz="1800" i="1" dirty="0" smtClean="0"/>
              <a:t>so </a:t>
            </a:r>
            <a:r>
              <a:rPr lang="en-US" sz="1800" dirty="0" smtClean="0"/>
              <a:t>wide</a:t>
            </a:r>
            <a:r>
              <a:rPr lang="en-US" sz="1800" dirty="0" smtClean="0"/>
              <a:t>? Make it narrower – 90% confidence. What are the advantages and disadvantages? </a:t>
            </a:r>
            <a:r>
              <a:rPr lang="en-US" sz="1800" dirty="0" smtClean="0"/>
              <a:t>What sample </a:t>
            </a:r>
            <a:r>
              <a:rPr lang="en-US" sz="1800" dirty="0" smtClean="0"/>
              <a:t>size would we need in a follow-up study if we want a margin of error of 5% with 98</a:t>
            </a:r>
            <a:r>
              <a:rPr lang="en-US" sz="1800" dirty="0" smtClean="0"/>
              <a:t>% confidence</a:t>
            </a:r>
            <a:r>
              <a:rPr lang="en-US" sz="1800" dirty="0" smtClean="0"/>
              <a:t>?</a:t>
            </a:r>
            <a:endParaRPr lang="en-US" sz="1800" dirty="0"/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142325"/>
            <a:ext cx="1125537" cy="157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638300"/>
            <a:ext cx="7467600" cy="2924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An experiment finds that 27% of 53 subjects report improvement after using a new medicine</a:t>
            </a:r>
            <a:r>
              <a:rPr lang="en-US" sz="1800" dirty="0" smtClean="0"/>
              <a:t>. Create </a:t>
            </a:r>
            <a:r>
              <a:rPr lang="en-US" sz="1800" dirty="0" smtClean="0"/>
              <a:t>a 95% confidence interval for the actual cure rate. Use </a:t>
            </a:r>
            <a:r>
              <a:rPr lang="en-US" sz="1800" i="1" dirty="0" smtClean="0"/>
              <a:t>z = 1.96. Why is this interval </a:t>
            </a:r>
            <a:r>
              <a:rPr lang="en-US" sz="1800" i="1" dirty="0" smtClean="0"/>
              <a:t>so </a:t>
            </a:r>
            <a:r>
              <a:rPr lang="en-US" sz="1800" dirty="0" smtClean="0"/>
              <a:t>wide</a:t>
            </a:r>
            <a:r>
              <a:rPr lang="en-US" sz="1800" dirty="0" smtClean="0"/>
              <a:t>? Make it narrower – 90% confidence. What are the advantages and disadvantages? </a:t>
            </a:r>
            <a:r>
              <a:rPr lang="en-US" sz="1800" dirty="0" smtClean="0"/>
              <a:t>What sample </a:t>
            </a:r>
            <a:r>
              <a:rPr lang="en-US" sz="1800" dirty="0" smtClean="0"/>
              <a:t>size would we need in a follow-up study if we want a margin of error of 5% with 98</a:t>
            </a:r>
            <a:r>
              <a:rPr lang="en-US" sz="1800" dirty="0" smtClean="0"/>
              <a:t>% confidence</a:t>
            </a:r>
            <a:r>
              <a:rPr lang="en-US" sz="1800" dirty="0" smtClean="0"/>
              <a:t>?</a:t>
            </a:r>
            <a:endParaRPr lang="en-US" sz="1800" dirty="0"/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142325"/>
            <a:ext cx="1125537" cy="157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790700"/>
            <a:ext cx="7620000" cy="2236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An experiment finds that 27% of 53 subjects report improvement after using a new medicine</a:t>
            </a:r>
            <a:r>
              <a:rPr lang="en-US" sz="1800" dirty="0" smtClean="0"/>
              <a:t>. Create </a:t>
            </a:r>
            <a:r>
              <a:rPr lang="en-US" sz="1800" dirty="0" smtClean="0"/>
              <a:t>a 95% confidence interval for the actual cure rate. Use </a:t>
            </a:r>
            <a:r>
              <a:rPr lang="en-US" sz="1800" i="1" dirty="0" smtClean="0"/>
              <a:t>z = 1.96. Why is this interval </a:t>
            </a:r>
            <a:r>
              <a:rPr lang="en-US" sz="1800" i="1" dirty="0" smtClean="0"/>
              <a:t>so </a:t>
            </a:r>
            <a:r>
              <a:rPr lang="en-US" sz="1800" dirty="0" smtClean="0"/>
              <a:t>wide</a:t>
            </a:r>
            <a:r>
              <a:rPr lang="en-US" sz="1800" dirty="0" smtClean="0"/>
              <a:t>? Make it narrower – 90% confidence. What are the advantages and disadvantages? </a:t>
            </a:r>
            <a:r>
              <a:rPr lang="en-US" sz="1800" dirty="0" smtClean="0"/>
              <a:t>What sample </a:t>
            </a:r>
            <a:r>
              <a:rPr lang="en-US" sz="1800" dirty="0" smtClean="0"/>
              <a:t>size would we need in a follow-up study if we want a margin of error of 5% with 98</a:t>
            </a:r>
            <a:r>
              <a:rPr lang="en-US" sz="1800" dirty="0" smtClean="0"/>
              <a:t>% confidence</a:t>
            </a:r>
            <a:r>
              <a:rPr lang="en-US" sz="1800" dirty="0" smtClean="0"/>
              <a:t>?</a:t>
            </a:r>
            <a:endParaRPr lang="en-US" sz="1800" dirty="0"/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142325"/>
            <a:ext cx="1125537" cy="157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1714500"/>
            <a:ext cx="6324600" cy="2866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Assumptions and Conditions</a:t>
            </a:r>
          </a:p>
        </p:txBody>
      </p:sp>
      <p:sp>
        <p:nvSpPr>
          <p:cNvPr id="5314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>
            <a:normAutofit fontScale="92500"/>
          </a:bodyPr>
          <a:lstStyle/>
          <a:p>
            <a:pPr marL="342900" indent="-342900"/>
            <a:r>
              <a:rPr lang="en-US"/>
              <a:t>All statistical models make upon </a:t>
            </a:r>
            <a:r>
              <a:rPr lang="en-US">
                <a:solidFill>
                  <a:schemeClr val="hlink"/>
                </a:solidFill>
              </a:rPr>
              <a:t>assumptions</a:t>
            </a:r>
            <a:r>
              <a:rPr lang="en-US"/>
              <a:t>. </a:t>
            </a:r>
          </a:p>
          <a:p>
            <a:pPr marL="742950" lvl="1" indent="-285750"/>
            <a:r>
              <a:rPr lang="en-US"/>
              <a:t>Different models make different assumptions. </a:t>
            </a:r>
          </a:p>
          <a:p>
            <a:pPr marL="742950" lvl="1" indent="-285750"/>
            <a:r>
              <a:rPr lang="en-US"/>
              <a:t>If those assumptions are not true, the model might be inappropriate and our conclusions based on it may be wrong.</a:t>
            </a:r>
          </a:p>
          <a:p>
            <a:pPr marL="342900" indent="-342900"/>
            <a:r>
              <a:rPr lang="en-US"/>
              <a:t>You can never be sure that an assumption is true, but you can often decide whether an assumption is plausible by checking a related </a:t>
            </a:r>
            <a:r>
              <a:rPr lang="en-US">
                <a:solidFill>
                  <a:schemeClr val="hlink"/>
                </a:solidFill>
              </a:rPr>
              <a:t>condition</a:t>
            </a:r>
            <a:r>
              <a:rPr lang="en-US"/>
              <a:t>.</a:t>
            </a:r>
            <a:endParaRPr lang="en-US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Assumptions and </a:t>
            </a:r>
            <a:r>
              <a:rPr lang="en-US" sz="3200" dirty="0" smtClean="0"/>
              <a:t>Conditions</a:t>
            </a:r>
            <a:endParaRPr lang="en-US" sz="3200" dirty="0"/>
          </a:p>
        </p:txBody>
      </p:sp>
      <p:sp>
        <p:nvSpPr>
          <p:cNvPr id="532486" name="Rectangle 6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 fontScale="92500" lnSpcReduction="10000"/>
          </a:bodyPr>
          <a:lstStyle/>
          <a:p>
            <a:r>
              <a:rPr lang="en-US"/>
              <a:t>Here are the assumptions and the corresponding conditions you must check before creating a confidence interval for a proportion:</a:t>
            </a:r>
          </a:p>
          <a:p>
            <a:pPr>
              <a:buClr>
                <a:srgbClr val="FF0000"/>
              </a:buClr>
            </a:pPr>
            <a:r>
              <a:rPr lang="en-US">
                <a:solidFill>
                  <a:srgbClr val="6666FF"/>
                </a:solidFill>
              </a:rPr>
              <a:t>Independence Assumption:</a:t>
            </a:r>
            <a:r>
              <a:rPr lang="en-US"/>
              <a:t> We first need to </a:t>
            </a:r>
            <a:r>
              <a:rPr lang="en-US" i="1"/>
              <a:t>Think</a:t>
            </a:r>
            <a:r>
              <a:rPr lang="en-US"/>
              <a:t> about whether the </a:t>
            </a:r>
            <a:r>
              <a:rPr lang="en-US">
                <a:solidFill>
                  <a:schemeClr val="hlink"/>
                </a:solidFill>
              </a:rPr>
              <a:t>Independence Assumption</a:t>
            </a:r>
            <a:r>
              <a:rPr lang="en-US"/>
              <a:t> is plausible.  It’s not one you can check by looking at the data. Instead, we check two conditions to decide whether independence is reasonable.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Assumptions and </a:t>
            </a:r>
            <a:r>
              <a:rPr lang="en-US" sz="3200" dirty="0" smtClean="0"/>
              <a:t>Conditions</a:t>
            </a:r>
            <a:endParaRPr lang="en-US" sz="3200" dirty="0"/>
          </a:p>
        </p:txBody>
      </p:sp>
      <p:sp>
        <p:nvSpPr>
          <p:cNvPr id="533507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92500" lnSpcReduction="10000"/>
          </a:bodyPr>
          <a:lstStyle/>
          <a:p>
            <a:pPr marL="742950" lvl="1" indent="-285750">
              <a:buClr>
                <a:srgbClr val="FF6600"/>
              </a:buClr>
            </a:pPr>
            <a:r>
              <a:rPr lang="en-US" dirty="0">
                <a:solidFill>
                  <a:schemeClr val="hlink"/>
                </a:solidFill>
              </a:rPr>
              <a:t>Randomization Condition:</a:t>
            </a:r>
            <a:r>
              <a:rPr lang="en-US" dirty="0"/>
              <a:t> Were the data sampled at random or generated from a properly randomized experiment? Proper randomization can help ensure independence.</a:t>
            </a:r>
          </a:p>
          <a:p>
            <a:pPr marL="742950" lvl="1" indent="-285750">
              <a:buClr>
                <a:srgbClr val="FF6600"/>
              </a:buClr>
            </a:pPr>
            <a:r>
              <a:rPr lang="en-US" dirty="0">
                <a:solidFill>
                  <a:schemeClr val="hlink"/>
                </a:solidFill>
              </a:rPr>
              <a:t>10% Condition:</a:t>
            </a:r>
            <a:r>
              <a:rPr lang="en-US" dirty="0"/>
              <a:t> Is the sample size no more than 10% of the population?</a:t>
            </a:r>
          </a:p>
          <a:p>
            <a:pPr marL="342900" indent="-342900">
              <a:buClr>
                <a:srgbClr val="FF0000"/>
              </a:buClr>
              <a:buSzPct val="110000"/>
              <a:buFont typeface="Wingdings" pitchFamily="1" charset="2"/>
              <a:buChar char="§"/>
            </a:pPr>
            <a:r>
              <a:rPr lang="en-US" dirty="0">
                <a:solidFill>
                  <a:srgbClr val="6666FF"/>
                </a:solidFill>
              </a:rPr>
              <a:t>Sample Size Assumption:</a:t>
            </a:r>
            <a:r>
              <a:rPr lang="en-US" dirty="0"/>
              <a:t> The sample needs to be large enough for us to be able to use the CLT.</a:t>
            </a:r>
          </a:p>
          <a:p>
            <a:pPr marL="742950" lvl="1" indent="-285750">
              <a:buClr>
                <a:srgbClr val="FF6600"/>
              </a:buClr>
            </a:pPr>
            <a:r>
              <a:rPr lang="en-US" dirty="0">
                <a:solidFill>
                  <a:schemeClr val="hlink"/>
                </a:solidFill>
              </a:rPr>
              <a:t>Success/Failure Condition:</a:t>
            </a:r>
            <a:r>
              <a:rPr lang="en-US" dirty="0"/>
              <a:t> We must expect at least 10 “successes” and at least 10 “failures.”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</a:t>
            </a:r>
            <a:r>
              <a:rPr lang="en-US" dirty="0" smtClean="0"/>
              <a:t>Error</a:t>
            </a:r>
            <a:endParaRPr lang="en-US" dirty="0"/>
          </a:p>
        </p:txBody>
      </p:sp>
      <p:sp>
        <p:nvSpPr>
          <p:cNvPr id="5416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342900" indent="-342900"/>
            <a:r>
              <a:rPr lang="en-US" sz="3200"/>
              <a:t>When we don’t know </a:t>
            </a:r>
            <a:r>
              <a:rPr lang="en-US" sz="3200" i="1"/>
              <a:t>p</a:t>
            </a:r>
            <a:r>
              <a:rPr lang="en-US" sz="3200"/>
              <a:t> or </a:t>
            </a:r>
            <a:r>
              <a:rPr lang="el-GR" sz="3200" i="1"/>
              <a:t>σ</a:t>
            </a:r>
            <a:r>
              <a:rPr lang="en-US" sz="3200"/>
              <a:t>, we’re stuck, right?</a:t>
            </a:r>
          </a:p>
          <a:p>
            <a:pPr marL="342900" indent="-342900"/>
            <a:r>
              <a:rPr lang="en-US" sz="3200"/>
              <a:t>Nope. We will use sample statistics to estimate these population parameters.</a:t>
            </a:r>
            <a:endParaRPr lang="el-GR" sz="3200" i="1"/>
          </a:p>
          <a:p>
            <a:pPr marL="342900" indent="-342900"/>
            <a:r>
              <a:rPr lang="en-US" sz="3200"/>
              <a:t>Whenever we estimate the standard deviation of a sampling distribution, we call it a </a:t>
            </a:r>
            <a:r>
              <a:rPr lang="en-US" sz="3200">
                <a:solidFill>
                  <a:schemeClr val="hlink"/>
                </a:solidFill>
              </a:rPr>
              <a:t>standard error</a:t>
            </a:r>
            <a:r>
              <a:rPr lang="en-US" sz="3200"/>
              <a:t>.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One-Proportion </a:t>
            </a:r>
            <a:r>
              <a:rPr lang="en-US" i="1"/>
              <a:t>z</a:t>
            </a:r>
            <a:r>
              <a:rPr lang="en-US"/>
              <a:t>-Interval</a:t>
            </a:r>
          </a:p>
        </p:txBody>
      </p:sp>
      <p:sp>
        <p:nvSpPr>
          <p:cNvPr id="534531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92500" lnSpcReduction="20000"/>
          </a:bodyPr>
          <a:lstStyle/>
          <a:p>
            <a:pPr marL="342900" indent="-342900">
              <a:lnSpc>
                <a:spcPct val="90000"/>
              </a:lnSpc>
            </a:pPr>
            <a:r>
              <a:rPr lang="en-US"/>
              <a:t>When the conditions are met, we are ready to find the confidence interval for the population proportion, </a:t>
            </a:r>
            <a:r>
              <a:rPr lang="en-US" i="1"/>
              <a:t>p</a:t>
            </a:r>
            <a:r>
              <a:rPr lang="en-US"/>
              <a:t>.</a:t>
            </a:r>
          </a:p>
          <a:p>
            <a:pPr marL="342900" indent="-342900">
              <a:lnSpc>
                <a:spcPct val="90000"/>
              </a:lnSpc>
            </a:pPr>
            <a:r>
              <a:rPr lang="en-US"/>
              <a:t>The confidence interval is</a:t>
            </a:r>
          </a:p>
          <a:p>
            <a:pPr marL="342900" indent="-342900">
              <a:lnSpc>
                <a:spcPct val="90000"/>
              </a:lnSpc>
              <a:buFont typeface="Wingdings" pitchFamily="1" charset="2"/>
              <a:buNone/>
            </a:pPr>
            <a:endParaRPr lang="en-US"/>
          </a:p>
          <a:p>
            <a:pPr marL="342900" indent="-342900">
              <a:lnSpc>
                <a:spcPct val="90000"/>
              </a:lnSpc>
            </a:pPr>
            <a:endParaRPr lang="en-US"/>
          </a:p>
          <a:p>
            <a:pPr marL="342900" indent="-342900">
              <a:lnSpc>
                <a:spcPct val="90000"/>
              </a:lnSpc>
              <a:buFont typeface="Wingdings" pitchFamily="1" charset="2"/>
              <a:buNone/>
            </a:pPr>
            <a:r>
              <a:rPr lang="en-US"/>
              <a:t>	where </a:t>
            </a:r>
          </a:p>
          <a:p>
            <a:pPr marL="342900" indent="-342900">
              <a:lnSpc>
                <a:spcPct val="90000"/>
              </a:lnSpc>
            </a:pPr>
            <a:endParaRPr lang="en-US"/>
          </a:p>
          <a:p>
            <a:pPr marL="342900" indent="-342900">
              <a:lnSpc>
                <a:spcPct val="90000"/>
              </a:lnSpc>
            </a:pPr>
            <a:endParaRPr lang="en-US"/>
          </a:p>
          <a:p>
            <a:pPr marL="342900" indent="-342900">
              <a:lnSpc>
                <a:spcPct val="90000"/>
              </a:lnSpc>
            </a:pPr>
            <a:r>
              <a:rPr lang="en-US"/>
              <a:t>The critical value, </a:t>
            </a:r>
            <a:r>
              <a:rPr lang="en-US" i="1"/>
              <a:t>z</a:t>
            </a:r>
            <a:r>
              <a:rPr lang="en-US"/>
              <a:t>*, depends on the particular confidence level, </a:t>
            </a:r>
            <a:r>
              <a:rPr lang="en-US" i="1"/>
              <a:t>C</a:t>
            </a:r>
            <a:r>
              <a:rPr lang="en-US"/>
              <a:t>, that you specify.</a:t>
            </a:r>
          </a:p>
        </p:txBody>
      </p:sp>
      <p:graphicFrame>
        <p:nvGraphicFramePr>
          <p:cNvPr id="534534" name="Object 6" descr="Pink tissue paper"/>
          <p:cNvGraphicFramePr>
            <a:graphicFrameLocks noChangeAspect="1"/>
          </p:cNvGraphicFramePr>
          <p:nvPr/>
        </p:nvGraphicFramePr>
        <p:xfrm>
          <a:off x="3048000" y="1714500"/>
          <a:ext cx="2705100" cy="497417"/>
        </p:xfrm>
        <a:graphic>
          <a:graphicData uri="http://schemas.openxmlformats.org/presentationml/2006/ole">
            <p:oleObj spid="_x0000_s8194" name="Equation" r:id="rId3" imgW="2705100" imgH="596900" progId="">
              <p:embed/>
            </p:oleObj>
          </a:graphicData>
        </a:graphic>
      </p:graphicFrame>
      <p:graphicFrame>
        <p:nvGraphicFramePr>
          <p:cNvPr id="534535" name="Object 7" descr="Pink tissue paper"/>
          <p:cNvGraphicFramePr>
            <a:graphicFrameLocks noChangeAspect="1"/>
          </p:cNvGraphicFramePr>
          <p:nvPr/>
        </p:nvGraphicFramePr>
        <p:xfrm>
          <a:off x="3200400" y="2552700"/>
          <a:ext cx="2273300" cy="878417"/>
        </p:xfrm>
        <a:graphic>
          <a:graphicData uri="http://schemas.openxmlformats.org/presentationml/2006/ole">
            <p:oleObj spid="_x0000_s8195" name="Equation" r:id="rId4" imgW="2273300" imgH="1054100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Choosing Your Sample Size</a:t>
            </a:r>
          </a:p>
        </p:txBody>
      </p:sp>
      <p:sp>
        <p:nvSpPr>
          <p:cNvPr id="550915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lnSpcReduction="10000"/>
          </a:bodyPr>
          <a:lstStyle/>
          <a:p>
            <a:pPr marL="342900" indent="-342900">
              <a:lnSpc>
                <a:spcPct val="90000"/>
              </a:lnSpc>
            </a:pPr>
            <a:r>
              <a:rPr lang="en-US" dirty="0"/>
              <a:t>The question of how large a sample to take is an important step in planning any study.</a:t>
            </a:r>
          </a:p>
          <a:p>
            <a:pPr marL="342900" indent="-342900">
              <a:lnSpc>
                <a:spcPct val="90000"/>
              </a:lnSpc>
            </a:pPr>
            <a:r>
              <a:rPr lang="en-US" dirty="0"/>
              <a:t>Choose a Margin or Error (ME) and a Confidence Interval Level.</a:t>
            </a:r>
          </a:p>
          <a:p>
            <a:pPr marL="342900" indent="-342900">
              <a:lnSpc>
                <a:spcPct val="90000"/>
              </a:lnSpc>
            </a:pPr>
            <a:r>
              <a:rPr lang="en-US" dirty="0"/>
              <a:t>The formula requires    which we don’t have yet because we have not taken the sample. A good estimate for    , which will yield the largest </a:t>
            </a:r>
            <a:r>
              <a:rPr lang="en-US" dirty="0" smtClean="0"/>
              <a:t>value</a:t>
            </a:r>
            <a:br>
              <a:rPr lang="en-US" dirty="0" smtClean="0"/>
            </a:br>
            <a:r>
              <a:rPr lang="en-US" dirty="0" smtClean="0"/>
              <a:t>for      (and </a:t>
            </a:r>
            <a:r>
              <a:rPr lang="en-US" dirty="0"/>
              <a:t>therefore for </a:t>
            </a:r>
            <a:r>
              <a:rPr lang="en-US" i="1" dirty="0"/>
              <a:t>n</a:t>
            </a:r>
            <a:r>
              <a:rPr lang="en-US" dirty="0"/>
              <a:t>) is 0.50.</a:t>
            </a:r>
          </a:p>
          <a:p>
            <a:pPr marL="342900" indent="-342900">
              <a:lnSpc>
                <a:spcPct val="90000"/>
              </a:lnSpc>
            </a:pPr>
            <a:r>
              <a:rPr lang="en-US" dirty="0"/>
              <a:t>Solve the formula for </a:t>
            </a:r>
            <a:r>
              <a:rPr lang="en-US" i="1" dirty="0"/>
              <a:t>n</a:t>
            </a:r>
            <a:r>
              <a:rPr lang="en-US" dirty="0"/>
              <a:t>.</a:t>
            </a:r>
          </a:p>
        </p:txBody>
      </p:sp>
      <p:graphicFrame>
        <p:nvGraphicFramePr>
          <p:cNvPr id="555008" name="Object 0" descr="Pink tissue paper"/>
          <p:cNvGraphicFramePr>
            <a:graphicFrameLocks noChangeAspect="1"/>
          </p:cNvGraphicFramePr>
          <p:nvPr/>
        </p:nvGraphicFramePr>
        <p:xfrm>
          <a:off x="1219200" y="3543300"/>
          <a:ext cx="482600" cy="370417"/>
        </p:xfrm>
        <a:graphic>
          <a:graphicData uri="http://schemas.openxmlformats.org/presentationml/2006/ole">
            <p:oleObj spid="_x0000_s9218" name="Equation" r:id="rId3" imgW="482600" imgH="444500" progId="">
              <p:embed/>
            </p:oleObj>
          </a:graphicData>
        </a:graphic>
      </p:graphicFrame>
      <p:graphicFrame>
        <p:nvGraphicFramePr>
          <p:cNvPr id="555009" name="Object 1"/>
          <p:cNvGraphicFramePr>
            <a:graphicFrameLocks noChangeAspect="1"/>
          </p:cNvGraphicFramePr>
          <p:nvPr/>
        </p:nvGraphicFramePr>
        <p:xfrm>
          <a:off x="4495800" y="2019300"/>
          <a:ext cx="279400" cy="370417"/>
        </p:xfrm>
        <a:graphic>
          <a:graphicData uri="http://schemas.openxmlformats.org/presentationml/2006/ole">
            <p:oleObj spid="_x0000_s9219" name="Equation" r:id="rId4" imgW="279400" imgH="444500" progId="">
              <p:embed/>
            </p:oleObj>
          </a:graphicData>
        </a:graphic>
      </p:graphicFrame>
      <p:graphicFrame>
        <p:nvGraphicFramePr>
          <p:cNvPr id="555010" name="Object 2"/>
          <p:cNvGraphicFramePr>
            <a:graphicFrameLocks noChangeAspect="1"/>
          </p:cNvGraphicFramePr>
          <p:nvPr/>
        </p:nvGraphicFramePr>
        <p:xfrm>
          <a:off x="3962400" y="2781300"/>
          <a:ext cx="279400" cy="370417"/>
        </p:xfrm>
        <a:graphic>
          <a:graphicData uri="http://schemas.openxmlformats.org/presentationml/2006/ole">
            <p:oleObj spid="_x0000_s9220" name="Equation" r:id="rId5" imgW="279400" imgH="444500" progId="">
              <p:embed/>
            </p:oleObj>
          </a:graphicData>
        </a:graphic>
      </p:graphicFrame>
      <p:graphicFrame>
        <p:nvGraphicFramePr>
          <p:cNvPr id="555011" name="Object 3" descr="Pink tissue paper"/>
          <p:cNvGraphicFramePr>
            <a:graphicFrameLocks noChangeAspect="1"/>
          </p:cNvGraphicFramePr>
          <p:nvPr/>
        </p:nvGraphicFramePr>
        <p:xfrm>
          <a:off x="6019800" y="3848100"/>
          <a:ext cx="2235200" cy="878417"/>
        </p:xfrm>
        <a:graphic>
          <a:graphicData uri="http://schemas.openxmlformats.org/presentationml/2006/ole">
            <p:oleObj spid="_x0000_s9221" name="Equation" r:id="rId6" imgW="2235200" imgH="1054100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sample size does it take to estimate the outcome of </a:t>
            </a:r>
            <a:r>
              <a:rPr lang="en-US" dirty="0" smtClean="0"/>
              <a:t>an election </a:t>
            </a:r>
            <a:r>
              <a:rPr lang="en-US" dirty="0" smtClean="0"/>
              <a:t>with a margin of error of 3%?</a:t>
            </a:r>
            <a:endParaRPr lang="en-US" dirty="0"/>
          </a:p>
        </p:txBody>
      </p:sp>
      <p:pic>
        <p:nvPicPr>
          <p:cNvPr id="51202" name="Picture 2" descr="http://www.toonpool.com/user/997/files/election_somebody_had_to_win_6818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2572" y="3771900"/>
            <a:ext cx="2721428" cy="1943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sample size does it take to estimate the outcome of </a:t>
            </a:r>
            <a:r>
              <a:rPr lang="en-US" dirty="0" smtClean="0"/>
              <a:t>an election </a:t>
            </a:r>
            <a:r>
              <a:rPr lang="en-US" dirty="0" smtClean="0"/>
              <a:t>with a margin of error of 3%?</a:t>
            </a:r>
            <a:endParaRPr lang="en-US" dirty="0"/>
          </a:p>
        </p:txBody>
      </p:sp>
      <p:pic>
        <p:nvPicPr>
          <p:cNvPr id="51202" name="Picture 2" descr="http://www.toonpool.com/user/997/files/election_somebody_had_to_win_6818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2572" y="3771900"/>
            <a:ext cx="2721428" cy="1943100"/>
          </a:xfrm>
          <a:prstGeom prst="rect">
            <a:avLst/>
          </a:prstGeom>
          <a:noFill/>
        </p:spPr>
      </p:pic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714501"/>
            <a:ext cx="3256219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5600" y="1866900"/>
            <a:ext cx="6248400" cy="892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Can Go Wrong?</a:t>
            </a:r>
          </a:p>
        </p:txBody>
      </p:sp>
      <p:sp>
        <p:nvSpPr>
          <p:cNvPr id="535555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92500" lnSpcReduction="20000"/>
          </a:bodyPr>
          <a:lstStyle/>
          <a:p>
            <a:pPr marL="342900" indent="-342900">
              <a:buFont typeface="Wingdings" pitchFamily="1" charset="2"/>
              <a:buNone/>
            </a:pPr>
            <a:r>
              <a:rPr lang="en-US">
                <a:solidFill>
                  <a:srgbClr val="6666FF"/>
                </a:solidFill>
              </a:rPr>
              <a:t>Don’t Misstate What the Interval Means:</a:t>
            </a:r>
          </a:p>
          <a:p>
            <a:pPr marL="342900" indent="-342900"/>
            <a:r>
              <a:rPr lang="en-US"/>
              <a:t>Don’t suggest that the parameter varies.</a:t>
            </a:r>
          </a:p>
          <a:p>
            <a:pPr marL="342900" indent="-342900"/>
            <a:r>
              <a:rPr lang="en-US"/>
              <a:t>Don’t claim that other samples will agree with yours.</a:t>
            </a:r>
          </a:p>
          <a:p>
            <a:pPr marL="342900" indent="-342900"/>
            <a:r>
              <a:rPr lang="en-US"/>
              <a:t>Don’t be certain about the parameter.</a:t>
            </a:r>
          </a:p>
          <a:p>
            <a:pPr marL="342900" indent="-342900"/>
            <a:r>
              <a:rPr lang="en-US"/>
              <a:t>Don’t forget: It’s about the parameter (not the statistic).</a:t>
            </a:r>
          </a:p>
          <a:p>
            <a:pPr marL="342900" indent="-342900"/>
            <a:r>
              <a:rPr lang="en-US"/>
              <a:t>Don’t claim to know too much.</a:t>
            </a:r>
          </a:p>
          <a:p>
            <a:pPr marL="342900" indent="-342900"/>
            <a:r>
              <a:rPr lang="en-US"/>
              <a:t>Do take responsibility (for the uncertainty).</a:t>
            </a:r>
          </a:p>
          <a:p>
            <a:pPr marL="342900" indent="-342900"/>
            <a:r>
              <a:rPr lang="en-US"/>
              <a:t>Do treat the whole interval equally.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Go Wrong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>
            <a:normAutofit lnSpcReduction="10000"/>
          </a:bodyPr>
          <a:lstStyle/>
          <a:p>
            <a:pPr marL="342900" indent="-342900">
              <a:lnSpc>
                <a:spcPct val="80000"/>
              </a:lnSpc>
              <a:buFont typeface="Wingdings" pitchFamily="1" charset="2"/>
              <a:buNone/>
            </a:pPr>
            <a:r>
              <a:rPr lang="en-US">
                <a:solidFill>
                  <a:srgbClr val="6666FF"/>
                </a:solidFill>
              </a:rPr>
              <a:t>Margin of Error Too Large to Be Useful:</a:t>
            </a:r>
          </a:p>
          <a:p>
            <a:pPr marL="342900" indent="-342900">
              <a:lnSpc>
                <a:spcPct val="80000"/>
              </a:lnSpc>
            </a:pPr>
            <a:r>
              <a:rPr lang="en-US"/>
              <a:t>We can’t be exact, but how precise do we need to be?</a:t>
            </a:r>
          </a:p>
          <a:p>
            <a:pPr marL="342900" indent="-342900">
              <a:lnSpc>
                <a:spcPct val="80000"/>
              </a:lnSpc>
            </a:pPr>
            <a:r>
              <a:rPr lang="en-US"/>
              <a:t>One way to make the margin of error smaller is to reduce your level of confidence. (That may not be a useful solution.)</a:t>
            </a:r>
          </a:p>
          <a:p>
            <a:pPr marL="342900" indent="-342900">
              <a:lnSpc>
                <a:spcPct val="80000"/>
              </a:lnSpc>
            </a:pPr>
            <a:r>
              <a:rPr lang="en-US"/>
              <a:t>You need to think about your margin of error when you design your study.</a:t>
            </a:r>
          </a:p>
          <a:p>
            <a:pPr marL="742950" lvl="1" indent="-285750">
              <a:lnSpc>
                <a:spcPct val="80000"/>
              </a:lnSpc>
            </a:pPr>
            <a:r>
              <a:rPr lang="en-US"/>
              <a:t>To get a narrower interval without giving up confidence, you need to have less variability.</a:t>
            </a:r>
          </a:p>
          <a:p>
            <a:pPr marL="742950" lvl="1" indent="-285750">
              <a:lnSpc>
                <a:spcPct val="80000"/>
              </a:lnSpc>
            </a:pPr>
            <a:r>
              <a:rPr lang="en-US"/>
              <a:t>You can do this with a larger sample…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Go Wrong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3760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>
            <a:normAutofit fontScale="92500" lnSpcReduction="20000"/>
          </a:bodyPr>
          <a:lstStyle/>
          <a:p>
            <a:pPr marL="342900" indent="-342900">
              <a:lnSpc>
                <a:spcPct val="80000"/>
              </a:lnSpc>
              <a:buFont typeface="Wingdings" pitchFamily="1" charset="2"/>
              <a:buNone/>
            </a:pPr>
            <a:r>
              <a:rPr lang="en-US">
                <a:solidFill>
                  <a:srgbClr val="6666FF"/>
                </a:solidFill>
              </a:rPr>
              <a:t>Choosing Your Sample Size:</a:t>
            </a:r>
          </a:p>
          <a:p>
            <a:pPr marL="342900" indent="-342900">
              <a:lnSpc>
                <a:spcPct val="80000"/>
              </a:lnSpc>
            </a:pPr>
            <a:r>
              <a:rPr lang="en-US"/>
              <a:t>In general, the sample size needed to produce a confidence interval with a given margin of error at a given confidence level is: </a:t>
            </a:r>
          </a:p>
          <a:p>
            <a:pPr marL="342900" indent="-342900">
              <a:lnSpc>
                <a:spcPct val="80000"/>
              </a:lnSpc>
              <a:buFont typeface="Wingdings" pitchFamily="1" charset="2"/>
              <a:buNone/>
            </a:pPr>
            <a:r>
              <a:rPr lang="en-US"/>
              <a:t>            </a:t>
            </a:r>
          </a:p>
          <a:p>
            <a:pPr marL="342900" indent="-342900">
              <a:lnSpc>
                <a:spcPct val="80000"/>
              </a:lnSpc>
              <a:buFont typeface="Wingdings" pitchFamily="1" charset="2"/>
              <a:buNone/>
            </a:pPr>
            <a:r>
              <a:rPr lang="en-US"/>
              <a:t>	</a:t>
            </a:r>
          </a:p>
          <a:p>
            <a:pPr marL="342900" indent="-342900">
              <a:lnSpc>
                <a:spcPct val="80000"/>
              </a:lnSpc>
              <a:buFont typeface="Wingdings" pitchFamily="1" charset="2"/>
              <a:buNone/>
            </a:pPr>
            <a:endParaRPr lang="en-US"/>
          </a:p>
          <a:p>
            <a:pPr marL="342900" indent="-342900">
              <a:lnSpc>
                <a:spcPct val="80000"/>
              </a:lnSpc>
              <a:buFont typeface="Wingdings" pitchFamily="1" charset="2"/>
              <a:buNone/>
            </a:pPr>
            <a:endParaRPr lang="en-US"/>
          </a:p>
          <a:p>
            <a:pPr marL="342900" indent="-342900">
              <a:lnSpc>
                <a:spcPct val="80000"/>
              </a:lnSpc>
              <a:buFont typeface="Wingdings" pitchFamily="1" charset="2"/>
              <a:buNone/>
            </a:pPr>
            <a:r>
              <a:rPr lang="en-US"/>
              <a:t>	where </a:t>
            </a:r>
            <a:r>
              <a:rPr lang="en-US" i="1"/>
              <a:t>z</a:t>
            </a:r>
            <a:r>
              <a:rPr lang="en-US"/>
              <a:t>* is the critical value for your confidence level.</a:t>
            </a:r>
          </a:p>
          <a:p>
            <a:pPr marL="342900" indent="-342900">
              <a:lnSpc>
                <a:spcPct val="80000"/>
              </a:lnSpc>
            </a:pPr>
            <a:r>
              <a:rPr lang="en-US"/>
              <a:t>To be safe, round up the sample size you obtain.</a:t>
            </a:r>
          </a:p>
        </p:txBody>
      </p:sp>
      <p:graphicFrame>
        <p:nvGraphicFramePr>
          <p:cNvPr id="556032" name="Object 0"/>
          <p:cNvGraphicFramePr>
            <a:graphicFrameLocks noChangeAspect="1"/>
          </p:cNvGraphicFramePr>
          <p:nvPr/>
        </p:nvGraphicFramePr>
        <p:xfrm>
          <a:off x="3352800" y="1562100"/>
          <a:ext cx="2019300" cy="973667"/>
        </p:xfrm>
        <a:graphic>
          <a:graphicData uri="http://schemas.openxmlformats.org/presentationml/2006/ole">
            <p:oleObj spid="_x0000_s10242" name="Equation" r:id="rId3" imgW="2019300" imgH="1168400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Go Wrong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3862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342900" indent="-342900">
              <a:buFont typeface="Wingdings" pitchFamily="1" charset="2"/>
              <a:buNone/>
            </a:pPr>
            <a:r>
              <a:rPr lang="en-US">
                <a:solidFill>
                  <a:srgbClr val="6666FF"/>
                </a:solidFill>
              </a:rPr>
              <a:t>Violations of Assumptions:</a:t>
            </a:r>
          </a:p>
          <a:p>
            <a:pPr marL="342900" indent="-342900"/>
            <a:r>
              <a:rPr lang="en-US"/>
              <a:t>Watch out for biased samples—keep in mind what you learned in Chapter 12.</a:t>
            </a:r>
          </a:p>
          <a:p>
            <a:pPr marL="342900" indent="-342900"/>
            <a:r>
              <a:rPr lang="en-US"/>
              <a:t>Think about independence.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have we learned?</a:t>
            </a:r>
          </a:p>
        </p:txBody>
      </p:sp>
      <p:sp>
        <p:nvSpPr>
          <p:cNvPr id="539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L="342900" indent="-342900"/>
            <a:r>
              <a:rPr lang="en-US"/>
              <a:t>Finally we have learned to use a sample to say something about the </a:t>
            </a:r>
            <a:r>
              <a:rPr lang="en-US" i="1"/>
              <a:t>world at large</a:t>
            </a:r>
            <a:r>
              <a:rPr lang="en-US"/>
              <a:t>.</a:t>
            </a:r>
          </a:p>
          <a:p>
            <a:pPr marL="342900" indent="-342900"/>
            <a:r>
              <a:rPr lang="en-US"/>
              <a:t>This process (statistical inference) is based on our understanding of sampling models, and will be our focus for the rest of the book.</a:t>
            </a:r>
          </a:p>
          <a:p>
            <a:pPr marL="342900" indent="-342900"/>
            <a:r>
              <a:rPr lang="en-US"/>
              <a:t>In this chapter we learned how to construct a confidence interval for a population proportion.</a:t>
            </a:r>
          </a:p>
          <a:p>
            <a:pPr marL="742950" lvl="1" indent="-285750"/>
            <a:r>
              <a:rPr lang="en-US"/>
              <a:t>Best estimate of the true population proportion is the one we observed in the sample.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have we learned?</a:t>
            </a:r>
          </a:p>
        </p:txBody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742950" lvl="1" indent="-285750"/>
            <a:r>
              <a:rPr lang="en-US"/>
              <a:t>Best estimate of the true population proportion is the one we observed in the sample.</a:t>
            </a:r>
          </a:p>
          <a:p>
            <a:pPr marL="742950" lvl="1" indent="-285750"/>
            <a:r>
              <a:rPr lang="en-US"/>
              <a:t>Create our interval with a </a:t>
            </a:r>
            <a:r>
              <a:rPr lang="en-US" i="1"/>
              <a:t>margin of error</a:t>
            </a:r>
            <a:r>
              <a:rPr lang="en-US"/>
              <a:t>.</a:t>
            </a:r>
          </a:p>
          <a:p>
            <a:pPr marL="742950" lvl="1" indent="-285750"/>
            <a:r>
              <a:rPr lang="en-US"/>
              <a:t>Provides us with a level of confidence.</a:t>
            </a:r>
          </a:p>
          <a:p>
            <a:pPr marL="742950" lvl="1" indent="-285750"/>
            <a:r>
              <a:rPr lang="en-US"/>
              <a:t>Higher level of confidence, wider our interval.</a:t>
            </a:r>
          </a:p>
          <a:p>
            <a:pPr marL="742950" lvl="1" indent="-285750"/>
            <a:r>
              <a:rPr lang="en-US"/>
              <a:t>Larger sample size, narrower our interval.</a:t>
            </a:r>
          </a:p>
          <a:p>
            <a:pPr marL="742950" lvl="1" indent="-285750"/>
            <a:r>
              <a:rPr lang="en-US"/>
              <a:t>Calculate sample size for desired degree of precision and level of confidence.</a:t>
            </a:r>
          </a:p>
          <a:p>
            <a:pPr marL="742950" lvl="1" indent="-285750"/>
            <a:r>
              <a:rPr lang="en-US"/>
              <a:t>Check assumptions and condition.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</a:t>
            </a:r>
            <a:r>
              <a:rPr lang="en-US" dirty="0" smtClean="0"/>
              <a:t>Error</a:t>
            </a:r>
            <a:endParaRPr lang="en-US" dirty="0"/>
          </a:p>
        </p:txBody>
      </p:sp>
      <p:sp>
        <p:nvSpPr>
          <p:cNvPr id="542723" name="Rectangle 102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342900" indent="-342900"/>
            <a:r>
              <a:rPr lang="en-US"/>
              <a:t>For a sample proportion, the standard error is </a:t>
            </a:r>
          </a:p>
          <a:p>
            <a:pPr marL="342900" indent="-342900"/>
            <a:endParaRPr lang="en-US"/>
          </a:p>
          <a:p>
            <a:pPr marL="342900" indent="-342900"/>
            <a:endParaRPr lang="en-US"/>
          </a:p>
          <a:p>
            <a:pPr marL="342900" indent="-342900"/>
            <a:endParaRPr lang="en-US"/>
          </a:p>
          <a:p>
            <a:pPr marL="342900" indent="-342900"/>
            <a:r>
              <a:rPr lang="en-US"/>
              <a:t>For the sample mean, the standard error is</a:t>
            </a:r>
          </a:p>
        </p:txBody>
      </p:sp>
      <p:graphicFrame>
        <p:nvGraphicFramePr>
          <p:cNvPr id="542724" name="Object 1028"/>
          <p:cNvGraphicFramePr>
            <a:graphicFrameLocks noChangeAspect="1"/>
          </p:cNvGraphicFramePr>
          <p:nvPr>
            <p:ph sz="quarter" idx="4294967295"/>
          </p:nvPr>
        </p:nvGraphicFramePr>
        <p:xfrm>
          <a:off x="2971800" y="1028700"/>
          <a:ext cx="2133600" cy="851958"/>
        </p:xfrm>
        <a:graphic>
          <a:graphicData uri="http://schemas.openxmlformats.org/presentationml/2006/ole">
            <p:oleObj spid="_x0000_s2050" name="Equation" r:id="rId3" imgW="927000" imgH="444240" progId="">
              <p:embed/>
            </p:oleObj>
          </a:graphicData>
        </a:graphic>
      </p:graphicFrame>
      <p:graphicFrame>
        <p:nvGraphicFramePr>
          <p:cNvPr id="542725" name="Object 1029"/>
          <p:cNvGraphicFramePr>
            <a:graphicFrameLocks noChangeAspect="1"/>
          </p:cNvGraphicFramePr>
          <p:nvPr>
            <p:ph sz="quarter" idx="4294967295"/>
          </p:nvPr>
        </p:nvGraphicFramePr>
        <p:xfrm>
          <a:off x="3200400" y="3314700"/>
          <a:ext cx="1905000" cy="805657"/>
        </p:xfrm>
        <a:graphic>
          <a:graphicData uri="http://schemas.openxmlformats.org/presentationml/2006/ole">
            <p:oleObj spid="_x0000_s2051" name="Equation" r:id="rId4" imgW="825480" imgH="419040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have we learned?</a:t>
            </a:r>
          </a:p>
        </p:txBody>
      </p:sp>
      <p:sp>
        <p:nvSpPr>
          <p:cNvPr id="55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lnSpc>
                <a:spcPct val="90000"/>
              </a:lnSpc>
            </a:pPr>
            <a:r>
              <a:rPr lang="en-US"/>
              <a:t>We’ve learned to interpret a confidence interval by </a:t>
            </a:r>
            <a:r>
              <a:rPr lang="en-US" i="1"/>
              <a:t>Telling</a:t>
            </a:r>
            <a:r>
              <a:rPr lang="en-US"/>
              <a:t> what we believe is true in the entire population from which we took our random sample. Of course, we can’t be </a:t>
            </a:r>
            <a:r>
              <a:rPr lang="en-US" i="1"/>
              <a:t>certain</a:t>
            </a:r>
            <a:r>
              <a:rPr lang="en-US"/>
              <a:t>, but we can be confident.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Pages 446 – 449</a:t>
            </a:r>
          </a:p>
          <a:p>
            <a:endParaRPr lang="en-US" dirty="0" smtClean="0"/>
          </a:p>
          <a:p>
            <a:r>
              <a:rPr lang="en-US" dirty="0" smtClean="0"/>
              <a:t>1, 3, 5, 7, 9, 13, 16, 20, 22, 29, 31, 33, 38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Confidence Interval</a:t>
            </a:r>
          </a:p>
        </p:txBody>
      </p:sp>
      <p:sp>
        <p:nvSpPr>
          <p:cNvPr id="51712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"/>
            <a:ext cx="8294688" cy="3810000"/>
          </a:xfrm>
          <a:noFill/>
          <a:ln/>
        </p:spPr>
        <p:txBody>
          <a:bodyPr>
            <a:normAutofit fontScale="92500"/>
          </a:bodyPr>
          <a:lstStyle/>
          <a:p>
            <a:pPr>
              <a:lnSpc>
                <a:spcPct val="130000"/>
              </a:lnSpc>
            </a:pPr>
            <a:r>
              <a:rPr lang="en-US" dirty="0"/>
              <a:t>Recall that the sampling distribution model of     is centered at </a:t>
            </a:r>
            <a:r>
              <a:rPr lang="en-US" i="1" dirty="0"/>
              <a:t>p</a:t>
            </a:r>
            <a:r>
              <a:rPr lang="en-US" dirty="0"/>
              <a:t>, with standard deviation          </a:t>
            </a:r>
          </a:p>
          <a:p>
            <a:endParaRPr lang="en-US" dirty="0"/>
          </a:p>
          <a:p>
            <a:r>
              <a:rPr lang="en-US" dirty="0"/>
              <a:t>Since we don’t know </a:t>
            </a:r>
            <a:r>
              <a:rPr lang="en-US" i="1" dirty="0"/>
              <a:t>p</a:t>
            </a:r>
            <a:r>
              <a:rPr lang="en-US" dirty="0"/>
              <a:t>, we can’t find the true standard deviation of the sampling distribution model, so we need to find the standard error:  </a:t>
            </a:r>
          </a:p>
        </p:txBody>
      </p:sp>
      <p:graphicFrame>
        <p:nvGraphicFramePr>
          <p:cNvPr id="517130" name="Object 10"/>
          <p:cNvGraphicFramePr>
            <a:graphicFrameLocks noChangeAspect="1"/>
          </p:cNvGraphicFramePr>
          <p:nvPr/>
        </p:nvGraphicFramePr>
        <p:xfrm>
          <a:off x="7543800" y="952500"/>
          <a:ext cx="292100" cy="349250"/>
        </p:xfrm>
        <a:graphic>
          <a:graphicData uri="http://schemas.openxmlformats.org/presentationml/2006/ole">
            <p:oleObj spid="_x0000_s3074" name="Equation" r:id="rId3" imgW="291960" imgH="419040" progId="">
              <p:embed/>
            </p:oleObj>
          </a:graphicData>
        </a:graphic>
      </p:graphicFrame>
      <p:graphicFrame>
        <p:nvGraphicFramePr>
          <p:cNvPr id="517131" name="Object 11" descr="Pink tissue paper"/>
          <p:cNvGraphicFramePr>
            <a:graphicFrameLocks noChangeAspect="1"/>
          </p:cNvGraphicFramePr>
          <p:nvPr/>
        </p:nvGraphicFramePr>
        <p:xfrm>
          <a:off x="4343400" y="1409700"/>
          <a:ext cx="762000" cy="783167"/>
        </p:xfrm>
        <a:graphic>
          <a:graphicData uri="http://schemas.openxmlformats.org/presentationml/2006/ole">
            <p:oleObj spid="_x0000_s3075" name="Equation" r:id="rId4" imgW="762000" imgH="939800" progId="">
              <p:embed/>
            </p:oleObj>
          </a:graphicData>
        </a:graphic>
      </p:graphicFrame>
      <p:sp>
        <p:nvSpPr>
          <p:cNvPr id="517132" name="Rectangle 12" descr="Pink tissue paper"/>
          <p:cNvSpPr>
            <a:spLocks noChangeArrowheads="1"/>
          </p:cNvSpPr>
          <p:nvPr/>
        </p:nvSpPr>
        <p:spPr bwMode="auto">
          <a:xfrm>
            <a:off x="3673475" y="4266407"/>
            <a:ext cx="1841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endParaRPr lang="en-US"/>
          </a:p>
        </p:txBody>
      </p:sp>
      <p:graphicFrame>
        <p:nvGraphicFramePr>
          <p:cNvPr id="517133" name="Object 13" descr="Pink tissue paper"/>
          <p:cNvGraphicFramePr>
            <a:graphicFrameLocks noChangeAspect="1"/>
          </p:cNvGraphicFramePr>
          <p:nvPr/>
        </p:nvGraphicFramePr>
        <p:xfrm>
          <a:off x="3352800" y="3695700"/>
          <a:ext cx="2552700" cy="994833"/>
        </p:xfrm>
        <a:graphic>
          <a:graphicData uri="http://schemas.openxmlformats.org/presentationml/2006/ole">
            <p:oleObj spid="_x0000_s3076" name="Equation" r:id="rId5" imgW="2552700" imgH="1193800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Confidence </a:t>
            </a:r>
            <a:r>
              <a:rPr lang="en-US" dirty="0" smtClean="0"/>
              <a:t>Interval</a:t>
            </a:r>
            <a:endParaRPr lang="en-US" dirty="0"/>
          </a:p>
        </p:txBody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>
            <a:normAutofit lnSpcReduction="10000"/>
          </a:bodyPr>
          <a:lstStyle/>
          <a:p>
            <a:pPr marL="342900" indent="-342900"/>
            <a:r>
              <a:rPr lang="en-US"/>
              <a:t>By the 68-95-99.7% Rule, we know</a:t>
            </a:r>
          </a:p>
          <a:p>
            <a:pPr marL="742950" lvl="1" indent="-285750"/>
            <a:r>
              <a:rPr lang="en-US"/>
              <a:t>about 68% of all samples will have    ’s within 1 </a:t>
            </a:r>
            <a:r>
              <a:rPr lang="en-US" i="1"/>
              <a:t>SE</a:t>
            </a:r>
            <a:r>
              <a:rPr lang="en-US"/>
              <a:t> of </a:t>
            </a:r>
            <a:r>
              <a:rPr lang="en-US" i="1"/>
              <a:t>p</a:t>
            </a:r>
          </a:p>
          <a:p>
            <a:pPr marL="742950" lvl="1" indent="-285750"/>
            <a:r>
              <a:rPr lang="en-US"/>
              <a:t>about 95% of all samples will have    ’s within 2 </a:t>
            </a:r>
            <a:r>
              <a:rPr lang="en-US" i="1"/>
              <a:t>SE</a:t>
            </a:r>
            <a:r>
              <a:rPr lang="en-US"/>
              <a:t>s of </a:t>
            </a:r>
            <a:r>
              <a:rPr lang="en-US" i="1"/>
              <a:t>p</a:t>
            </a:r>
          </a:p>
          <a:p>
            <a:pPr marL="742950" lvl="1" indent="-285750"/>
            <a:r>
              <a:rPr lang="en-US"/>
              <a:t>about 99.7% of all samples will have    ’s within 3 </a:t>
            </a:r>
            <a:r>
              <a:rPr lang="en-US" i="1"/>
              <a:t>SE</a:t>
            </a:r>
            <a:r>
              <a:rPr lang="en-US"/>
              <a:t>s of </a:t>
            </a:r>
            <a:r>
              <a:rPr lang="en-US" i="1"/>
              <a:t>p</a:t>
            </a:r>
          </a:p>
          <a:p>
            <a:pPr marL="342900" indent="-342900"/>
            <a:endParaRPr lang="en-US"/>
          </a:p>
          <a:p>
            <a:pPr marL="342900" indent="-342900"/>
            <a:r>
              <a:rPr lang="en-US"/>
              <a:t>We can look at this from    ’s point of view…</a:t>
            </a:r>
          </a:p>
        </p:txBody>
      </p:sp>
      <p:graphicFrame>
        <p:nvGraphicFramePr>
          <p:cNvPr id="518148" name="Object 4"/>
          <p:cNvGraphicFramePr>
            <a:graphicFrameLocks noChangeAspect="1"/>
          </p:cNvGraphicFramePr>
          <p:nvPr>
            <p:ph sz="quarter" idx="4294967295"/>
          </p:nvPr>
        </p:nvGraphicFramePr>
        <p:xfrm>
          <a:off x="6553200" y="1638300"/>
          <a:ext cx="293687" cy="353219"/>
        </p:xfrm>
        <a:graphic>
          <a:graphicData uri="http://schemas.openxmlformats.org/presentationml/2006/ole">
            <p:oleObj spid="_x0000_s4098" name="Equation" r:id="rId3" imgW="291960" imgH="419040" progId="">
              <p:embed/>
            </p:oleObj>
          </a:graphicData>
        </a:graphic>
      </p:graphicFrame>
      <p:graphicFrame>
        <p:nvGraphicFramePr>
          <p:cNvPr id="518149" name="Object 5"/>
          <p:cNvGraphicFramePr>
            <a:graphicFrameLocks noChangeAspect="1"/>
          </p:cNvGraphicFramePr>
          <p:nvPr/>
        </p:nvGraphicFramePr>
        <p:xfrm>
          <a:off x="6553200" y="800100"/>
          <a:ext cx="292100" cy="349250"/>
        </p:xfrm>
        <a:graphic>
          <a:graphicData uri="http://schemas.openxmlformats.org/presentationml/2006/ole">
            <p:oleObj spid="_x0000_s4099" name="Equation" r:id="rId4" imgW="291960" imgH="419040" progId="">
              <p:embed/>
            </p:oleObj>
          </a:graphicData>
        </a:graphic>
      </p:graphicFrame>
      <p:graphicFrame>
        <p:nvGraphicFramePr>
          <p:cNvPr id="518150" name="Object 6"/>
          <p:cNvGraphicFramePr>
            <a:graphicFrameLocks noChangeAspect="1"/>
          </p:cNvGraphicFramePr>
          <p:nvPr>
            <p:ph sz="quarter" idx="4294967295"/>
          </p:nvPr>
        </p:nvGraphicFramePr>
        <p:xfrm>
          <a:off x="5105400" y="3924300"/>
          <a:ext cx="295275" cy="353219"/>
        </p:xfrm>
        <a:graphic>
          <a:graphicData uri="http://schemas.openxmlformats.org/presentationml/2006/ole">
            <p:oleObj spid="_x0000_s4100" name="Equation" r:id="rId5" imgW="291960" imgH="419040" progId="">
              <p:embed/>
            </p:oleObj>
          </a:graphicData>
        </a:graphic>
      </p:graphicFrame>
      <p:graphicFrame>
        <p:nvGraphicFramePr>
          <p:cNvPr id="518151" name="Object 7"/>
          <p:cNvGraphicFramePr>
            <a:graphicFrameLocks noChangeAspect="1"/>
          </p:cNvGraphicFramePr>
          <p:nvPr>
            <p:ph sz="half" idx="4294967295"/>
          </p:nvPr>
        </p:nvGraphicFramePr>
        <p:xfrm>
          <a:off x="6934200" y="2476500"/>
          <a:ext cx="293688" cy="353219"/>
        </p:xfrm>
        <a:graphic>
          <a:graphicData uri="http://schemas.openxmlformats.org/presentationml/2006/ole">
            <p:oleObj spid="_x0000_s4101" name="Equation" r:id="rId6" imgW="291960" imgH="419040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Confidence </a:t>
            </a:r>
            <a:r>
              <a:rPr lang="en-US" dirty="0" smtClean="0"/>
              <a:t>Interval</a:t>
            </a:r>
            <a:endParaRPr lang="en-US" dirty="0"/>
          </a:p>
        </p:txBody>
      </p:sp>
      <p:sp>
        <p:nvSpPr>
          <p:cNvPr id="51917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342900" indent="-342900"/>
            <a:r>
              <a:rPr lang="en-US"/>
              <a:t>Consider the 95% level: </a:t>
            </a:r>
          </a:p>
          <a:p>
            <a:pPr marL="742950" lvl="1" indent="-285750"/>
            <a:r>
              <a:rPr lang="en-US"/>
              <a:t>There’s a 95% chance that </a:t>
            </a:r>
            <a:r>
              <a:rPr lang="en-US" i="1"/>
              <a:t>p</a:t>
            </a:r>
            <a:r>
              <a:rPr lang="en-US"/>
              <a:t> is no more than 2 </a:t>
            </a:r>
            <a:r>
              <a:rPr lang="en-US" i="1"/>
              <a:t>SE</a:t>
            </a:r>
            <a:r>
              <a:rPr lang="en-US"/>
              <a:t>s away from    . </a:t>
            </a:r>
          </a:p>
          <a:p>
            <a:pPr marL="742950" lvl="1" indent="-285750"/>
            <a:r>
              <a:rPr lang="en-US"/>
              <a:t>So, if we reach out 2 </a:t>
            </a:r>
            <a:r>
              <a:rPr lang="en-US" i="1"/>
              <a:t>SE</a:t>
            </a:r>
            <a:r>
              <a:rPr lang="en-US"/>
              <a:t>s, we are 95% sure that </a:t>
            </a:r>
            <a:r>
              <a:rPr lang="en-US" i="1"/>
              <a:t>p</a:t>
            </a:r>
            <a:r>
              <a:rPr lang="en-US"/>
              <a:t> will be in that interval. In other words, if we reach out 2 </a:t>
            </a:r>
            <a:r>
              <a:rPr lang="en-US" i="1"/>
              <a:t>SE</a:t>
            </a:r>
            <a:r>
              <a:rPr lang="en-US"/>
              <a:t>s in either direction of    , we can be 95% confident that this interval contains the true proportion.</a:t>
            </a:r>
          </a:p>
          <a:p>
            <a:pPr marL="342900" indent="-342900"/>
            <a:r>
              <a:rPr lang="en-US"/>
              <a:t>This is called a 95% </a:t>
            </a:r>
            <a:r>
              <a:rPr lang="en-US">
                <a:solidFill>
                  <a:schemeClr val="hlink"/>
                </a:solidFill>
              </a:rPr>
              <a:t>confidence interval</a:t>
            </a:r>
            <a:r>
              <a:rPr lang="en-US"/>
              <a:t>. </a:t>
            </a:r>
          </a:p>
        </p:txBody>
      </p:sp>
      <p:graphicFrame>
        <p:nvGraphicFramePr>
          <p:cNvPr id="519172" name="Object 4"/>
          <p:cNvGraphicFramePr>
            <a:graphicFrameLocks noChangeAspect="1"/>
          </p:cNvGraphicFramePr>
          <p:nvPr>
            <p:ph sz="half" idx="4294967295"/>
          </p:nvPr>
        </p:nvGraphicFramePr>
        <p:xfrm>
          <a:off x="3505200" y="1257300"/>
          <a:ext cx="293688" cy="353219"/>
        </p:xfrm>
        <a:graphic>
          <a:graphicData uri="http://schemas.openxmlformats.org/presentationml/2006/ole">
            <p:oleObj spid="_x0000_s5122" name="Equation" r:id="rId3" imgW="291960" imgH="419040" progId="">
              <p:embed/>
            </p:oleObj>
          </a:graphicData>
        </a:graphic>
      </p:graphicFrame>
      <p:graphicFrame>
        <p:nvGraphicFramePr>
          <p:cNvPr id="519173" name="Object 5"/>
          <p:cNvGraphicFramePr>
            <a:graphicFrameLocks noChangeAspect="1"/>
          </p:cNvGraphicFramePr>
          <p:nvPr>
            <p:ph sz="half" idx="4294967295"/>
          </p:nvPr>
        </p:nvGraphicFramePr>
        <p:xfrm>
          <a:off x="6858000" y="2628900"/>
          <a:ext cx="293687" cy="351896"/>
        </p:xfrm>
        <a:graphic>
          <a:graphicData uri="http://schemas.openxmlformats.org/presentationml/2006/ole">
            <p:oleObj spid="_x0000_s5123" name="Equation" r:id="rId4" imgW="291960" imgH="419040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Confidence </a:t>
            </a:r>
            <a:r>
              <a:rPr lang="en-US" dirty="0" smtClean="0"/>
              <a:t>Interval</a:t>
            </a:r>
            <a:endParaRPr lang="en-US" dirty="0"/>
          </a:p>
        </p:txBody>
      </p:sp>
      <p:pic>
        <p:nvPicPr>
          <p:cNvPr id="520195" name="Picture 3" descr="19-02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0"/>
            <a:ext cx="5895975" cy="3059907"/>
          </a:xfrm>
          <a:prstGeom prst="rect">
            <a:avLst/>
          </a:prstGeom>
          <a:noFill/>
        </p:spPr>
      </p:pic>
      <p:pic>
        <p:nvPicPr>
          <p:cNvPr id="520196" name="Picture 4" descr="19-02b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2438401" y="3467100"/>
            <a:ext cx="4486275" cy="1066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/>
              <a:t>What Does “95% Confidence” Really Mean?</a:t>
            </a:r>
          </a:p>
        </p:txBody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/>
            <a:r>
              <a:rPr lang="en-US"/>
              <a:t>Each confidence interval uses a sample statistic to estimate a population parameter.</a:t>
            </a:r>
          </a:p>
          <a:p>
            <a:pPr marL="342900" indent="-342900"/>
            <a:r>
              <a:rPr lang="en-US"/>
              <a:t>But, since samples vary, the statistics we use, and thus the confidence intervals we construct, vary as well.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eff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Jeff01</Template>
  <TotalTime>1327</TotalTime>
  <Words>2164</Words>
  <Application>Microsoft Office PowerPoint</Application>
  <PresentationFormat>On-screen Show (16:10)</PresentationFormat>
  <Paragraphs>162</Paragraphs>
  <Slides>41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3" baseType="lpstr">
      <vt:lpstr>Jeff01</vt:lpstr>
      <vt:lpstr>Equation</vt:lpstr>
      <vt:lpstr>Statistics 19</vt:lpstr>
      <vt:lpstr>Standard Error</vt:lpstr>
      <vt:lpstr>Standard Error</vt:lpstr>
      <vt:lpstr>Standard Error</vt:lpstr>
      <vt:lpstr>A Confidence Interval</vt:lpstr>
      <vt:lpstr>A Confidence Interval</vt:lpstr>
      <vt:lpstr>A Confidence Interval</vt:lpstr>
      <vt:lpstr>A Confidence Interval</vt:lpstr>
      <vt:lpstr>What Does “95% Confidence” Really Mean?</vt:lpstr>
      <vt:lpstr>What Does “95% Confidence” Really Mean?</vt:lpstr>
      <vt:lpstr>What Does “95% Confidence” Really Mean?</vt:lpstr>
      <vt:lpstr>Margin of Error: Certainty vs. Precision</vt:lpstr>
      <vt:lpstr>Margin of Error: Certainty vs. Precision</vt:lpstr>
      <vt:lpstr>Margin of Error: Certainty vs. Precision</vt:lpstr>
      <vt:lpstr>Margin of Error: Certainty vs. Precision</vt:lpstr>
      <vt:lpstr>Critical Values</vt:lpstr>
      <vt:lpstr>Critical Values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Assumptions and Conditions</vt:lpstr>
      <vt:lpstr>Assumptions and Conditions</vt:lpstr>
      <vt:lpstr>Assumptions and Conditions</vt:lpstr>
      <vt:lpstr>One-Proportion z-Interval</vt:lpstr>
      <vt:lpstr>Choosing Your Sample Size</vt:lpstr>
      <vt:lpstr>Example</vt:lpstr>
      <vt:lpstr>Example</vt:lpstr>
      <vt:lpstr>What Can Go Wrong?</vt:lpstr>
      <vt:lpstr>What Can Go Wrong?</vt:lpstr>
      <vt:lpstr>What Can Go Wrong?</vt:lpstr>
      <vt:lpstr>What Can Go Wrong?</vt:lpstr>
      <vt:lpstr>What have we learned?</vt:lpstr>
      <vt:lpstr>What have we learned?</vt:lpstr>
      <vt:lpstr>What have we learned?</vt:lpstr>
      <vt:lpstr>Homework</vt:lpstr>
    </vt:vector>
  </TitlesOfParts>
  <Company>Wall to Wall Stencils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Statistics 19</dc:title>
  <dc:creator>Jeff Fronius</dc:creator>
  <cp:lastModifiedBy>Jeff Fronius</cp:lastModifiedBy>
  <cp:revision>9</cp:revision>
  <dcterms:created xsi:type="dcterms:W3CDTF">2014-01-20T15:35:13Z</dcterms:created>
  <dcterms:modified xsi:type="dcterms:W3CDTF">2014-01-23T12:52:04Z</dcterms:modified>
</cp:coreProperties>
</file>