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5"/>
  </p:notesMasterIdLst>
  <p:sldIdLst>
    <p:sldId id="256" r:id="rId2"/>
    <p:sldId id="291" r:id="rId3"/>
    <p:sldId id="298" r:id="rId4"/>
    <p:sldId id="258" r:id="rId5"/>
    <p:sldId id="259" r:id="rId6"/>
    <p:sldId id="260" r:id="rId7"/>
    <p:sldId id="261" r:id="rId8"/>
    <p:sldId id="285" r:id="rId9"/>
    <p:sldId id="286" r:id="rId10"/>
    <p:sldId id="262" r:id="rId11"/>
    <p:sldId id="263" r:id="rId12"/>
    <p:sldId id="287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88" r:id="rId26"/>
    <p:sldId id="276" r:id="rId27"/>
    <p:sldId id="281" r:id="rId28"/>
    <p:sldId id="282" r:id="rId29"/>
    <p:sldId id="283" r:id="rId30"/>
    <p:sldId id="284" r:id="rId31"/>
    <p:sldId id="289" r:id="rId32"/>
    <p:sldId id="290" r:id="rId33"/>
    <p:sldId id="277" r:id="rId34"/>
    <p:sldId id="278" r:id="rId35"/>
    <p:sldId id="279" r:id="rId36"/>
    <p:sldId id="280" r:id="rId37"/>
    <p:sldId id="292" r:id="rId38"/>
    <p:sldId id="293" r:id="rId39"/>
    <p:sldId id="294" r:id="rId40"/>
    <p:sldId id="295" r:id="rId41"/>
    <p:sldId id="296" r:id="rId42"/>
    <p:sldId id="297" r:id="rId43"/>
    <p:sldId id="299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350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606639A-048D-4113-AC56-6802B7BFF15D}" type="datetimeFigureOut">
              <a:rPr lang="en-US" smtClean="0"/>
              <a:pPr/>
              <a:t>11/29/2013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5C06CC-A5BB-4BD6-9B0B-822843B6FAE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FB29E21-6BA0-485C-B803-3E1D8B651C74}" type="slidenum">
              <a:rPr lang="en-CA"/>
              <a:pPr/>
              <a:t>11</a:t>
            </a:fld>
            <a:endParaRPr lang="en-CA"/>
          </a:p>
        </p:txBody>
      </p:sp>
      <p:sp>
        <p:nvSpPr>
          <p:cNvPr id="549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989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A2B6FB-DC29-4A7F-A0D4-5629CA056AD3}" type="slidenum">
              <a:rPr lang="en-CA"/>
              <a:pPr/>
              <a:t>13</a:t>
            </a:fld>
            <a:endParaRPr lang="en-CA"/>
          </a:p>
        </p:txBody>
      </p:sp>
      <p:sp>
        <p:nvSpPr>
          <p:cNvPr id="542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FDE7A2-B124-4AE8-9187-ED805297D40D}" type="slidenum">
              <a:rPr lang="en-CA"/>
              <a:pPr/>
              <a:t>14</a:t>
            </a:fld>
            <a:endParaRPr lang="en-CA"/>
          </a:p>
        </p:txBody>
      </p:sp>
      <p:sp>
        <p:nvSpPr>
          <p:cNvPr id="544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4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768389-F02D-4290-814D-44ED6E9D2B3D}" type="slidenum">
              <a:rPr lang="en-CA"/>
              <a:pPr/>
              <a:t>15</a:t>
            </a:fld>
            <a:endParaRPr lang="en-CA"/>
          </a:p>
        </p:txBody>
      </p:sp>
      <p:sp>
        <p:nvSpPr>
          <p:cNvPr id="546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6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5791200"/>
            <a:ext cx="8001000" cy="106680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25146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28600"/>
            <a:ext cx="2057400" cy="621792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28600"/>
            <a:ext cx="6019800" cy="62179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86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28600"/>
            <a:ext cx="8686800" cy="5410200"/>
          </a:xfrm>
        </p:spPr>
        <p:txBody>
          <a:bodyPr/>
          <a:lstStyle>
            <a:lvl1pPr>
              <a:buClr>
                <a:schemeClr val="tx2">
                  <a:lumMod val="75000"/>
                </a:schemeClr>
              </a:buClr>
              <a:defRPr/>
            </a:lvl1pPr>
            <a:lvl2pPr>
              <a:buClr>
                <a:schemeClr val="tx2">
                  <a:lumMod val="75000"/>
                </a:schemeClr>
              </a:buClr>
              <a:defRPr/>
            </a:lvl2pPr>
            <a:lvl3pPr>
              <a:buClr>
                <a:schemeClr val="tx2">
                  <a:lumMod val="75000"/>
                </a:schemeClr>
              </a:buClr>
              <a:defRPr/>
            </a:lvl3pPr>
            <a:lvl4pPr>
              <a:buClr>
                <a:schemeClr val="tx2">
                  <a:lumMod val="75000"/>
                </a:schemeClr>
              </a:buClr>
              <a:defRPr/>
            </a:lvl4pPr>
            <a:lvl5pPr>
              <a:buClr>
                <a:schemeClr val="tx2">
                  <a:lumMod val="75000"/>
                </a:schemeClr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1"/>
            <a:ext cx="7772400" cy="114300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" y="960120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pic>
        <p:nvPicPr>
          <p:cNvPr id="7" name="Picture 6" descr="logo201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5281612" y="2995613"/>
            <a:ext cx="6858000" cy="86677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5" name="Rectangle 4"/>
          <p:cNvSpPr/>
          <p:nvPr/>
        </p:nvSpPr>
        <p:spPr>
          <a:xfrm>
            <a:off x="8229600" y="0"/>
            <a:ext cx="914400" cy="6858000"/>
          </a:xfrm>
          <a:prstGeom prst="rect">
            <a:avLst/>
          </a:prstGeom>
          <a:solidFill>
            <a:schemeClr val="bg1"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320040"/>
            <a:ext cx="4267200" cy="47853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57150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7161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868680"/>
            <a:ext cx="4040188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1" y="137161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1" y="868680"/>
            <a:ext cx="4041775" cy="45720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6959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498475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37160"/>
            <a:ext cx="3008313" cy="528574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54864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228600"/>
            <a:ext cx="5486400" cy="493776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60531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715000"/>
            <a:ext cx="9144000" cy="1143000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 cmpd="thinThick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400" y="152400"/>
            <a:ext cx="8839200" cy="5410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5715000"/>
            <a:ext cx="9144000" cy="0"/>
          </a:xfrm>
          <a:prstGeom prst="line">
            <a:avLst/>
          </a:prstGeom>
          <a:ln w="50800" cmpd="thinThick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rgbClr val="FFFF00"/>
          </a:solidFill>
          <a:latin typeface="Georg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Statistics 14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From Randomness to Probability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Modeling Probability</a:t>
            </a:r>
          </a:p>
        </p:txBody>
      </p:sp>
      <p:sp>
        <p:nvSpPr>
          <p:cNvPr id="519173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 sz="2400"/>
              <a:t>When probability was first studied, a group of French mathematicians looked at games of chance in which all the possible outcomes were </a:t>
            </a:r>
            <a:r>
              <a:rPr lang="en-US" sz="2400" i="1"/>
              <a:t>equally likely</a:t>
            </a:r>
            <a:r>
              <a:rPr lang="en-US" sz="2400"/>
              <a:t>. They developed mathematical models of </a:t>
            </a:r>
            <a:r>
              <a:rPr lang="en-US" sz="2400">
                <a:solidFill>
                  <a:schemeClr val="hlink"/>
                </a:solidFill>
              </a:rPr>
              <a:t>theoretical probability</a:t>
            </a:r>
            <a:r>
              <a:rPr lang="en-US" sz="2400"/>
              <a:t>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It’s equally likely to get any one of six outcomes from the roll of a fair die.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It’s equally likely to get heads or tails from the toss of a fair coin.</a:t>
            </a:r>
          </a:p>
          <a:p>
            <a:pPr marL="342900" indent="-342900">
              <a:lnSpc>
                <a:spcPct val="90000"/>
              </a:lnSpc>
            </a:pPr>
            <a:r>
              <a:rPr lang="en-US" sz="2400"/>
              <a:t>However, keep in mind that events are </a:t>
            </a:r>
            <a:r>
              <a:rPr lang="en-US" sz="2400" i="1"/>
              <a:t>not</a:t>
            </a:r>
            <a:r>
              <a:rPr lang="en-US" sz="2400"/>
              <a:t> always equally likely.</a:t>
            </a:r>
          </a:p>
          <a:p>
            <a:pPr marL="742950" lvl="1" indent="-285750">
              <a:lnSpc>
                <a:spcPct val="90000"/>
              </a:lnSpc>
            </a:pPr>
            <a:r>
              <a:rPr lang="en-US" sz="2400"/>
              <a:t>A skilled basketball player has a better than 50-50 chance of making a free throw.</a:t>
            </a:r>
            <a:endParaRPr lang="en-US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8866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The probability of an event is the number of outcomes in the event divided by the total number of possible outcomes.</a:t>
            </a:r>
          </a:p>
          <a:p>
            <a:endParaRPr lang="en-US" dirty="0"/>
          </a:p>
          <a:p>
            <a:pPr>
              <a:buFont typeface="Wingdings" pitchFamily="1" charset="2"/>
              <a:buNone/>
            </a:pPr>
            <a:r>
              <a:rPr lang="en-US" dirty="0"/>
              <a:t>		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b="1" dirty="0"/>
              <a:t>A</a:t>
            </a:r>
            <a:r>
              <a:rPr lang="en-US" dirty="0"/>
              <a:t>) = </a:t>
            </a:r>
          </a:p>
        </p:txBody>
      </p:sp>
      <p:sp>
        <p:nvSpPr>
          <p:cNvPr id="548867" name="Rectangle 3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dirty="0"/>
              <a:t>Modeling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48868" name="Line 4"/>
          <p:cNvSpPr>
            <a:spLocks noChangeShapeType="1"/>
          </p:cNvSpPr>
          <p:nvPr/>
        </p:nvSpPr>
        <p:spPr bwMode="auto">
          <a:xfrm flipV="1">
            <a:off x="2857500" y="2667000"/>
            <a:ext cx="2247900" cy="127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48869" name="Text Box 5" descr="Pink tissue paper"/>
          <p:cNvSpPr txBox="1">
            <a:spLocks noChangeArrowheads="1"/>
          </p:cNvSpPr>
          <p:nvPr/>
        </p:nvSpPr>
        <p:spPr bwMode="auto">
          <a:xfrm>
            <a:off x="3276600" y="2070100"/>
            <a:ext cx="3835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548870" name="Text Box 6" descr="Pink tissue paper"/>
          <p:cNvSpPr txBox="1">
            <a:spLocks noChangeArrowheads="1"/>
          </p:cNvSpPr>
          <p:nvPr/>
        </p:nvSpPr>
        <p:spPr bwMode="auto">
          <a:xfrm>
            <a:off x="2971800" y="21336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# of outcomes in </a:t>
            </a:r>
            <a:r>
              <a:rPr lang="en-US" b="1"/>
              <a:t>A</a:t>
            </a:r>
          </a:p>
        </p:txBody>
      </p:sp>
      <p:sp>
        <p:nvSpPr>
          <p:cNvPr id="548871" name="Text Box 7" descr="Pink tissue paper"/>
          <p:cNvSpPr txBox="1">
            <a:spLocks noChangeArrowheads="1"/>
          </p:cNvSpPr>
          <p:nvPr/>
        </p:nvSpPr>
        <p:spPr bwMode="auto">
          <a:xfrm>
            <a:off x="2743200" y="2755900"/>
            <a:ext cx="3924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# of possible outcomes</a:t>
            </a:r>
            <a:endParaRPr lang="en-US" b="1" dirty="0"/>
          </a:p>
        </p:txBody>
      </p:sp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3505200"/>
            <a:ext cx="8229600" cy="16851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304799"/>
            <a:ext cx="5562600" cy="42183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1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Personal Probability</a:t>
            </a:r>
          </a:p>
        </p:txBody>
      </p:sp>
      <p:sp>
        <p:nvSpPr>
          <p:cNvPr id="54169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r>
              <a:rPr lang="en-US"/>
              <a:t>In everyday speech, when we express a degree of uncertainty </a:t>
            </a:r>
            <a:r>
              <a:rPr lang="en-US" i="1"/>
              <a:t>without</a:t>
            </a:r>
            <a:r>
              <a:rPr lang="en-US"/>
              <a:t> basing it on long-run relative frequencies or mathematical models, we are stating </a:t>
            </a:r>
            <a:r>
              <a:rPr lang="en-US">
                <a:solidFill>
                  <a:srgbClr val="FF0000"/>
                </a:solidFill>
              </a:rPr>
              <a:t>subjective</a:t>
            </a:r>
            <a:r>
              <a:rPr lang="en-US"/>
              <a:t> or </a:t>
            </a:r>
            <a:r>
              <a:rPr lang="en-US">
                <a:solidFill>
                  <a:srgbClr val="FF0000"/>
                </a:solidFill>
              </a:rPr>
              <a:t>personal probabilities</a:t>
            </a:r>
            <a:r>
              <a:rPr lang="en-US"/>
              <a:t>.</a:t>
            </a:r>
          </a:p>
          <a:p>
            <a:r>
              <a:rPr lang="en-US"/>
              <a:t>Personal probabilities don’t display the kind of consistency that we will need probabilities to have, so we’ll stick with formally defined probabilities.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The First Three Rules of Working with Probability</a:t>
            </a:r>
          </a:p>
        </p:txBody>
      </p:sp>
      <p:sp>
        <p:nvSpPr>
          <p:cNvPr id="5437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We are dealing with probabilities now, not data, but the three rules don’t change.</a:t>
            </a:r>
          </a:p>
          <a:p>
            <a:pPr lvl="1"/>
            <a:r>
              <a:rPr lang="en-US"/>
              <a:t>Make a picture.</a:t>
            </a:r>
          </a:p>
          <a:p>
            <a:pPr lvl="1"/>
            <a:r>
              <a:rPr lang="en-US"/>
              <a:t>Make a picture.</a:t>
            </a:r>
          </a:p>
          <a:p>
            <a:pPr lvl="1"/>
            <a:r>
              <a:rPr lang="en-US"/>
              <a:t>Make a picture.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794" name="Rectangle 2"/>
          <p:cNvSpPr>
            <a:spLocks noGrp="1" noChangeArrowheads="1"/>
          </p:cNvSpPr>
          <p:nvPr>
            <p:ph type="title"/>
          </p:nvPr>
        </p:nvSpPr>
        <p:spPr>
          <a:noFill/>
          <a:ln/>
        </p:spPr>
        <p:txBody>
          <a:bodyPr/>
          <a:lstStyle/>
          <a:p>
            <a:r>
              <a:rPr lang="en-US" sz="3200" dirty="0"/>
              <a:t>The First Three Rules of Working with </a:t>
            </a:r>
            <a:r>
              <a:rPr lang="en-US" sz="3200" dirty="0" smtClean="0"/>
              <a:t>Probability</a:t>
            </a:r>
            <a:endParaRPr lang="en-US" sz="3200" dirty="0"/>
          </a:p>
        </p:txBody>
      </p:sp>
      <p:sp>
        <p:nvSpPr>
          <p:cNvPr id="545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most common kind of picture to make is called a Venn diagram. 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r>
              <a:rPr lang="en-US"/>
              <a:t>We will see Venn diagrams in practice shortly…</a:t>
            </a:r>
          </a:p>
        </p:txBody>
      </p:sp>
      <p:pic>
        <p:nvPicPr>
          <p:cNvPr id="545796" name="Picture 4" descr="U15_0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1600200"/>
            <a:ext cx="2209800" cy="219075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Formal Probability</a:t>
            </a:r>
          </a:p>
        </p:txBody>
      </p:sp>
      <p:sp>
        <p:nvSpPr>
          <p:cNvPr id="52531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/>
            </a:pPr>
            <a:r>
              <a:rPr lang="en-US">
                <a:solidFill>
                  <a:schemeClr val="hlink"/>
                </a:solidFill>
              </a:rPr>
              <a:t>Two requirements for a probability:</a:t>
            </a:r>
          </a:p>
          <a:p>
            <a:pPr marL="990600" lvl="1" indent="-533400"/>
            <a:r>
              <a:rPr lang="en-US"/>
              <a:t>A probability is a number between 0 and 1. </a:t>
            </a:r>
          </a:p>
          <a:p>
            <a:pPr marL="990600" lvl="1" indent="-533400"/>
            <a:r>
              <a:rPr lang="en-US"/>
              <a:t>For any event </a:t>
            </a:r>
            <a:r>
              <a:rPr lang="en-US" b="1"/>
              <a:t>A</a:t>
            </a:r>
            <a:r>
              <a:rPr lang="en-US"/>
              <a:t>, </a:t>
            </a:r>
            <a:r>
              <a:rPr lang="en-US">
                <a:solidFill>
                  <a:schemeClr val="hlink"/>
                </a:solidFill>
              </a:rPr>
              <a:t>0 ≤ </a:t>
            </a:r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) ≤ 1.</a:t>
            </a:r>
            <a:endParaRPr lang="en-US" i="1">
              <a:solidFill>
                <a:schemeClr val="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2633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2"/>
            </a:pPr>
            <a:r>
              <a:rPr lang="en-US">
                <a:solidFill>
                  <a:schemeClr val="hlink"/>
                </a:solidFill>
              </a:rPr>
              <a:t>Probability Assignment Rule:</a:t>
            </a:r>
          </a:p>
          <a:p>
            <a:pPr marL="990600" lvl="1" indent="-533400"/>
            <a:r>
              <a:rPr lang="en-US"/>
              <a:t>The probability of the set of all possible outcomes of a trial must be 1.</a:t>
            </a:r>
          </a:p>
          <a:p>
            <a:pPr marL="990600" lvl="1" indent="-533400"/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S</a:t>
            </a:r>
            <a:r>
              <a:rPr lang="en-US">
                <a:solidFill>
                  <a:schemeClr val="hlink"/>
                </a:solidFill>
              </a:rPr>
              <a:t>) = 1</a:t>
            </a:r>
            <a:r>
              <a:rPr lang="en-US"/>
              <a:t> (</a:t>
            </a:r>
            <a:r>
              <a:rPr lang="en-US" b="1"/>
              <a:t>S</a:t>
            </a:r>
            <a:r>
              <a:rPr lang="en-US"/>
              <a:t> represents the set of all possible outcomes.)</a:t>
            </a:r>
            <a:endParaRPr lang="en-US" i="1"/>
          </a:p>
        </p:txBody>
      </p:sp>
      <p:pic>
        <p:nvPicPr>
          <p:cNvPr id="526340" name="Picture 4" descr="14_274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14800" y="2438400"/>
            <a:ext cx="2489200" cy="2805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2736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3"/>
            </a:pPr>
            <a:r>
              <a:rPr lang="en-US">
                <a:solidFill>
                  <a:schemeClr val="hlink"/>
                </a:solidFill>
              </a:rPr>
              <a:t>Complement Rule:</a:t>
            </a:r>
          </a:p>
          <a:p>
            <a:pPr marL="990600" lvl="1" indent="-533400">
              <a:buSzPct val="110000"/>
              <a:buFont typeface="Wingdings" pitchFamily="1" charset="2"/>
              <a:buChar char="§"/>
            </a:pPr>
            <a:r>
              <a:rPr lang="en-US"/>
              <a:t>The set of outcomes that are </a:t>
            </a:r>
            <a:r>
              <a:rPr lang="en-US" i="1"/>
              <a:t>not</a:t>
            </a:r>
            <a:r>
              <a:rPr lang="en-US"/>
              <a:t> in the event </a:t>
            </a:r>
            <a:r>
              <a:rPr lang="en-US" b="1"/>
              <a:t>A</a:t>
            </a:r>
            <a:r>
              <a:rPr lang="en-US"/>
              <a:t> is called the </a:t>
            </a:r>
            <a:r>
              <a:rPr lang="en-US">
                <a:solidFill>
                  <a:schemeClr val="hlink"/>
                </a:solidFill>
              </a:rPr>
              <a:t>complement</a:t>
            </a:r>
            <a:r>
              <a:rPr lang="en-US"/>
              <a:t> of </a:t>
            </a:r>
            <a:r>
              <a:rPr lang="en-US" b="1"/>
              <a:t>A</a:t>
            </a:r>
            <a:r>
              <a:rPr lang="en-US"/>
              <a:t>, denoted 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 b="1" baseline="40000">
                <a:solidFill>
                  <a:schemeClr val="hlink"/>
                </a:solidFill>
              </a:rPr>
              <a:t>C</a:t>
            </a:r>
            <a:r>
              <a:rPr lang="en-US" b="1"/>
              <a:t>.</a:t>
            </a:r>
          </a:p>
          <a:p>
            <a:pPr marL="990600" lvl="1" indent="-533400">
              <a:buSzPct val="110000"/>
              <a:buFont typeface="Wingdings" pitchFamily="1" charset="2"/>
              <a:buChar char="§"/>
            </a:pPr>
            <a:r>
              <a:rPr lang="en-US"/>
              <a:t>The probability of an event occurring is 1 minus the probability that it doesn’t occur: </a:t>
            </a:r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) = 1 – P(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 b="1" baseline="40000">
                <a:solidFill>
                  <a:schemeClr val="hlink"/>
                </a:solidFill>
              </a:rPr>
              <a:t>C</a:t>
            </a:r>
            <a:r>
              <a:rPr lang="en-US">
                <a:solidFill>
                  <a:schemeClr val="hlink"/>
                </a:solidFill>
              </a:rPr>
              <a:t>)</a:t>
            </a:r>
            <a:endParaRPr lang="en-US" b="1">
              <a:solidFill>
                <a:schemeClr val="hlink"/>
              </a:solidFill>
            </a:endParaRPr>
          </a:p>
        </p:txBody>
      </p:sp>
      <p:pic>
        <p:nvPicPr>
          <p:cNvPr id="527364" name="Picture 4" descr="14_274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7600" y="2971800"/>
            <a:ext cx="2247900" cy="25146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8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28387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4"/>
            </a:pPr>
            <a:r>
              <a:rPr lang="en-US">
                <a:solidFill>
                  <a:schemeClr val="hlink"/>
                </a:solidFill>
              </a:rPr>
              <a:t>Addition Rule:</a:t>
            </a:r>
          </a:p>
          <a:p>
            <a:pPr marL="990600" lvl="1" indent="-533400"/>
            <a:r>
              <a:rPr lang="en-US"/>
              <a:t>Events that have no outcomes in common (and, thus, cannot occur together) are called </a:t>
            </a:r>
            <a:r>
              <a:rPr lang="en-US">
                <a:solidFill>
                  <a:schemeClr val="hlink"/>
                </a:solidFill>
              </a:rPr>
              <a:t>disjoint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/>
              <a:t>(or</a:t>
            </a:r>
            <a:r>
              <a:rPr lang="en-US">
                <a:solidFill>
                  <a:srgbClr val="FF0000"/>
                </a:solidFill>
              </a:rPr>
              <a:t> </a:t>
            </a:r>
            <a:r>
              <a:rPr lang="en-US">
                <a:solidFill>
                  <a:schemeClr val="hlink"/>
                </a:solidFill>
              </a:rPr>
              <a:t>mutually exclusive</a:t>
            </a:r>
            <a:r>
              <a:rPr lang="en-US"/>
              <a:t>).</a:t>
            </a:r>
            <a:endParaRPr lang="en-US" b="1"/>
          </a:p>
          <a:p>
            <a:pPr marL="609600" indent="-609600">
              <a:buFont typeface="Wingdings" pitchFamily="1" charset="2"/>
              <a:buNone/>
            </a:pPr>
            <a:endParaRPr lang="en-US"/>
          </a:p>
        </p:txBody>
      </p:sp>
      <p:pic>
        <p:nvPicPr>
          <p:cNvPr id="528388" name="Picture 4" descr="14_275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24200" y="2438400"/>
            <a:ext cx="2466975" cy="2743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unit will define the phrase “statistically significant</a:t>
            </a:r>
          </a:p>
          <a:p>
            <a:endParaRPr lang="en-US" dirty="0" smtClean="0"/>
          </a:p>
          <a:p>
            <a:r>
              <a:rPr lang="en-US" dirty="0" smtClean="0"/>
              <a:t>This chapter will lay the ground work through probability</a:t>
            </a: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9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29411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4"/>
            </a:pPr>
            <a:r>
              <a:rPr lang="en-US">
                <a:solidFill>
                  <a:schemeClr val="hlink"/>
                </a:solidFill>
              </a:rPr>
              <a:t>Addition Rule (cont.):</a:t>
            </a:r>
          </a:p>
          <a:p>
            <a:pPr marL="990600" lvl="1" indent="-533400"/>
            <a:r>
              <a:rPr lang="en-US"/>
              <a:t>For two disjoint events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, the probability that one </a:t>
            </a:r>
            <a:r>
              <a:rPr lang="en-US" i="1"/>
              <a:t>or</a:t>
            </a:r>
            <a:r>
              <a:rPr lang="en-US"/>
              <a:t> the other occurs is the sum of the probabilities of the two events.</a:t>
            </a:r>
          </a:p>
          <a:p>
            <a:pPr marL="990600" lvl="1" indent="-533400"/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  <a:sym typeface="Symbol" pitchFamily="1" charset="2"/>
              </a:rPr>
              <a:t>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B</a:t>
            </a:r>
            <a:r>
              <a:rPr lang="en-US">
                <a:solidFill>
                  <a:schemeClr val="hlink"/>
                </a:solidFill>
              </a:rPr>
              <a:t>) = </a:t>
            </a:r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) + </a:t>
            </a:r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B</a:t>
            </a:r>
            <a:r>
              <a:rPr lang="en-US">
                <a:solidFill>
                  <a:schemeClr val="hlink"/>
                </a:solidFill>
              </a:rPr>
              <a:t>),</a:t>
            </a:r>
            <a:r>
              <a:rPr lang="en-US">
                <a:solidFill>
                  <a:srgbClr val="FF0066"/>
                </a:solidFill>
              </a:rPr>
              <a:t> </a:t>
            </a:r>
            <a:r>
              <a:rPr lang="en-US"/>
              <a:t>provided that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disjoint.</a:t>
            </a:r>
            <a:endParaRPr lang="en-US" b="1">
              <a:solidFill>
                <a:srgbClr val="FF0066"/>
              </a:solidFill>
            </a:endParaRPr>
          </a:p>
          <a:p>
            <a:pPr marL="609600" indent="-609600"/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3043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5"/>
            </a:pPr>
            <a:r>
              <a:rPr lang="en-US">
                <a:solidFill>
                  <a:schemeClr val="hlink"/>
                </a:solidFill>
              </a:rPr>
              <a:t>Multiplication Rule:</a:t>
            </a:r>
          </a:p>
          <a:p>
            <a:pPr marL="990600" lvl="1" indent="-533400"/>
            <a:r>
              <a:rPr lang="en-US"/>
              <a:t>For two independent events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, the probability that </a:t>
            </a:r>
            <a:r>
              <a:rPr lang="en-US" i="1"/>
              <a:t>both</a:t>
            </a:r>
            <a:r>
              <a:rPr lang="en-US"/>
              <a:t>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occur is the product of the probabilities of the two events.</a:t>
            </a:r>
          </a:p>
          <a:p>
            <a:pPr marL="990600" lvl="1" indent="-533400"/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>
                <a:solidFill>
                  <a:schemeClr val="hlink"/>
                </a:solidFill>
                <a:sym typeface="Symbol" pitchFamily="1" charset="2"/>
              </a:rPr>
              <a:t></a:t>
            </a:r>
            <a:r>
              <a:rPr lang="en-US">
                <a:solidFill>
                  <a:schemeClr val="hlink"/>
                </a:solidFill>
              </a:rPr>
              <a:t> </a:t>
            </a:r>
            <a:r>
              <a:rPr lang="en-US" b="1">
                <a:solidFill>
                  <a:schemeClr val="hlink"/>
                </a:solidFill>
              </a:rPr>
              <a:t>B</a:t>
            </a:r>
            <a:r>
              <a:rPr lang="en-US">
                <a:solidFill>
                  <a:schemeClr val="hlink"/>
                </a:solidFill>
              </a:rPr>
              <a:t>) = </a:t>
            </a:r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A</a:t>
            </a:r>
            <a:r>
              <a:rPr lang="en-US">
                <a:solidFill>
                  <a:schemeClr val="hlink"/>
                </a:solidFill>
              </a:rPr>
              <a:t>) </a:t>
            </a:r>
            <a:r>
              <a:rPr lang="en-US">
                <a:solidFill>
                  <a:schemeClr val="hlink"/>
                </a:solidFill>
                <a:sym typeface="Symbol" pitchFamily="1" charset="2"/>
              </a:rPr>
              <a:t> </a:t>
            </a:r>
            <a:r>
              <a:rPr lang="en-US" i="1">
                <a:solidFill>
                  <a:schemeClr val="hlink"/>
                </a:solidFill>
              </a:rPr>
              <a:t>P</a:t>
            </a:r>
            <a:r>
              <a:rPr lang="en-US">
                <a:solidFill>
                  <a:schemeClr val="hlink"/>
                </a:solidFill>
              </a:rPr>
              <a:t>(</a:t>
            </a:r>
            <a:r>
              <a:rPr lang="en-US" b="1">
                <a:solidFill>
                  <a:schemeClr val="hlink"/>
                </a:solidFill>
              </a:rPr>
              <a:t>B</a:t>
            </a:r>
            <a:r>
              <a:rPr lang="en-US">
                <a:solidFill>
                  <a:schemeClr val="hlink"/>
                </a:solidFill>
              </a:rPr>
              <a:t>),</a:t>
            </a:r>
            <a:r>
              <a:rPr lang="en-US"/>
              <a:t> provided that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independent.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1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3145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5"/>
            </a:pPr>
            <a:r>
              <a:rPr lang="en-US">
                <a:solidFill>
                  <a:schemeClr val="hlink"/>
                </a:solidFill>
              </a:rPr>
              <a:t>Multiplication Rule (cont.):</a:t>
            </a:r>
          </a:p>
          <a:p>
            <a:pPr marL="990600" lvl="1" indent="-533400"/>
            <a:r>
              <a:rPr lang="en-US"/>
              <a:t>Two independent events </a:t>
            </a:r>
            <a:r>
              <a:rPr lang="en-US" b="1"/>
              <a:t>A</a:t>
            </a:r>
            <a:r>
              <a:rPr lang="en-US"/>
              <a:t> and </a:t>
            </a:r>
            <a:r>
              <a:rPr lang="en-US" b="1"/>
              <a:t>B</a:t>
            </a:r>
            <a:r>
              <a:rPr lang="en-US"/>
              <a:t> are not disjoint, provided the two events have probabilities greater than zero:</a:t>
            </a:r>
          </a:p>
        </p:txBody>
      </p:sp>
      <p:pic>
        <p:nvPicPr>
          <p:cNvPr id="531460" name="Picture 4" descr="14_275b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00400" y="2362200"/>
            <a:ext cx="2332037" cy="28987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Formal </a:t>
            </a:r>
            <a:r>
              <a:rPr lang="en-US" dirty="0" smtClean="0"/>
              <a:t>Probability</a:t>
            </a:r>
            <a:endParaRPr lang="en-US" dirty="0"/>
          </a:p>
        </p:txBody>
      </p:sp>
      <p:sp>
        <p:nvSpPr>
          <p:cNvPr id="532483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609600" indent="-609600">
              <a:buClr>
                <a:schemeClr val="hlink"/>
              </a:buClr>
              <a:buSzTx/>
              <a:buFontTx/>
              <a:buAutoNum type="arabicPeriod" startAt="5"/>
            </a:pPr>
            <a:r>
              <a:rPr lang="en-US">
                <a:solidFill>
                  <a:schemeClr val="hlink"/>
                </a:solidFill>
              </a:rPr>
              <a:t>Multiplication Rule:</a:t>
            </a:r>
          </a:p>
          <a:p>
            <a:pPr marL="990600" lvl="1" indent="-533400"/>
            <a:r>
              <a:rPr lang="en-US"/>
              <a:t>Many Statistics methods require an </a:t>
            </a:r>
            <a:r>
              <a:rPr lang="en-US" b="1"/>
              <a:t>Independence Assumption</a:t>
            </a:r>
            <a:r>
              <a:rPr lang="en-US"/>
              <a:t>, but </a:t>
            </a:r>
            <a:r>
              <a:rPr lang="en-US" i="1"/>
              <a:t>assuming</a:t>
            </a:r>
            <a:r>
              <a:rPr lang="en-US"/>
              <a:t> independence doesn’t make it true.</a:t>
            </a:r>
          </a:p>
          <a:p>
            <a:pPr marL="990600" lvl="1" indent="-533400"/>
            <a:r>
              <a:rPr lang="en-US"/>
              <a:t>Always </a:t>
            </a:r>
            <a:r>
              <a:rPr lang="en-US" i="1"/>
              <a:t>Think</a:t>
            </a:r>
            <a:r>
              <a:rPr lang="en-US"/>
              <a:t> about whether that assumption is reasonable before using the Multiplication Rule.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50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Formal Probability - Notation</a:t>
            </a:r>
          </a:p>
        </p:txBody>
      </p:sp>
      <p:sp>
        <p:nvSpPr>
          <p:cNvPr id="53350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 marL="342900" indent="-342900">
              <a:buFont typeface="Wingdings" pitchFamily="1" charset="2"/>
              <a:buNone/>
            </a:pPr>
            <a:r>
              <a:rPr lang="en-US"/>
              <a:t>Notation alert:</a:t>
            </a:r>
          </a:p>
          <a:p>
            <a:pPr marL="342900" indent="-342900"/>
            <a:r>
              <a:rPr lang="en-US"/>
              <a:t>In this text we use the notation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</a:t>
            </a:r>
            <a:r>
              <a:rPr lang="en-US"/>
              <a:t> </a:t>
            </a:r>
            <a:r>
              <a:rPr lang="en-US" b="1"/>
              <a:t>B</a:t>
            </a:r>
            <a:r>
              <a:rPr lang="en-US"/>
              <a:t>) and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</a:t>
            </a:r>
            <a:r>
              <a:rPr lang="en-US"/>
              <a:t> </a:t>
            </a:r>
            <a:r>
              <a:rPr lang="en-US" b="1"/>
              <a:t>B</a:t>
            </a:r>
            <a:r>
              <a:rPr lang="en-US"/>
              <a:t>). </a:t>
            </a:r>
          </a:p>
          <a:p>
            <a:pPr marL="342900" indent="-342900"/>
            <a:r>
              <a:rPr lang="en-US"/>
              <a:t>In other situations, you might see the following:</a:t>
            </a:r>
          </a:p>
          <a:p>
            <a:pPr marL="742950" lvl="1" indent="-285750"/>
            <a:r>
              <a:rPr lang="en-US" i="1"/>
              <a:t>P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or</a:t>
            </a:r>
            <a:r>
              <a:rPr lang="en-US"/>
              <a:t> </a:t>
            </a:r>
            <a:r>
              <a:rPr lang="en-US" b="1"/>
              <a:t>B</a:t>
            </a:r>
            <a:r>
              <a:rPr lang="en-US"/>
              <a:t>) instead of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</a:t>
            </a:r>
            <a:r>
              <a:rPr lang="en-US"/>
              <a:t> </a:t>
            </a:r>
            <a:r>
              <a:rPr lang="en-US" b="1"/>
              <a:t>B</a:t>
            </a:r>
            <a:r>
              <a:rPr lang="en-US"/>
              <a:t>) </a:t>
            </a:r>
          </a:p>
          <a:p>
            <a:pPr marL="742950" lvl="1" indent="-285750"/>
            <a:r>
              <a:rPr lang="en-US" i="1"/>
              <a:t>P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and</a:t>
            </a:r>
            <a:r>
              <a:rPr lang="en-US"/>
              <a:t> </a:t>
            </a:r>
            <a:r>
              <a:rPr lang="en-US" b="1"/>
              <a:t>B</a:t>
            </a:r>
            <a:r>
              <a:rPr lang="en-US"/>
              <a:t>) instead of </a:t>
            </a:r>
            <a:r>
              <a:rPr lang="en-US" i="1"/>
              <a:t>P</a:t>
            </a:r>
            <a:r>
              <a:rPr lang="en-US"/>
              <a:t>(</a:t>
            </a:r>
            <a:r>
              <a:rPr lang="en-US" b="1"/>
              <a:t>A</a:t>
            </a:r>
            <a:r>
              <a:rPr lang="en-US"/>
              <a:t> </a:t>
            </a:r>
            <a:r>
              <a:rPr lang="en-US">
                <a:sym typeface="Symbol" pitchFamily="1" charset="2"/>
              </a:rPr>
              <a:t></a:t>
            </a:r>
            <a:r>
              <a:rPr lang="en-US"/>
              <a:t> </a:t>
            </a:r>
            <a:r>
              <a:rPr lang="en-US" b="1"/>
              <a:t>B</a:t>
            </a:r>
            <a:r>
              <a:rPr lang="en-US"/>
              <a:t>) </a:t>
            </a:r>
          </a:p>
          <a:p>
            <a:pPr marL="342900" indent="-342900">
              <a:buFont typeface="Wingdings" pitchFamily="1" charset="2"/>
              <a:buNone/>
            </a:pP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 Practice</a:t>
            </a:r>
            <a:endParaRPr lang="en-US" dirty="0"/>
          </a:p>
        </p:txBody>
      </p:sp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28600"/>
            <a:ext cx="8674308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Putting the Rules to Work</a:t>
            </a:r>
          </a:p>
        </p:txBody>
      </p:sp>
      <p:sp>
        <p:nvSpPr>
          <p:cNvPr id="534531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In most situations where we want to find a probability, we’ll use the rules in combination.</a:t>
            </a:r>
          </a:p>
          <a:p>
            <a:pPr marL="342900" indent="-342900"/>
            <a:r>
              <a:rPr lang="en-US"/>
              <a:t>A good thing to remember is that it can be easier to work with the </a:t>
            </a:r>
            <a:r>
              <a:rPr lang="en-US" i="1"/>
              <a:t>complement</a:t>
            </a:r>
            <a:r>
              <a:rPr lang="en-US"/>
              <a:t> of the event we’re really interested in.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5715000"/>
            <a:ext cx="7239000" cy="1143000"/>
          </a:xfrm>
        </p:spPr>
        <p:txBody>
          <a:bodyPr/>
          <a:lstStyle/>
          <a:p>
            <a:r>
              <a:rPr lang="en-US" dirty="0" smtClean="0"/>
              <a:t>Vocabulary Example</a:t>
            </a:r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10600" cy="2564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2743200"/>
            <a:ext cx="8001000" cy="58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3429000"/>
            <a:ext cx="7897283" cy="86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4419600"/>
            <a:ext cx="7778601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3400" y="5105400"/>
            <a:ext cx="5029200" cy="335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3" name="AutoShape 9" descr="http://upload.wikimedia.org/wikipedia/commons/3/36/Two_red_dice_0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5" name="AutoShape 11" descr="http://upload.wikimedia.org/wikipedia/commons/3/36/Two_red_dice_0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7" name="AutoShape 13" descr="http://upload.wikimedia.org/wikipedia/commons/3/36/Two_red_dice_0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39" name="AutoShape 15" descr="http://upload.wikimedia.org/wikipedia/commons/3/36/Two_red_dice_01.sv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41" name="Picture 17" descr="File:Two red dice 01.sv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90221" y="5029200"/>
            <a:ext cx="2853779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609600"/>
            <a:ext cx="7722319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45059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0"/>
            <a:ext cx="86475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5715000"/>
            <a:ext cx="8610600" cy="1143000"/>
          </a:xfrm>
        </p:spPr>
        <p:txBody>
          <a:bodyPr/>
          <a:lstStyle/>
          <a:p>
            <a:r>
              <a:rPr lang="en-US" dirty="0" smtClean="0"/>
              <a:t>Politics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The menu at the Coffee Garden at 900 East and 900 South in Salt Lake City </a:t>
            </a:r>
            <a:r>
              <a:rPr lang="en-US" sz="2400" dirty="0" smtClean="0"/>
              <a:t>has included </a:t>
            </a:r>
            <a:r>
              <a:rPr lang="en-US" sz="2400" dirty="0" smtClean="0"/>
              <a:t>a scrumptious selection of quiche for about 10 years. The recipe </a:t>
            </a:r>
            <a:r>
              <a:rPr lang="en-US" sz="2400" dirty="0" smtClean="0"/>
              <a:t>calls for </a:t>
            </a:r>
            <a:r>
              <a:rPr lang="en-US" sz="2400" dirty="0" smtClean="0"/>
              <a:t>four fresh eggs for each quiche. A Salt Lake County Health </a:t>
            </a:r>
            <a:r>
              <a:rPr lang="en-US" sz="2400" dirty="0" smtClean="0"/>
              <a:t>Department inspector </a:t>
            </a:r>
            <a:r>
              <a:rPr lang="en-US" sz="2400" dirty="0" smtClean="0"/>
              <a:t>paid a visit recently and pointed out that research by the Food </a:t>
            </a:r>
            <a:r>
              <a:rPr lang="en-US" sz="2400" dirty="0" smtClean="0"/>
              <a:t>and Drug </a:t>
            </a:r>
            <a:r>
              <a:rPr lang="en-US" sz="2400" dirty="0" smtClean="0"/>
              <a:t>Administration indicates that one in four eggs carries </a:t>
            </a:r>
            <a:r>
              <a:rPr lang="en-US" sz="2400" i="1" dirty="0" smtClean="0"/>
              <a:t>Salmonella </a:t>
            </a:r>
            <a:r>
              <a:rPr lang="en-US" sz="2400" dirty="0" smtClean="0"/>
              <a:t>bacterium</a:t>
            </a:r>
            <a:r>
              <a:rPr lang="en-US" sz="2400" dirty="0" smtClean="0"/>
              <a:t>, so restaurants should never use more than three eggs when </a:t>
            </a:r>
            <a:r>
              <a:rPr lang="en-US" sz="2400" dirty="0" smtClean="0"/>
              <a:t>preparing quiche</a:t>
            </a:r>
            <a:r>
              <a:rPr lang="en-US" sz="2400" dirty="0" smtClean="0"/>
              <a:t>. The manager on duty wondered if simply throwing out three eggs </a:t>
            </a:r>
            <a:r>
              <a:rPr lang="en-US" sz="2400" dirty="0" smtClean="0"/>
              <a:t>from each </a:t>
            </a:r>
            <a:r>
              <a:rPr lang="en-US" sz="2400" dirty="0" smtClean="0"/>
              <a:t>dozen and using the remaining nine in four-egg-quiches would serve </a:t>
            </a:r>
            <a:r>
              <a:rPr lang="en-US" sz="2400" dirty="0" smtClean="0"/>
              <a:t>the same </a:t>
            </a:r>
            <a:r>
              <a:rPr lang="en-US" sz="2400" dirty="0" smtClean="0"/>
              <a:t>purpose.</a:t>
            </a:r>
            <a:endParaRPr lang="en-US" sz="2400" dirty="0"/>
          </a:p>
        </p:txBody>
      </p:sp>
      <p:pic>
        <p:nvPicPr>
          <p:cNvPr id="55298" name="Picture 2" descr="http://media-cdn.tripadvisor.com/media/photo-s/02/33/f9/df/coffee-garden-at-9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699462"/>
            <a:ext cx="2895600" cy="2158538"/>
          </a:xfrm>
          <a:prstGeom prst="rect">
            <a:avLst/>
          </a:prstGeom>
          <a:noFill/>
        </p:spPr>
      </p:pic>
      <p:pic>
        <p:nvPicPr>
          <p:cNvPr id="55300" name="Picture 4" descr="http://www.cityweekly.net/utah/data/449BBE6E-021E-D69E-7A3370304BA7D31B/userData/Image/071108/CheapShop_coffeeGarde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39000" y="4320540"/>
            <a:ext cx="1905000" cy="25374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Activity</a:t>
            </a:r>
            <a:endParaRPr lang="en-US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0999" y="228600"/>
            <a:ext cx="8339293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763000" cy="14737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09800" y="1905000"/>
            <a:ext cx="4869437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</a:t>
            </a:r>
            <a:endParaRPr lang="en-US" dirty="0"/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304800"/>
            <a:ext cx="811153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1676400"/>
            <a:ext cx="4038600" cy="3893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Go Wrong?</a:t>
            </a:r>
          </a:p>
        </p:txBody>
      </p:sp>
      <p:sp>
        <p:nvSpPr>
          <p:cNvPr id="535555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Beware of probabilities that don’t add up  to 1.</a:t>
            </a:r>
          </a:p>
          <a:p>
            <a:pPr marL="742950" lvl="1" indent="-285750"/>
            <a:r>
              <a:rPr lang="en-US"/>
              <a:t>To be a legitimate probability distribution, the sum of the probabilities for all possible outcomes must total 1.</a:t>
            </a:r>
          </a:p>
          <a:p>
            <a:pPr marL="342900" indent="-342900"/>
            <a:r>
              <a:rPr lang="en-US"/>
              <a:t>Don’t add probabilities of events if they’re not disjoint.</a:t>
            </a:r>
          </a:p>
          <a:p>
            <a:pPr marL="742950" lvl="1" indent="-285750"/>
            <a:r>
              <a:rPr lang="en-US"/>
              <a:t>Events must be disjoint to use the Addition Rule.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Go Wrong</a:t>
            </a:r>
            <a:r>
              <a:rPr lang="en-US" dirty="0" smtClean="0"/>
              <a:t>?</a:t>
            </a:r>
            <a:endParaRPr lang="en-US" dirty="0"/>
          </a:p>
        </p:txBody>
      </p:sp>
      <p:sp>
        <p:nvSpPr>
          <p:cNvPr id="536579" name="Rectangle 3"/>
          <p:cNvSpPr>
            <a:spLocks noGrp="1" noChangeArrowheads="1"/>
          </p:cNvSpPr>
          <p:nvPr>
            <p:ph type="body" idx="1"/>
          </p:nvPr>
        </p:nvSpPr>
        <p:spPr>
          <a:ln/>
        </p:spPr>
        <p:txBody>
          <a:bodyPr/>
          <a:lstStyle/>
          <a:p>
            <a:pPr marL="342900" indent="-342900"/>
            <a:r>
              <a:rPr lang="en-US"/>
              <a:t>Don’t multiply probabilities of events if they’re not independent.</a:t>
            </a:r>
          </a:p>
          <a:p>
            <a:pPr marL="742950" lvl="1" indent="-285750"/>
            <a:r>
              <a:rPr lang="en-US"/>
              <a:t>The multiplication of probabilities of events that are not independent is one of the most common errors people make in dealing with probabilities.</a:t>
            </a:r>
          </a:p>
          <a:p>
            <a:pPr marL="342900" indent="-342900"/>
            <a:r>
              <a:rPr lang="en-US"/>
              <a:t>Don’t confuse disjoint and independent—disjoint events </a:t>
            </a:r>
            <a:r>
              <a:rPr lang="en-US" i="1"/>
              <a:t>can’t</a:t>
            </a:r>
            <a:r>
              <a:rPr lang="en-US"/>
              <a:t> be independent.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have we learned?</a:t>
            </a:r>
          </a:p>
        </p:txBody>
      </p:sp>
      <p:sp>
        <p:nvSpPr>
          <p:cNvPr id="537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Probability is based on long-run relative frequencies.</a:t>
            </a:r>
          </a:p>
          <a:p>
            <a:pPr marL="342900" indent="-342900"/>
            <a:r>
              <a:rPr lang="en-US"/>
              <a:t>The Law of Large Numbers speaks only of long-run behavior.</a:t>
            </a:r>
          </a:p>
          <a:p>
            <a:pPr marL="742950" lvl="1" indent="-285750"/>
            <a:r>
              <a:rPr lang="en-US"/>
              <a:t>Watch out for misinterpreting the LLN.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62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have we learned? </a:t>
            </a:r>
          </a:p>
        </p:txBody>
      </p:sp>
      <p:sp>
        <p:nvSpPr>
          <p:cNvPr id="538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342900" indent="-342900"/>
            <a:r>
              <a:rPr lang="en-US"/>
              <a:t>There are some basic rules for combining probabilities of outcomes to find probabilities of more complex events. We have the:</a:t>
            </a:r>
          </a:p>
          <a:p>
            <a:pPr marL="742950" lvl="1" indent="-285750"/>
            <a:r>
              <a:rPr lang="en-US"/>
              <a:t>Probability Assignment Rule</a:t>
            </a:r>
          </a:p>
          <a:p>
            <a:pPr marL="742950" lvl="1" indent="-285750"/>
            <a:r>
              <a:rPr lang="en-US"/>
              <a:t>Complement Rule</a:t>
            </a:r>
          </a:p>
          <a:p>
            <a:pPr marL="742950" lvl="1" indent="-285750"/>
            <a:r>
              <a:rPr lang="en-US"/>
              <a:t>Addition Rule for disjoint events</a:t>
            </a:r>
          </a:p>
          <a:p>
            <a:pPr marL="742950" lvl="1" indent="-285750"/>
            <a:r>
              <a:rPr lang="en-US"/>
              <a:t>Multiplication Rule for independent events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Suppose that 40% of cars in your area are manufactured in the United States, 30% in Japan</a:t>
            </a:r>
            <a:r>
              <a:rPr lang="en-US" sz="2400" b="1" dirty="0" smtClean="0">
                <a:solidFill>
                  <a:srgbClr val="000099"/>
                </a:solidFill>
              </a:rPr>
              <a:t>, 10</a:t>
            </a:r>
            <a:r>
              <a:rPr lang="en-US" sz="2400" b="1" dirty="0" smtClean="0">
                <a:solidFill>
                  <a:srgbClr val="000099"/>
                </a:solidFill>
              </a:rPr>
              <a:t>% in Germany, and 20% in other countries. If cars are selected at random, find </a:t>
            </a:r>
            <a:r>
              <a:rPr lang="en-US" sz="2400" b="1" dirty="0" smtClean="0">
                <a:solidFill>
                  <a:srgbClr val="000099"/>
                </a:solidFill>
              </a:rPr>
              <a:t>the probability </a:t>
            </a:r>
            <a:r>
              <a:rPr lang="en-US" sz="2400" b="1" dirty="0" smtClean="0">
                <a:solidFill>
                  <a:srgbClr val="000099"/>
                </a:solidFill>
              </a:rPr>
              <a:t>that: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encrypted-tbn1.gstatic.com/images?q=tbn:ANd9GcTAf8kOCE30Jw3-_g_ghSHwDiJHbN8qCfNrkDs0zoctGNlO8j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81200"/>
            <a:ext cx="356674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A car is not U.S.-made.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6670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Think</a:t>
            </a:r>
            <a:r>
              <a:rPr lang="en-US" sz="2400" i="1" dirty="0" smtClean="0">
                <a:solidFill>
                  <a:srgbClr val="C00000"/>
                </a:solidFill>
              </a:rPr>
              <a:t> – The events U.S.-made and not U.S.-made are complementary events. </a:t>
            </a:r>
            <a:r>
              <a:rPr lang="en-US" sz="2400" i="1" dirty="0" smtClean="0">
                <a:solidFill>
                  <a:srgbClr val="C00000"/>
                </a:solidFill>
              </a:rPr>
              <a:t>The </a:t>
            </a:r>
            <a:r>
              <a:rPr lang="en-US" sz="2400" dirty="0" smtClean="0">
                <a:solidFill>
                  <a:srgbClr val="C00000"/>
                </a:solidFill>
              </a:rPr>
              <a:t>Complement </a:t>
            </a:r>
            <a:r>
              <a:rPr lang="en-US" sz="2400" dirty="0" smtClean="0">
                <a:solidFill>
                  <a:srgbClr val="C00000"/>
                </a:solidFill>
              </a:rPr>
              <a:t>Rule can be used.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Show</a:t>
            </a:r>
            <a:r>
              <a:rPr lang="en-US" sz="2400" i="1" dirty="0" smtClean="0">
                <a:solidFill>
                  <a:srgbClr val="C00000"/>
                </a:solidFill>
              </a:rPr>
              <a:t> – P(not U.S.-made) =1 − P(U.S.-made) = 1− 0.40 = 0.60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Tell</a:t>
            </a:r>
            <a:r>
              <a:rPr lang="en-US" sz="2400" i="1" dirty="0" smtClean="0">
                <a:solidFill>
                  <a:srgbClr val="C00000"/>
                </a:solidFill>
              </a:rPr>
              <a:t> – The probability that a randomly selected car is not made in the U.S. is 60%.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Suppose that 40% of cars in your area are manufactured in the United States, 30% in Japan</a:t>
            </a:r>
            <a:r>
              <a:rPr lang="en-US" sz="2400" b="1" dirty="0" smtClean="0">
                <a:solidFill>
                  <a:srgbClr val="000099"/>
                </a:solidFill>
              </a:rPr>
              <a:t>, 10</a:t>
            </a:r>
            <a:r>
              <a:rPr lang="en-US" sz="2400" b="1" dirty="0" smtClean="0">
                <a:solidFill>
                  <a:srgbClr val="000099"/>
                </a:solidFill>
              </a:rPr>
              <a:t>% in Germany, and 20% in other countries. If cars are selected at random, find </a:t>
            </a:r>
            <a:r>
              <a:rPr lang="en-US" sz="2400" b="1" dirty="0" smtClean="0">
                <a:solidFill>
                  <a:srgbClr val="000099"/>
                </a:solidFill>
              </a:rPr>
              <a:t>the probability </a:t>
            </a:r>
            <a:r>
              <a:rPr lang="en-US" sz="2400" b="1" dirty="0" smtClean="0">
                <a:solidFill>
                  <a:srgbClr val="000099"/>
                </a:solidFill>
              </a:rPr>
              <a:t>that: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encrypted-tbn1.gstatic.com/images?q=tbn:ANd9GcTAf8kOCE30Jw3-_g_ghSHwDiJHbN8qCfNrkDs0zoctGNlO8j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81200"/>
            <a:ext cx="486909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It is made in Japan or Germany.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6670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Think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– A car cannot be Japanese and German, so the events are disjoint. The </a:t>
            </a:r>
            <a:r>
              <a:rPr lang="en-US" sz="2400" i="1" dirty="0" smtClean="0">
                <a:solidFill>
                  <a:srgbClr val="C00000"/>
                </a:solidFill>
              </a:rPr>
              <a:t>Addition </a:t>
            </a:r>
            <a:r>
              <a:rPr lang="en-US" sz="2400" dirty="0" smtClean="0">
                <a:solidFill>
                  <a:srgbClr val="C00000"/>
                </a:solidFill>
              </a:rPr>
              <a:t>Rule </a:t>
            </a:r>
            <a:r>
              <a:rPr lang="en-US" sz="2400" dirty="0" smtClean="0">
                <a:solidFill>
                  <a:srgbClr val="C00000"/>
                </a:solidFill>
              </a:rPr>
              <a:t>can be used.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Show</a:t>
            </a:r>
            <a:r>
              <a:rPr lang="en-US" sz="2400" i="1" dirty="0" smtClean="0">
                <a:solidFill>
                  <a:srgbClr val="C00000"/>
                </a:solidFill>
              </a:rPr>
              <a:t> – P(Japanese or German) = P(Japanese) + P(German) = 0.30 + 0.10 = 0.40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Tell</a:t>
            </a:r>
            <a:r>
              <a:rPr lang="en-US" sz="2400" i="1" dirty="0" smtClean="0">
                <a:solidFill>
                  <a:srgbClr val="C00000"/>
                </a:solidFill>
              </a:rPr>
              <a:t> – The probability that a randomly selected car was made in Japan or Germany is 40%.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Suppose that 40% of cars in your area are manufactured in the United States, 30% in Japan</a:t>
            </a:r>
            <a:r>
              <a:rPr lang="en-US" sz="2400" b="1" dirty="0" smtClean="0">
                <a:solidFill>
                  <a:srgbClr val="000099"/>
                </a:solidFill>
              </a:rPr>
              <a:t>, 10</a:t>
            </a:r>
            <a:r>
              <a:rPr lang="en-US" sz="2400" b="1" dirty="0" smtClean="0">
                <a:solidFill>
                  <a:srgbClr val="000099"/>
                </a:solidFill>
              </a:rPr>
              <a:t>% in Germany, and 20% in other countries. If cars are selected at random, find </a:t>
            </a:r>
            <a:r>
              <a:rPr lang="en-US" sz="2400" b="1" dirty="0" smtClean="0">
                <a:solidFill>
                  <a:srgbClr val="000099"/>
                </a:solidFill>
              </a:rPr>
              <a:t>the probability </a:t>
            </a:r>
            <a:r>
              <a:rPr lang="en-US" sz="2400" b="1" dirty="0" smtClean="0">
                <a:solidFill>
                  <a:srgbClr val="000099"/>
                </a:solidFill>
              </a:rPr>
              <a:t>that: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encrypted-tbn1.gstatic.com/images?q=tbn:ANd9GcTAf8kOCE30Jw3-_g_ghSHwDiJHbN8qCfNrkDs0zoctGNlO8j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81200"/>
            <a:ext cx="51864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You see two in a row from Japan.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667000"/>
            <a:ext cx="670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Think</a:t>
            </a:r>
            <a:r>
              <a:rPr lang="en-US" sz="2400" i="1" dirty="0" smtClean="0">
                <a:solidFill>
                  <a:srgbClr val="C00000"/>
                </a:solidFill>
              </a:rPr>
              <a:t> – Since the cars are selected at random, the events are independent. </a:t>
            </a:r>
            <a:r>
              <a:rPr lang="en-US" sz="2400" i="1" dirty="0" smtClean="0">
                <a:solidFill>
                  <a:srgbClr val="C00000"/>
                </a:solidFill>
              </a:rPr>
              <a:t>The Multiplication </a:t>
            </a:r>
            <a:r>
              <a:rPr lang="en-US" sz="2400" i="1" dirty="0" smtClean="0">
                <a:solidFill>
                  <a:srgbClr val="C00000"/>
                </a:solidFill>
              </a:rPr>
              <a:t>Rule can be used.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Show</a:t>
            </a:r>
            <a:r>
              <a:rPr lang="en-US" sz="2400" i="1" dirty="0" smtClean="0">
                <a:solidFill>
                  <a:srgbClr val="C00000"/>
                </a:solidFill>
              </a:rPr>
              <a:t> – P(two Japanese in a row) = P(Japanese)P(Japanese) = (0.30)(0.30) = 0.09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Tell</a:t>
            </a:r>
            <a:r>
              <a:rPr lang="en-US" sz="2400" i="1" dirty="0" smtClean="0">
                <a:solidFill>
                  <a:srgbClr val="C00000"/>
                </a:solidFill>
              </a:rPr>
              <a:t> – The probability that two randomly selected cars were both made in Japan is 9</a:t>
            </a:r>
            <a:r>
              <a:rPr lang="en-US" sz="2400" i="1" dirty="0" smtClean="0">
                <a:solidFill>
                  <a:srgbClr val="C00000"/>
                </a:solidFill>
              </a:rPr>
              <a:t>%.</a:t>
            </a:r>
            <a:endParaRPr lang="en-US" sz="24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7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Dealing with Random Phenomena</a:t>
            </a:r>
          </a:p>
        </p:txBody>
      </p:sp>
      <p:sp>
        <p:nvSpPr>
          <p:cNvPr id="517123" name="Rectangle 3"/>
          <p:cNvSpPr>
            <a:spLocks noGrp="1" noChangeArrowheads="1"/>
          </p:cNvSpPr>
          <p:nvPr>
            <p:ph idx="1"/>
          </p:nvPr>
        </p:nvSpPr>
        <p:spPr>
          <a:ln/>
        </p:spPr>
        <p:txBody>
          <a:bodyPr>
            <a:normAutofit fontScale="92500"/>
          </a:bodyPr>
          <a:lstStyle/>
          <a:p>
            <a:pPr marL="342900" indent="-342900">
              <a:lnSpc>
                <a:spcPct val="90000"/>
              </a:lnSpc>
            </a:pPr>
            <a:r>
              <a:rPr lang="en-US"/>
              <a:t>A </a:t>
            </a:r>
            <a:r>
              <a:rPr lang="en-US">
                <a:solidFill>
                  <a:schemeClr val="hlink"/>
                </a:solidFill>
              </a:rPr>
              <a:t>random phenomenon</a:t>
            </a:r>
            <a:r>
              <a:rPr lang="en-US"/>
              <a:t> is a situation in which we know what outcomes could happen, but we don’t know which particular outcome did or will happen. 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In general, each occasion upon which we observe a random phenomenon is called a </a:t>
            </a:r>
            <a:r>
              <a:rPr lang="en-US">
                <a:solidFill>
                  <a:schemeClr val="hlink"/>
                </a:solidFill>
              </a:rPr>
              <a:t>trial</a:t>
            </a:r>
            <a:r>
              <a:rPr lang="en-US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At each trial, we note the value of the random phenomenon, and call it an </a:t>
            </a:r>
            <a:r>
              <a:rPr lang="en-US">
                <a:solidFill>
                  <a:schemeClr val="hlink"/>
                </a:solidFill>
              </a:rPr>
              <a:t>outcome</a:t>
            </a:r>
            <a:r>
              <a:rPr lang="en-US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When we combine outcomes, the resulting combination is an </a:t>
            </a:r>
            <a:r>
              <a:rPr lang="en-US">
                <a:solidFill>
                  <a:schemeClr val="hlink"/>
                </a:solidFill>
              </a:rPr>
              <a:t>event</a:t>
            </a:r>
            <a:r>
              <a:rPr lang="en-US"/>
              <a:t>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The collection of </a:t>
            </a:r>
            <a:r>
              <a:rPr lang="en-US" i="1"/>
              <a:t>all possible outcomes</a:t>
            </a:r>
            <a:r>
              <a:rPr lang="en-US"/>
              <a:t> is called the </a:t>
            </a:r>
            <a:r>
              <a:rPr lang="en-US">
                <a:solidFill>
                  <a:schemeClr val="hlink"/>
                </a:solidFill>
              </a:rPr>
              <a:t>sample space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Suppose that 40% of cars in your area are manufactured in the United States, 30% in Japan</a:t>
            </a:r>
            <a:r>
              <a:rPr lang="en-US" sz="2400" b="1" dirty="0" smtClean="0">
                <a:solidFill>
                  <a:srgbClr val="000099"/>
                </a:solidFill>
              </a:rPr>
              <a:t>, 10</a:t>
            </a:r>
            <a:r>
              <a:rPr lang="en-US" sz="2400" b="1" dirty="0" smtClean="0">
                <a:solidFill>
                  <a:srgbClr val="000099"/>
                </a:solidFill>
              </a:rPr>
              <a:t>% in Germany, and 20% in other countries. If cars are selected at random, find </a:t>
            </a:r>
            <a:r>
              <a:rPr lang="en-US" sz="2400" b="1" dirty="0" smtClean="0">
                <a:solidFill>
                  <a:srgbClr val="000099"/>
                </a:solidFill>
              </a:rPr>
              <a:t>the probability </a:t>
            </a:r>
            <a:r>
              <a:rPr lang="en-US" sz="2400" b="1" dirty="0" smtClean="0">
                <a:solidFill>
                  <a:srgbClr val="000099"/>
                </a:solidFill>
              </a:rPr>
              <a:t>that: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encrypted-tbn1.gstatic.com/images?q=tbn:ANd9GcTAf8kOCE30Jw3-_g_ghSHwDiJHbN8qCfNrkDs0zoctGNlO8j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6222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None of three cars came from Germany.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8200" y="2133600"/>
            <a:ext cx="815340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Think</a:t>
            </a:r>
            <a:r>
              <a:rPr lang="en-US" sz="2400" i="1" dirty="0" smtClean="0">
                <a:solidFill>
                  <a:srgbClr val="C00000"/>
                </a:solidFill>
              </a:rPr>
              <a:t> – Since the cars are selected at random, the events are independent. </a:t>
            </a:r>
            <a:r>
              <a:rPr lang="en-US" sz="2400" i="1" dirty="0" smtClean="0">
                <a:solidFill>
                  <a:srgbClr val="C00000"/>
                </a:solidFill>
              </a:rPr>
              <a:t>The Multiplication </a:t>
            </a:r>
            <a:r>
              <a:rPr lang="en-US" sz="2400" i="1" dirty="0" smtClean="0">
                <a:solidFill>
                  <a:srgbClr val="C00000"/>
                </a:solidFill>
              </a:rPr>
              <a:t>Rule can be used. Also, German and not German are </a:t>
            </a:r>
            <a:r>
              <a:rPr lang="en-US" sz="2400" i="1" dirty="0" smtClean="0">
                <a:solidFill>
                  <a:srgbClr val="C00000"/>
                </a:solidFill>
              </a:rPr>
              <a:t>complementary events</a:t>
            </a:r>
            <a:r>
              <a:rPr lang="en-US" sz="2400" i="1" dirty="0" smtClean="0">
                <a:solidFill>
                  <a:srgbClr val="C00000"/>
                </a:solidFill>
              </a:rPr>
              <a:t>, so the Complement Rule can be used.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Show</a:t>
            </a:r>
            <a:r>
              <a:rPr lang="en-US" sz="2400" i="1" dirty="0" smtClean="0">
                <a:solidFill>
                  <a:srgbClr val="C00000"/>
                </a:solidFill>
              </a:rPr>
              <a:t> </a:t>
            </a:r>
            <a:r>
              <a:rPr lang="en-US" sz="2400" i="1" dirty="0" smtClean="0">
                <a:solidFill>
                  <a:srgbClr val="C00000"/>
                </a:solidFill>
              </a:rPr>
              <a:t>–  </a:t>
            </a:r>
            <a:r>
              <a:rPr lang="en-US" sz="2400" i="1" dirty="0" smtClean="0">
                <a:solidFill>
                  <a:srgbClr val="C00000"/>
                </a:solidFill>
              </a:rPr>
              <a:t>P(No German cars in three cars</a:t>
            </a:r>
            <a:r>
              <a:rPr lang="en-US" sz="2400" i="1" dirty="0" smtClean="0">
                <a:solidFill>
                  <a:srgbClr val="C00000"/>
                </a:solidFill>
              </a:rPr>
              <a:t>) = </a:t>
            </a:r>
            <a:endParaRPr lang="en-US" sz="2400" i="1" dirty="0" smtClean="0">
              <a:solidFill>
                <a:srgbClr val="C00000"/>
              </a:solidFill>
            </a:endParaRPr>
          </a:p>
          <a:p>
            <a:r>
              <a:rPr lang="en-US" sz="2400" i="1" dirty="0" smtClean="0">
                <a:solidFill>
                  <a:srgbClr val="C00000"/>
                </a:solidFill>
              </a:rPr>
              <a:t>(Not German) (Not German) (Not German</a:t>
            </a:r>
            <a:r>
              <a:rPr lang="en-US" sz="2400" i="1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sz="2400" i="1" dirty="0" smtClean="0">
                <a:solidFill>
                  <a:srgbClr val="C00000"/>
                </a:solidFill>
              </a:rPr>
              <a:t>=(</a:t>
            </a:r>
            <a:r>
              <a:rPr lang="en-US" sz="2400" i="1" dirty="0" smtClean="0">
                <a:solidFill>
                  <a:srgbClr val="C00000"/>
                </a:solidFill>
              </a:rPr>
              <a:t>0.90)(0.90)(0.90</a:t>
            </a:r>
            <a:r>
              <a:rPr lang="en-US" sz="2400" i="1" dirty="0" smtClean="0">
                <a:solidFill>
                  <a:srgbClr val="C00000"/>
                </a:solidFill>
              </a:rPr>
              <a:t>) = </a:t>
            </a:r>
            <a:r>
              <a:rPr lang="en-US" sz="2400" i="1" dirty="0" smtClean="0">
                <a:solidFill>
                  <a:srgbClr val="C00000"/>
                </a:solidFill>
              </a:rPr>
              <a:t>0.729</a:t>
            </a:r>
          </a:p>
          <a:p>
            <a:r>
              <a:rPr lang="en-US" sz="2400" b="1" i="1" dirty="0" smtClean="0">
                <a:solidFill>
                  <a:srgbClr val="C00000"/>
                </a:solidFill>
              </a:rPr>
              <a:t>Tell</a:t>
            </a:r>
            <a:r>
              <a:rPr lang="en-US" sz="2400" i="1" dirty="0" smtClean="0">
                <a:solidFill>
                  <a:srgbClr val="C00000"/>
                </a:solidFill>
              </a:rPr>
              <a:t> – The probability that none of the three randomly selected cars are made in </a:t>
            </a:r>
            <a:r>
              <a:rPr lang="en-US" sz="2400" i="1" dirty="0" smtClean="0">
                <a:solidFill>
                  <a:srgbClr val="C00000"/>
                </a:solidFill>
              </a:rPr>
              <a:t>Germany is 72.9%</a:t>
            </a:r>
            <a:endParaRPr lang="en-US" sz="24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Suppose that 40% of cars in your area are manufactured in the United States, 30% in Japan</a:t>
            </a:r>
            <a:r>
              <a:rPr lang="en-US" sz="2400" b="1" dirty="0" smtClean="0">
                <a:solidFill>
                  <a:srgbClr val="000099"/>
                </a:solidFill>
              </a:rPr>
              <a:t>, 10</a:t>
            </a:r>
            <a:r>
              <a:rPr lang="en-US" sz="2400" b="1" dirty="0" smtClean="0">
                <a:solidFill>
                  <a:srgbClr val="000099"/>
                </a:solidFill>
              </a:rPr>
              <a:t>% in Germany, and 20% in other countries. If cars are selected at random, find </a:t>
            </a:r>
            <a:r>
              <a:rPr lang="en-US" sz="2400" b="1" dirty="0" smtClean="0">
                <a:solidFill>
                  <a:srgbClr val="000099"/>
                </a:solidFill>
              </a:rPr>
              <a:t>the probability </a:t>
            </a:r>
            <a:r>
              <a:rPr lang="en-US" sz="2400" b="1" dirty="0" smtClean="0">
                <a:solidFill>
                  <a:srgbClr val="000099"/>
                </a:solidFill>
              </a:rPr>
              <a:t>that: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encrypted-tbn1.gstatic.com/images?q=tbn:ANd9GcTAf8kOCE30Jw3-_g_ghSHwDiJHbN8qCfNrkDs0zoctGNlO8j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981200"/>
            <a:ext cx="60231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At least one of three cars is U.S.-made. 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990600" y="2667000"/>
            <a:ext cx="784860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Think</a:t>
            </a:r>
            <a:r>
              <a:rPr lang="en-US" sz="2000" i="1" dirty="0" smtClean="0">
                <a:solidFill>
                  <a:srgbClr val="C00000"/>
                </a:solidFill>
              </a:rPr>
              <a:t> – Since the cars are selected at random, the events are independent. </a:t>
            </a:r>
            <a:r>
              <a:rPr lang="en-US" sz="2000" i="1" dirty="0" smtClean="0">
                <a:solidFill>
                  <a:srgbClr val="C00000"/>
                </a:solidFill>
              </a:rPr>
              <a:t>The Multiplication </a:t>
            </a:r>
            <a:r>
              <a:rPr lang="en-US" sz="2000" i="1" dirty="0" smtClean="0">
                <a:solidFill>
                  <a:srgbClr val="C00000"/>
                </a:solidFill>
              </a:rPr>
              <a:t>Rule can be used. Also, “at least one” and “none” are </a:t>
            </a:r>
            <a:r>
              <a:rPr lang="en-US" sz="2000" i="1" dirty="0" smtClean="0">
                <a:solidFill>
                  <a:srgbClr val="C00000"/>
                </a:solidFill>
              </a:rPr>
              <a:t>complementary events</a:t>
            </a:r>
            <a:r>
              <a:rPr lang="en-US" sz="2000" i="1" dirty="0" smtClean="0">
                <a:solidFill>
                  <a:srgbClr val="C00000"/>
                </a:solidFill>
              </a:rPr>
              <a:t>, so the Complement Rule can be used.</a:t>
            </a:r>
            <a:endParaRPr lang="en-US" sz="2000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Show</a:t>
            </a:r>
            <a:r>
              <a:rPr lang="en-US" sz="2000" i="1" dirty="0" smtClean="0">
                <a:solidFill>
                  <a:srgbClr val="C00000"/>
                </a:solidFill>
              </a:rPr>
              <a:t> </a:t>
            </a:r>
            <a:r>
              <a:rPr lang="en-US" sz="2000" i="1" dirty="0" smtClean="0">
                <a:solidFill>
                  <a:srgbClr val="C00000"/>
                </a:solidFill>
              </a:rPr>
              <a:t>– </a:t>
            </a:r>
            <a:r>
              <a:rPr lang="en-US" sz="2000" i="1" dirty="0" smtClean="0">
                <a:solidFill>
                  <a:srgbClr val="C00000"/>
                </a:solidFill>
              </a:rPr>
              <a:t>P(at least one U.S. </a:t>
            </a:r>
            <a:r>
              <a:rPr lang="en-US" sz="2000" i="1" dirty="0" smtClean="0">
                <a:solidFill>
                  <a:srgbClr val="C00000"/>
                </a:solidFill>
              </a:rPr>
              <a:t>in three</a:t>
            </a:r>
            <a:r>
              <a:rPr lang="en-US" sz="2000" i="1" dirty="0" smtClean="0">
                <a:solidFill>
                  <a:srgbClr val="C00000"/>
                </a:solidFill>
              </a:rPr>
              <a:t>) = 1 </a:t>
            </a:r>
            <a:r>
              <a:rPr lang="en-US" sz="2000" i="1" dirty="0" smtClean="0">
                <a:solidFill>
                  <a:srgbClr val="C00000"/>
                </a:solidFill>
              </a:rPr>
              <a:t>–</a:t>
            </a:r>
            <a:r>
              <a:rPr lang="en-US" sz="2000" i="1" dirty="0" smtClean="0">
                <a:solidFill>
                  <a:srgbClr val="C00000"/>
                </a:solidFill>
              </a:rPr>
              <a:t>  </a:t>
            </a:r>
            <a:r>
              <a:rPr lang="en-US" sz="2000" i="1" dirty="0" smtClean="0">
                <a:solidFill>
                  <a:srgbClr val="C00000"/>
                </a:solidFill>
              </a:rPr>
              <a:t>(No U.S. in three</a:t>
            </a:r>
            <a:r>
              <a:rPr lang="en-US" sz="2000" i="1" dirty="0" smtClean="0">
                <a:solidFill>
                  <a:srgbClr val="C00000"/>
                </a:solidFill>
              </a:rPr>
              <a:t>) </a:t>
            </a:r>
          </a:p>
          <a:p>
            <a:r>
              <a:rPr lang="en-US" sz="2000" i="1" dirty="0" smtClean="0">
                <a:solidFill>
                  <a:srgbClr val="C00000"/>
                </a:solidFill>
              </a:rPr>
              <a:t>= 1 </a:t>
            </a:r>
            <a:r>
              <a:rPr lang="en-US" sz="2000" i="1" dirty="0" smtClean="0">
                <a:solidFill>
                  <a:srgbClr val="C00000"/>
                </a:solidFill>
              </a:rPr>
              <a:t>–</a:t>
            </a:r>
            <a:r>
              <a:rPr lang="en-US" sz="2000" i="1" dirty="0" smtClean="0">
                <a:solidFill>
                  <a:srgbClr val="C00000"/>
                </a:solidFill>
              </a:rPr>
              <a:t>(</a:t>
            </a:r>
            <a:r>
              <a:rPr lang="en-US" sz="2000" i="1" dirty="0" smtClean="0">
                <a:solidFill>
                  <a:srgbClr val="C00000"/>
                </a:solidFill>
              </a:rPr>
              <a:t>0.60)(0.60)(0.60</a:t>
            </a:r>
            <a:r>
              <a:rPr lang="en-US" sz="2000" i="1" dirty="0" smtClean="0">
                <a:solidFill>
                  <a:srgbClr val="C00000"/>
                </a:solidFill>
              </a:rPr>
              <a:t>) = </a:t>
            </a:r>
            <a:r>
              <a:rPr lang="en-US" sz="2000" i="1" dirty="0" smtClean="0">
                <a:solidFill>
                  <a:srgbClr val="C00000"/>
                </a:solidFill>
              </a:rPr>
              <a:t>0.784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Tell</a:t>
            </a:r>
            <a:r>
              <a:rPr lang="en-US" sz="2000" i="1" dirty="0" smtClean="0">
                <a:solidFill>
                  <a:srgbClr val="C00000"/>
                </a:solidFill>
              </a:rPr>
              <a:t> – The probability that at least one of the three randomly selected cars is made in </a:t>
            </a:r>
            <a:r>
              <a:rPr lang="en-US" sz="2000" i="1" dirty="0" smtClean="0">
                <a:solidFill>
                  <a:srgbClr val="C00000"/>
                </a:solidFill>
              </a:rPr>
              <a:t>the U.S</a:t>
            </a:r>
            <a:r>
              <a:rPr lang="en-US" sz="2000" i="1" dirty="0" smtClean="0">
                <a:solidFill>
                  <a:srgbClr val="C00000"/>
                </a:solidFill>
              </a:rPr>
              <a:t>. is 78.4</a:t>
            </a:r>
            <a:r>
              <a:rPr lang="en-US" sz="2000" i="1" dirty="0" smtClean="0">
                <a:solidFill>
                  <a:srgbClr val="C00000"/>
                </a:solidFill>
              </a:rPr>
              <a:t>%</a:t>
            </a:r>
            <a:endParaRPr lang="en-US" sz="2000" i="1" dirty="0" smtClean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b="1" dirty="0" smtClean="0">
                <a:solidFill>
                  <a:srgbClr val="000099"/>
                </a:solidFill>
              </a:rPr>
              <a:t>Suppose that 40% of cars in your area are manufactured in the United States, 30% in Japan</a:t>
            </a:r>
            <a:r>
              <a:rPr lang="en-US" sz="2400" b="1" dirty="0" smtClean="0">
                <a:solidFill>
                  <a:srgbClr val="000099"/>
                </a:solidFill>
              </a:rPr>
              <a:t>, 10</a:t>
            </a:r>
            <a:r>
              <a:rPr lang="en-US" sz="2400" b="1" dirty="0" smtClean="0">
                <a:solidFill>
                  <a:srgbClr val="000099"/>
                </a:solidFill>
              </a:rPr>
              <a:t>% in Germany, and 20% in other countries. If cars are selected at random, find </a:t>
            </a:r>
            <a:r>
              <a:rPr lang="en-US" sz="2400" b="1" dirty="0" smtClean="0">
                <a:solidFill>
                  <a:srgbClr val="000099"/>
                </a:solidFill>
              </a:rPr>
              <a:t>the probability </a:t>
            </a:r>
            <a:r>
              <a:rPr lang="en-US" sz="2400" b="1" dirty="0" smtClean="0">
                <a:solidFill>
                  <a:srgbClr val="000099"/>
                </a:solidFill>
              </a:rPr>
              <a:t>that:</a:t>
            </a:r>
            <a:endParaRPr lang="en-US" sz="2400" b="1" dirty="0">
              <a:solidFill>
                <a:srgbClr val="000099"/>
              </a:solidFill>
            </a:endParaRPr>
          </a:p>
        </p:txBody>
      </p:sp>
      <p:pic>
        <p:nvPicPr>
          <p:cNvPr id="1026" name="Picture 2" descr="https://encrypted-tbn1.gstatic.com/images?q=tbn:ANd9GcTAf8kOCE30Jw3-_g_ghSHwDiJHbN8qCfNrkDs0zoctGNlO8jk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00" y="5257800"/>
            <a:ext cx="2857500" cy="1600200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09600" y="1676400"/>
            <a:ext cx="781278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smtClean="0">
                <a:solidFill>
                  <a:srgbClr val="006600"/>
                </a:solidFill>
              </a:rPr>
              <a:t>The first Japanese car is the fourth one you choose</a:t>
            </a:r>
            <a:r>
              <a:rPr lang="en-US" sz="2800" b="1" dirty="0" smtClean="0">
                <a:solidFill>
                  <a:srgbClr val="006600"/>
                </a:solidFill>
              </a:rPr>
              <a:t>.</a:t>
            </a:r>
            <a:endParaRPr lang="en-US" sz="2800" b="1" dirty="0">
              <a:solidFill>
                <a:srgbClr val="0066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0" y="2133600"/>
            <a:ext cx="79248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rgbClr val="C00000"/>
                </a:solidFill>
              </a:rPr>
              <a:t>Think – </a:t>
            </a:r>
            <a:r>
              <a:rPr lang="en-US" sz="2000" i="1" dirty="0" smtClean="0">
                <a:solidFill>
                  <a:srgbClr val="C00000"/>
                </a:solidFill>
              </a:rPr>
              <a:t>Since the cars are selected at random, the events are independent. </a:t>
            </a:r>
            <a:r>
              <a:rPr lang="en-US" sz="2000" i="1" dirty="0" smtClean="0">
                <a:solidFill>
                  <a:srgbClr val="C00000"/>
                </a:solidFill>
              </a:rPr>
              <a:t>The </a:t>
            </a:r>
            <a:r>
              <a:rPr lang="en-US" sz="2000" dirty="0" smtClean="0">
                <a:solidFill>
                  <a:srgbClr val="C00000"/>
                </a:solidFill>
              </a:rPr>
              <a:t>multiplication </a:t>
            </a:r>
            <a:r>
              <a:rPr lang="en-US" sz="2000" dirty="0" smtClean="0">
                <a:solidFill>
                  <a:srgbClr val="C00000"/>
                </a:solidFill>
              </a:rPr>
              <a:t>rule can be used. Also, “Japanese” and “Not Japanese” are </a:t>
            </a:r>
            <a:r>
              <a:rPr lang="en-US" sz="2000" dirty="0" smtClean="0">
                <a:solidFill>
                  <a:srgbClr val="C00000"/>
                </a:solidFill>
              </a:rPr>
              <a:t>complementary events</a:t>
            </a:r>
            <a:r>
              <a:rPr lang="en-US" sz="2000" dirty="0" smtClean="0">
                <a:solidFill>
                  <a:srgbClr val="C00000"/>
                </a:solidFill>
              </a:rPr>
              <a:t>, so the Complement Rule can be used.</a:t>
            </a: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Show </a:t>
            </a:r>
            <a:r>
              <a:rPr lang="en-US" sz="2000" b="1" i="1" dirty="0" smtClean="0">
                <a:solidFill>
                  <a:srgbClr val="C00000"/>
                </a:solidFill>
              </a:rPr>
              <a:t>– </a:t>
            </a:r>
            <a:r>
              <a:rPr lang="en-US" sz="2000" i="1" dirty="0" smtClean="0">
                <a:solidFill>
                  <a:srgbClr val="C00000"/>
                </a:solidFill>
              </a:rPr>
              <a:t>P</a:t>
            </a:r>
            <a:r>
              <a:rPr lang="en-US" sz="2000" dirty="0" smtClean="0">
                <a:solidFill>
                  <a:srgbClr val="C00000"/>
                </a:solidFill>
              </a:rPr>
              <a:t>(First </a:t>
            </a:r>
            <a:r>
              <a:rPr lang="en-US" sz="2000" dirty="0" smtClean="0">
                <a:solidFill>
                  <a:srgbClr val="C00000"/>
                </a:solidFill>
              </a:rPr>
              <a:t>J is the fourth car)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= P(not J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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not J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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not </a:t>
            </a:r>
            <a:r>
              <a:rPr lang="en-US" sz="2000" dirty="0" smtClean="0">
                <a:solidFill>
                  <a:srgbClr val="C00000"/>
                </a:solidFill>
              </a:rPr>
              <a:t>J </a:t>
            </a:r>
            <a:r>
              <a:rPr lang="en-US" sz="2000" dirty="0" smtClean="0">
                <a:solidFill>
                  <a:srgbClr val="C00000"/>
                </a:solidFill>
                <a:sym typeface="Symbol"/>
              </a:rPr>
              <a:t></a:t>
            </a:r>
            <a:r>
              <a:rPr lang="en-US" sz="2000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>
                <a:solidFill>
                  <a:srgbClr val="C00000"/>
                </a:solidFill>
              </a:rPr>
              <a:t>not J</a:t>
            </a:r>
            <a:r>
              <a:rPr lang="en-US" sz="2000" dirty="0" smtClean="0">
                <a:solidFill>
                  <a:srgbClr val="C00000"/>
                </a:solidFill>
              </a:rPr>
              <a:t>) </a:t>
            </a:r>
            <a:endParaRPr lang="en-US" sz="2000" dirty="0" smtClean="0">
              <a:solidFill>
                <a:srgbClr val="C00000"/>
              </a:solidFill>
            </a:endParaRPr>
          </a:p>
          <a:p>
            <a:r>
              <a:rPr lang="en-US" sz="2000" dirty="0" smtClean="0">
                <a:solidFill>
                  <a:srgbClr val="C00000"/>
                </a:solidFill>
              </a:rPr>
              <a:t>= [P(Not </a:t>
            </a:r>
            <a:r>
              <a:rPr lang="en-US" sz="2000" dirty="0" smtClean="0">
                <a:solidFill>
                  <a:srgbClr val="C00000"/>
                </a:solidFill>
              </a:rPr>
              <a:t>J</a:t>
            </a:r>
            <a:r>
              <a:rPr lang="en-US" sz="2000" dirty="0" smtClean="0">
                <a:solidFill>
                  <a:srgbClr val="C00000"/>
                </a:solidFill>
              </a:rPr>
              <a:t>)]</a:t>
            </a:r>
            <a:r>
              <a:rPr lang="en-US" sz="2000" baseline="30000" dirty="0" smtClean="0">
                <a:solidFill>
                  <a:srgbClr val="C00000"/>
                </a:solidFill>
              </a:rPr>
              <a:t>4</a:t>
            </a:r>
            <a:r>
              <a:rPr lang="en-US" sz="2000" dirty="0" smtClean="0">
                <a:solidFill>
                  <a:srgbClr val="C00000"/>
                </a:solidFill>
              </a:rPr>
              <a:t>  P(J</a:t>
            </a:r>
            <a:r>
              <a:rPr lang="en-US" sz="2000" dirty="0" smtClean="0">
                <a:solidFill>
                  <a:srgbClr val="C00000"/>
                </a:solidFill>
              </a:rPr>
              <a:t>)</a:t>
            </a:r>
          </a:p>
          <a:p>
            <a:r>
              <a:rPr lang="en-US" sz="2000" dirty="0" smtClean="0">
                <a:solidFill>
                  <a:srgbClr val="C00000"/>
                </a:solidFill>
              </a:rPr>
              <a:t>= (</a:t>
            </a:r>
            <a:r>
              <a:rPr lang="en-US" sz="2000" dirty="0" smtClean="0">
                <a:solidFill>
                  <a:srgbClr val="C00000"/>
                </a:solidFill>
              </a:rPr>
              <a:t>0.70) (0.30) 0.1029</a:t>
            </a:r>
            <a:endParaRPr lang="en-US" sz="2000" b="1" i="1" dirty="0" smtClean="0">
              <a:solidFill>
                <a:srgbClr val="C00000"/>
              </a:solidFill>
            </a:endParaRPr>
          </a:p>
          <a:p>
            <a:r>
              <a:rPr lang="en-US" sz="2000" b="1" i="1" dirty="0" smtClean="0">
                <a:solidFill>
                  <a:srgbClr val="C00000"/>
                </a:solidFill>
              </a:rPr>
              <a:t>Tell – </a:t>
            </a:r>
            <a:r>
              <a:rPr lang="en-US" sz="2000" i="1" dirty="0" smtClean="0">
                <a:solidFill>
                  <a:srgbClr val="C00000"/>
                </a:solidFill>
              </a:rPr>
              <a:t>The probability that the first Japanese car is the fourth car chosen is 10.29</a:t>
            </a:r>
            <a:r>
              <a:rPr lang="en-US" sz="2000" i="1" dirty="0" smtClean="0">
                <a:solidFill>
                  <a:srgbClr val="C00000"/>
                </a:solidFill>
              </a:rPr>
              <a:t>%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Homework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Pages 339 - 343</a:t>
            </a:r>
          </a:p>
          <a:p>
            <a:endParaRPr lang="en-US" dirty="0" smtClean="0"/>
          </a:p>
          <a:p>
            <a:r>
              <a:rPr lang="en-US" dirty="0" smtClean="0"/>
              <a:t>2, 3, 7, 8, 12, 14, 16, 23, 32, 34, 35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Law of Large Numbers </a:t>
            </a:r>
          </a:p>
        </p:txBody>
      </p:sp>
      <p:sp>
        <p:nvSpPr>
          <p:cNvPr id="520197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>
              <a:buFont typeface="Wingdings" pitchFamily="1" charset="2"/>
              <a:buNone/>
            </a:pPr>
            <a:r>
              <a:rPr lang="en-US"/>
              <a:t>First a definition . . .</a:t>
            </a:r>
          </a:p>
          <a:p>
            <a:r>
              <a:rPr lang="en-US"/>
              <a:t>When thinking about what happens with combinations of outcomes, things are simplified if the individual trials are </a:t>
            </a:r>
            <a:r>
              <a:rPr lang="en-US">
                <a:solidFill>
                  <a:srgbClr val="FF0000"/>
                </a:solidFill>
              </a:rPr>
              <a:t>independent</a:t>
            </a:r>
            <a:r>
              <a:rPr lang="en-US"/>
              <a:t>.</a:t>
            </a:r>
          </a:p>
          <a:p>
            <a:pPr lvl="1"/>
            <a:r>
              <a:rPr lang="en-US"/>
              <a:t>Roughly speaking, this means that the outcome of one trial doesn’t influence or change the outcome of another.</a:t>
            </a:r>
          </a:p>
          <a:p>
            <a:pPr lvl="1"/>
            <a:r>
              <a:rPr lang="en-US"/>
              <a:t>For example, coin flips are independent.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8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The Law of Large </a:t>
            </a:r>
            <a:r>
              <a:rPr lang="en-US" dirty="0" smtClean="0"/>
              <a:t>Numbers</a:t>
            </a:r>
            <a:endParaRPr lang="en-US" dirty="0"/>
          </a:p>
        </p:txBody>
      </p:sp>
      <p:sp>
        <p:nvSpPr>
          <p:cNvPr id="547845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marL="342900" indent="-342900">
              <a:lnSpc>
                <a:spcPct val="90000"/>
              </a:lnSpc>
            </a:pPr>
            <a:r>
              <a:rPr lang="en-US"/>
              <a:t>The </a:t>
            </a:r>
            <a:r>
              <a:rPr lang="en-US">
                <a:solidFill>
                  <a:srgbClr val="FF0000"/>
                </a:solidFill>
              </a:rPr>
              <a:t>Law of Large Numbers (LLN)</a:t>
            </a:r>
            <a:r>
              <a:rPr lang="en-US"/>
              <a:t> says that the long-run </a:t>
            </a:r>
            <a:r>
              <a:rPr lang="en-US" i="1"/>
              <a:t>relative frequency</a:t>
            </a:r>
            <a:r>
              <a:rPr lang="en-US"/>
              <a:t> of repeated independent events gets closer and closer to a single value.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We call the single value the </a:t>
            </a:r>
            <a:r>
              <a:rPr lang="en-US">
                <a:solidFill>
                  <a:schemeClr val="hlink"/>
                </a:solidFill>
              </a:rPr>
              <a:t>probability</a:t>
            </a:r>
            <a:r>
              <a:rPr lang="en-US"/>
              <a:t> of the event.</a:t>
            </a:r>
          </a:p>
          <a:p>
            <a:pPr marL="342900" indent="-342900">
              <a:lnSpc>
                <a:spcPct val="90000"/>
              </a:lnSpc>
            </a:pPr>
            <a:r>
              <a:rPr lang="en-US"/>
              <a:t>Because this definition is based on repeatedly observing the event’s outcome, this definition of probability is often called </a:t>
            </a:r>
            <a:r>
              <a:rPr lang="en-US">
                <a:solidFill>
                  <a:schemeClr val="hlink"/>
                </a:solidFill>
              </a:rPr>
              <a:t>empirical probability</a:t>
            </a:r>
            <a:r>
              <a:rPr lang="en-US"/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/>
              <a:t>The Nonexistent Law of Averages</a:t>
            </a:r>
          </a:p>
        </p:txBody>
      </p:sp>
      <p:sp>
        <p:nvSpPr>
          <p:cNvPr id="521221" name="Rectangle 5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/>
              <a:t>The LLN says nothing about short-run behavior.</a:t>
            </a:r>
          </a:p>
          <a:p>
            <a:r>
              <a:rPr lang="en-US"/>
              <a:t>Relative frequencies even out </a:t>
            </a:r>
            <a:r>
              <a:rPr lang="en-US" i="1"/>
              <a:t>only in the long run</a:t>
            </a:r>
            <a:r>
              <a:rPr lang="en-US"/>
              <a:t>, and this long run is </a:t>
            </a:r>
            <a:r>
              <a:rPr lang="en-US" i="1"/>
              <a:t>really</a:t>
            </a:r>
            <a:r>
              <a:rPr lang="en-US"/>
              <a:t> long (</a:t>
            </a:r>
            <a:r>
              <a:rPr lang="en-US" i="1"/>
              <a:t>infinitely</a:t>
            </a:r>
            <a:r>
              <a:rPr lang="en-US"/>
              <a:t> long, in fact).</a:t>
            </a:r>
          </a:p>
          <a:p>
            <a:r>
              <a:rPr lang="en-US"/>
              <a:t>The so called Law of Averages (that an outcome of a random event that hasn’t occurred in many trials is “due” to occur) doesn’t exist at all.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710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2400"/>
            <a:ext cx="8698606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1454" y="5029200"/>
            <a:ext cx="16625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60863" y="3330575"/>
            <a:ext cx="422275" cy="19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8839200" cy="4087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813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4038600"/>
            <a:ext cx="7848600" cy="11966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81454" y="5029200"/>
            <a:ext cx="1662546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Jeff0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Jeff01</Template>
  <TotalTime>1722</TotalTime>
  <Words>2101</Words>
  <Application>Microsoft Office PowerPoint</Application>
  <PresentationFormat>On-screen Show (4:3)</PresentationFormat>
  <Paragraphs>172</Paragraphs>
  <Slides>43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Jeff01</vt:lpstr>
      <vt:lpstr>Statistics 14</vt:lpstr>
      <vt:lpstr>Probability</vt:lpstr>
      <vt:lpstr>Politics</vt:lpstr>
      <vt:lpstr>Dealing with Random Phenomena</vt:lpstr>
      <vt:lpstr>The Law of Large Numbers </vt:lpstr>
      <vt:lpstr>The Law of Large Numbers</vt:lpstr>
      <vt:lpstr>The Nonexistent Law of Averages</vt:lpstr>
      <vt:lpstr>Example</vt:lpstr>
      <vt:lpstr>Example</vt:lpstr>
      <vt:lpstr>Modeling Probability</vt:lpstr>
      <vt:lpstr>Modeling Probability</vt:lpstr>
      <vt:lpstr>Advice</vt:lpstr>
      <vt:lpstr>Personal Probability</vt:lpstr>
      <vt:lpstr>The First Three Rules of Working with Probability</vt:lpstr>
      <vt:lpstr>The First Three Rules of Working with Probability</vt:lpstr>
      <vt:lpstr>Formal Probability</vt:lpstr>
      <vt:lpstr>Formal Probability</vt:lpstr>
      <vt:lpstr>Formal Probability</vt:lpstr>
      <vt:lpstr>Formal Probability</vt:lpstr>
      <vt:lpstr>Formal Probability</vt:lpstr>
      <vt:lpstr>Formal Probability</vt:lpstr>
      <vt:lpstr>Formal Probability</vt:lpstr>
      <vt:lpstr>Formal Probability</vt:lpstr>
      <vt:lpstr>Formal Probability - Notation</vt:lpstr>
      <vt:lpstr>In Practice</vt:lpstr>
      <vt:lpstr>Putting the Rules to Work</vt:lpstr>
      <vt:lpstr>Vocabulary Example</vt:lpstr>
      <vt:lpstr>Slide 28</vt:lpstr>
      <vt:lpstr>Activity</vt:lpstr>
      <vt:lpstr>Activity</vt:lpstr>
      <vt:lpstr>Practice</vt:lpstr>
      <vt:lpstr>Practice</vt:lpstr>
      <vt:lpstr>What Can Go Wrong?</vt:lpstr>
      <vt:lpstr>What Can Go Wrong?</vt:lpstr>
      <vt:lpstr>What have we learned?</vt:lpstr>
      <vt:lpstr>What have we learned? </vt:lpstr>
      <vt:lpstr>Example</vt:lpstr>
      <vt:lpstr>Example</vt:lpstr>
      <vt:lpstr>Example</vt:lpstr>
      <vt:lpstr>Example</vt:lpstr>
      <vt:lpstr>Example</vt:lpstr>
      <vt:lpstr>Example</vt:lpstr>
      <vt:lpstr>Homework</vt:lpstr>
    </vt:vector>
  </TitlesOfParts>
  <Company>Wall to Wall Stencils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Statistics 14</dc:title>
  <dc:creator>Jeff Fronius</dc:creator>
  <cp:lastModifiedBy>Jeff Fronius</cp:lastModifiedBy>
  <cp:revision>20</cp:revision>
  <dcterms:created xsi:type="dcterms:W3CDTF">2013-11-27T12:54:41Z</dcterms:created>
  <dcterms:modified xsi:type="dcterms:W3CDTF">2013-11-29T13:54:08Z</dcterms:modified>
</cp:coreProperties>
</file>