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16" r:id="rId2"/>
    <p:sldId id="317" r:id="rId3"/>
    <p:sldId id="318" r:id="rId4"/>
    <p:sldId id="319" r:id="rId5"/>
    <p:sldId id="322" r:id="rId6"/>
    <p:sldId id="323" r:id="rId7"/>
    <p:sldId id="297" r:id="rId8"/>
    <p:sldId id="298" r:id="rId9"/>
    <p:sldId id="299" r:id="rId10"/>
    <p:sldId id="300" r:id="rId11"/>
    <p:sldId id="301" r:id="rId12"/>
    <p:sldId id="302" r:id="rId13"/>
    <p:sldId id="303" r:id="rId14"/>
    <p:sldId id="304" r:id="rId15"/>
    <p:sldId id="305" r:id="rId16"/>
    <p:sldId id="306" r:id="rId17"/>
    <p:sldId id="324" r:id="rId18"/>
    <p:sldId id="325" r:id="rId19"/>
    <p:sldId id="32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90" d="100"/>
          <a:sy n="90" d="100"/>
        </p:scale>
        <p:origin x="-1524" y="-384"/>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25D24F-F07D-4F99-AFD8-971176DD56D9}" type="datetimeFigureOut">
              <a:rPr lang="en-US" smtClean="0"/>
              <a:pPr/>
              <a:t>9/8/2013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53E31B-3201-4333-B6B4-0EEFEDD6ADA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5791200"/>
            <a:ext cx="8001000" cy="1066801"/>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762000" y="2514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logo2011.png"/>
          <p:cNvPicPr>
            <a:picLocks noChangeAspect="1"/>
          </p:cNvPicPr>
          <p:nvPr/>
        </p:nvPicPr>
        <p:blipFill>
          <a:blip r:embed="rId2" cstate="print"/>
          <a:stretch>
            <a:fillRect/>
          </a:stretch>
        </p:blipFill>
        <p:spPr>
          <a:xfrm rot="5400000">
            <a:off x="5281612" y="2995613"/>
            <a:ext cx="6858000" cy="866775"/>
          </a:xfrm>
          <a:prstGeom prst="rect">
            <a:avLst/>
          </a:prstGeom>
          <a:solidFill>
            <a:schemeClr val="tx1"/>
          </a:solidFill>
          <a:ln>
            <a:noFill/>
          </a:ln>
        </p:spPr>
      </p:pic>
      <p:sp>
        <p:nvSpPr>
          <p:cNvPr id="5" name="Rectangle 4"/>
          <p:cNvSpPr/>
          <p:nvPr/>
        </p:nvSpPr>
        <p:spPr>
          <a:xfrm>
            <a:off x="8229600" y="0"/>
            <a:ext cx="914400" cy="6858000"/>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62179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62179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5715000"/>
            <a:ext cx="86868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228600" y="228600"/>
            <a:ext cx="8686800" cy="5410200"/>
          </a:xfrm>
        </p:spPr>
        <p:txBody>
          <a:bodyPr/>
          <a:lstStyle>
            <a:lvl1pPr>
              <a:buClr>
                <a:schemeClr val="tx2">
                  <a:lumMod val="75000"/>
                </a:schemeClr>
              </a:buClr>
              <a:defRPr/>
            </a:lvl1pPr>
            <a:lvl2pPr>
              <a:buClr>
                <a:schemeClr val="tx2">
                  <a:lumMod val="75000"/>
                </a:schemeClr>
              </a:buClr>
              <a:defRPr/>
            </a:lvl2pPr>
            <a:lvl3pPr>
              <a:buClr>
                <a:schemeClr val="tx2">
                  <a:lumMod val="75000"/>
                </a:schemeClr>
              </a:buClr>
              <a:defRPr/>
            </a:lvl3pPr>
            <a:lvl4pPr>
              <a:buClr>
                <a:schemeClr val="tx2">
                  <a:lumMod val="75000"/>
                </a:schemeClr>
              </a:buClr>
              <a:defRPr/>
            </a:lvl4pPr>
            <a:lvl5pPr>
              <a:buClr>
                <a:schemeClr val="tx2">
                  <a:lumMod val="75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5715001"/>
            <a:ext cx="7772400" cy="1143000"/>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228600" y="96012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Picture 6" descr="logo2011.png"/>
          <p:cNvPicPr>
            <a:picLocks noChangeAspect="1"/>
          </p:cNvPicPr>
          <p:nvPr/>
        </p:nvPicPr>
        <p:blipFill>
          <a:blip r:embed="rId2" cstate="print"/>
          <a:stretch>
            <a:fillRect/>
          </a:stretch>
        </p:blipFill>
        <p:spPr>
          <a:xfrm rot="5400000">
            <a:off x="5281612" y="2995613"/>
            <a:ext cx="6858000" cy="866775"/>
          </a:xfrm>
          <a:prstGeom prst="rect">
            <a:avLst/>
          </a:prstGeom>
          <a:solidFill>
            <a:schemeClr val="tx1"/>
          </a:solidFill>
          <a:ln>
            <a:noFill/>
          </a:ln>
        </p:spPr>
      </p:pic>
      <p:sp>
        <p:nvSpPr>
          <p:cNvPr id="5" name="Rectangle 4"/>
          <p:cNvSpPr/>
          <p:nvPr/>
        </p:nvSpPr>
        <p:spPr>
          <a:xfrm>
            <a:off x="8229600" y="0"/>
            <a:ext cx="914400" cy="6858000"/>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320040"/>
            <a:ext cx="4267200" cy="47853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20040"/>
            <a:ext cx="4267200" cy="47853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5715000"/>
            <a:ext cx="82296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37161"/>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868680"/>
            <a:ext cx="4040188" cy="4572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1" y="137161"/>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8201" y="868680"/>
            <a:ext cx="4041775" cy="4572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6959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49847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37160"/>
            <a:ext cx="3008313" cy="528574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54864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228600"/>
            <a:ext cx="5486400" cy="49377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828800" y="60531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5715000"/>
            <a:ext cx="9144000" cy="1143000"/>
          </a:xfrm>
          <a:prstGeom prst="rect">
            <a:avLst/>
          </a:prstGeom>
          <a:solidFill>
            <a:schemeClr val="tx1">
              <a:lumMod val="85000"/>
              <a:lumOff val="15000"/>
            </a:schemeClr>
          </a:solidFill>
          <a:ln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7150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52400" y="152400"/>
            <a:ext cx="8839200" cy="5410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6" name="Straight Connector 5"/>
          <p:cNvCxnSpPr/>
          <p:nvPr/>
        </p:nvCxnSpPr>
        <p:spPr>
          <a:xfrm>
            <a:off x="0" y="5715000"/>
            <a:ext cx="9144000" cy="0"/>
          </a:xfrm>
          <a:prstGeom prst="line">
            <a:avLst/>
          </a:prstGeom>
          <a:ln w="50800" cmpd="thinThick"/>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b="1" kern="1200">
          <a:solidFill>
            <a:srgbClr val="FFFF00"/>
          </a:solidFill>
          <a:latin typeface="Georg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pic>
        <p:nvPicPr>
          <p:cNvPr id="13314" name="Picture 2"/>
          <p:cNvPicPr>
            <a:picLocks noChangeAspect="1" noChangeArrowheads="1"/>
          </p:cNvPicPr>
          <p:nvPr/>
        </p:nvPicPr>
        <p:blipFill>
          <a:blip r:embed="rId2" cstate="print"/>
          <a:srcRect/>
          <a:stretch>
            <a:fillRect/>
          </a:stretch>
        </p:blipFill>
        <p:spPr bwMode="auto">
          <a:xfrm>
            <a:off x="0" y="0"/>
            <a:ext cx="5715000" cy="2503519"/>
          </a:xfrm>
          <a:prstGeom prst="rect">
            <a:avLst/>
          </a:prstGeom>
          <a:noFill/>
          <a:ln w="9525">
            <a:noFill/>
            <a:miter lim="800000"/>
            <a:headEnd/>
            <a:tailEnd/>
          </a:ln>
        </p:spPr>
      </p:pic>
      <p:pic>
        <p:nvPicPr>
          <p:cNvPr id="14338" name="Picture 2"/>
          <p:cNvPicPr>
            <a:picLocks noChangeAspect="1" noChangeArrowheads="1"/>
          </p:cNvPicPr>
          <p:nvPr/>
        </p:nvPicPr>
        <p:blipFill>
          <a:blip r:embed="rId3" cstate="print"/>
          <a:srcRect/>
          <a:stretch>
            <a:fillRect/>
          </a:stretch>
        </p:blipFill>
        <p:spPr bwMode="auto">
          <a:xfrm>
            <a:off x="152400" y="2667000"/>
            <a:ext cx="8991600" cy="1076941"/>
          </a:xfrm>
          <a:prstGeom prst="rect">
            <a:avLst/>
          </a:prstGeom>
          <a:noFill/>
          <a:ln w="9525">
            <a:noFill/>
            <a:miter lim="800000"/>
            <a:headEnd/>
            <a:tailEnd/>
          </a:ln>
        </p:spPr>
      </p:pic>
      <p:pic>
        <p:nvPicPr>
          <p:cNvPr id="14339" name="Picture 3"/>
          <p:cNvPicPr>
            <a:picLocks noChangeAspect="1" noChangeArrowheads="1"/>
          </p:cNvPicPr>
          <p:nvPr/>
        </p:nvPicPr>
        <p:blipFill>
          <a:blip r:embed="rId4" cstate="print"/>
          <a:srcRect/>
          <a:stretch>
            <a:fillRect/>
          </a:stretch>
        </p:blipFill>
        <p:spPr bwMode="auto">
          <a:xfrm>
            <a:off x="152400" y="3950376"/>
            <a:ext cx="8991600" cy="14188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p:txBody>
          <a:bodyPr/>
          <a:lstStyle/>
          <a:p>
            <a:r>
              <a:rPr lang="en-US" dirty="0" smtClean="0"/>
              <a:t>Describe how the </a:t>
            </a:r>
            <a:r>
              <a:rPr lang="en-US" dirty="0" err="1" smtClean="0"/>
              <a:t>scatterplot</a:t>
            </a:r>
            <a:r>
              <a:rPr lang="en-US" dirty="0" smtClean="0"/>
              <a:t> might look</a:t>
            </a:r>
          </a:p>
          <a:p>
            <a:endParaRPr lang="en-US" dirty="0" smtClean="0"/>
          </a:p>
          <a:p>
            <a:r>
              <a:rPr lang="en-US" dirty="0" smtClean="0"/>
              <a:t>Shoe size and grade point average</a:t>
            </a:r>
          </a:p>
          <a:p>
            <a:endParaRPr lang="en-US" dirty="0" smtClean="0"/>
          </a:p>
          <a:p>
            <a:r>
              <a:rPr lang="en-US" i="1" dirty="0" smtClean="0">
                <a:solidFill>
                  <a:srgbClr val="C00000"/>
                </a:solidFill>
              </a:rPr>
              <a:t>There is no association between shoe size and GPA. The </a:t>
            </a:r>
            <a:r>
              <a:rPr lang="en-US" i="1" dirty="0" err="1" smtClean="0">
                <a:solidFill>
                  <a:srgbClr val="C00000"/>
                </a:solidFill>
              </a:rPr>
              <a:t>scatterplot</a:t>
            </a:r>
            <a:r>
              <a:rPr lang="en-US" i="1" dirty="0" smtClean="0">
                <a:solidFill>
                  <a:srgbClr val="C00000"/>
                </a:solidFill>
              </a:rPr>
              <a:t> is likely to be randomly scattered.</a:t>
            </a:r>
            <a:endParaRPr lang="en-US" i="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Describe how the </a:t>
            </a:r>
            <a:r>
              <a:rPr lang="en-US" dirty="0" err="1" smtClean="0"/>
              <a:t>scatterplot</a:t>
            </a:r>
            <a:r>
              <a:rPr lang="en-US" dirty="0" smtClean="0"/>
              <a:t> might look</a:t>
            </a:r>
          </a:p>
          <a:p>
            <a:endParaRPr lang="en-US" dirty="0" smtClean="0"/>
          </a:p>
          <a:p>
            <a:r>
              <a:rPr lang="en-US" dirty="0" smtClean="0"/>
              <a:t>Time for a mile run and age</a:t>
            </a:r>
          </a:p>
          <a:p>
            <a:endParaRPr lang="en-US" dirty="0" smtClean="0"/>
          </a:p>
          <a:p>
            <a:r>
              <a:rPr lang="en-US" i="1" dirty="0" smtClean="0">
                <a:solidFill>
                  <a:srgbClr val="C00000"/>
                </a:solidFill>
              </a:rPr>
              <a:t>The association between time for a mile run and age is likely to be moderate and curved, with no dominant direction. The very young will likely have high run times. Run times are likely to be the lowest for people in their late teens or early twenties. Older people are likely to have high run times.</a:t>
            </a:r>
            <a:endParaRPr lang="en-US" i="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p:txBody>
          <a:bodyPr/>
          <a:lstStyle/>
          <a:p>
            <a:r>
              <a:rPr lang="en-US" dirty="0" smtClean="0"/>
              <a:t>Describe how the </a:t>
            </a:r>
            <a:r>
              <a:rPr lang="en-US" dirty="0" err="1" smtClean="0"/>
              <a:t>scatterplot</a:t>
            </a:r>
            <a:r>
              <a:rPr lang="en-US" dirty="0" smtClean="0"/>
              <a:t> might look</a:t>
            </a:r>
          </a:p>
          <a:p>
            <a:endParaRPr lang="en-US" dirty="0" smtClean="0"/>
          </a:p>
          <a:p>
            <a:r>
              <a:rPr lang="en-US" dirty="0" smtClean="0"/>
              <a:t>Age of car and cost of repairs</a:t>
            </a:r>
          </a:p>
          <a:p>
            <a:endParaRPr lang="en-US" dirty="0" smtClean="0"/>
          </a:p>
          <a:p>
            <a:r>
              <a:rPr lang="en-US" i="1" dirty="0" smtClean="0">
                <a:solidFill>
                  <a:srgbClr val="C00000"/>
                </a:solidFill>
              </a:rPr>
              <a:t>The association between age of car and cost of repairs is positive, moderate, and linear. As cars get older, they usually require more repairs.</a:t>
            </a:r>
            <a:endParaRPr lang="en-US" i="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2971800" y="0"/>
            <a:ext cx="5029200" cy="5674879"/>
          </a:xfrm>
          <a:prstGeom prst="rect">
            <a:avLst/>
          </a:prstGeom>
          <a:noFill/>
          <a:ln w="9525">
            <a:noFill/>
            <a:miter lim="800000"/>
            <a:headEnd/>
            <a:tailEnd/>
          </a:ln>
        </p:spPr>
      </p:pic>
      <p:sp>
        <p:nvSpPr>
          <p:cNvPr id="5" name="TextBox 4"/>
          <p:cNvSpPr txBox="1"/>
          <p:nvPr/>
        </p:nvSpPr>
        <p:spPr>
          <a:xfrm>
            <a:off x="228600" y="228600"/>
            <a:ext cx="2746586" cy="523220"/>
          </a:xfrm>
          <a:prstGeom prst="rect">
            <a:avLst/>
          </a:prstGeom>
          <a:noFill/>
        </p:spPr>
        <p:txBody>
          <a:bodyPr wrap="none" rtlCol="0">
            <a:spAutoFit/>
          </a:bodyPr>
          <a:lstStyle/>
          <a:p>
            <a:r>
              <a:rPr lang="en-US" sz="2800" dirty="0" smtClean="0"/>
              <a:t>Describe the data</a:t>
            </a:r>
            <a:endParaRPr 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5" name="TextBox 4"/>
          <p:cNvSpPr txBox="1"/>
          <p:nvPr/>
        </p:nvSpPr>
        <p:spPr>
          <a:xfrm>
            <a:off x="228600" y="228600"/>
            <a:ext cx="2746586" cy="523220"/>
          </a:xfrm>
          <a:prstGeom prst="rect">
            <a:avLst/>
          </a:prstGeom>
          <a:noFill/>
        </p:spPr>
        <p:txBody>
          <a:bodyPr wrap="none" rtlCol="0">
            <a:spAutoFit/>
          </a:bodyPr>
          <a:lstStyle/>
          <a:p>
            <a:r>
              <a:rPr lang="en-US" sz="2800" dirty="0" smtClean="0"/>
              <a:t>Describe the data</a:t>
            </a:r>
            <a:endParaRPr lang="en-US" sz="2800" dirty="0"/>
          </a:p>
        </p:txBody>
      </p:sp>
      <p:pic>
        <p:nvPicPr>
          <p:cNvPr id="3074" name="Picture 2"/>
          <p:cNvPicPr>
            <a:picLocks noChangeAspect="1" noChangeArrowheads="1"/>
          </p:cNvPicPr>
          <p:nvPr/>
        </p:nvPicPr>
        <p:blipFill>
          <a:blip r:embed="rId2" cstate="print"/>
          <a:srcRect/>
          <a:stretch>
            <a:fillRect/>
          </a:stretch>
        </p:blipFill>
        <p:spPr bwMode="auto">
          <a:xfrm>
            <a:off x="3200400" y="457200"/>
            <a:ext cx="5562600" cy="49285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5" name="TextBox 4"/>
          <p:cNvSpPr txBox="1"/>
          <p:nvPr/>
        </p:nvSpPr>
        <p:spPr>
          <a:xfrm>
            <a:off x="228600" y="228600"/>
            <a:ext cx="2746586" cy="523220"/>
          </a:xfrm>
          <a:prstGeom prst="rect">
            <a:avLst/>
          </a:prstGeom>
          <a:noFill/>
        </p:spPr>
        <p:txBody>
          <a:bodyPr wrap="none" rtlCol="0">
            <a:spAutoFit/>
          </a:bodyPr>
          <a:lstStyle/>
          <a:p>
            <a:r>
              <a:rPr lang="en-US" sz="2800" dirty="0" smtClean="0"/>
              <a:t>Describe the data</a:t>
            </a:r>
            <a:endParaRPr lang="en-US" sz="2800" dirty="0"/>
          </a:p>
        </p:txBody>
      </p:sp>
      <p:pic>
        <p:nvPicPr>
          <p:cNvPr id="4098" name="Picture 2"/>
          <p:cNvPicPr>
            <a:picLocks noChangeAspect="1" noChangeArrowheads="1"/>
          </p:cNvPicPr>
          <p:nvPr/>
        </p:nvPicPr>
        <p:blipFill>
          <a:blip r:embed="rId2" cstate="print"/>
          <a:srcRect/>
          <a:stretch>
            <a:fillRect/>
          </a:stretch>
        </p:blipFill>
        <p:spPr bwMode="auto">
          <a:xfrm>
            <a:off x="2743200" y="1295400"/>
            <a:ext cx="5410200" cy="37479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5" name="TextBox 4"/>
          <p:cNvSpPr txBox="1"/>
          <p:nvPr/>
        </p:nvSpPr>
        <p:spPr>
          <a:xfrm>
            <a:off x="228600" y="228600"/>
            <a:ext cx="2746586" cy="523220"/>
          </a:xfrm>
          <a:prstGeom prst="rect">
            <a:avLst/>
          </a:prstGeom>
          <a:noFill/>
        </p:spPr>
        <p:txBody>
          <a:bodyPr wrap="none" rtlCol="0">
            <a:spAutoFit/>
          </a:bodyPr>
          <a:lstStyle/>
          <a:p>
            <a:r>
              <a:rPr lang="en-US" sz="2800" dirty="0" smtClean="0"/>
              <a:t>Describe the data</a:t>
            </a:r>
            <a:endParaRPr lang="en-US" sz="2800" dirty="0"/>
          </a:p>
        </p:txBody>
      </p:sp>
      <p:pic>
        <p:nvPicPr>
          <p:cNvPr id="5122" name="Picture 2"/>
          <p:cNvPicPr>
            <a:picLocks noChangeAspect="1" noChangeArrowheads="1"/>
          </p:cNvPicPr>
          <p:nvPr/>
        </p:nvPicPr>
        <p:blipFill>
          <a:blip r:embed="rId2" cstate="print"/>
          <a:srcRect/>
          <a:stretch>
            <a:fillRect/>
          </a:stretch>
        </p:blipFill>
        <p:spPr bwMode="auto">
          <a:xfrm>
            <a:off x="1524571" y="685800"/>
            <a:ext cx="7467029" cy="497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pic>
        <p:nvPicPr>
          <p:cNvPr id="20482" name="Picture 2"/>
          <p:cNvPicPr>
            <a:picLocks noChangeAspect="1" noChangeArrowheads="1"/>
          </p:cNvPicPr>
          <p:nvPr/>
        </p:nvPicPr>
        <p:blipFill>
          <a:blip r:embed="rId2" cstate="print"/>
          <a:srcRect/>
          <a:stretch>
            <a:fillRect/>
          </a:stretch>
        </p:blipFill>
        <p:spPr bwMode="auto">
          <a:xfrm>
            <a:off x="0" y="0"/>
            <a:ext cx="4191000" cy="2245179"/>
          </a:xfrm>
          <a:prstGeom prst="rect">
            <a:avLst/>
          </a:prstGeom>
          <a:noFill/>
          <a:ln w="9525">
            <a:noFill/>
            <a:miter lim="800000"/>
            <a:headEnd/>
            <a:tailEnd/>
          </a:ln>
        </p:spPr>
      </p:pic>
      <p:pic>
        <p:nvPicPr>
          <p:cNvPr id="20484" name="Picture 4"/>
          <p:cNvPicPr>
            <a:picLocks noChangeAspect="1" noChangeArrowheads="1"/>
          </p:cNvPicPr>
          <p:nvPr/>
        </p:nvPicPr>
        <p:blipFill>
          <a:blip r:embed="rId3" cstate="print"/>
          <a:srcRect/>
          <a:stretch>
            <a:fillRect/>
          </a:stretch>
        </p:blipFill>
        <p:spPr bwMode="auto">
          <a:xfrm>
            <a:off x="4397888" y="0"/>
            <a:ext cx="4746112" cy="4114800"/>
          </a:xfrm>
          <a:prstGeom prst="rect">
            <a:avLst/>
          </a:prstGeom>
          <a:noFill/>
          <a:ln w="9525">
            <a:noFill/>
            <a:miter lim="800000"/>
            <a:headEnd/>
            <a:tailEnd/>
          </a:ln>
        </p:spPr>
      </p:pic>
      <p:pic>
        <p:nvPicPr>
          <p:cNvPr id="20485" name="Picture 5"/>
          <p:cNvPicPr>
            <a:picLocks noChangeAspect="1" noChangeArrowheads="1"/>
          </p:cNvPicPr>
          <p:nvPr/>
        </p:nvPicPr>
        <p:blipFill>
          <a:blip r:embed="rId4" cstate="print"/>
          <a:srcRect/>
          <a:stretch>
            <a:fillRect/>
          </a:stretch>
        </p:blipFill>
        <p:spPr bwMode="auto">
          <a:xfrm>
            <a:off x="2895600" y="4267200"/>
            <a:ext cx="5943600" cy="1421296"/>
          </a:xfrm>
          <a:prstGeom prst="rect">
            <a:avLst/>
          </a:prstGeom>
          <a:noFill/>
          <a:ln w="38100">
            <a:solidFill>
              <a:srgbClr val="FF0000"/>
            </a:solidFill>
            <a:miter lim="800000"/>
            <a:headEnd/>
            <a:tailEnd/>
          </a:ln>
        </p:spPr>
      </p:pic>
      <p:pic>
        <p:nvPicPr>
          <p:cNvPr id="12289" name="Picture 1"/>
          <p:cNvPicPr>
            <a:picLocks noChangeAspect="1" noChangeArrowheads="1"/>
          </p:cNvPicPr>
          <p:nvPr/>
        </p:nvPicPr>
        <p:blipFill>
          <a:blip r:embed="rId5" cstate="print"/>
          <a:srcRect/>
          <a:stretch>
            <a:fillRect/>
          </a:stretch>
        </p:blipFill>
        <p:spPr bwMode="auto">
          <a:xfrm>
            <a:off x="0" y="4425176"/>
            <a:ext cx="2590800" cy="24328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pic>
        <p:nvPicPr>
          <p:cNvPr id="20484" name="Picture 4"/>
          <p:cNvPicPr>
            <a:picLocks noChangeAspect="1" noChangeArrowheads="1"/>
          </p:cNvPicPr>
          <p:nvPr/>
        </p:nvPicPr>
        <p:blipFill>
          <a:blip r:embed="rId2" cstate="print"/>
          <a:srcRect/>
          <a:stretch>
            <a:fillRect/>
          </a:stretch>
        </p:blipFill>
        <p:spPr bwMode="auto">
          <a:xfrm>
            <a:off x="0" y="0"/>
            <a:ext cx="3581400" cy="3105014"/>
          </a:xfrm>
          <a:prstGeom prst="rect">
            <a:avLst/>
          </a:prstGeom>
          <a:noFill/>
          <a:ln w="9525">
            <a:noFill/>
            <a:miter lim="800000"/>
            <a:headEnd/>
            <a:tailEnd/>
          </a:ln>
        </p:spPr>
      </p:pic>
      <p:pic>
        <p:nvPicPr>
          <p:cNvPr id="21506" name="Picture 2"/>
          <p:cNvPicPr>
            <a:picLocks noChangeAspect="1" noChangeArrowheads="1"/>
          </p:cNvPicPr>
          <p:nvPr/>
        </p:nvPicPr>
        <p:blipFill>
          <a:blip r:embed="rId3" cstate="print"/>
          <a:srcRect/>
          <a:stretch>
            <a:fillRect/>
          </a:stretch>
        </p:blipFill>
        <p:spPr bwMode="auto">
          <a:xfrm>
            <a:off x="3772387" y="1371600"/>
            <a:ext cx="5371613" cy="3873500"/>
          </a:xfrm>
          <a:prstGeom prst="rect">
            <a:avLst/>
          </a:prstGeom>
          <a:noFill/>
          <a:ln w="9525">
            <a:noFill/>
            <a:miter lim="800000"/>
            <a:headEnd/>
            <a:tailEnd/>
          </a:ln>
        </p:spPr>
      </p:pic>
      <p:pic>
        <p:nvPicPr>
          <p:cNvPr id="6" name="Picture 1"/>
          <p:cNvPicPr>
            <a:picLocks noChangeAspect="1" noChangeArrowheads="1"/>
          </p:cNvPicPr>
          <p:nvPr/>
        </p:nvPicPr>
        <p:blipFill>
          <a:blip r:embed="rId4" cstate="print"/>
          <a:srcRect/>
          <a:stretch>
            <a:fillRect/>
          </a:stretch>
        </p:blipFill>
        <p:spPr bwMode="auto">
          <a:xfrm>
            <a:off x="0" y="4425176"/>
            <a:ext cx="2590800" cy="24328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pic>
        <p:nvPicPr>
          <p:cNvPr id="20484" name="Picture 4"/>
          <p:cNvPicPr>
            <a:picLocks noChangeAspect="1" noChangeArrowheads="1"/>
          </p:cNvPicPr>
          <p:nvPr/>
        </p:nvPicPr>
        <p:blipFill>
          <a:blip r:embed="rId2" cstate="print"/>
          <a:srcRect/>
          <a:stretch>
            <a:fillRect/>
          </a:stretch>
        </p:blipFill>
        <p:spPr bwMode="auto">
          <a:xfrm>
            <a:off x="0" y="0"/>
            <a:ext cx="3581400" cy="3105014"/>
          </a:xfrm>
          <a:prstGeom prst="rect">
            <a:avLst/>
          </a:prstGeom>
          <a:noFill/>
          <a:ln w="9525">
            <a:noFill/>
            <a:miter lim="800000"/>
            <a:headEnd/>
            <a:tailEnd/>
          </a:ln>
        </p:spPr>
      </p:pic>
      <p:pic>
        <p:nvPicPr>
          <p:cNvPr id="21506" name="Picture 2"/>
          <p:cNvPicPr>
            <a:picLocks noChangeAspect="1" noChangeArrowheads="1"/>
          </p:cNvPicPr>
          <p:nvPr/>
        </p:nvPicPr>
        <p:blipFill>
          <a:blip r:embed="rId3" cstate="print"/>
          <a:srcRect/>
          <a:stretch>
            <a:fillRect/>
          </a:stretch>
        </p:blipFill>
        <p:spPr bwMode="auto">
          <a:xfrm>
            <a:off x="4648200" y="0"/>
            <a:ext cx="4495800" cy="3241946"/>
          </a:xfrm>
          <a:prstGeom prst="rect">
            <a:avLst/>
          </a:prstGeom>
          <a:noFill/>
          <a:ln w="9525">
            <a:noFill/>
            <a:miter lim="800000"/>
            <a:headEnd/>
            <a:tailEnd/>
          </a:ln>
        </p:spPr>
      </p:pic>
      <p:pic>
        <p:nvPicPr>
          <p:cNvPr id="22530" name="Picture 2"/>
          <p:cNvPicPr>
            <a:picLocks noChangeAspect="1" noChangeArrowheads="1"/>
          </p:cNvPicPr>
          <p:nvPr/>
        </p:nvPicPr>
        <p:blipFill>
          <a:blip r:embed="rId4" cstate="print"/>
          <a:srcRect/>
          <a:stretch>
            <a:fillRect/>
          </a:stretch>
        </p:blipFill>
        <p:spPr bwMode="auto">
          <a:xfrm>
            <a:off x="3352800" y="3276600"/>
            <a:ext cx="4343400" cy="1697780"/>
          </a:xfrm>
          <a:prstGeom prst="rect">
            <a:avLst/>
          </a:prstGeom>
          <a:noFill/>
          <a:ln w="9525">
            <a:noFill/>
            <a:miter lim="800000"/>
            <a:headEnd/>
            <a:tailEnd/>
          </a:ln>
        </p:spPr>
      </p:pic>
      <p:pic>
        <p:nvPicPr>
          <p:cNvPr id="22531" name="Picture 3"/>
          <p:cNvPicPr>
            <a:picLocks noChangeAspect="1" noChangeArrowheads="1"/>
          </p:cNvPicPr>
          <p:nvPr/>
        </p:nvPicPr>
        <p:blipFill>
          <a:blip r:embed="rId5" cstate="print"/>
          <a:srcRect/>
          <a:stretch>
            <a:fillRect/>
          </a:stretch>
        </p:blipFill>
        <p:spPr bwMode="auto">
          <a:xfrm>
            <a:off x="3276600" y="5105400"/>
            <a:ext cx="4552950" cy="629968"/>
          </a:xfrm>
          <a:prstGeom prst="rect">
            <a:avLst/>
          </a:prstGeom>
          <a:noFill/>
          <a:ln w="9525">
            <a:noFill/>
            <a:miter lim="800000"/>
            <a:headEnd/>
            <a:tailEnd/>
          </a:ln>
        </p:spPr>
      </p:pic>
      <p:pic>
        <p:nvPicPr>
          <p:cNvPr id="8" name="Picture 1"/>
          <p:cNvPicPr>
            <a:picLocks noChangeAspect="1" noChangeArrowheads="1"/>
          </p:cNvPicPr>
          <p:nvPr/>
        </p:nvPicPr>
        <p:blipFill>
          <a:blip r:embed="rId6" cstate="print"/>
          <a:srcRect/>
          <a:stretch>
            <a:fillRect/>
          </a:stretch>
        </p:blipFill>
        <p:spPr bwMode="auto">
          <a:xfrm>
            <a:off x="0" y="4425176"/>
            <a:ext cx="2590800" cy="24328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pic>
        <p:nvPicPr>
          <p:cNvPr id="13314" name="Picture 2"/>
          <p:cNvPicPr>
            <a:picLocks noChangeAspect="1" noChangeArrowheads="1"/>
          </p:cNvPicPr>
          <p:nvPr/>
        </p:nvPicPr>
        <p:blipFill>
          <a:blip r:embed="rId2" cstate="print"/>
          <a:srcRect/>
          <a:stretch>
            <a:fillRect/>
          </a:stretch>
        </p:blipFill>
        <p:spPr bwMode="auto">
          <a:xfrm>
            <a:off x="-1" y="0"/>
            <a:ext cx="5914243" cy="2590800"/>
          </a:xfrm>
          <a:prstGeom prst="rect">
            <a:avLst/>
          </a:prstGeom>
          <a:noFill/>
          <a:ln w="9525">
            <a:noFill/>
            <a:miter lim="800000"/>
            <a:headEnd/>
            <a:tailEnd/>
          </a:ln>
        </p:spPr>
      </p:pic>
      <p:pic>
        <p:nvPicPr>
          <p:cNvPr id="15362" name="Picture 2"/>
          <p:cNvPicPr>
            <a:picLocks noChangeAspect="1" noChangeArrowheads="1"/>
          </p:cNvPicPr>
          <p:nvPr/>
        </p:nvPicPr>
        <p:blipFill>
          <a:blip r:embed="rId3" cstate="print"/>
          <a:srcRect/>
          <a:stretch>
            <a:fillRect/>
          </a:stretch>
        </p:blipFill>
        <p:spPr bwMode="auto">
          <a:xfrm>
            <a:off x="0" y="2666999"/>
            <a:ext cx="9144000" cy="17233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pic>
        <p:nvPicPr>
          <p:cNvPr id="15363" name="Picture 3"/>
          <p:cNvPicPr>
            <a:picLocks noChangeAspect="1" noChangeArrowheads="1"/>
          </p:cNvPicPr>
          <p:nvPr/>
        </p:nvPicPr>
        <p:blipFill>
          <a:blip r:embed="rId2" cstate="print"/>
          <a:srcRect/>
          <a:stretch>
            <a:fillRect/>
          </a:stretch>
        </p:blipFill>
        <p:spPr bwMode="auto">
          <a:xfrm>
            <a:off x="381000" y="0"/>
            <a:ext cx="8431213" cy="575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0" y="1695450"/>
            <a:ext cx="9144000" cy="30368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pic>
        <p:nvPicPr>
          <p:cNvPr id="18434" name="Picture 2"/>
          <p:cNvPicPr>
            <a:picLocks noChangeAspect="1" noChangeArrowheads="1"/>
          </p:cNvPicPr>
          <p:nvPr/>
        </p:nvPicPr>
        <p:blipFill>
          <a:blip r:embed="rId2" cstate="print"/>
          <a:srcRect/>
          <a:stretch>
            <a:fillRect/>
          </a:stretch>
        </p:blipFill>
        <p:spPr bwMode="auto">
          <a:xfrm>
            <a:off x="0" y="1447800"/>
            <a:ext cx="5473632" cy="3924300"/>
          </a:xfrm>
          <a:prstGeom prst="rect">
            <a:avLst/>
          </a:prstGeom>
          <a:noFill/>
          <a:ln w="9525">
            <a:noFill/>
            <a:miter lim="800000"/>
            <a:headEnd/>
            <a:tailEnd/>
          </a:ln>
        </p:spPr>
      </p:pic>
      <p:pic>
        <p:nvPicPr>
          <p:cNvPr id="18435" name="Picture 3"/>
          <p:cNvPicPr>
            <a:picLocks noChangeAspect="1" noChangeArrowheads="1"/>
          </p:cNvPicPr>
          <p:nvPr/>
        </p:nvPicPr>
        <p:blipFill>
          <a:blip r:embed="rId3" cstate="print"/>
          <a:srcRect/>
          <a:stretch>
            <a:fillRect/>
          </a:stretch>
        </p:blipFill>
        <p:spPr bwMode="auto">
          <a:xfrm>
            <a:off x="0" y="0"/>
            <a:ext cx="8839200" cy="10990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pic>
        <p:nvPicPr>
          <p:cNvPr id="18434" name="Picture 2"/>
          <p:cNvPicPr>
            <a:picLocks noChangeAspect="1" noChangeArrowheads="1"/>
          </p:cNvPicPr>
          <p:nvPr/>
        </p:nvPicPr>
        <p:blipFill>
          <a:blip r:embed="rId2" cstate="print"/>
          <a:srcRect/>
          <a:stretch>
            <a:fillRect/>
          </a:stretch>
        </p:blipFill>
        <p:spPr bwMode="auto">
          <a:xfrm>
            <a:off x="0" y="0"/>
            <a:ext cx="3733800" cy="2676934"/>
          </a:xfrm>
          <a:prstGeom prst="rect">
            <a:avLst/>
          </a:prstGeom>
          <a:noFill/>
          <a:ln w="9525">
            <a:noFill/>
            <a:miter lim="800000"/>
            <a:headEnd/>
            <a:tailEnd/>
          </a:ln>
        </p:spPr>
      </p:pic>
      <p:pic>
        <p:nvPicPr>
          <p:cNvPr id="19458" name="Picture 2"/>
          <p:cNvPicPr>
            <a:picLocks noChangeAspect="1" noChangeArrowheads="1"/>
          </p:cNvPicPr>
          <p:nvPr/>
        </p:nvPicPr>
        <p:blipFill>
          <a:blip r:embed="rId3" cstate="print"/>
          <a:srcRect/>
          <a:stretch>
            <a:fillRect/>
          </a:stretch>
        </p:blipFill>
        <p:spPr bwMode="auto">
          <a:xfrm>
            <a:off x="1543050" y="2628900"/>
            <a:ext cx="7600950" cy="4229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Describe how the </a:t>
            </a:r>
            <a:r>
              <a:rPr lang="en-US" dirty="0" err="1" smtClean="0"/>
              <a:t>scatterplot</a:t>
            </a:r>
            <a:r>
              <a:rPr lang="en-US" dirty="0" smtClean="0"/>
              <a:t> might look</a:t>
            </a:r>
          </a:p>
          <a:p>
            <a:endParaRPr lang="en-US" dirty="0" smtClean="0"/>
          </a:p>
          <a:p>
            <a:r>
              <a:rPr lang="en-US" dirty="0" smtClean="0"/>
              <a:t>Drug dosage and degree of pain relief</a:t>
            </a:r>
          </a:p>
          <a:p>
            <a:endParaRPr lang="en-US" dirty="0" smtClean="0"/>
          </a:p>
          <a:p>
            <a:r>
              <a:rPr lang="en-US" i="1" dirty="0" smtClean="0">
                <a:solidFill>
                  <a:srgbClr val="C00000"/>
                </a:solidFill>
              </a:rPr>
              <a:t>The association is likely to be strong, positive and curved. Assuming, of course, that the drug is an effective pain reliever, as the dosage increases, the degree of pain relief will increase. Eventually, the association is likely to level off, until no further pain relief is possible, since the pain will be gone.</a:t>
            </a:r>
            <a:endParaRPr lang="en-US" i="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Describe how the </a:t>
            </a:r>
            <a:r>
              <a:rPr lang="en-US" dirty="0" err="1" smtClean="0"/>
              <a:t>scatterplot</a:t>
            </a:r>
            <a:r>
              <a:rPr lang="en-US" dirty="0" smtClean="0"/>
              <a:t> might look</a:t>
            </a:r>
          </a:p>
          <a:p>
            <a:endParaRPr lang="en-US" dirty="0" smtClean="0"/>
          </a:p>
          <a:p>
            <a:r>
              <a:rPr lang="en-US" dirty="0" smtClean="0"/>
              <a:t>Calories consumed and weight loss</a:t>
            </a:r>
          </a:p>
          <a:p>
            <a:endParaRPr lang="en-US" dirty="0" smtClean="0"/>
          </a:p>
          <a:p>
            <a:r>
              <a:rPr lang="en-US" i="1" dirty="0" smtClean="0">
                <a:solidFill>
                  <a:srgbClr val="C00000"/>
                </a:solidFill>
              </a:rPr>
              <a:t>The association is likely to be moderate, negative and linear. As fewer calories are consumed, more weight is likely to be lost. The association will not be strong, since some people lose weight easier than others, and there are other variables involved like overall health, exercise and beginning weight.</a:t>
            </a:r>
            <a:endParaRPr lang="en-US" i="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p:txBody>
          <a:bodyPr>
            <a:normAutofit/>
          </a:bodyPr>
          <a:lstStyle/>
          <a:p>
            <a:r>
              <a:rPr lang="en-US" dirty="0" smtClean="0"/>
              <a:t>Describe how the </a:t>
            </a:r>
            <a:r>
              <a:rPr lang="en-US" dirty="0" err="1" smtClean="0"/>
              <a:t>scatterplot</a:t>
            </a:r>
            <a:r>
              <a:rPr lang="en-US" dirty="0" smtClean="0"/>
              <a:t> might look</a:t>
            </a:r>
          </a:p>
          <a:p>
            <a:endParaRPr lang="en-US" dirty="0" smtClean="0"/>
          </a:p>
          <a:p>
            <a:r>
              <a:rPr lang="en-US" dirty="0" smtClean="0"/>
              <a:t>Hours of sleep and score on a test</a:t>
            </a:r>
          </a:p>
          <a:p>
            <a:endParaRPr lang="en-US" dirty="0" smtClean="0"/>
          </a:p>
          <a:p>
            <a:r>
              <a:rPr lang="en-US" i="1" dirty="0" smtClean="0">
                <a:solidFill>
                  <a:srgbClr val="C00000"/>
                </a:solidFill>
              </a:rPr>
              <a:t>The association is likely weak, positive and possibly linear. Generally, a </a:t>
            </a:r>
            <a:r>
              <a:rPr lang="en-US" i="1" dirty="0" err="1" smtClean="0">
                <a:solidFill>
                  <a:srgbClr val="C00000"/>
                </a:solidFill>
              </a:rPr>
              <a:t>wellrested</a:t>
            </a:r>
            <a:r>
              <a:rPr lang="en-US" i="1" dirty="0" smtClean="0">
                <a:solidFill>
                  <a:srgbClr val="C00000"/>
                </a:solidFill>
              </a:rPr>
              <a:t> person is expected to score higher on a test. The relationship is weak, since there are other variables involved. Maybe a person got less sleep because they were up studying.</a:t>
            </a:r>
            <a:endParaRPr lang="en-US" i="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Jeff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Jeff01</Template>
  <TotalTime>197</TotalTime>
  <Words>385</Words>
  <Application>Microsoft Office PowerPoint</Application>
  <PresentationFormat>On-screen Show (4:3)</PresentationFormat>
  <Paragraphs>52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Jeff01</vt:lpstr>
      <vt:lpstr>Practice</vt:lpstr>
      <vt:lpstr>Practice</vt:lpstr>
      <vt:lpstr>Practice</vt:lpstr>
      <vt:lpstr>Slide 4</vt:lpstr>
      <vt:lpstr>Practice</vt:lpstr>
      <vt:lpstr>Practice</vt:lpstr>
      <vt:lpstr>Example</vt:lpstr>
      <vt:lpstr>Practice</vt:lpstr>
      <vt:lpstr>Practice</vt:lpstr>
      <vt:lpstr>Practice</vt:lpstr>
      <vt:lpstr>Practice</vt:lpstr>
      <vt:lpstr>Practice</vt:lpstr>
      <vt:lpstr>Practice</vt:lpstr>
      <vt:lpstr>Practice</vt:lpstr>
      <vt:lpstr>Practice</vt:lpstr>
      <vt:lpstr>Practice</vt:lpstr>
      <vt:lpstr>Practice</vt:lpstr>
      <vt:lpstr>Practice</vt:lpstr>
      <vt:lpstr>Practice</vt:lpstr>
    </vt:vector>
  </TitlesOfParts>
  <Company>Wall to Wall Stencils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Statistics 7</dc:title>
  <dc:creator>Jeff Fronius</dc:creator>
  <cp:lastModifiedBy>Jeff Fronius</cp:lastModifiedBy>
  <cp:revision>21</cp:revision>
  <dcterms:created xsi:type="dcterms:W3CDTF">2013-09-07T20:22:06Z</dcterms:created>
  <dcterms:modified xsi:type="dcterms:W3CDTF">2013-09-08T15:58:07Z</dcterms:modified>
</cp:coreProperties>
</file>