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57" r:id="rId22"/>
    <p:sldId id="287" r:id="rId23"/>
    <p:sldId id="288" r:id="rId24"/>
    <p:sldId id="289" r:id="rId25"/>
    <p:sldId id="290" r:id="rId26"/>
    <p:sldId id="293" r:id="rId27"/>
    <p:sldId id="291" r:id="rId28"/>
    <p:sldId id="292" r:id="rId29"/>
    <p:sldId id="283" r:id="rId30"/>
    <p:sldId id="284" r:id="rId31"/>
    <p:sldId id="285" r:id="rId32"/>
    <p:sldId id="286" r:id="rId33"/>
    <p:sldId id="295" r:id="rId34"/>
    <p:sldId id="275" r:id="rId35"/>
    <p:sldId id="276" r:id="rId36"/>
    <p:sldId id="277" r:id="rId37"/>
    <p:sldId id="278" r:id="rId38"/>
    <p:sldId id="279" r:id="rId39"/>
    <p:sldId id="280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Displaying and Describing Categorical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Charts and Pie Charts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114800" cy="501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198" y="990600"/>
            <a:ext cx="46828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0" y="152400"/>
            <a:ext cx="365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 Radio Stations by format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US" sz="2400"/>
              <a:t>When you are interested in parts of the whole, a </a:t>
            </a:r>
            <a:r>
              <a:rPr lang="en-US" sz="2400">
                <a:solidFill>
                  <a:schemeClr val="hlink"/>
                </a:solidFill>
              </a:rPr>
              <a:t>pie chart</a:t>
            </a:r>
            <a:r>
              <a:rPr lang="en-US" sz="2400"/>
              <a:t> might be your display of choice.  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/>
              <a:t>Pie charts show the whole                                                        group of cases as a circle. 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 marL="342900" indent="-342900">
              <a:lnSpc>
                <a:spcPct val="110000"/>
              </a:lnSpc>
              <a:buFont typeface="Wingdings" pitchFamily="112" charset="2"/>
              <a:buNone/>
            </a:pPr>
            <a:endParaRPr lang="en-US" sz="240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Charts</a:t>
            </a:r>
          </a:p>
        </p:txBody>
      </p:sp>
      <p:pic>
        <p:nvPicPr>
          <p:cNvPr id="524292" name="Picture 4" descr="03-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67200" cy="3630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Contingency Tables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200"/>
              <a:t>A </a:t>
            </a:r>
            <a:r>
              <a:rPr lang="en-US" sz="2200">
                <a:solidFill>
                  <a:schemeClr val="hlink"/>
                </a:solidFill>
              </a:rPr>
              <a:t>contingency table</a:t>
            </a:r>
            <a:r>
              <a:rPr lang="en-US" sz="2200"/>
              <a:t> allows us to look at two categorical variables together. 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/>
              <a:t>It shows how individuals are distributed along each variable, contingent on the value of the other variable.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Example: we can examine the class of ticket and whether a person survived the </a:t>
            </a:r>
            <a:r>
              <a:rPr lang="en-US" sz="2200" i="1"/>
              <a:t>Titanic</a:t>
            </a:r>
            <a:r>
              <a:rPr lang="en-US" sz="2200"/>
              <a:t>:</a:t>
            </a:r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  <a:p>
            <a:pPr marL="342900" indent="-342900">
              <a:lnSpc>
                <a:spcPct val="90000"/>
              </a:lnSpc>
            </a:pPr>
            <a:endParaRPr lang="en-US" sz="2200"/>
          </a:p>
        </p:txBody>
      </p:sp>
      <p:pic>
        <p:nvPicPr>
          <p:cNvPr id="525316" name="Picture 4" descr="ta03-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134100" cy="2703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ta03-04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646362"/>
            <a:ext cx="5791200" cy="2343150"/>
          </a:xfrm>
          <a:prstGeom prst="rect">
            <a:avLst/>
          </a:prstGeom>
          <a:noFill/>
        </p:spPr>
      </p:pic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200"/>
              <a:t>The margins of the table, both on the right and on the bottom, give totals and the frequency distributions for each of the variables.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/>
              <a:t>Each frequency distribution is called a </a:t>
            </a:r>
            <a:r>
              <a:rPr lang="en-US" sz="2200">
                <a:solidFill>
                  <a:schemeClr val="hlink"/>
                </a:solidFill>
              </a:rPr>
              <a:t>marginal distribution</a:t>
            </a:r>
            <a:r>
              <a:rPr lang="en-US" sz="2200"/>
              <a:t> of its respective variable.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The marginal distribution of </a:t>
            </a:r>
            <a:r>
              <a:rPr lang="en-US" sz="2200" i="1"/>
              <a:t>Survival</a:t>
            </a:r>
            <a:r>
              <a:rPr lang="en-US" sz="2200"/>
              <a:t> is:</a:t>
            </a:r>
          </a:p>
          <a:p>
            <a:pPr marL="742950" lvl="1" indent="-285750">
              <a:lnSpc>
                <a:spcPct val="90000"/>
              </a:lnSpc>
              <a:buFont typeface="Wingdings" pitchFamily="112" charset="2"/>
              <a:buNone/>
            </a:pPr>
            <a:endParaRPr lang="en-US" sz="2200"/>
          </a:p>
        </p:txBody>
      </p:sp>
      <p:pic>
        <p:nvPicPr>
          <p:cNvPr id="526341" name="Picture 5" descr="ta03-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6134100" cy="2703512"/>
          </a:xfrm>
          <a:prstGeom prst="rect">
            <a:avLst/>
          </a:prstGeom>
          <a:noFill/>
        </p:spPr>
      </p:pic>
      <p:sp>
        <p:nvSpPr>
          <p:cNvPr id="526342" name="Oval 6" descr="Pink tissue paper"/>
          <p:cNvSpPr>
            <a:spLocks noChangeArrowheads="1"/>
          </p:cNvSpPr>
          <p:nvPr/>
        </p:nvSpPr>
        <p:spPr bwMode="auto">
          <a:xfrm>
            <a:off x="6438900" y="3541712"/>
            <a:ext cx="762000" cy="1066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200"/>
              <a:t>Each </a:t>
            </a:r>
            <a:r>
              <a:rPr lang="en-US" sz="2200">
                <a:solidFill>
                  <a:schemeClr val="hlink"/>
                </a:solidFill>
              </a:rPr>
              <a:t>cell</a:t>
            </a:r>
            <a:r>
              <a:rPr lang="en-US" sz="2200"/>
              <a:t> of the table gives the count for a combination of values of the two values.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/>
              <a:t>For example, the second cell in the crew column tells us that 673 crew members died when the </a:t>
            </a:r>
            <a:r>
              <a:rPr lang="en-US" sz="2200" i="1"/>
              <a:t>Titanic</a:t>
            </a:r>
            <a:r>
              <a:rPr lang="en-US" sz="2200"/>
              <a:t> sunk.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981200"/>
            <a:ext cx="6819900" cy="3006725"/>
            <a:chOff x="792" y="2090"/>
            <a:chExt cx="4296" cy="1894"/>
          </a:xfrm>
        </p:grpSpPr>
        <p:pic>
          <p:nvPicPr>
            <p:cNvPr id="527365" name="Picture 5" descr="ta03-04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" y="2090"/>
              <a:ext cx="4296" cy="1894"/>
            </a:xfrm>
            <a:prstGeom prst="rect">
              <a:avLst/>
            </a:prstGeom>
            <a:noFill/>
          </p:spPr>
        </p:pic>
        <p:sp>
          <p:nvSpPr>
            <p:cNvPr id="527366" name="Oval 6" descr="Pink tissue paper"/>
            <p:cNvSpPr>
              <a:spLocks noChangeArrowheads="1"/>
            </p:cNvSpPr>
            <p:nvPr/>
          </p:nvSpPr>
          <p:spPr bwMode="auto">
            <a:xfrm>
              <a:off x="3840" y="3248"/>
              <a:ext cx="432" cy="24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Distributions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conditional distribution </a:t>
            </a:r>
            <a:r>
              <a:rPr lang="en-US"/>
              <a:t>shows the distribution of one variable for just the individuals who satisfy some condition on another variable.</a:t>
            </a:r>
          </a:p>
          <a:p>
            <a:pPr marL="742950" lvl="1" indent="-285750"/>
            <a:r>
              <a:rPr lang="en-US"/>
              <a:t>The following is the conditional distribution of ticket </a:t>
            </a:r>
            <a:r>
              <a:rPr lang="en-US" i="1"/>
              <a:t>Class</a:t>
            </a:r>
            <a:r>
              <a:rPr lang="en-US"/>
              <a:t>, conditional on having survived:</a:t>
            </a:r>
          </a:p>
        </p:txBody>
      </p:sp>
      <p:pic>
        <p:nvPicPr>
          <p:cNvPr id="528388" name="Picture 4" descr="ta03-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7100888" cy="233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742950" lvl="1" indent="-285750"/>
            <a:r>
              <a:rPr lang="en-US"/>
              <a:t>The following is the conditional distribution of ticket </a:t>
            </a:r>
            <a:r>
              <a:rPr lang="en-US" i="1"/>
              <a:t>Class</a:t>
            </a:r>
            <a:r>
              <a:rPr lang="en-US"/>
              <a:t>, conditional on having perished:</a:t>
            </a:r>
          </a:p>
          <a:p>
            <a:pPr marL="342900" indent="-342900"/>
            <a:endParaRPr lang="en-US"/>
          </a:p>
        </p:txBody>
      </p:sp>
      <p:pic>
        <p:nvPicPr>
          <p:cNvPr id="529412" name="Picture 4" descr="ta03-0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62812" cy="2395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70862" cy="4572000"/>
          </a:xfrm>
          <a:ln/>
        </p:spPr>
        <p:txBody>
          <a:bodyPr/>
          <a:lstStyle/>
          <a:p>
            <a:pPr marL="342900" indent="-342900"/>
            <a:r>
              <a:rPr lang="en-US" sz="2600" dirty="0"/>
              <a:t>The conditional distributions tell us that there is a difference in class for those who survived and those who perished.</a:t>
            </a:r>
          </a:p>
          <a:p>
            <a:pPr marL="342900" indent="-342900"/>
            <a:endParaRPr lang="en-US" sz="2600" dirty="0"/>
          </a:p>
          <a:p>
            <a:pPr marL="342900" indent="-342900"/>
            <a:r>
              <a:rPr lang="en-US" sz="2600" dirty="0"/>
              <a:t>This is better                                                                    shown with                                                                           pie charts of                                                                           the two                                                                distributions: </a:t>
            </a:r>
          </a:p>
        </p:txBody>
      </p:sp>
      <p:pic>
        <p:nvPicPr>
          <p:cNvPr id="530436" name="Picture 4" descr="03-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5286375" cy="3514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4525963"/>
          </a:xfrm>
          <a:ln/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We see that the distribution of </a:t>
            </a:r>
            <a:r>
              <a:rPr lang="en-US" i="1" dirty="0"/>
              <a:t>Class </a:t>
            </a:r>
            <a:r>
              <a:rPr lang="en-US" dirty="0"/>
              <a:t>for the survivors is different from that of the </a:t>
            </a:r>
            <a:r>
              <a:rPr lang="en-US" dirty="0" err="1"/>
              <a:t>nonsurvivors</a:t>
            </a:r>
            <a:r>
              <a:rPr lang="en-US" dirty="0"/>
              <a:t>.</a:t>
            </a:r>
          </a:p>
          <a:p>
            <a:pPr marL="342900" indent="-342900"/>
            <a:r>
              <a:rPr lang="en-US" dirty="0"/>
              <a:t>This leads us to believe that </a:t>
            </a:r>
            <a:r>
              <a:rPr lang="en-US" i="1" dirty="0"/>
              <a:t>Class</a:t>
            </a:r>
            <a:r>
              <a:rPr lang="en-US" dirty="0"/>
              <a:t> and </a:t>
            </a:r>
            <a:r>
              <a:rPr lang="en-US" i="1" dirty="0"/>
              <a:t>Survival</a:t>
            </a:r>
            <a:r>
              <a:rPr lang="en-US" dirty="0"/>
              <a:t> are associated, that they are not independent.</a:t>
            </a:r>
          </a:p>
          <a:p>
            <a:pPr marL="342900" indent="-342900"/>
            <a:r>
              <a:rPr lang="en-US" dirty="0"/>
              <a:t>The variables would be considered </a:t>
            </a:r>
            <a:r>
              <a:rPr lang="en-US" dirty="0">
                <a:solidFill>
                  <a:schemeClr val="hlink"/>
                </a:solidFill>
              </a:rPr>
              <a:t>independent</a:t>
            </a:r>
            <a:r>
              <a:rPr lang="en-US" dirty="0"/>
              <a:t> when the distribution of one variable in a contingency table is the same for all categories of the other variable.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Three Rules of Data Analysis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/>
            <a:r>
              <a:rPr lang="en-US" sz="2400"/>
              <a:t>The three rules of data analysis won’t be difficult to remember:</a:t>
            </a:r>
          </a:p>
          <a:p>
            <a:pPr marL="1371600" lvl="2" indent="-457200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Make a picture</a:t>
            </a:r>
            <a:r>
              <a:rPr lang="en-US"/>
              <a:t>—things may be revealed that are not obvious in the raw data. These will be things to </a:t>
            </a:r>
            <a:r>
              <a:rPr lang="en-US" i="1"/>
              <a:t>think</a:t>
            </a:r>
            <a:r>
              <a:rPr lang="en-US"/>
              <a:t> about.</a:t>
            </a:r>
          </a:p>
          <a:p>
            <a:pPr marL="1371600" lvl="2" indent="-457200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Make a picture</a:t>
            </a:r>
            <a:r>
              <a:rPr lang="en-US"/>
              <a:t>—important features of and patterns in the data will </a:t>
            </a:r>
            <a:r>
              <a:rPr lang="en-US" i="1"/>
              <a:t>show</a:t>
            </a:r>
            <a:r>
              <a:rPr lang="en-US"/>
              <a:t> up. You may also see things that you did not expect.</a:t>
            </a:r>
          </a:p>
          <a:p>
            <a:pPr marL="1371600" lvl="2" indent="-457200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Make a picture</a:t>
            </a:r>
            <a:r>
              <a:rPr lang="en-US"/>
              <a:t>—the best way to </a:t>
            </a:r>
            <a:r>
              <a:rPr lang="en-US" i="1"/>
              <a:t>tell</a:t>
            </a:r>
            <a:r>
              <a:rPr lang="en-US"/>
              <a:t> others about your data is with a well-chosen picture.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Segmented Bar Charts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"/>
            <a:ext cx="4070350" cy="50292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hlink"/>
                </a:solidFill>
              </a:rPr>
              <a:t>segmented bar chart</a:t>
            </a:r>
            <a:r>
              <a:rPr lang="en-US" sz="2400" dirty="0"/>
              <a:t> displays the same information as a pie chart, but in the form of bars instead of circles.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Each bar is treated as the “whole” and is divided proportionally into segments corresponding o the percentage in each group.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Here is the segmented bar chart for ticket </a:t>
            </a:r>
            <a:r>
              <a:rPr lang="en-US" sz="2400" i="1" dirty="0"/>
              <a:t>Class</a:t>
            </a:r>
            <a:r>
              <a:rPr lang="en-US" sz="2400" dirty="0"/>
              <a:t> by </a:t>
            </a:r>
            <a:r>
              <a:rPr lang="en-US" sz="2400" i="1" dirty="0"/>
              <a:t>Survival</a:t>
            </a:r>
            <a:r>
              <a:rPr lang="en-US" sz="2400" dirty="0"/>
              <a:t> status:</a:t>
            </a:r>
          </a:p>
        </p:txBody>
      </p:sp>
      <p:sp>
        <p:nvSpPr>
          <p:cNvPr id="532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8850" y="1600200"/>
            <a:ext cx="4070350" cy="4572000"/>
          </a:xfrm>
          <a:ln/>
        </p:spPr>
        <p:txBody>
          <a:bodyPr/>
          <a:lstStyle/>
          <a:p>
            <a:pPr marL="342900" indent="-342900">
              <a:buFont typeface="Wingdings" pitchFamily="112" charset="2"/>
              <a:buNone/>
            </a:pPr>
            <a:r>
              <a:rPr lang="en-US" sz="2400"/>
              <a:t>  </a:t>
            </a:r>
          </a:p>
        </p:txBody>
      </p:sp>
      <p:pic>
        <p:nvPicPr>
          <p:cNvPr id="532485" name="Picture 5" descr="03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4016375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89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50462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1778000"/>
            <a:ext cx="33909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0462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287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8305800" cy="172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429000"/>
            <a:ext cx="86106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0462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3683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733800"/>
            <a:ext cx="7581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429000"/>
            <a:ext cx="86106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0462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6705600" cy="101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6172200" cy="10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4724400" cy="9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895600"/>
            <a:ext cx="1803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962400"/>
            <a:ext cx="1816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4876800"/>
            <a:ext cx="1536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white">
          <a:xfrm>
            <a:off x="7010400" y="29718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781800" y="39624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781800" y="49530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0462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6872287" cy="7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93195"/>
            <a:ext cx="3886200" cy="346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0462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6629400" cy="127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3325900"/>
            <a:ext cx="2209800" cy="35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0462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200"/>
            <a:ext cx="86639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648200"/>
            <a:ext cx="7239000" cy="78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4648200"/>
            <a:ext cx="853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403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Frequency Tables: Making Piles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We can “pile” the data by counting the number of data values in each category of interest.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We can organize these </a:t>
            </a:r>
            <a:r>
              <a:rPr lang="en-US">
                <a:solidFill>
                  <a:schemeClr val="hlink"/>
                </a:solidFill>
              </a:rPr>
              <a:t>counts</a:t>
            </a:r>
            <a:r>
              <a:rPr lang="en-US"/>
              <a:t> into a </a:t>
            </a:r>
            <a:r>
              <a:rPr lang="en-US">
                <a:solidFill>
                  <a:schemeClr val="hlink"/>
                </a:solidFill>
              </a:rPr>
              <a:t>frequency table</a:t>
            </a:r>
            <a:r>
              <a:rPr lang="en-US"/>
              <a:t>, which records the totals and the category names.</a:t>
            </a:r>
          </a:p>
        </p:txBody>
      </p:sp>
      <p:pic>
        <p:nvPicPr>
          <p:cNvPr id="518148" name="Picture 4" descr="ta03-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95600"/>
            <a:ext cx="4295775" cy="2486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5791200" cy="190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9144000" cy="35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9144000" cy="13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799"/>
            <a:ext cx="9144000" cy="22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"/>
            <a:ext cx="4876800" cy="16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Simpson’s Paradox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association between two variables that holds for each individual value of a third variable can be changed or even reversed when the data for all values of the third variable are combined.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22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The paradox can be explained when you realize that Company A must employ </a:t>
            </a:r>
            <a:r>
              <a:rPr lang="en-US" sz="2000" b="1" dirty="0" smtClean="0">
                <a:solidFill>
                  <a:srgbClr val="C00000"/>
                </a:solidFill>
              </a:rPr>
              <a:t>a greater </a:t>
            </a:r>
            <a:r>
              <a:rPr lang="en-US" sz="2000" b="1" dirty="0">
                <a:solidFill>
                  <a:srgbClr val="C00000"/>
                </a:solidFill>
              </a:rPr>
              <a:t>percentage of laborers than Company B. Also, Company A must employ a </a:t>
            </a:r>
            <a:r>
              <a:rPr lang="en-US" sz="2000" b="1" dirty="0" smtClean="0">
                <a:solidFill>
                  <a:srgbClr val="C00000"/>
                </a:solidFill>
              </a:rPr>
              <a:t>smaller percentage </a:t>
            </a:r>
            <a:r>
              <a:rPr lang="en-US" sz="2000" b="1" dirty="0">
                <a:solidFill>
                  <a:srgbClr val="C00000"/>
                </a:solidFill>
              </a:rPr>
              <a:t>of managers than Company B. If laborers earn salaries that are considerably </a:t>
            </a:r>
            <a:r>
              <a:rPr lang="en-US" sz="2000" b="1" dirty="0" smtClean="0">
                <a:solidFill>
                  <a:srgbClr val="C00000"/>
                </a:solidFill>
              </a:rPr>
              <a:t>lower than </a:t>
            </a:r>
            <a:r>
              <a:rPr lang="en-US" sz="2000" b="1" dirty="0">
                <a:solidFill>
                  <a:srgbClr val="C00000"/>
                </a:solidFill>
              </a:rPr>
              <a:t>managers, the salaries of Company A’s laborers will pull the company average down, </a:t>
            </a:r>
            <a:r>
              <a:rPr lang="en-US" sz="2000" b="1" dirty="0" smtClean="0">
                <a:solidFill>
                  <a:srgbClr val="C00000"/>
                </a:solidFill>
              </a:rPr>
              <a:t>and the </a:t>
            </a:r>
            <a:r>
              <a:rPr lang="en-US" sz="2000" b="1" dirty="0">
                <a:solidFill>
                  <a:srgbClr val="C00000"/>
                </a:solidFill>
              </a:rPr>
              <a:t>salaries of Company B’s managers will pull the company average up</a:t>
            </a:r>
            <a:r>
              <a:rPr lang="en-US" sz="2000" b="1" dirty="0" smtClean="0">
                <a:solidFill>
                  <a:srgbClr val="C00000"/>
                </a:solidFill>
              </a:rPr>
              <a:t>. The </a:t>
            </a:r>
            <a:r>
              <a:rPr lang="en-US" sz="2000" b="1" dirty="0">
                <a:solidFill>
                  <a:srgbClr val="C00000"/>
                </a:solidFill>
              </a:rPr>
              <a:t>proper way to </a:t>
            </a:r>
            <a:r>
              <a:rPr lang="en-US" sz="2000" b="1" dirty="0" smtClean="0">
                <a:solidFill>
                  <a:srgbClr val="C00000"/>
                </a:solidFill>
              </a:rPr>
              <a:t>compare the </a:t>
            </a:r>
            <a:r>
              <a:rPr lang="en-US" sz="2000" b="1" dirty="0">
                <a:solidFill>
                  <a:srgbClr val="C00000"/>
                </a:solidFill>
              </a:rPr>
              <a:t>companies is to use </a:t>
            </a:r>
            <a:r>
              <a:rPr lang="en-US" sz="2000" b="1" dirty="0" smtClean="0">
                <a:solidFill>
                  <a:srgbClr val="C00000"/>
                </a:solidFill>
              </a:rPr>
              <a:t>the salaries </a:t>
            </a:r>
            <a:r>
              <a:rPr lang="en-US" sz="2000" b="1" dirty="0">
                <a:solidFill>
                  <a:srgbClr val="C00000"/>
                </a:solidFill>
              </a:rPr>
              <a:t>that are </a:t>
            </a:r>
            <a:r>
              <a:rPr lang="en-US" sz="2000" b="1" dirty="0" smtClean="0">
                <a:solidFill>
                  <a:srgbClr val="C00000"/>
                </a:solidFill>
              </a:rPr>
              <a:t>broken down </a:t>
            </a:r>
            <a:r>
              <a:rPr lang="en-US" sz="2000" b="1" dirty="0">
                <a:solidFill>
                  <a:srgbClr val="C00000"/>
                </a:solidFill>
              </a:rPr>
              <a:t>by job type. </a:t>
            </a:r>
            <a:r>
              <a:rPr lang="en-US" sz="2000" b="1" dirty="0" smtClean="0">
                <a:solidFill>
                  <a:srgbClr val="C00000"/>
                </a:solidFill>
              </a:rPr>
              <a:t>Using the </a:t>
            </a:r>
            <a:r>
              <a:rPr lang="en-US" sz="2000" b="1" dirty="0">
                <a:solidFill>
                  <a:srgbClr val="C00000"/>
                </a:solidFill>
              </a:rPr>
              <a:t>overall average </a:t>
            </a:r>
            <a:r>
              <a:rPr lang="en-US" sz="2000" b="1" dirty="0" smtClean="0">
                <a:solidFill>
                  <a:srgbClr val="C00000"/>
                </a:solidFill>
              </a:rPr>
              <a:t>salary leads </a:t>
            </a:r>
            <a:r>
              <a:rPr lang="en-US" sz="2000" b="1" dirty="0">
                <a:solidFill>
                  <a:srgbClr val="C00000"/>
                </a:solidFill>
              </a:rPr>
              <a:t>to a </a:t>
            </a:r>
            <a:r>
              <a:rPr lang="en-US" sz="2000" b="1" dirty="0" smtClean="0">
                <a:solidFill>
                  <a:srgbClr val="C00000"/>
                </a:solidFill>
              </a:rPr>
              <a:t>misleading conclusion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524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Two companies have labor and management classifications </a:t>
            </a:r>
            <a:r>
              <a:rPr lang="en-US" sz="2400" b="1" dirty="0" smtClean="0">
                <a:solidFill>
                  <a:schemeClr val="tx2"/>
                </a:solidFill>
              </a:rPr>
              <a:t>of employees</a:t>
            </a:r>
            <a:r>
              <a:rPr lang="en-US" sz="2400" b="1" dirty="0">
                <a:solidFill>
                  <a:schemeClr val="tx2"/>
                </a:solidFill>
              </a:rPr>
              <a:t>. Company A’s laborers have a higher average salary than company B’s, as </a:t>
            </a:r>
            <a:r>
              <a:rPr lang="en-US" sz="2400" b="1" dirty="0" smtClean="0">
                <a:solidFill>
                  <a:schemeClr val="tx2"/>
                </a:solidFill>
              </a:rPr>
              <a:t>do Company </a:t>
            </a:r>
            <a:r>
              <a:rPr lang="en-US" sz="2400" b="1" dirty="0">
                <a:solidFill>
                  <a:schemeClr val="tx2"/>
                </a:solidFill>
              </a:rPr>
              <a:t>A’s managers. But overall company B pays a higher average salary. How can </a:t>
            </a:r>
            <a:r>
              <a:rPr lang="en-US" sz="2400" b="1" dirty="0" smtClean="0">
                <a:solidFill>
                  <a:schemeClr val="tx2"/>
                </a:solidFill>
              </a:rPr>
              <a:t>that be</a:t>
            </a:r>
            <a:r>
              <a:rPr lang="en-US" sz="2400" b="1" dirty="0">
                <a:solidFill>
                  <a:schemeClr val="tx2"/>
                </a:solidFill>
              </a:rPr>
              <a:t>? And which is the better way to compare earning potential at the two companies?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ait03-p3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162800" cy="2781300"/>
          </a:xfrm>
          <a:prstGeom prst="rect">
            <a:avLst/>
          </a:prstGeom>
          <a:noFill/>
        </p:spPr>
      </p:pic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Don’t violate the area principle.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While some people might like the pie chart on the left better, it is harder to compare fractions of the whole, which a well-done pie chart does.</a:t>
            </a: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Keep it honest—make sure your display shows what it says it shows.</a:t>
            </a:r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742950" lvl="1" indent="-285750">
              <a:lnSpc>
                <a:spcPct val="90000"/>
              </a:lnSpc>
            </a:pPr>
            <a:r>
              <a:rPr lang="en-US"/>
              <a:t>This plot of the percentage of high-school students who engage in specified dangerous behaviors has a problem. Can you see it?</a:t>
            </a:r>
          </a:p>
        </p:txBody>
      </p:sp>
      <p:pic>
        <p:nvPicPr>
          <p:cNvPr id="534532" name="Picture 4" descr="ait03-p3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181475" cy="2171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Don’t confuse similar-sounding percentages—pay particular attention to the wording of the context.</a:t>
            </a:r>
          </a:p>
          <a:p>
            <a:pPr marL="342900" indent="-342900">
              <a:lnSpc>
                <a:spcPct val="90000"/>
              </a:lnSpc>
              <a:buFont typeface="Wingdings" pitchFamily="112" charset="2"/>
              <a:buNone/>
            </a:pPr>
            <a:endParaRPr lang="en-US"/>
          </a:p>
          <a:p>
            <a:pPr marL="342900" indent="-342900">
              <a:lnSpc>
                <a:spcPct val="90000"/>
              </a:lnSpc>
            </a:pPr>
            <a:r>
              <a:rPr lang="en-US"/>
              <a:t>Don’t forget to look at the variables separately too—examine the marginal distributions, since it is important to know how many cases are in each category.</a:t>
            </a:r>
          </a:p>
          <a:p>
            <a:pPr marL="342900" indent="-342900">
              <a:lnSpc>
                <a:spcPct val="90000"/>
              </a:lnSpc>
              <a:buFont typeface="Wingdings" pitchFamily="112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66087" cy="4572000"/>
          </a:xfrm>
          <a:ln/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dirty="0"/>
              <a:t>Be sure to use enough individuals! 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dirty="0"/>
              <a:t>Do not make a report like “We found that 66.67% of the rats improved their performance with training. The other rat died.”</a:t>
            </a:r>
          </a:p>
          <a:p>
            <a:pPr marL="342900" indent="-342900">
              <a:lnSpc>
                <a:spcPct val="120000"/>
              </a:lnSpc>
              <a:buFont typeface="Wingdings" pitchFamily="112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4" name="Picture 4" descr="p24"/>
          <p:cNvPicPr>
            <a:picLocks noChangeAspect="1" noChangeArrowheads="1"/>
          </p:cNvPicPr>
          <p:nvPr/>
        </p:nvPicPr>
        <p:blipFill>
          <a:blip r:embed="rId2" cstate="print"/>
          <a:srcRect r="3610"/>
          <a:stretch>
            <a:fillRect/>
          </a:stretch>
        </p:blipFill>
        <p:spPr bwMode="auto">
          <a:xfrm>
            <a:off x="6699250" y="3048000"/>
            <a:ext cx="2444750" cy="2667000"/>
          </a:xfrm>
          <a:prstGeom prst="rect">
            <a:avLst/>
          </a:prstGeom>
          <a:noFill/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410200"/>
          </a:xfrm>
          <a:ln/>
        </p:spPr>
        <p:txBody>
          <a:bodyPr/>
          <a:lstStyle/>
          <a:p>
            <a:pPr marL="342900" indent="-342900"/>
            <a:r>
              <a:rPr lang="en-US" dirty="0"/>
              <a:t>Don’t overstate your case—don’t claim something you can’t.</a:t>
            </a:r>
          </a:p>
          <a:p>
            <a:pPr marL="342900" indent="-342900">
              <a:buFont typeface="Wingdings" pitchFamily="112" charset="2"/>
              <a:buNone/>
            </a:pPr>
            <a:endParaRPr lang="en-US" sz="1600" dirty="0"/>
          </a:p>
          <a:p>
            <a:pPr marL="342900" indent="-342900"/>
            <a:r>
              <a:rPr lang="en-US" dirty="0"/>
              <a:t>Don’t use unfair or silly averages—this could lead to </a:t>
            </a:r>
            <a:r>
              <a:rPr lang="en-US" dirty="0">
                <a:solidFill>
                  <a:schemeClr val="hlink"/>
                </a:solidFill>
              </a:rPr>
              <a:t>Simpson’s Paradox</a:t>
            </a:r>
            <a:r>
              <a:rPr lang="en-US" dirty="0"/>
              <a:t>, so be careful when you average one variable across different levels of a second variable.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  <a:r>
              <a:rPr lang="en-US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We can summarize categorical data by counting the number of cases in each category (expressing these as counts or percents).</a:t>
            </a:r>
          </a:p>
          <a:p>
            <a:pPr marL="342900" indent="-342900"/>
            <a:r>
              <a:rPr lang="en-US"/>
              <a:t>We can display the distribution in a bar chart or pie chart.</a:t>
            </a:r>
          </a:p>
          <a:p>
            <a:pPr marL="342900" indent="-342900"/>
            <a:r>
              <a:rPr lang="en-US"/>
              <a:t>And, we can examine two-way tables called contingency tables, examining marginal and/or conditional distributions of the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Frequency Tables: Making Piles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relative frequency table</a:t>
            </a:r>
            <a:r>
              <a:rPr lang="en-US"/>
              <a:t> is similar, but gives the percentages (instead of counts) for each category.</a:t>
            </a:r>
          </a:p>
        </p:txBody>
      </p:sp>
      <p:pic>
        <p:nvPicPr>
          <p:cNvPr id="519172" name="Picture 4" descr="ta03-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4333875" cy="246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37 – 43</a:t>
            </a:r>
          </a:p>
          <a:p>
            <a:r>
              <a:rPr lang="en-US" dirty="0" smtClean="0"/>
              <a:t>5, 6, 19, 22, 26, 39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Frequency Tables: Making Piles 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Both types of tables show how cases are distributed across the categories.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They describe the </a:t>
            </a:r>
            <a:r>
              <a:rPr lang="en-US">
                <a:solidFill>
                  <a:schemeClr val="hlink"/>
                </a:solidFill>
              </a:rPr>
              <a:t>distribution</a:t>
            </a:r>
            <a:r>
              <a:rPr lang="en-US"/>
              <a:t> of a categorical variable because they name the possible categories and tell how frequently each occurs.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What’s Wrong With This Picture?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597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8800"/>
            <a:ext cx="4343400" cy="386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Area Principle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600" dirty="0" smtClean="0"/>
              <a:t>The Monitor display </a:t>
            </a:r>
            <a:r>
              <a:rPr lang="en-US" sz="2600" dirty="0"/>
              <a:t>violates the </a:t>
            </a:r>
            <a:r>
              <a:rPr lang="en-US" sz="2600" dirty="0">
                <a:solidFill>
                  <a:schemeClr val="hlink"/>
                </a:solidFill>
              </a:rPr>
              <a:t>area principle</a:t>
            </a:r>
            <a:r>
              <a:rPr lang="en-US" sz="2600" dirty="0"/>
              <a:t>: </a:t>
            </a:r>
          </a:p>
          <a:p>
            <a:pPr marL="742950" lvl="1" indent="-285750"/>
            <a:r>
              <a:rPr lang="en-US" sz="2600" dirty="0"/>
              <a:t>The area occupied by a part of the graph should correspond to the magnitude of the value it represents.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Charts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US" sz="2200"/>
              <a:t>A </a:t>
            </a:r>
            <a:r>
              <a:rPr lang="en-US" sz="2200">
                <a:solidFill>
                  <a:schemeClr val="hlink"/>
                </a:solidFill>
              </a:rPr>
              <a:t>bar chart</a:t>
            </a:r>
            <a:r>
              <a:rPr lang="en-US" sz="2200"/>
              <a:t> displays the distribution of a categorical variable, showing the counts for each category next to each other for easy comparison.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/>
              <a:t>A bar chart stays true                                                                            to the area principle. </a:t>
            </a:r>
          </a:p>
          <a:p>
            <a:pPr marL="342900" indent="-342900">
              <a:lnSpc>
                <a:spcPct val="110000"/>
              </a:lnSpc>
            </a:pPr>
            <a:r>
              <a:rPr lang="en-US" sz="2200"/>
              <a:t>Thus, a better display                                                                           for the ship data is:</a:t>
            </a:r>
          </a:p>
          <a:p>
            <a:pPr marL="342900" indent="-342900">
              <a:lnSpc>
                <a:spcPct val="110000"/>
              </a:lnSpc>
              <a:buFont typeface="Wingdings" pitchFamily="112" charset="2"/>
              <a:buNone/>
            </a:pPr>
            <a:endParaRPr lang="en-US" sz="2200"/>
          </a:p>
        </p:txBody>
      </p:sp>
      <p:pic>
        <p:nvPicPr>
          <p:cNvPr id="522244" name="Picture 4" descr="03-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800600" cy="3652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</a:t>
            </a:r>
            <a:r>
              <a:rPr lang="en-US" dirty="0" smtClean="0"/>
              <a:t>Charts</a:t>
            </a:r>
            <a:endParaRPr lang="en-US" dirty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200"/>
              <a:t>A </a:t>
            </a:r>
            <a:r>
              <a:rPr lang="en-US" sz="2200">
                <a:solidFill>
                  <a:schemeClr val="hlink"/>
                </a:solidFill>
              </a:rPr>
              <a:t>relative frequency</a:t>
            </a:r>
            <a:r>
              <a:rPr lang="en-US" sz="2200"/>
              <a:t> </a:t>
            </a:r>
            <a:r>
              <a:rPr lang="en-US" sz="2200">
                <a:solidFill>
                  <a:schemeClr val="hlink"/>
                </a:solidFill>
              </a:rPr>
              <a:t>bar chart</a:t>
            </a:r>
            <a:r>
              <a:rPr lang="en-US" sz="2200"/>
              <a:t> displays the relative </a:t>
            </a:r>
            <a:r>
              <a:rPr lang="en-US" sz="2200" i="1"/>
              <a:t>proportion</a:t>
            </a:r>
            <a:r>
              <a:rPr lang="en-US" sz="2200"/>
              <a:t> of counts for each category.</a:t>
            </a:r>
          </a:p>
          <a:p>
            <a:pPr marL="342900" indent="-342900"/>
            <a:r>
              <a:rPr lang="en-US" sz="2200"/>
              <a:t>A relative frequency bar chart also stays true to the area principle. </a:t>
            </a:r>
          </a:p>
          <a:p>
            <a:pPr marL="342900" indent="-342900"/>
            <a:r>
              <a:rPr lang="en-US" sz="2200"/>
              <a:t>Replacing counts                                                                                   with percentages                                                                                    in the ship data:</a:t>
            </a:r>
          </a:p>
          <a:p>
            <a:pPr marL="342900" indent="-342900">
              <a:buFont typeface="Wingdings" pitchFamily="112" charset="2"/>
              <a:buNone/>
            </a:pPr>
            <a:endParaRPr lang="en-US" sz="2200"/>
          </a:p>
        </p:txBody>
      </p:sp>
      <p:pic>
        <p:nvPicPr>
          <p:cNvPr id="523268" name="Picture 4" descr="03-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648200" cy="3389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1488</TotalTime>
  <Words>1242</Words>
  <Application>Microsoft Office PowerPoint</Application>
  <PresentationFormat>On-screen Show (4:3)</PresentationFormat>
  <Paragraphs>122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Jeff01</vt:lpstr>
      <vt:lpstr>Statistics 3</vt:lpstr>
      <vt:lpstr>The Three Rules of Data Analysis</vt:lpstr>
      <vt:lpstr>Frequency Tables: Making Piles</vt:lpstr>
      <vt:lpstr>Frequency Tables: Making Piles </vt:lpstr>
      <vt:lpstr>Frequency Tables: Making Piles </vt:lpstr>
      <vt:lpstr>What’s Wrong With This Picture?</vt:lpstr>
      <vt:lpstr>The Area Principle</vt:lpstr>
      <vt:lpstr>Bar Charts</vt:lpstr>
      <vt:lpstr>Bar Charts</vt:lpstr>
      <vt:lpstr>Bar Charts and Pie Charts</vt:lpstr>
      <vt:lpstr>Pie Charts</vt:lpstr>
      <vt:lpstr>Pie Charts</vt:lpstr>
      <vt:lpstr>Contingency Tables</vt:lpstr>
      <vt:lpstr>Contingency Tables</vt:lpstr>
      <vt:lpstr>Contingency Tables</vt:lpstr>
      <vt:lpstr>Conditional Distributions</vt:lpstr>
      <vt:lpstr>Conditional Distributions</vt:lpstr>
      <vt:lpstr>Conditional Distributions</vt:lpstr>
      <vt:lpstr>Conditional Distributions</vt:lpstr>
      <vt:lpstr>Segmented Bar Charts</vt:lpstr>
      <vt:lpstr>Example</vt:lpstr>
      <vt:lpstr>Example</vt:lpstr>
      <vt:lpstr>Example</vt:lpstr>
      <vt:lpstr>Example</vt:lpstr>
      <vt:lpstr>Example</vt:lpstr>
      <vt:lpstr>Slide 26</vt:lpstr>
      <vt:lpstr>Example</vt:lpstr>
      <vt:lpstr>Example</vt:lpstr>
      <vt:lpstr>Example</vt:lpstr>
      <vt:lpstr>Example</vt:lpstr>
      <vt:lpstr>Example</vt:lpstr>
      <vt:lpstr>Example</vt:lpstr>
      <vt:lpstr>Example</vt:lpstr>
      <vt:lpstr>What Can Go Wrong?</vt:lpstr>
      <vt:lpstr>What Can Go Wrong?</vt:lpstr>
      <vt:lpstr>What Can Go Wrong?</vt:lpstr>
      <vt:lpstr>What Can Go Wrong?</vt:lpstr>
      <vt:lpstr>What Can Go Wrong?</vt:lpstr>
      <vt:lpstr>What have we learned? 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3</dc:title>
  <dc:creator>Jeff Fronius</dc:creator>
  <cp:lastModifiedBy>Jeff Fronius</cp:lastModifiedBy>
  <cp:revision>12</cp:revision>
  <dcterms:created xsi:type="dcterms:W3CDTF">2013-08-05T10:33:19Z</dcterms:created>
  <dcterms:modified xsi:type="dcterms:W3CDTF">2013-08-06T11:22:16Z</dcterms:modified>
</cp:coreProperties>
</file>