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Default Extension="vml" ContentType="application/vnd.openxmlformats-officedocument.vmlDrawing"/>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Default Extension="wmf" ContentType="image/x-wmf"/>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99" r:id="rId21"/>
    <p:sldId id="300" r:id="rId22"/>
    <p:sldId id="301" r:id="rId23"/>
    <p:sldId id="302"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303" r:id="rId40"/>
    <p:sldId id="304" r:id="rId41"/>
    <p:sldId id="305" r:id="rId42"/>
    <p:sldId id="306" r:id="rId43"/>
    <p:sldId id="290" r:id="rId44"/>
    <p:sldId id="291" r:id="rId45"/>
    <p:sldId id="292" r:id="rId46"/>
    <p:sldId id="293" r:id="rId47"/>
    <p:sldId id="294" r:id="rId48"/>
    <p:sldId id="295" r:id="rId49"/>
    <p:sldId id="296" r:id="rId50"/>
    <p:sldId id="297" r:id="rId51"/>
    <p:sldId id="298" r:id="rId52"/>
    <p:sldId id="307"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524" y="-3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52"/>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1C10DF-449C-4E6A-8308-143E0CC01147}" type="datetimeFigureOut">
              <a:rPr lang="en-US" smtClean="0"/>
              <a:t>8/10/2013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2BEA38-F77E-42E0-B28C-FFA7FB3D262C}"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6E5E72-86F7-41DE-B495-37EBDB7D5D22}" type="slidenum">
              <a:rPr lang="en-CA"/>
              <a:pPr/>
              <a:t>2</a:t>
            </a:fld>
            <a:endParaRPr lang="en-CA"/>
          </a:p>
        </p:txBody>
      </p:sp>
      <p:sp>
        <p:nvSpPr>
          <p:cNvPr id="567298" name="Rectangle 2"/>
          <p:cNvSpPr>
            <a:spLocks noChangeArrowheads="1" noTextEdit="1"/>
          </p:cNvSpPr>
          <p:nvPr>
            <p:ph type="sldImg"/>
          </p:nvPr>
        </p:nvSpPr>
        <p:spPr>
          <a:ln/>
        </p:spPr>
      </p:sp>
      <p:sp>
        <p:nvSpPr>
          <p:cNvPr id="567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6DA179-22B2-4B75-8C59-6BAABB33285B}" type="slidenum">
              <a:rPr lang="en-CA"/>
              <a:pPr/>
              <a:t>11</a:t>
            </a:fld>
            <a:endParaRPr lang="en-CA"/>
          </a:p>
        </p:txBody>
      </p:sp>
      <p:sp>
        <p:nvSpPr>
          <p:cNvPr id="576514" name="Rectangle 2"/>
          <p:cNvSpPr>
            <a:spLocks noChangeArrowheads="1" noTextEdit="1"/>
          </p:cNvSpPr>
          <p:nvPr>
            <p:ph type="sldImg"/>
          </p:nvPr>
        </p:nvSpPr>
        <p:spPr>
          <a:ln/>
        </p:spPr>
      </p:sp>
      <p:sp>
        <p:nvSpPr>
          <p:cNvPr id="576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77F40D-4B0E-47C5-AD42-F6980E24CB1E}" type="slidenum">
              <a:rPr lang="en-CA"/>
              <a:pPr/>
              <a:t>12</a:t>
            </a:fld>
            <a:endParaRPr lang="en-CA"/>
          </a:p>
        </p:txBody>
      </p:sp>
      <p:sp>
        <p:nvSpPr>
          <p:cNvPr id="577538" name="Rectangle 2"/>
          <p:cNvSpPr>
            <a:spLocks noChangeArrowheads="1" noTextEdit="1"/>
          </p:cNvSpPr>
          <p:nvPr>
            <p:ph type="sldImg"/>
          </p:nvPr>
        </p:nvSpPr>
        <p:spPr>
          <a:ln/>
        </p:spPr>
      </p:sp>
      <p:sp>
        <p:nvSpPr>
          <p:cNvPr id="577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5598F4-FF7B-4A3D-BC7A-C5AD0E9D905B}" type="slidenum">
              <a:rPr lang="en-CA"/>
              <a:pPr/>
              <a:t>13</a:t>
            </a:fld>
            <a:endParaRPr lang="en-CA"/>
          </a:p>
        </p:txBody>
      </p:sp>
      <p:sp>
        <p:nvSpPr>
          <p:cNvPr id="578562" name="Rectangle 2"/>
          <p:cNvSpPr>
            <a:spLocks noChangeArrowheads="1" noTextEdit="1"/>
          </p:cNvSpPr>
          <p:nvPr>
            <p:ph type="sldImg"/>
          </p:nvPr>
        </p:nvSpPr>
        <p:spPr>
          <a:ln/>
        </p:spPr>
      </p:sp>
      <p:sp>
        <p:nvSpPr>
          <p:cNvPr id="578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99C826-5542-4DF2-A28C-3CCE8B004661}" type="slidenum">
              <a:rPr lang="en-CA"/>
              <a:pPr/>
              <a:t>14</a:t>
            </a:fld>
            <a:endParaRPr lang="en-CA"/>
          </a:p>
        </p:txBody>
      </p:sp>
      <p:sp>
        <p:nvSpPr>
          <p:cNvPr id="579586" name="Rectangle 2"/>
          <p:cNvSpPr>
            <a:spLocks noChangeArrowheads="1" noTextEdit="1"/>
          </p:cNvSpPr>
          <p:nvPr>
            <p:ph type="sldImg"/>
          </p:nvPr>
        </p:nvSpPr>
        <p:spPr>
          <a:ln/>
        </p:spPr>
      </p:sp>
      <p:sp>
        <p:nvSpPr>
          <p:cNvPr id="579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E071D3-06AB-4463-AABE-A2578A6F4B24}" type="slidenum">
              <a:rPr lang="en-CA"/>
              <a:pPr/>
              <a:t>15</a:t>
            </a:fld>
            <a:endParaRPr lang="en-CA"/>
          </a:p>
        </p:txBody>
      </p:sp>
      <p:sp>
        <p:nvSpPr>
          <p:cNvPr id="580610" name="Rectangle 2"/>
          <p:cNvSpPr>
            <a:spLocks noChangeArrowheads="1" noTextEdit="1"/>
          </p:cNvSpPr>
          <p:nvPr>
            <p:ph type="sldImg"/>
          </p:nvPr>
        </p:nvSpPr>
        <p:spPr>
          <a:ln/>
        </p:spPr>
      </p:sp>
      <p:sp>
        <p:nvSpPr>
          <p:cNvPr id="580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522715-DA0B-4612-8051-046DDE1A0861}" type="slidenum">
              <a:rPr lang="en-CA"/>
              <a:pPr/>
              <a:t>16</a:t>
            </a:fld>
            <a:endParaRPr lang="en-CA"/>
          </a:p>
        </p:txBody>
      </p:sp>
      <p:sp>
        <p:nvSpPr>
          <p:cNvPr id="581634" name="Rectangle 2"/>
          <p:cNvSpPr>
            <a:spLocks noChangeArrowheads="1" noTextEdit="1"/>
          </p:cNvSpPr>
          <p:nvPr>
            <p:ph type="sldImg"/>
          </p:nvPr>
        </p:nvSpPr>
        <p:spPr>
          <a:ln/>
        </p:spPr>
      </p:sp>
      <p:sp>
        <p:nvSpPr>
          <p:cNvPr id="581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1D170F-54F0-4800-B549-1828B2247BC2}" type="slidenum">
              <a:rPr lang="en-CA"/>
              <a:pPr/>
              <a:t>17</a:t>
            </a:fld>
            <a:endParaRPr lang="en-CA"/>
          </a:p>
        </p:txBody>
      </p:sp>
      <p:sp>
        <p:nvSpPr>
          <p:cNvPr id="582658" name="Rectangle 2"/>
          <p:cNvSpPr>
            <a:spLocks noChangeArrowheads="1" noTextEdit="1"/>
          </p:cNvSpPr>
          <p:nvPr>
            <p:ph type="sldImg"/>
          </p:nvPr>
        </p:nvSpPr>
        <p:spPr>
          <a:ln/>
        </p:spPr>
      </p:sp>
      <p:sp>
        <p:nvSpPr>
          <p:cNvPr id="582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E84061-9E06-458E-B458-6BC989FA78DD}" type="slidenum">
              <a:rPr lang="en-CA"/>
              <a:pPr/>
              <a:t>18</a:t>
            </a:fld>
            <a:endParaRPr lang="en-CA"/>
          </a:p>
        </p:txBody>
      </p:sp>
      <p:sp>
        <p:nvSpPr>
          <p:cNvPr id="583682" name="Rectangle 2"/>
          <p:cNvSpPr>
            <a:spLocks noChangeArrowheads="1" noTextEdit="1"/>
          </p:cNvSpPr>
          <p:nvPr>
            <p:ph type="sldImg"/>
          </p:nvPr>
        </p:nvSpPr>
        <p:spPr>
          <a:ln/>
        </p:spPr>
      </p:sp>
      <p:sp>
        <p:nvSpPr>
          <p:cNvPr id="583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56FFEA-3E16-4F66-95CA-213B98FD1187}" type="slidenum">
              <a:rPr lang="en-CA"/>
              <a:pPr/>
              <a:t>19</a:t>
            </a:fld>
            <a:endParaRPr lang="en-CA"/>
          </a:p>
        </p:txBody>
      </p:sp>
      <p:sp>
        <p:nvSpPr>
          <p:cNvPr id="584706" name="Rectangle 2"/>
          <p:cNvSpPr>
            <a:spLocks noChangeArrowheads="1" noTextEdit="1"/>
          </p:cNvSpPr>
          <p:nvPr>
            <p:ph type="sldImg"/>
          </p:nvPr>
        </p:nvSpPr>
        <p:spPr>
          <a:ln/>
        </p:spPr>
      </p:sp>
      <p:sp>
        <p:nvSpPr>
          <p:cNvPr id="584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20FF9B-ED97-4511-8EB5-474B3058F6A4}" type="slidenum">
              <a:rPr lang="en-CA"/>
              <a:pPr/>
              <a:t>24</a:t>
            </a:fld>
            <a:endParaRPr lang="en-CA"/>
          </a:p>
        </p:txBody>
      </p:sp>
      <p:sp>
        <p:nvSpPr>
          <p:cNvPr id="585730" name="Rectangle 2"/>
          <p:cNvSpPr>
            <a:spLocks noChangeArrowheads="1" noTextEdit="1"/>
          </p:cNvSpPr>
          <p:nvPr>
            <p:ph type="sldImg"/>
          </p:nvPr>
        </p:nvSpPr>
        <p:spPr>
          <a:ln/>
        </p:spPr>
      </p:sp>
      <p:sp>
        <p:nvSpPr>
          <p:cNvPr id="585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805B2C-8D78-4C7D-A718-A5F9C48444BB}" type="slidenum">
              <a:rPr lang="en-CA"/>
              <a:pPr/>
              <a:t>3</a:t>
            </a:fld>
            <a:endParaRPr lang="en-CA"/>
          </a:p>
        </p:txBody>
      </p:sp>
      <p:sp>
        <p:nvSpPr>
          <p:cNvPr id="568322" name="Rectangle 2"/>
          <p:cNvSpPr>
            <a:spLocks noChangeArrowheads="1" noTextEdit="1"/>
          </p:cNvSpPr>
          <p:nvPr>
            <p:ph type="sldImg"/>
          </p:nvPr>
        </p:nvSpPr>
        <p:spPr>
          <a:ln/>
        </p:spPr>
      </p:sp>
      <p:sp>
        <p:nvSpPr>
          <p:cNvPr id="568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DAEEEA-3A23-4663-978F-65ED1BCC7A59}" type="slidenum">
              <a:rPr lang="en-CA"/>
              <a:pPr/>
              <a:t>25</a:t>
            </a:fld>
            <a:endParaRPr lang="en-CA"/>
          </a:p>
        </p:txBody>
      </p:sp>
      <p:sp>
        <p:nvSpPr>
          <p:cNvPr id="586754" name="Rectangle 2"/>
          <p:cNvSpPr>
            <a:spLocks noChangeArrowheads="1" noTextEdit="1"/>
          </p:cNvSpPr>
          <p:nvPr>
            <p:ph type="sldImg"/>
          </p:nvPr>
        </p:nvSpPr>
        <p:spPr>
          <a:ln/>
        </p:spPr>
      </p:sp>
      <p:sp>
        <p:nvSpPr>
          <p:cNvPr id="586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910795-D96E-47C0-AC7A-4CF55F0FF20C}" type="slidenum">
              <a:rPr lang="en-CA"/>
              <a:pPr/>
              <a:t>26</a:t>
            </a:fld>
            <a:endParaRPr lang="en-CA"/>
          </a:p>
        </p:txBody>
      </p:sp>
      <p:sp>
        <p:nvSpPr>
          <p:cNvPr id="587778" name="Rectangle 2"/>
          <p:cNvSpPr>
            <a:spLocks noChangeArrowheads="1" noTextEdit="1"/>
          </p:cNvSpPr>
          <p:nvPr>
            <p:ph type="sldImg"/>
          </p:nvPr>
        </p:nvSpPr>
        <p:spPr>
          <a:ln/>
        </p:spPr>
      </p:sp>
      <p:sp>
        <p:nvSpPr>
          <p:cNvPr id="587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33A442-CCF7-4F03-A163-5C07797E4DD3}" type="slidenum">
              <a:rPr lang="en-CA"/>
              <a:pPr/>
              <a:t>27</a:t>
            </a:fld>
            <a:endParaRPr lang="en-CA"/>
          </a:p>
        </p:txBody>
      </p:sp>
      <p:sp>
        <p:nvSpPr>
          <p:cNvPr id="588802" name="Rectangle 2"/>
          <p:cNvSpPr>
            <a:spLocks noChangeArrowheads="1" noTextEdit="1"/>
          </p:cNvSpPr>
          <p:nvPr>
            <p:ph type="sldImg"/>
          </p:nvPr>
        </p:nvSpPr>
        <p:spPr>
          <a:ln/>
        </p:spPr>
      </p:sp>
      <p:sp>
        <p:nvSpPr>
          <p:cNvPr id="588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493D4C-A9B1-46FF-843F-5D9B349EE02B}" type="slidenum">
              <a:rPr lang="en-CA"/>
              <a:pPr/>
              <a:t>28</a:t>
            </a:fld>
            <a:endParaRPr lang="en-CA"/>
          </a:p>
        </p:txBody>
      </p:sp>
      <p:sp>
        <p:nvSpPr>
          <p:cNvPr id="589826" name="Rectangle 2"/>
          <p:cNvSpPr>
            <a:spLocks noChangeArrowheads="1" noTextEdit="1"/>
          </p:cNvSpPr>
          <p:nvPr>
            <p:ph type="sldImg"/>
          </p:nvPr>
        </p:nvSpPr>
        <p:spPr>
          <a:ln/>
        </p:spPr>
      </p:sp>
      <p:sp>
        <p:nvSpPr>
          <p:cNvPr id="589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2B3087-BF34-485F-B554-C7BE4B5C2853}" type="slidenum">
              <a:rPr lang="en-CA"/>
              <a:pPr/>
              <a:t>29</a:t>
            </a:fld>
            <a:endParaRPr lang="en-CA"/>
          </a:p>
        </p:txBody>
      </p:sp>
      <p:sp>
        <p:nvSpPr>
          <p:cNvPr id="590850" name="Rectangle 2"/>
          <p:cNvSpPr>
            <a:spLocks noChangeArrowheads="1" noTextEdit="1"/>
          </p:cNvSpPr>
          <p:nvPr>
            <p:ph type="sldImg"/>
          </p:nvPr>
        </p:nvSpPr>
        <p:spPr>
          <a:ln/>
        </p:spPr>
      </p:sp>
      <p:sp>
        <p:nvSpPr>
          <p:cNvPr id="590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BE1AFA-51EC-4A5D-83CE-7C26D663C3FF}" type="slidenum">
              <a:rPr lang="en-CA"/>
              <a:pPr/>
              <a:t>30</a:t>
            </a:fld>
            <a:endParaRPr lang="en-CA"/>
          </a:p>
        </p:txBody>
      </p:sp>
      <p:sp>
        <p:nvSpPr>
          <p:cNvPr id="591874" name="Rectangle 2"/>
          <p:cNvSpPr>
            <a:spLocks noChangeArrowheads="1" noTextEdit="1"/>
          </p:cNvSpPr>
          <p:nvPr>
            <p:ph type="sldImg"/>
          </p:nvPr>
        </p:nvSpPr>
        <p:spPr>
          <a:ln/>
        </p:spPr>
      </p:sp>
      <p:sp>
        <p:nvSpPr>
          <p:cNvPr id="591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19C150-1B7C-497C-8658-912BA10123F7}" type="slidenum">
              <a:rPr lang="en-CA"/>
              <a:pPr/>
              <a:t>31</a:t>
            </a:fld>
            <a:endParaRPr lang="en-CA"/>
          </a:p>
        </p:txBody>
      </p:sp>
      <p:sp>
        <p:nvSpPr>
          <p:cNvPr id="592898" name="Rectangle 2"/>
          <p:cNvSpPr>
            <a:spLocks noChangeArrowheads="1" noTextEdit="1"/>
          </p:cNvSpPr>
          <p:nvPr>
            <p:ph type="sldImg"/>
          </p:nvPr>
        </p:nvSpPr>
        <p:spPr>
          <a:ln/>
        </p:spPr>
      </p:sp>
      <p:sp>
        <p:nvSpPr>
          <p:cNvPr id="592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89C89E-D229-4317-80FB-051A7D7D1277}" type="slidenum">
              <a:rPr lang="en-CA"/>
              <a:pPr/>
              <a:t>32</a:t>
            </a:fld>
            <a:endParaRPr lang="en-CA"/>
          </a:p>
        </p:txBody>
      </p:sp>
      <p:sp>
        <p:nvSpPr>
          <p:cNvPr id="593922" name="Rectangle 2"/>
          <p:cNvSpPr>
            <a:spLocks noChangeArrowheads="1" noTextEdit="1"/>
          </p:cNvSpPr>
          <p:nvPr>
            <p:ph type="sldImg"/>
          </p:nvPr>
        </p:nvSpPr>
        <p:spPr>
          <a:ln/>
        </p:spPr>
      </p:sp>
      <p:sp>
        <p:nvSpPr>
          <p:cNvPr id="593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241160-0F9E-4B88-9692-D1C4F1E28E67}" type="slidenum">
              <a:rPr lang="en-CA"/>
              <a:pPr/>
              <a:t>33</a:t>
            </a:fld>
            <a:endParaRPr lang="en-CA"/>
          </a:p>
        </p:txBody>
      </p:sp>
      <p:sp>
        <p:nvSpPr>
          <p:cNvPr id="594946" name="Rectangle 2"/>
          <p:cNvSpPr>
            <a:spLocks noChangeArrowheads="1" noTextEdit="1"/>
          </p:cNvSpPr>
          <p:nvPr>
            <p:ph type="sldImg"/>
          </p:nvPr>
        </p:nvSpPr>
        <p:spPr>
          <a:ln/>
        </p:spPr>
      </p:sp>
      <p:sp>
        <p:nvSpPr>
          <p:cNvPr id="594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2B795C-8F46-48AF-A391-442183DEA3F3}" type="slidenum">
              <a:rPr lang="en-CA"/>
              <a:pPr/>
              <a:t>34</a:t>
            </a:fld>
            <a:endParaRPr lang="en-CA"/>
          </a:p>
        </p:txBody>
      </p:sp>
      <p:sp>
        <p:nvSpPr>
          <p:cNvPr id="595970" name="Rectangle 2"/>
          <p:cNvSpPr>
            <a:spLocks noChangeArrowheads="1" noTextEdit="1"/>
          </p:cNvSpPr>
          <p:nvPr>
            <p:ph type="sldImg"/>
          </p:nvPr>
        </p:nvSpPr>
        <p:spPr>
          <a:ln/>
        </p:spPr>
      </p:sp>
      <p:sp>
        <p:nvSpPr>
          <p:cNvPr id="595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4350C6-AEDB-4669-8214-788D21E179CD}" type="slidenum">
              <a:rPr lang="en-CA"/>
              <a:pPr/>
              <a:t>4</a:t>
            </a:fld>
            <a:endParaRPr lang="en-CA"/>
          </a:p>
        </p:txBody>
      </p:sp>
      <p:sp>
        <p:nvSpPr>
          <p:cNvPr id="569346" name="Rectangle 2"/>
          <p:cNvSpPr>
            <a:spLocks noChangeArrowheads="1" noTextEdit="1"/>
          </p:cNvSpPr>
          <p:nvPr>
            <p:ph type="sldImg"/>
          </p:nvPr>
        </p:nvSpPr>
        <p:spPr>
          <a:ln/>
        </p:spPr>
      </p:sp>
      <p:sp>
        <p:nvSpPr>
          <p:cNvPr id="569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664B56-5C87-4307-94AF-FB5D3D76FD86}" type="slidenum">
              <a:rPr lang="en-CA"/>
              <a:pPr/>
              <a:t>35</a:t>
            </a:fld>
            <a:endParaRPr lang="en-CA"/>
          </a:p>
        </p:txBody>
      </p:sp>
      <p:sp>
        <p:nvSpPr>
          <p:cNvPr id="596994" name="Rectangle 2"/>
          <p:cNvSpPr>
            <a:spLocks noChangeArrowheads="1" noTextEdit="1"/>
          </p:cNvSpPr>
          <p:nvPr>
            <p:ph type="sldImg"/>
          </p:nvPr>
        </p:nvSpPr>
        <p:spPr>
          <a:ln/>
        </p:spPr>
      </p:sp>
      <p:sp>
        <p:nvSpPr>
          <p:cNvPr id="596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70E7EB-49E2-4F0A-AE5E-29C483E5F34A}" type="slidenum">
              <a:rPr lang="en-CA"/>
              <a:pPr/>
              <a:t>36</a:t>
            </a:fld>
            <a:endParaRPr lang="en-CA"/>
          </a:p>
        </p:txBody>
      </p:sp>
      <p:sp>
        <p:nvSpPr>
          <p:cNvPr id="598018" name="Rectangle 2"/>
          <p:cNvSpPr>
            <a:spLocks noChangeArrowheads="1" noTextEdit="1"/>
          </p:cNvSpPr>
          <p:nvPr>
            <p:ph type="sldImg"/>
          </p:nvPr>
        </p:nvSpPr>
        <p:spPr>
          <a:ln/>
        </p:spPr>
      </p:sp>
      <p:sp>
        <p:nvSpPr>
          <p:cNvPr id="598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AD183B-FE20-49BD-99AF-08839FFE4340}" type="slidenum">
              <a:rPr lang="en-CA"/>
              <a:pPr/>
              <a:t>37</a:t>
            </a:fld>
            <a:endParaRPr lang="en-CA"/>
          </a:p>
        </p:txBody>
      </p:sp>
      <p:sp>
        <p:nvSpPr>
          <p:cNvPr id="599042" name="Rectangle 2"/>
          <p:cNvSpPr>
            <a:spLocks noChangeArrowheads="1" noTextEdit="1"/>
          </p:cNvSpPr>
          <p:nvPr>
            <p:ph type="sldImg"/>
          </p:nvPr>
        </p:nvSpPr>
        <p:spPr>
          <a:ln/>
        </p:spPr>
      </p:sp>
      <p:sp>
        <p:nvSpPr>
          <p:cNvPr id="599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2D6390-2AEE-4DA9-BAD1-9559059C27EC}" type="slidenum">
              <a:rPr lang="en-CA"/>
              <a:pPr/>
              <a:t>38</a:t>
            </a:fld>
            <a:endParaRPr lang="en-CA"/>
          </a:p>
        </p:txBody>
      </p:sp>
      <p:sp>
        <p:nvSpPr>
          <p:cNvPr id="600066" name="Rectangle 2"/>
          <p:cNvSpPr>
            <a:spLocks noChangeArrowheads="1" noTextEdit="1"/>
          </p:cNvSpPr>
          <p:nvPr>
            <p:ph type="sldImg"/>
          </p:nvPr>
        </p:nvSpPr>
        <p:spPr>
          <a:ln/>
        </p:spPr>
      </p:sp>
      <p:sp>
        <p:nvSpPr>
          <p:cNvPr id="600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C916D2-807A-4FC3-A54D-2058E848A696}" type="slidenum">
              <a:rPr lang="en-CA"/>
              <a:pPr/>
              <a:t>43</a:t>
            </a:fld>
            <a:endParaRPr lang="en-CA"/>
          </a:p>
        </p:txBody>
      </p:sp>
      <p:sp>
        <p:nvSpPr>
          <p:cNvPr id="601090" name="Rectangle 2"/>
          <p:cNvSpPr>
            <a:spLocks noChangeArrowheads="1" noTextEdit="1"/>
          </p:cNvSpPr>
          <p:nvPr>
            <p:ph type="sldImg"/>
          </p:nvPr>
        </p:nvSpPr>
        <p:spPr>
          <a:ln/>
        </p:spPr>
      </p:sp>
      <p:sp>
        <p:nvSpPr>
          <p:cNvPr id="601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0F1717-AB66-4E68-8ACF-6A79B5DFA3CE}" type="slidenum">
              <a:rPr lang="en-CA"/>
              <a:pPr/>
              <a:t>44</a:t>
            </a:fld>
            <a:endParaRPr lang="en-CA"/>
          </a:p>
        </p:txBody>
      </p:sp>
      <p:sp>
        <p:nvSpPr>
          <p:cNvPr id="602114" name="Rectangle 2"/>
          <p:cNvSpPr>
            <a:spLocks noChangeArrowheads="1" noTextEdit="1"/>
          </p:cNvSpPr>
          <p:nvPr>
            <p:ph type="sldImg"/>
          </p:nvPr>
        </p:nvSpPr>
        <p:spPr>
          <a:ln/>
        </p:spPr>
      </p:sp>
      <p:sp>
        <p:nvSpPr>
          <p:cNvPr id="602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641CFB-18BC-452B-A3A2-B3A11B8D9215}" type="slidenum">
              <a:rPr lang="en-CA"/>
              <a:pPr/>
              <a:t>45</a:t>
            </a:fld>
            <a:endParaRPr lang="en-CA"/>
          </a:p>
        </p:txBody>
      </p:sp>
      <p:sp>
        <p:nvSpPr>
          <p:cNvPr id="603138" name="Rectangle 2"/>
          <p:cNvSpPr>
            <a:spLocks noChangeArrowheads="1" noTextEdit="1"/>
          </p:cNvSpPr>
          <p:nvPr>
            <p:ph type="sldImg"/>
          </p:nvPr>
        </p:nvSpPr>
        <p:spPr>
          <a:ln/>
        </p:spPr>
      </p:sp>
      <p:sp>
        <p:nvSpPr>
          <p:cNvPr id="6031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9E88D8-221A-420C-B417-B18F5CB2B198}" type="slidenum">
              <a:rPr lang="en-CA"/>
              <a:pPr/>
              <a:t>46</a:t>
            </a:fld>
            <a:endParaRPr lang="en-CA"/>
          </a:p>
        </p:txBody>
      </p:sp>
      <p:sp>
        <p:nvSpPr>
          <p:cNvPr id="609282" name="Rectangle 2"/>
          <p:cNvSpPr>
            <a:spLocks noChangeArrowheads="1" noTextEdit="1"/>
          </p:cNvSpPr>
          <p:nvPr>
            <p:ph type="sldImg"/>
          </p:nvPr>
        </p:nvSpPr>
        <p:spPr>
          <a:ln/>
        </p:spPr>
      </p:sp>
      <p:sp>
        <p:nvSpPr>
          <p:cNvPr id="6092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D41CCE-63BF-4718-8F35-E3B616744A20}" type="slidenum">
              <a:rPr lang="en-CA"/>
              <a:pPr/>
              <a:t>47</a:t>
            </a:fld>
            <a:endParaRPr lang="en-CA"/>
          </a:p>
        </p:txBody>
      </p:sp>
      <p:sp>
        <p:nvSpPr>
          <p:cNvPr id="610306" name="Rectangle 2"/>
          <p:cNvSpPr>
            <a:spLocks noChangeArrowheads="1" noTextEdit="1"/>
          </p:cNvSpPr>
          <p:nvPr>
            <p:ph type="sldImg"/>
          </p:nvPr>
        </p:nvSpPr>
        <p:spPr>
          <a:ln/>
        </p:spPr>
      </p:sp>
      <p:sp>
        <p:nvSpPr>
          <p:cNvPr id="610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821C26-6C0F-43B8-8027-2659D83F4487}" type="slidenum">
              <a:rPr lang="en-CA"/>
              <a:pPr/>
              <a:t>48</a:t>
            </a:fld>
            <a:endParaRPr lang="en-CA"/>
          </a:p>
        </p:txBody>
      </p:sp>
      <p:sp>
        <p:nvSpPr>
          <p:cNvPr id="611330" name="Rectangle 2"/>
          <p:cNvSpPr>
            <a:spLocks noChangeArrowheads="1" noTextEdit="1"/>
          </p:cNvSpPr>
          <p:nvPr>
            <p:ph type="sldImg"/>
          </p:nvPr>
        </p:nvSpPr>
        <p:spPr>
          <a:ln/>
        </p:spPr>
      </p:sp>
      <p:sp>
        <p:nvSpPr>
          <p:cNvPr id="611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781540-CAAE-46C1-8517-033B4AC158DE}" type="slidenum">
              <a:rPr lang="en-CA"/>
              <a:pPr/>
              <a:t>5</a:t>
            </a:fld>
            <a:endParaRPr lang="en-CA"/>
          </a:p>
        </p:txBody>
      </p:sp>
      <p:sp>
        <p:nvSpPr>
          <p:cNvPr id="570370" name="Rectangle 2"/>
          <p:cNvSpPr>
            <a:spLocks noChangeArrowheads="1" noTextEdit="1"/>
          </p:cNvSpPr>
          <p:nvPr>
            <p:ph type="sldImg"/>
          </p:nvPr>
        </p:nvSpPr>
        <p:spPr>
          <a:ln/>
        </p:spPr>
      </p:sp>
      <p:sp>
        <p:nvSpPr>
          <p:cNvPr id="570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307685-113C-4518-9568-E50DB7C501A9}" type="slidenum">
              <a:rPr lang="en-CA"/>
              <a:pPr/>
              <a:t>49</a:t>
            </a:fld>
            <a:endParaRPr lang="en-CA"/>
          </a:p>
        </p:txBody>
      </p:sp>
      <p:sp>
        <p:nvSpPr>
          <p:cNvPr id="612354" name="Rectangle 2"/>
          <p:cNvSpPr>
            <a:spLocks noChangeArrowheads="1" noTextEdit="1"/>
          </p:cNvSpPr>
          <p:nvPr>
            <p:ph type="sldImg"/>
          </p:nvPr>
        </p:nvSpPr>
        <p:spPr>
          <a:ln/>
        </p:spPr>
      </p:sp>
      <p:sp>
        <p:nvSpPr>
          <p:cNvPr id="612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7AA166-2EC0-4514-A096-E4DB96B54537}" type="slidenum">
              <a:rPr lang="en-CA"/>
              <a:pPr/>
              <a:t>50</a:t>
            </a:fld>
            <a:endParaRPr lang="en-CA"/>
          </a:p>
        </p:txBody>
      </p:sp>
      <p:sp>
        <p:nvSpPr>
          <p:cNvPr id="613378" name="Rectangle 2"/>
          <p:cNvSpPr>
            <a:spLocks noChangeArrowheads="1" noTextEdit="1"/>
          </p:cNvSpPr>
          <p:nvPr>
            <p:ph type="sldImg"/>
          </p:nvPr>
        </p:nvSpPr>
        <p:spPr>
          <a:ln/>
        </p:spPr>
      </p:sp>
      <p:sp>
        <p:nvSpPr>
          <p:cNvPr id="613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78D3B4-F143-4945-B81B-5B1ABC78883D}" type="slidenum">
              <a:rPr lang="en-CA"/>
              <a:pPr/>
              <a:t>51</a:t>
            </a:fld>
            <a:endParaRPr lang="en-CA"/>
          </a:p>
        </p:txBody>
      </p:sp>
      <p:sp>
        <p:nvSpPr>
          <p:cNvPr id="615426" name="Rectangle 2"/>
          <p:cNvSpPr>
            <a:spLocks noChangeArrowheads="1" noTextEdit="1"/>
          </p:cNvSpPr>
          <p:nvPr>
            <p:ph type="sldImg"/>
          </p:nvPr>
        </p:nvSpPr>
        <p:spPr>
          <a:ln/>
        </p:spPr>
      </p:sp>
      <p:sp>
        <p:nvSpPr>
          <p:cNvPr id="6154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6D857D-DD3F-40BB-A8F0-4F59B62A92CD}" type="slidenum">
              <a:rPr lang="en-CA"/>
              <a:pPr/>
              <a:t>6</a:t>
            </a:fld>
            <a:endParaRPr lang="en-CA"/>
          </a:p>
        </p:txBody>
      </p:sp>
      <p:sp>
        <p:nvSpPr>
          <p:cNvPr id="571394" name="Rectangle 2"/>
          <p:cNvSpPr>
            <a:spLocks noChangeArrowheads="1" noTextEdit="1"/>
          </p:cNvSpPr>
          <p:nvPr>
            <p:ph type="sldImg"/>
          </p:nvPr>
        </p:nvSpPr>
        <p:spPr>
          <a:ln/>
        </p:spPr>
      </p:sp>
      <p:sp>
        <p:nvSpPr>
          <p:cNvPr id="571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30477B-A84D-433E-A8CE-FE6071D9D5F4}" type="slidenum">
              <a:rPr lang="en-CA"/>
              <a:pPr/>
              <a:t>7</a:t>
            </a:fld>
            <a:endParaRPr lang="en-CA"/>
          </a:p>
        </p:txBody>
      </p:sp>
      <p:sp>
        <p:nvSpPr>
          <p:cNvPr id="572418" name="Rectangle 2"/>
          <p:cNvSpPr>
            <a:spLocks noChangeArrowheads="1" noTextEdit="1"/>
          </p:cNvSpPr>
          <p:nvPr>
            <p:ph type="sldImg"/>
          </p:nvPr>
        </p:nvSpPr>
        <p:spPr>
          <a:ln/>
        </p:spPr>
      </p:sp>
      <p:sp>
        <p:nvSpPr>
          <p:cNvPr id="572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DC8AB5-F4B3-4A64-A0D7-FEA28818F87B}" type="slidenum">
              <a:rPr lang="en-CA"/>
              <a:pPr/>
              <a:t>8</a:t>
            </a:fld>
            <a:endParaRPr lang="en-CA"/>
          </a:p>
        </p:txBody>
      </p:sp>
      <p:sp>
        <p:nvSpPr>
          <p:cNvPr id="573442" name="Rectangle 2"/>
          <p:cNvSpPr>
            <a:spLocks noChangeArrowheads="1" noTextEdit="1"/>
          </p:cNvSpPr>
          <p:nvPr>
            <p:ph type="sldImg"/>
          </p:nvPr>
        </p:nvSpPr>
        <p:spPr>
          <a:ln/>
        </p:spPr>
      </p:sp>
      <p:sp>
        <p:nvSpPr>
          <p:cNvPr id="573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8EA527-A110-4DF2-81C9-234B66787BCC}" type="slidenum">
              <a:rPr lang="en-CA"/>
              <a:pPr/>
              <a:t>9</a:t>
            </a:fld>
            <a:endParaRPr lang="en-CA"/>
          </a:p>
        </p:txBody>
      </p:sp>
      <p:sp>
        <p:nvSpPr>
          <p:cNvPr id="574466" name="Rectangle 2"/>
          <p:cNvSpPr>
            <a:spLocks noChangeArrowheads="1" noTextEdit="1"/>
          </p:cNvSpPr>
          <p:nvPr>
            <p:ph type="sldImg"/>
          </p:nvPr>
        </p:nvSpPr>
        <p:spPr>
          <a:ln/>
        </p:spPr>
      </p:sp>
      <p:sp>
        <p:nvSpPr>
          <p:cNvPr id="574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A5E27F-DD5E-4331-A715-B62429C72751}" type="slidenum">
              <a:rPr lang="en-CA"/>
              <a:pPr/>
              <a:t>10</a:t>
            </a:fld>
            <a:endParaRPr lang="en-CA"/>
          </a:p>
        </p:txBody>
      </p:sp>
      <p:sp>
        <p:nvSpPr>
          <p:cNvPr id="575490" name="Rectangle 2"/>
          <p:cNvSpPr>
            <a:spLocks noChangeArrowheads="1" noTextEdit="1"/>
          </p:cNvSpPr>
          <p:nvPr>
            <p:ph type="sldImg"/>
          </p:nvPr>
        </p:nvSpPr>
        <p:spPr>
          <a:ln/>
        </p:spPr>
      </p:sp>
      <p:sp>
        <p:nvSpPr>
          <p:cNvPr id="57549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8600" y="5791200"/>
            <a:ext cx="8001000" cy="1066801"/>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762000" y="25146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descr="logo2011.png"/>
          <p:cNvPicPr>
            <a:picLocks noChangeAspect="1"/>
          </p:cNvPicPr>
          <p:nvPr/>
        </p:nvPicPr>
        <p:blipFill>
          <a:blip r:embed="rId2" cstate="print"/>
          <a:stretch>
            <a:fillRect/>
          </a:stretch>
        </p:blipFill>
        <p:spPr>
          <a:xfrm rot="5400000">
            <a:off x="5281612" y="2995613"/>
            <a:ext cx="6858000" cy="866775"/>
          </a:xfrm>
          <a:prstGeom prst="rect">
            <a:avLst/>
          </a:prstGeom>
          <a:solidFill>
            <a:schemeClr val="tx1"/>
          </a:solidFill>
          <a:ln>
            <a:noFill/>
          </a:ln>
        </p:spPr>
      </p:pic>
      <p:sp>
        <p:nvSpPr>
          <p:cNvPr id="5" name="Rectangle 4"/>
          <p:cNvSpPr/>
          <p:nvPr/>
        </p:nvSpPr>
        <p:spPr>
          <a:xfrm>
            <a:off x="8229600" y="0"/>
            <a:ext cx="914400" cy="6858000"/>
          </a:xfrm>
          <a:prstGeom prst="rect">
            <a:avLst/>
          </a:prstGeom>
          <a:solidFill>
            <a:schemeClr val="bg1">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621792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62179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5715000"/>
            <a:ext cx="86868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228600" y="228600"/>
            <a:ext cx="8686800" cy="5410200"/>
          </a:xfrm>
        </p:spPr>
        <p:txBody>
          <a:bodyPr/>
          <a:lstStyle>
            <a:lvl1pPr>
              <a:buClr>
                <a:schemeClr val="tx2">
                  <a:lumMod val="75000"/>
                </a:schemeClr>
              </a:buClr>
              <a:defRPr/>
            </a:lvl1pPr>
            <a:lvl2pPr>
              <a:buClr>
                <a:schemeClr val="tx2">
                  <a:lumMod val="75000"/>
                </a:schemeClr>
              </a:buClr>
              <a:defRPr/>
            </a:lvl2pPr>
            <a:lvl3pPr>
              <a:buClr>
                <a:schemeClr val="tx2">
                  <a:lumMod val="75000"/>
                </a:schemeClr>
              </a:buClr>
              <a:defRPr/>
            </a:lvl3pPr>
            <a:lvl4pPr>
              <a:buClr>
                <a:schemeClr val="tx2">
                  <a:lumMod val="75000"/>
                </a:schemeClr>
              </a:buClr>
              <a:defRPr/>
            </a:lvl4pPr>
            <a:lvl5pPr>
              <a:buClr>
                <a:schemeClr val="tx2">
                  <a:lumMod val="75000"/>
                </a:schemeClr>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 y="5715001"/>
            <a:ext cx="7772400" cy="1143000"/>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228600" y="960120"/>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7" name="Picture 6" descr="logo2011.png"/>
          <p:cNvPicPr>
            <a:picLocks noChangeAspect="1"/>
          </p:cNvPicPr>
          <p:nvPr/>
        </p:nvPicPr>
        <p:blipFill>
          <a:blip r:embed="rId2" cstate="print"/>
          <a:stretch>
            <a:fillRect/>
          </a:stretch>
        </p:blipFill>
        <p:spPr>
          <a:xfrm rot="5400000">
            <a:off x="5281612" y="2995613"/>
            <a:ext cx="6858000" cy="866775"/>
          </a:xfrm>
          <a:prstGeom prst="rect">
            <a:avLst/>
          </a:prstGeom>
          <a:solidFill>
            <a:schemeClr val="tx1"/>
          </a:solidFill>
          <a:ln>
            <a:noFill/>
          </a:ln>
        </p:spPr>
      </p:pic>
      <p:sp>
        <p:nvSpPr>
          <p:cNvPr id="5" name="Rectangle 4"/>
          <p:cNvSpPr/>
          <p:nvPr/>
        </p:nvSpPr>
        <p:spPr>
          <a:xfrm>
            <a:off x="8229600" y="0"/>
            <a:ext cx="914400" cy="6858000"/>
          </a:xfrm>
          <a:prstGeom prst="rect">
            <a:avLst/>
          </a:prstGeom>
          <a:solidFill>
            <a:schemeClr val="bg1">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320040"/>
            <a:ext cx="4267200" cy="47853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320040"/>
            <a:ext cx="4267200" cy="47853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5715000"/>
            <a:ext cx="82296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37161"/>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868680"/>
            <a:ext cx="4040188" cy="4572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1" y="137161"/>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8201" y="868680"/>
            <a:ext cx="4041775" cy="4572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695950"/>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49847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37160"/>
            <a:ext cx="3008313" cy="528574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54864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228600"/>
            <a:ext cx="5486400" cy="493776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828800" y="60531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5715000"/>
            <a:ext cx="9144000" cy="1143000"/>
          </a:xfrm>
          <a:prstGeom prst="rect">
            <a:avLst/>
          </a:prstGeom>
          <a:solidFill>
            <a:schemeClr val="tx1">
              <a:lumMod val="85000"/>
              <a:lumOff val="15000"/>
            </a:schemeClr>
          </a:solidFill>
          <a:ln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715000"/>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52400" y="152400"/>
            <a:ext cx="8839200" cy="5410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6" name="Straight Connector 5"/>
          <p:cNvCxnSpPr/>
          <p:nvPr/>
        </p:nvCxnSpPr>
        <p:spPr>
          <a:xfrm>
            <a:off x="0" y="5715000"/>
            <a:ext cx="9144000" cy="0"/>
          </a:xfrm>
          <a:prstGeom prst="line">
            <a:avLst/>
          </a:prstGeom>
          <a:ln w="50800" cmpd="thinThick"/>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b="1" kern="1200">
          <a:solidFill>
            <a:srgbClr val="FFFF00"/>
          </a:solidFill>
          <a:latin typeface="Georgia"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3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48.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Statistics 3</a:t>
            </a:r>
            <a:endParaRPr lang="en-US" dirty="0"/>
          </a:p>
        </p:txBody>
      </p:sp>
      <p:sp>
        <p:nvSpPr>
          <p:cNvPr id="3" name="Subtitle 2"/>
          <p:cNvSpPr>
            <a:spLocks noGrp="1"/>
          </p:cNvSpPr>
          <p:nvPr>
            <p:ph type="subTitle" idx="1"/>
          </p:nvPr>
        </p:nvSpPr>
        <p:spPr/>
        <p:txBody>
          <a:bodyPr/>
          <a:lstStyle/>
          <a:p>
            <a:r>
              <a:rPr lang="en-US" dirty="0" smtClean="0"/>
              <a:t>Displaying and </a:t>
            </a:r>
            <a:r>
              <a:rPr lang="en-US" dirty="0" smtClean="0"/>
              <a:t>Summarizing Quantitative Data</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5314" name="Rectangle 2"/>
          <p:cNvSpPr>
            <a:spLocks noGrp="1" noChangeArrowheads="1"/>
          </p:cNvSpPr>
          <p:nvPr>
            <p:ph type="title"/>
          </p:nvPr>
        </p:nvSpPr>
        <p:spPr/>
        <p:txBody>
          <a:bodyPr>
            <a:normAutofit fontScale="90000"/>
          </a:bodyPr>
          <a:lstStyle/>
          <a:p>
            <a:r>
              <a:rPr lang="en-US"/>
              <a:t>Think Before You Draw, Again</a:t>
            </a:r>
          </a:p>
        </p:txBody>
      </p:sp>
      <p:sp>
        <p:nvSpPr>
          <p:cNvPr id="525315" name="Rectangle 3"/>
          <p:cNvSpPr>
            <a:spLocks noGrp="1" noChangeArrowheads="1"/>
          </p:cNvSpPr>
          <p:nvPr>
            <p:ph type="body" idx="1"/>
          </p:nvPr>
        </p:nvSpPr>
        <p:spPr/>
        <p:txBody>
          <a:bodyPr/>
          <a:lstStyle/>
          <a:p>
            <a:pPr marL="342900" indent="-342900"/>
            <a:r>
              <a:rPr lang="en-US"/>
              <a:t>Remember the “Make a picture” rule? </a:t>
            </a:r>
          </a:p>
          <a:p>
            <a:pPr marL="342900" indent="-342900"/>
            <a:r>
              <a:rPr lang="en-US"/>
              <a:t>Now that we have options for data displays, you need to </a:t>
            </a:r>
            <a:r>
              <a:rPr lang="en-US" i="1"/>
              <a:t>Think</a:t>
            </a:r>
            <a:r>
              <a:rPr lang="en-US"/>
              <a:t> carefully about which type of display to make.</a:t>
            </a:r>
          </a:p>
          <a:p>
            <a:pPr marL="342900" indent="-342900"/>
            <a:r>
              <a:rPr lang="en-US"/>
              <a:t>Before making a stem-and-leaf display, a histogram, or a dotplot, check the</a:t>
            </a:r>
          </a:p>
          <a:p>
            <a:pPr marL="742950" lvl="1" indent="-285750"/>
            <a:r>
              <a:rPr lang="en-US">
                <a:solidFill>
                  <a:schemeClr val="hlink"/>
                </a:solidFill>
              </a:rPr>
              <a:t>Quantitative Data Condition: </a:t>
            </a:r>
            <a:r>
              <a:rPr lang="en-US"/>
              <a:t>The data are values of a quantitative variable whose units are known.</a:t>
            </a:r>
            <a:endParaRPr lang="en-US">
              <a:solidFill>
                <a:schemeClr val="hlink"/>
              </a:solidFill>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338" name="Rectangle 2"/>
          <p:cNvSpPr>
            <a:spLocks noGrp="1" noChangeArrowheads="1"/>
          </p:cNvSpPr>
          <p:nvPr>
            <p:ph type="title"/>
          </p:nvPr>
        </p:nvSpPr>
        <p:spPr/>
        <p:txBody>
          <a:bodyPr/>
          <a:lstStyle/>
          <a:p>
            <a:r>
              <a:rPr lang="en-US"/>
              <a:t>Shape, Center, and Spread</a:t>
            </a:r>
          </a:p>
        </p:txBody>
      </p:sp>
      <p:sp>
        <p:nvSpPr>
          <p:cNvPr id="526339" name="Rectangle 3"/>
          <p:cNvSpPr>
            <a:spLocks noGrp="1" noChangeArrowheads="1"/>
          </p:cNvSpPr>
          <p:nvPr>
            <p:ph type="body" idx="1"/>
          </p:nvPr>
        </p:nvSpPr>
        <p:spPr>
          <a:ln/>
        </p:spPr>
        <p:txBody>
          <a:bodyPr/>
          <a:lstStyle/>
          <a:p>
            <a:pPr marL="342900" indent="-342900"/>
            <a:r>
              <a:rPr lang="en-US"/>
              <a:t>When describing a distribution, make sure to always tell about three things: </a:t>
            </a:r>
            <a:r>
              <a:rPr lang="en-US">
                <a:solidFill>
                  <a:schemeClr val="hlink"/>
                </a:solidFill>
              </a:rPr>
              <a:t>shape</a:t>
            </a:r>
            <a:r>
              <a:rPr lang="en-US"/>
              <a:t>, </a:t>
            </a:r>
            <a:r>
              <a:rPr lang="en-US">
                <a:solidFill>
                  <a:schemeClr val="hlink"/>
                </a:solidFill>
              </a:rPr>
              <a:t>center</a:t>
            </a:r>
            <a:r>
              <a:rPr lang="en-US"/>
              <a:t>, and </a:t>
            </a:r>
            <a:r>
              <a:rPr lang="en-US">
                <a:solidFill>
                  <a:schemeClr val="hlink"/>
                </a:solidFill>
              </a:rPr>
              <a:t>spread</a:t>
            </a:r>
            <a:r>
              <a:rPr lang="en-US"/>
              <a:t>…</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362" name="Rectangle 2"/>
          <p:cNvSpPr>
            <a:spLocks noGrp="1" noChangeArrowheads="1"/>
          </p:cNvSpPr>
          <p:nvPr>
            <p:ph type="title"/>
          </p:nvPr>
        </p:nvSpPr>
        <p:spPr/>
        <p:txBody>
          <a:bodyPr>
            <a:normAutofit fontScale="90000"/>
          </a:bodyPr>
          <a:lstStyle/>
          <a:p>
            <a:r>
              <a:rPr lang="en-US"/>
              <a:t>What is the Shape of the Distribution?</a:t>
            </a:r>
          </a:p>
        </p:txBody>
      </p:sp>
      <p:sp>
        <p:nvSpPr>
          <p:cNvPr id="527363" name="Rectangle 3"/>
          <p:cNvSpPr>
            <a:spLocks noGrp="1" noChangeArrowheads="1"/>
          </p:cNvSpPr>
          <p:nvPr>
            <p:ph type="body" idx="1"/>
          </p:nvPr>
        </p:nvSpPr>
        <p:spPr>
          <a:ln/>
        </p:spPr>
        <p:txBody>
          <a:bodyPr/>
          <a:lstStyle/>
          <a:p>
            <a:pPr marL="609600" indent="-609600">
              <a:buClr>
                <a:schemeClr val="hlink"/>
              </a:buClr>
              <a:buSzTx/>
              <a:buFontTx/>
              <a:buAutoNum type="arabicPeriod"/>
            </a:pPr>
            <a:r>
              <a:rPr lang="en-US"/>
              <a:t>Does the histogram have a single, central hump or several separated humps?</a:t>
            </a:r>
          </a:p>
          <a:p>
            <a:pPr marL="609600" indent="-609600">
              <a:buClr>
                <a:schemeClr val="hlink"/>
              </a:buClr>
              <a:buSzTx/>
              <a:buFontTx/>
              <a:buAutoNum type="arabicPeriod"/>
            </a:pPr>
            <a:r>
              <a:rPr lang="en-US"/>
              <a:t>Is the histogram symmetric?</a:t>
            </a:r>
          </a:p>
          <a:p>
            <a:pPr marL="609600" indent="-609600">
              <a:buClr>
                <a:schemeClr val="hlink"/>
              </a:buClr>
              <a:buSzTx/>
              <a:buFontTx/>
              <a:buAutoNum type="arabicPeriod"/>
            </a:pPr>
            <a:r>
              <a:rPr lang="en-US"/>
              <a:t>Do any unusual features stick out?</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8386" name="Rectangle 2"/>
          <p:cNvSpPr>
            <a:spLocks noGrp="1" noChangeArrowheads="1"/>
          </p:cNvSpPr>
          <p:nvPr>
            <p:ph type="title"/>
          </p:nvPr>
        </p:nvSpPr>
        <p:spPr/>
        <p:txBody>
          <a:bodyPr/>
          <a:lstStyle/>
          <a:p>
            <a:r>
              <a:rPr lang="en-US"/>
              <a:t>Humps</a:t>
            </a:r>
          </a:p>
        </p:txBody>
      </p:sp>
      <p:sp>
        <p:nvSpPr>
          <p:cNvPr id="528387" name="Rectangle 3"/>
          <p:cNvSpPr>
            <a:spLocks noGrp="1" noChangeArrowheads="1"/>
          </p:cNvSpPr>
          <p:nvPr>
            <p:ph type="body" idx="1"/>
          </p:nvPr>
        </p:nvSpPr>
        <p:spPr>
          <a:ln/>
        </p:spPr>
        <p:txBody>
          <a:bodyPr/>
          <a:lstStyle/>
          <a:p>
            <a:pPr marL="609600" indent="-609600">
              <a:buClr>
                <a:schemeClr val="hlink"/>
              </a:buClr>
              <a:buSzTx/>
              <a:buFontTx/>
              <a:buAutoNum type="arabicPeriod"/>
            </a:pPr>
            <a:r>
              <a:rPr lang="en-US"/>
              <a:t>Does the histogram have a single, central hump or several separated bumps?</a:t>
            </a:r>
          </a:p>
          <a:p>
            <a:pPr marL="990600" lvl="1" indent="-533400"/>
            <a:r>
              <a:rPr lang="en-US"/>
              <a:t>Humps in a histogram are called </a:t>
            </a:r>
            <a:r>
              <a:rPr lang="en-US">
                <a:solidFill>
                  <a:srgbClr val="FF0000"/>
                </a:solidFill>
              </a:rPr>
              <a:t>modes</a:t>
            </a:r>
            <a:r>
              <a:rPr lang="en-US"/>
              <a:t>.</a:t>
            </a:r>
          </a:p>
          <a:p>
            <a:pPr marL="990600" lvl="1" indent="-533400"/>
            <a:r>
              <a:rPr lang="en-US"/>
              <a:t>A histogram with one main peak is dubbed </a:t>
            </a:r>
            <a:r>
              <a:rPr lang="en-US">
                <a:solidFill>
                  <a:srgbClr val="FF0000"/>
                </a:solidFill>
              </a:rPr>
              <a:t>unimodal</a:t>
            </a:r>
            <a:r>
              <a:rPr lang="en-US"/>
              <a:t>; histograms with two peaks are </a:t>
            </a:r>
            <a:r>
              <a:rPr lang="en-US">
                <a:solidFill>
                  <a:srgbClr val="FF0000"/>
                </a:solidFill>
              </a:rPr>
              <a:t>bimodal</a:t>
            </a:r>
            <a:r>
              <a:rPr lang="en-US"/>
              <a:t>; histograms with three or more peaks are called </a:t>
            </a:r>
            <a:r>
              <a:rPr lang="en-US">
                <a:solidFill>
                  <a:srgbClr val="FF0000"/>
                </a:solidFill>
              </a:rPr>
              <a:t>multimodal</a:t>
            </a:r>
            <a:r>
              <a:rPr lang="en-US"/>
              <a:t>.</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410" name="Rectangle 2"/>
          <p:cNvSpPr>
            <a:spLocks noGrp="1" noChangeArrowheads="1"/>
          </p:cNvSpPr>
          <p:nvPr>
            <p:ph type="title"/>
          </p:nvPr>
        </p:nvSpPr>
        <p:spPr/>
        <p:txBody>
          <a:bodyPr/>
          <a:lstStyle/>
          <a:p>
            <a:r>
              <a:rPr lang="en-US"/>
              <a:t>Humps (cont.)</a:t>
            </a:r>
          </a:p>
        </p:txBody>
      </p:sp>
      <p:sp>
        <p:nvSpPr>
          <p:cNvPr id="529411" name="Rectangle 3"/>
          <p:cNvSpPr>
            <a:spLocks noGrp="1" noChangeArrowheads="1"/>
          </p:cNvSpPr>
          <p:nvPr>
            <p:ph type="body" sz="half" idx="1"/>
          </p:nvPr>
        </p:nvSpPr>
        <p:spPr>
          <a:xfrm>
            <a:off x="304800" y="228600"/>
            <a:ext cx="8294687" cy="4572000"/>
          </a:xfrm>
          <a:ln/>
        </p:spPr>
        <p:txBody>
          <a:bodyPr/>
          <a:lstStyle/>
          <a:p>
            <a:pPr marL="342900" indent="-342900"/>
            <a:r>
              <a:rPr lang="en-US" sz="2400" dirty="0"/>
              <a:t>A bimodal histogram has two apparent peaks:</a:t>
            </a:r>
          </a:p>
        </p:txBody>
      </p:sp>
      <p:pic>
        <p:nvPicPr>
          <p:cNvPr id="529412" name="Picture 4" descr="04-04a"/>
          <p:cNvPicPr>
            <a:picLocks noChangeAspect="1" noChangeArrowheads="1"/>
          </p:cNvPicPr>
          <p:nvPr/>
        </p:nvPicPr>
        <p:blipFill>
          <a:blip r:embed="rId3" cstate="print"/>
          <a:srcRect/>
          <a:stretch>
            <a:fillRect/>
          </a:stretch>
        </p:blipFill>
        <p:spPr bwMode="auto">
          <a:xfrm>
            <a:off x="1447800" y="838200"/>
            <a:ext cx="5181600" cy="4633736"/>
          </a:xfrm>
          <a:prstGeom prst="rect">
            <a:avLst/>
          </a:prstGeom>
          <a:noFill/>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Rectangle 2"/>
          <p:cNvSpPr>
            <a:spLocks noGrp="1" noChangeArrowheads="1"/>
          </p:cNvSpPr>
          <p:nvPr>
            <p:ph type="title"/>
          </p:nvPr>
        </p:nvSpPr>
        <p:spPr/>
        <p:txBody>
          <a:bodyPr/>
          <a:lstStyle/>
          <a:p>
            <a:r>
              <a:rPr lang="en-US"/>
              <a:t>Humps (cont.)</a:t>
            </a:r>
          </a:p>
        </p:txBody>
      </p:sp>
      <p:sp>
        <p:nvSpPr>
          <p:cNvPr id="530435" name="Rectangle 3"/>
          <p:cNvSpPr>
            <a:spLocks noGrp="1" noChangeArrowheads="1"/>
          </p:cNvSpPr>
          <p:nvPr>
            <p:ph type="body" sz="half" idx="1"/>
          </p:nvPr>
        </p:nvSpPr>
        <p:spPr>
          <a:xfrm>
            <a:off x="304800" y="228600"/>
            <a:ext cx="8066087" cy="4572000"/>
          </a:xfrm>
          <a:ln/>
        </p:spPr>
        <p:txBody>
          <a:bodyPr/>
          <a:lstStyle/>
          <a:p>
            <a:pPr marL="342900" indent="-342900"/>
            <a:r>
              <a:rPr lang="en-US" sz="2400" dirty="0"/>
              <a:t>A histogram that doesn’t appear to have any mode and in which all the bars are approximately the same height is called </a:t>
            </a:r>
            <a:r>
              <a:rPr lang="en-US" sz="2400" dirty="0">
                <a:solidFill>
                  <a:schemeClr val="hlink"/>
                </a:solidFill>
              </a:rPr>
              <a:t>uniform</a:t>
            </a:r>
            <a:r>
              <a:rPr lang="en-US" sz="2400" dirty="0"/>
              <a:t>:</a:t>
            </a:r>
          </a:p>
          <a:p>
            <a:pPr marL="342900" indent="-342900">
              <a:buFont typeface="Wingdings" pitchFamily="1" charset="2"/>
              <a:buNone/>
            </a:pPr>
            <a:endParaRPr lang="en-US" sz="2400" dirty="0">
              <a:solidFill>
                <a:srgbClr val="FF0066"/>
              </a:solidFill>
            </a:endParaRPr>
          </a:p>
        </p:txBody>
      </p:sp>
      <p:pic>
        <p:nvPicPr>
          <p:cNvPr id="530436" name="Picture 4" descr="04-05a"/>
          <p:cNvPicPr>
            <a:picLocks noChangeAspect="1" noChangeArrowheads="1"/>
          </p:cNvPicPr>
          <p:nvPr/>
        </p:nvPicPr>
        <p:blipFill>
          <a:blip r:embed="rId3" cstate="print"/>
          <a:srcRect/>
          <a:stretch>
            <a:fillRect/>
          </a:stretch>
        </p:blipFill>
        <p:spPr bwMode="auto">
          <a:xfrm>
            <a:off x="1143000" y="1676400"/>
            <a:ext cx="6629400" cy="3717561"/>
          </a:xfrm>
          <a:prstGeom prst="rect">
            <a:avLst/>
          </a:prstGeom>
          <a:noFill/>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458" name="Rectangle 2"/>
          <p:cNvSpPr>
            <a:spLocks noGrp="1" noChangeArrowheads="1"/>
          </p:cNvSpPr>
          <p:nvPr>
            <p:ph type="title"/>
          </p:nvPr>
        </p:nvSpPr>
        <p:spPr>
          <a:xfrm flipH="1">
            <a:off x="381000" y="5865813"/>
            <a:ext cx="8305800" cy="992187"/>
          </a:xfrm>
        </p:spPr>
        <p:txBody>
          <a:bodyPr/>
          <a:lstStyle/>
          <a:p>
            <a:r>
              <a:rPr lang="en-US"/>
              <a:t>Symmetry</a:t>
            </a:r>
          </a:p>
        </p:txBody>
      </p:sp>
      <p:sp>
        <p:nvSpPr>
          <p:cNvPr id="531459" name="Rectangle 3"/>
          <p:cNvSpPr>
            <a:spLocks noGrp="1" noChangeArrowheads="1"/>
          </p:cNvSpPr>
          <p:nvPr>
            <p:ph type="body" idx="1"/>
          </p:nvPr>
        </p:nvSpPr>
        <p:spPr>
          <a:ln/>
        </p:spPr>
        <p:txBody>
          <a:bodyPr/>
          <a:lstStyle/>
          <a:p>
            <a:pPr marL="609600" indent="-609600">
              <a:buClr>
                <a:schemeClr val="hlink"/>
              </a:buClr>
              <a:buSzTx/>
              <a:buFontTx/>
              <a:buAutoNum type="arabicPeriod" startAt="2"/>
            </a:pPr>
            <a:r>
              <a:rPr lang="en-US" sz="2600" dirty="0"/>
              <a:t>Is the histogram symmetric?</a:t>
            </a:r>
          </a:p>
          <a:p>
            <a:pPr marL="990600" lvl="1" indent="-533400"/>
            <a:r>
              <a:rPr lang="en-US" sz="2600" dirty="0"/>
              <a:t>If you can fold the histogram along a vertical line through the middle and have the edges match pretty closely, the histogram is symmetric.</a:t>
            </a:r>
          </a:p>
          <a:p>
            <a:pPr marL="609600" indent="-609600">
              <a:buClr>
                <a:schemeClr val="tx1"/>
              </a:buClr>
              <a:buFont typeface="Wingdings" pitchFamily="1" charset="2"/>
              <a:buNone/>
            </a:pPr>
            <a:endParaRPr lang="en-US" sz="2600" dirty="0"/>
          </a:p>
        </p:txBody>
      </p:sp>
      <p:pic>
        <p:nvPicPr>
          <p:cNvPr id="531460" name="Picture 4" descr="04-06a"/>
          <p:cNvPicPr>
            <a:picLocks noChangeAspect="1" noChangeArrowheads="1"/>
          </p:cNvPicPr>
          <p:nvPr/>
        </p:nvPicPr>
        <p:blipFill>
          <a:blip r:embed="rId3" cstate="print"/>
          <a:srcRect/>
          <a:stretch>
            <a:fillRect/>
          </a:stretch>
        </p:blipFill>
        <p:spPr bwMode="auto">
          <a:xfrm>
            <a:off x="1447800" y="2438400"/>
            <a:ext cx="6248400" cy="3044825"/>
          </a:xfrm>
          <a:prstGeom prst="rect">
            <a:avLst/>
          </a:prstGeom>
          <a:noFill/>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82" name="Rectangle 2"/>
          <p:cNvSpPr>
            <a:spLocks noGrp="1" noChangeArrowheads="1"/>
          </p:cNvSpPr>
          <p:nvPr>
            <p:ph type="title"/>
          </p:nvPr>
        </p:nvSpPr>
        <p:spPr/>
        <p:txBody>
          <a:bodyPr/>
          <a:lstStyle/>
          <a:p>
            <a:r>
              <a:rPr lang="en-US" sz="3200"/>
              <a:t>Symmetry (cont.)</a:t>
            </a:r>
          </a:p>
        </p:txBody>
      </p:sp>
      <p:pic>
        <p:nvPicPr>
          <p:cNvPr id="532483" name="Picture 3" descr="04-07a"/>
          <p:cNvPicPr>
            <a:picLocks noChangeAspect="1" noChangeArrowheads="1"/>
          </p:cNvPicPr>
          <p:nvPr/>
        </p:nvPicPr>
        <p:blipFill>
          <a:blip r:embed="rId3" cstate="print"/>
          <a:srcRect/>
          <a:stretch>
            <a:fillRect/>
          </a:stretch>
        </p:blipFill>
        <p:spPr bwMode="auto">
          <a:xfrm>
            <a:off x="609600" y="2819400"/>
            <a:ext cx="8294688" cy="2590800"/>
          </a:xfrm>
          <a:prstGeom prst="rect">
            <a:avLst/>
          </a:prstGeom>
          <a:noFill/>
        </p:spPr>
      </p:pic>
      <p:sp>
        <p:nvSpPr>
          <p:cNvPr id="532484" name="Rectangle 4"/>
          <p:cNvSpPr>
            <a:spLocks noGrp="1" noChangeArrowheads="1"/>
          </p:cNvSpPr>
          <p:nvPr>
            <p:ph type="body" idx="1"/>
          </p:nvPr>
        </p:nvSpPr>
        <p:spPr>
          <a:xfrm>
            <a:off x="381000" y="152400"/>
            <a:ext cx="8294687" cy="4572000"/>
          </a:xfrm>
          <a:ln/>
        </p:spPr>
        <p:txBody>
          <a:bodyPr/>
          <a:lstStyle/>
          <a:p>
            <a:pPr marL="742950" lvl="1" indent="-285750">
              <a:lnSpc>
                <a:spcPct val="95000"/>
              </a:lnSpc>
            </a:pPr>
            <a:r>
              <a:rPr lang="en-US" sz="2400" dirty="0"/>
              <a:t>The (usually) thinner ends of a distribution are called the </a:t>
            </a:r>
            <a:r>
              <a:rPr lang="en-US" sz="2400" dirty="0">
                <a:solidFill>
                  <a:schemeClr val="hlink"/>
                </a:solidFill>
              </a:rPr>
              <a:t>tails</a:t>
            </a:r>
            <a:r>
              <a:rPr lang="en-US" sz="2400" dirty="0"/>
              <a:t>. If one tail stretches out farther than the other, the histogram is said to be </a:t>
            </a:r>
            <a:r>
              <a:rPr lang="en-US" sz="2400" dirty="0">
                <a:solidFill>
                  <a:schemeClr val="hlink"/>
                </a:solidFill>
              </a:rPr>
              <a:t>skewed</a:t>
            </a:r>
            <a:r>
              <a:rPr lang="en-US" sz="2400" dirty="0"/>
              <a:t> to the side of the longer tail.</a:t>
            </a:r>
          </a:p>
          <a:p>
            <a:pPr marL="742950" lvl="1" indent="-285750">
              <a:lnSpc>
                <a:spcPct val="95000"/>
              </a:lnSpc>
            </a:pPr>
            <a:r>
              <a:rPr lang="en-US" sz="2400" dirty="0"/>
              <a:t>In the figure below, the histogram on the left is said to be skewed left, while the histogram on the right is said to be skewed right.</a:t>
            </a:r>
          </a:p>
          <a:p>
            <a:pPr marL="742950" lvl="1" indent="-285750">
              <a:lnSpc>
                <a:spcPct val="95000"/>
              </a:lnSpc>
              <a:buFont typeface="Wingdings" pitchFamily="1" charset="2"/>
              <a:buNone/>
            </a:pPr>
            <a:endParaRPr lang="en-US" sz="2400"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3506" name="Rectangle 2"/>
          <p:cNvSpPr>
            <a:spLocks noGrp="1" noChangeArrowheads="1"/>
          </p:cNvSpPr>
          <p:nvPr>
            <p:ph type="title"/>
          </p:nvPr>
        </p:nvSpPr>
        <p:spPr/>
        <p:txBody>
          <a:bodyPr/>
          <a:lstStyle/>
          <a:p>
            <a:r>
              <a:rPr lang="en-US"/>
              <a:t>Anything Unusual?</a:t>
            </a:r>
          </a:p>
        </p:txBody>
      </p:sp>
      <p:sp>
        <p:nvSpPr>
          <p:cNvPr id="533507" name="Rectangle 3"/>
          <p:cNvSpPr>
            <a:spLocks noGrp="1" noChangeArrowheads="1"/>
          </p:cNvSpPr>
          <p:nvPr>
            <p:ph type="body" idx="1"/>
          </p:nvPr>
        </p:nvSpPr>
        <p:spPr>
          <a:ln/>
        </p:spPr>
        <p:txBody>
          <a:bodyPr/>
          <a:lstStyle/>
          <a:p>
            <a:pPr marL="609600" indent="-609600">
              <a:lnSpc>
                <a:spcPct val="90000"/>
              </a:lnSpc>
              <a:buClr>
                <a:schemeClr val="hlink"/>
              </a:buClr>
              <a:buSzTx/>
              <a:buFontTx/>
              <a:buAutoNum type="arabicPeriod" startAt="3"/>
            </a:pPr>
            <a:r>
              <a:rPr lang="en-US"/>
              <a:t>Do any unusual features stick out?</a:t>
            </a:r>
          </a:p>
          <a:p>
            <a:pPr marL="990600" lvl="1" indent="-533400">
              <a:lnSpc>
                <a:spcPct val="90000"/>
              </a:lnSpc>
              <a:buClr>
                <a:srgbClr val="FF6600"/>
              </a:buClr>
            </a:pPr>
            <a:r>
              <a:rPr lang="en-US"/>
              <a:t>Sometimes it’s the unusual features that tell us something interesting or exciting about the data.</a:t>
            </a:r>
          </a:p>
          <a:p>
            <a:pPr marL="990600" lvl="1" indent="-533400">
              <a:lnSpc>
                <a:spcPct val="90000"/>
              </a:lnSpc>
              <a:buClr>
                <a:srgbClr val="FF6600"/>
              </a:buClr>
            </a:pPr>
            <a:r>
              <a:rPr lang="en-US"/>
              <a:t>You should always mention any stragglers, or </a:t>
            </a:r>
            <a:r>
              <a:rPr lang="en-US">
                <a:solidFill>
                  <a:schemeClr val="hlink"/>
                </a:solidFill>
              </a:rPr>
              <a:t>outliers</a:t>
            </a:r>
            <a:r>
              <a:rPr lang="en-US"/>
              <a:t>, that stand off away from the body of the distribution.</a:t>
            </a:r>
          </a:p>
          <a:p>
            <a:pPr marL="990600" lvl="1" indent="-533400">
              <a:lnSpc>
                <a:spcPct val="90000"/>
              </a:lnSpc>
              <a:buClr>
                <a:srgbClr val="FF6600"/>
              </a:buClr>
            </a:pPr>
            <a:r>
              <a:rPr lang="en-US"/>
              <a:t>Are there any </a:t>
            </a:r>
            <a:r>
              <a:rPr lang="en-US">
                <a:solidFill>
                  <a:schemeClr val="hlink"/>
                </a:solidFill>
              </a:rPr>
              <a:t>gaps</a:t>
            </a:r>
            <a:r>
              <a:rPr lang="en-US"/>
              <a:t> in the distribution? If so, we might have data from more than one group.</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30" name="Rectangle 2"/>
          <p:cNvSpPr>
            <a:spLocks noGrp="1" noChangeArrowheads="1"/>
          </p:cNvSpPr>
          <p:nvPr>
            <p:ph type="title"/>
          </p:nvPr>
        </p:nvSpPr>
        <p:spPr/>
        <p:txBody>
          <a:bodyPr/>
          <a:lstStyle/>
          <a:p>
            <a:r>
              <a:rPr lang="en-US" dirty="0"/>
              <a:t>Anything Unusual? </a:t>
            </a:r>
          </a:p>
        </p:txBody>
      </p:sp>
      <p:sp>
        <p:nvSpPr>
          <p:cNvPr id="534531" name="Rectangle 3"/>
          <p:cNvSpPr>
            <a:spLocks noGrp="1" noChangeArrowheads="1"/>
          </p:cNvSpPr>
          <p:nvPr>
            <p:ph type="body" idx="1"/>
          </p:nvPr>
        </p:nvSpPr>
        <p:spPr>
          <a:ln/>
        </p:spPr>
        <p:txBody>
          <a:bodyPr/>
          <a:lstStyle/>
          <a:p>
            <a:pPr marL="342900" indent="-342900"/>
            <a:r>
              <a:rPr lang="en-US" dirty="0"/>
              <a:t>The following histogram has outliers—there are three cities in the leftmost bar:</a:t>
            </a:r>
          </a:p>
        </p:txBody>
      </p:sp>
      <p:pic>
        <p:nvPicPr>
          <p:cNvPr id="534532" name="Picture 4" descr="04-08a"/>
          <p:cNvPicPr>
            <a:picLocks noChangeAspect="1" noChangeArrowheads="1"/>
          </p:cNvPicPr>
          <p:nvPr/>
        </p:nvPicPr>
        <p:blipFill>
          <a:blip r:embed="rId3" cstate="print"/>
          <a:srcRect/>
          <a:stretch>
            <a:fillRect/>
          </a:stretch>
        </p:blipFill>
        <p:spPr bwMode="auto">
          <a:xfrm>
            <a:off x="2057400" y="1295399"/>
            <a:ext cx="5410200" cy="4193499"/>
          </a:xfrm>
          <a:prstGeom prst="rect">
            <a:avLst/>
          </a:prstGeom>
          <a:noFill/>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7122" name="Rectangle 2"/>
          <p:cNvSpPr>
            <a:spLocks noGrp="1" noChangeArrowheads="1"/>
          </p:cNvSpPr>
          <p:nvPr>
            <p:ph type="title"/>
          </p:nvPr>
        </p:nvSpPr>
        <p:spPr/>
        <p:txBody>
          <a:bodyPr/>
          <a:lstStyle/>
          <a:p>
            <a:r>
              <a:rPr lang="en-US" sz="3200"/>
              <a:t>Dealing With a Lot of Numbers…</a:t>
            </a:r>
          </a:p>
        </p:txBody>
      </p:sp>
      <p:sp>
        <p:nvSpPr>
          <p:cNvPr id="517123" name="Rectangle 3"/>
          <p:cNvSpPr>
            <a:spLocks noGrp="1" noChangeArrowheads="1"/>
          </p:cNvSpPr>
          <p:nvPr>
            <p:ph type="body" idx="1"/>
          </p:nvPr>
        </p:nvSpPr>
        <p:spPr>
          <a:ln/>
        </p:spPr>
        <p:txBody>
          <a:bodyPr/>
          <a:lstStyle/>
          <a:p>
            <a:pPr marL="342900" indent="-342900"/>
            <a:r>
              <a:rPr lang="en-US"/>
              <a:t>Summarizing the data will help us when we look at large sets of quantitative data.</a:t>
            </a:r>
          </a:p>
          <a:p>
            <a:pPr marL="342900" indent="-342900"/>
            <a:r>
              <a:rPr lang="en-US"/>
              <a:t>Without summaries of the data, it’s hard to grasp what the data tell us. </a:t>
            </a:r>
          </a:p>
          <a:p>
            <a:pPr marL="342900" indent="-342900"/>
            <a:r>
              <a:rPr lang="en-US"/>
              <a:t>The best thing to do is to make a picture…</a:t>
            </a:r>
          </a:p>
          <a:p>
            <a:pPr marL="342900" indent="-342900"/>
            <a:r>
              <a:rPr lang="en-US"/>
              <a:t>We can’t use bar charts or pie charts for quantitative data, since those displays are for categorical variables.</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The supplied data (file available) shows the magnitude of the Richter scale of 57 earthquakes that occurred during the week of Oct 15 – 22, 2007</a:t>
            </a:r>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5854700" y="4394200"/>
            <a:ext cx="3289300" cy="24638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Data</a:t>
            </a:r>
            <a:endParaRPr lang="en-US" dirty="0"/>
          </a:p>
        </p:txBody>
      </p:sp>
      <p:graphicFrame>
        <p:nvGraphicFramePr>
          <p:cNvPr id="9" name="Table 8"/>
          <p:cNvGraphicFramePr>
            <a:graphicFrameLocks noGrp="1"/>
          </p:cNvGraphicFramePr>
          <p:nvPr/>
        </p:nvGraphicFramePr>
        <p:xfrm>
          <a:off x="2286000" y="228600"/>
          <a:ext cx="3505200" cy="5257800"/>
        </p:xfrm>
        <a:graphic>
          <a:graphicData uri="http://schemas.openxmlformats.org/drawingml/2006/table">
            <a:tbl>
              <a:tblPr/>
              <a:tblGrid>
                <a:gridCol w="701040"/>
                <a:gridCol w="701040"/>
                <a:gridCol w="701040"/>
                <a:gridCol w="701040"/>
                <a:gridCol w="701040"/>
              </a:tblGrid>
              <a:tr h="262890">
                <a:tc>
                  <a:txBody>
                    <a:bodyPr/>
                    <a:lstStyle/>
                    <a:p>
                      <a:pPr algn="r" fontAlgn="b"/>
                      <a:r>
                        <a:rPr lang="en-US" sz="1600" b="1" i="0" u="none" strike="noStrike" dirty="0">
                          <a:solidFill>
                            <a:srgbClr val="000000"/>
                          </a:solidFill>
                          <a:latin typeface="Calibri"/>
                        </a:rPr>
                        <a:t>5</a:t>
                      </a: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4.6</a:t>
                      </a: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4.5</a:t>
                      </a:r>
                    </a:p>
                  </a:txBody>
                  <a:tcPr marL="9525" marR="9525" marT="9525" marB="0" anchor="b">
                    <a:lnL>
                      <a:noFill/>
                    </a:lnL>
                    <a:lnR>
                      <a:noFill/>
                    </a:lnR>
                    <a:lnT>
                      <a:noFill/>
                    </a:lnT>
                    <a:lnB>
                      <a:noFill/>
                    </a:lnB>
                  </a:tcPr>
                </a:tc>
              </a:tr>
              <a:tr h="262890">
                <a:tc>
                  <a:txBody>
                    <a:bodyPr/>
                    <a:lstStyle/>
                    <a:p>
                      <a:pPr algn="r" fontAlgn="b"/>
                      <a:r>
                        <a:rPr lang="en-US" sz="1600" b="1" i="0" u="none" strike="noStrike">
                          <a:solidFill>
                            <a:srgbClr val="000000"/>
                          </a:solidFill>
                          <a:latin typeface="Calibri"/>
                        </a:rPr>
                        <a:t>4.7</a:t>
                      </a: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5.1</a:t>
                      </a: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5.5</a:t>
                      </a:r>
                    </a:p>
                  </a:txBody>
                  <a:tcPr marL="9525" marR="9525" marT="9525" marB="0" anchor="b">
                    <a:lnL>
                      <a:noFill/>
                    </a:lnL>
                    <a:lnR>
                      <a:noFill/>
                    </a:lnR>
                    <a:lnT>
                      <a:noFill/>
                    </a:lnT>
                    <a:lnB>
                      <a:noFill/>
                    </a:lnB>
                  </a:tcPr>
                </a:tc>
              </a:tr>
              <a:tr h="262890">
                <a:tc>
                  <a:txBody>
                    <a:bodyPr/>
                    <a:lstStyle/>
                    <a:p>
                      <a:pPr algn="r" fontAlgn="b"/>
                      <a:r>
                        <a:rPr lang="en-US" sz="1600" b="1" i="0" u="none" strike="noStrike">
                          <a:solidFill>
                            <a:srgbClr val="000000"/>
                          </a:solidFill>
                          <a:latin typeface="Calibri"/>
                        </a:rPr>
                        <a:t>5</a:t>
                      </a: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4.6</a:t>
                      </a: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6.6</a:t>
                      </a:r>
                    </a:p>
                  </a:txBody>
                  <a:tcPr marL="9525" marR="9525" marT="9525" marB="0" anchor="b">
                    <a:lnL>
                      <a:noFill/>
                    </a:lnL>
                    <a:lnR>
                      <a:noFill/>
                    </a:lnR>
                    <a:lnT>
                      <a:noFill/>
                    </a:lnT>
                    <a:lnB>
                      <a:noFill/>
                    </a:lnB>
                  </a:tcPr>
                </a:tc>
              </a:tr>
              <a:tr h="262890">
                <a:tc>
                  <a:txBody>
                    <a:bodyPr/>
                    <a:lstStyle/>
                    <a:p>
                      <a:pPr algn="r" fontAlgn="b"/>
                      <a:r>
                        <a:rPr lang="en-US" sz="1600" b="1" i="0" u="none" strike="noStrike">
                          <a:solidFill>
                            <a:srgbClr val="000000"/>
                          </a:solidFill>
                          <a:latin typeface="Calibri"/>
                        </a:rPr>
                        <a:t>5.2</a:t>
                      </a: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5</a:t>
                      </a: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4.8</a:t>
                      </a:r>
                    </a:p>
                  </a:txBody>
                  <a:tcPr marL="9525" marR="9525" marT="9525" marB="0" anchor="b">
                    <a:lnL>
                      <a:noFill/>
                    </a:lnL>
                    <a:lnR>
                      <a:noFill/>
                    </a:lnR>
                    <a:lnT>
                      <a:noFill/>
                    </a:lnT>
                    <a:lnB>
                      <a:noFill/>
                    </a:lnB>
                  </a:tcPr>
                </a:tc>
              </a:tr>
              <a:tr h="262890">
                <a:tc>
                  <a:txBody>
                    <a:bodyPr/>
                    <a:lstStyle/>
                    <a:p>
                      <a:pPr algn="r" fontAlgn="b"/>
                      <a:r>
                        <a:rPr lang="en-US" sz="1600" b="1" i="0" u="none" strike="noStrike">
                          <a:solidFill>
                            <a:srgbClr val="000000"/>
                          </a:solidFill>
                          <a:latin typeface="Calibri"/>
                        </a:rPr>
                        <a:t>5.8</a:t>
                      </a: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4.6</a:t>
                      </a:r>
                    </a:p>
                  </a:txBody>
                  <a:tcPr marL="9525" marR="9525" marT="9525" marB="0" anchor="b">
                    <a:lnL>
                      <a:noFill/>
                    </a:lnL>
                    <a:lnR>
                      <a:noFill/>
                    </a:lnR>
                    <a:lnT>
                      <a:noFill/>
                    </a:lnT>
                    <a:lnB>
                      <a:noFill/>
                    </a:lnB>
                  </a:tcPr>
                </a:tc>
                <a:tc>
                  <a:txBody>
                    <a:bodyPr/>
                    <a:lstStyle/>
                    <a:p>
                      <a:pPr algn="l"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4.8</a:t>
                      </a:r>
                    </a:p>
                  </a:txBody>
                  <a:tcPr marL="9525" marR="9525" marT="9525" marB="0" anchor="b">
                    <a:lnL>
                      <a:noFill/>
                    </a:lnL>
                    <a:lnR>
                      <a:noFill/>
                    </a:lnR>
                    <a:lnT>
                      <a:noFill/>
                    </a:lnT>
                    <a:lnB>
                      <a:noFill/>
                    </a:lnB>
                  </a:tcPr>
                </a:tc>
              </a:tr>
              <a:tr h="262890">
                <a:tc>
                  <a:txBody>
                    <a:bodyPr/>
                    <a:lstStyle/>
                    <a:p>
                      <a:pPr algn="r" fontAlgn="b"/>
                      <a:r>
                        <a:rPr lang="en-US" sz="1600" b="1" i="0" u="none" strike="noStrike">
                          <a:solidFill>
                            <a:srgbClr val="000000"/>
                          </a:solidFill>
                          <a:latin typeface="Calibri"/>
                        </a:rPr>
                        <a:t>5.1</a:t>
                      </a: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4.6</a:t>
                      </a: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4.6</a:t>
                      </a:r>
                    </a:p>
                  </a:txBody>
                  <a:tcPr marL="9525" marR="9525" marT="9525" marB="0" anchor="b">
                    <a:lnL>
                      <a:noFill/>
                    </a:lnL>
                    <a:lnR>
                      <a:noFill/>
                    </a:lnR>
                    <a:lnT>
                      <a:noFill/>
                    </a:lnT>
                    <a:lnB>
                      <a:noFill/>
                    </a:lnB>
                  </a:tcPr>
                </a:tc>
              </a:tr>
              <a:tr h="262890">
                <a:tc>
                  <a:txBody>
                    <a:bodyPr/>
                    <a:lstStyle/>
                    <a:p>
                      <a:pPr algn="r" fontAlgn="b"/>
                      <a:r>
                        <a:rPr lang="en-US" sz="1600" b="1" i="0" u="none" strike="noStrike">
                          <a:solidFill>
                            <a:srgbClr val="000000"/>
                          </a:solidFill>
                          <a:latin typeface="Calibri"/>
                        </a:rPr>
                        <a:t>4.7</a:t>
                      </a: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4.9</a:t>
                      </a: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5.2</a:t>
                      </a:r>
                    </a:p>
                  </a:txBody>
                  <a:tcPr marL="9525" marR="9525" marT="9525" marB="0" anchor="b">
                    <a:lnL>
                      <a:noFill/>
                    </a:lnL>
                    <a:lnR>
                      <a:noFill/>
                    </a:lnR>
                    <a:lnT>
                      <a:noFill/>
                    </a:lnT>
                    <a:lnB>
                      <a:noFill/>
                    </a:lnB>
                  </a:tcPr>
                </a:tc>
              </a:tr>
              <a:tr h="262890">
                <a:tc>
                  <a:txBody>
                    <a:bodyPr/>
                    <a:lstStyle/>
                    <a:p>
                      <a:pPr algn="r" fontAlgn="b"/>
                      <a:r>
                        <a:rPr lang="en-US" sz="1600" b="1" i="0" u="none" strike="noStrike">
                          <a:solidFill>
                            <a:srgbClr val="000000"/>
                          </a:solidFill>
                          <a:latin typeface="Calibri"/>
                        </a:rPr>
                        <a:t>5.3</a:t>
                      </a: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4.7</a:t>
                      </a: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4.9</a:t>
                      </a:r>
                    </a:p>
                  </a:txBody>
                  <a:tcPr marL="9525" marR="9525" marT="9525" marB="0" anchor="b">
                    <a:lnL>
                      <a:noFill/>
                    </a:lnL>
                    <a:lnR>
                      <a:noFill/>
                    </a:lnR>
                    <a:lnT>
                      <a:noFill/>
                    </a:lnT>
                    <a:lnB>
                      <a:noFill/>
                    </a:lnB>
                  </a:tcPr>
                </a:tc>
              </a:tr>
              <a:tr h="262890">
                <a:tc>
                  <a:txBody>
                    <a:bodyPr/>
                    <a:lstStyle/>
                    <a:p>
                      <a:pPr algn="r" fontAlgn="b"/>
                      <a:r>
                        <a:rPr lang="en-US" sz="1600" b="1" i="0" u="none" strike="noStrike">
                          <a:solidFill>
                            <a:srgbClr val="000000"/>
                          </a:solidFill>
                          <a:latin typeface="Calibri"/>
                        </a:rPr>
                        <a:t>4.6</a:t>
                      </a: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5</a:t>
                      </a: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5.1</a:t>
                      </a:r>
                    </a:p>
                  </a:txBody>
                  <a:tcPr marL="9525" marR="9525" marT="9525" marB="0" anchor="b">
                    <a:lnL>
                      <a:noFill/>
                    </a:lnL>
                    <a:lnR>
                      <a:noFill/>
                    </a:lnR>
                    <a:lnT>
                      <a:noFill/>
                    </a:lnT>
                    <a:lnB>
                      <a:noFill/>
                    </a:lnB>
                  </a:tcPr>
                </a:tc>
              </a:tr>
              <a:tr h="262890">
                <a:tc>
                  <a:txBody>
                    <a:bodyPr/>
                    <a:lstStyle/>
                    <a:p>
                      <a:pPr algn="r" fontAlgn="b"/>
                      <a:r>
                        <a:rPr lang="en-US" sz="1600" b="1" i="0" u="none" strike="noStrike">
                          <a:solidFill>
                            <a:srgbClr val="000000"/>
                          </a:solidFill>
                          <a:latin typeface="Calibri"/>
                        </a:rPr>
                        <a:t>4</a:t>
                      </a: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4.6</a:t>
                      </a: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4.2</a:t>
                      </a:r>
                    </a:p>
                  </a:txBody>
                  <a:tcPr marL="9525" marR="9525" marT="9525" marB="0" anchor="b">
                    <a:lnL>
                      <a:noFill/>
                    </a:lnL>
                    <a:lnR>
                      <a:noFill/>
                    </a:lnR>
                    <a:lnT>
                      <a:noFill/>
                    </a:lnT>
                    <a:lnB>
                      <a:noFill/>
                    </a:lnB>
                  </a:tcPr>
                </a:tc>
              </a:tr>
              <a:tr h="262890">
                <a:tc>
                  <a:txBody>
                    <a:bodyPr/>
                    <a:lstStyle/>
                    <a:p>
                      <a:pPr algn="r" fontAlgn="b"/>
                      <a:r>
                        <a:rPr lang="en-US" sz="1600" b="1" i="0" u="none" strike="noStrike">
                          <a:solidFill>
                            <a:srgbClr val="000000"/>
                          </a:solidFill>
                          <a:latin typeface="Calibri"/>
                        </a:rPr>
                        <a:t>5.5</a:t>
                      </a: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5.5</a:t>
                      </a: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4.8</a:t>
                      </a:r>
                    </a:p>
                  </a:txBody>
                  <a:tcPr marL="9525" marR="9525" marT="9525" marB="0" anchor="b">
                    <a:lnL>
                      <a:noFill/>
                    </a:lnL>
                    <a:lnR>
                      <a:noFill/>
                    </a:lnR>
                    <a:lnT>
                      <a:noFill/>
                    </a:lnT>
                    <a:lnB>
                      <a:noFill/>
                    </a:lnB>
                  </a:tcPr>
                </a:tc>
              </a:tr>
              <a:tr h="262890">
                <a:tc>
                  <a:txBody>
                    <a:bodyPr/>
                    <a:lstStyle/>
                    <a:p>
                      <a:pPr algn="r" fontAlgn="b"/>
                      <a:r>
                        <a:rPr lang="en-US" sz="1600" b="1" i="0" u="none" strike="noStrike">
                          <a:solidFill>
                            <a:srgbClr val="000000"/>
                          </a:solidFill>
                          <a:latin typeface="Calibri"/>
                        </a:rPr>
                        <a:t>5.4</a:t>
                      </a: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4.5</a:t>
                      </a: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5.1</a:t>
                      </a:r>
                    </a:p>
                  </a:txBody>
                  <a:tcPr marL="9525" marR="9525" marT="9525" marB="0" anchor="b">
                    <a:lnL>
                      <a:noFill/>
                    </a:lnL>
                    <a:lnR>
                      <a:noFill/>
                    </a:lnR>
                    <a:lnT>
                      <a:noFill/>
                    </a:lnT>
                    <a:lnB>
                      <a:noFill/>
                    </a:lnB>
                  </a:tcPr>
                </a:tc>
              </a:tr>
              <a:tr h="262890">
                <a:tc>
                  <a:txBody>
                    <a:bodyPr/>
                    <a:lstStyle/>
                    <a:p>
                      <a:pPr algn="r" fontAlgn="b"/>
                      <a:r>
                        <a:rPr lang="en-US" sz="1600" b="1" i="0" u="none" strike="noStrike">
                          <a:solidFill>
                            <a:srgbClr val="000000"/>
                          </a:solidFill>
                          <a:latin typeface="Calibri"/>
                        </a:rPr>
                        <a:t>5.1</a:t>
                      </a: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4.5</a:t>
                      </a: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4.9</a:t>
                      </a:r>
                    </a:p>
                  </a:txBody>
                  <a:tcPr marL="9525" marR="9525" marT="9525" marB="0" anchor="b">
                    <a:lnL>
                      <a:noFill/>
                    </a:lnL>
                    <a:lnR>
                      <a:noFill/>
                    </a:lnR>
                    <a:lnT>
                      <a:noFill/>
                    </a:lnT>
                    <a:lnB>
                      <a:noFill/>
                    </a:lnB>
                  </a:tcPr>
                </a:tc>
              </a:tr>
              <a:tr h="262890">
                <a:tc>
                  <a:txBody>
                    <a:bodyPr/>
                    <a:lstStyle/>
                    <a:p>
                      <a:pPr algn="r" fontAlgn="b"/>
                      <a:r>
                        <a:rPr lang="en-US" sz="1600" b="1" i="0" u="none" strike="noStrike">
                          <a:solidFill>
                            <a:srgbClr val="000000"/>
                          </a:solidFill>
                          <a:latin typeface="Calibri"/>
                        </a:rPr>
                        <a:t>6.2</a:t>
                      </a: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4.8</a:t>
                      </a: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5.2</a:t>
                      </a:r>
                    </a:p>
                  </a:txBody>
                  <a:tcPr marL="9525" marR="9525" marT="9525" marB="0" anchor="b">
                    <a:lnL>
                      <a:noFill/>
                    </a:lnL>
                    <a:lnR>
                      <a:noFill/>
                    </a:lnR>
                    <a:lnT>
                      <a:noFill/>
                    </a:lnT>
                    <a:lnB>
                      <a:noFill/>
                    </a:lnB>
                  </a:tcPr>
                </a:tc>
              </a:tr>
              <a:tr h="262890">
                <a:tc>
                  <a:txBody>
                    <a:bodyPr/>
                    <a:lstStyle/>
                    <a:p>
                      <a:pPr algn="r" fontAlgn="b"/>
                      <a:r>
                        <a:rPr lang="en-US" sz="1600" b="1" i="0" u="none" strike="noStrike">
                          <a:solidFill>
                            <a:srgbClr val="000000"/>
                          </a:solidFill>
                          <a:latin typeface="Calibri"/>
                        </a:rPr>
                        <a:t>4.8</a:t>
                      </a: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4.9</a:t>
                      </a: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6.1</a:t>
                      </a:r>
                    </a:p>
                  </a:txBody>
                  <a:tcPr marL="9525" marR="9525" marT="9525" marB="0" anchor="b">
                    <a:lnL>
                      <a:noFill/>
                    </a:lnL>
                    <a:lnR>
                      <a:noFill/>
                    </a:lnR>
                    <a:lnT>
                      <a:noFill/>
                    </a:lnT>
                    <a:lnB>
                      <a:noFill/>
                    </a:lnB>
                  </a:tcPr>
                </a:tc>
              </a:tr>
              <a:tr h="262890">
                <a:tc>
                  <a:txBody>
                    <a:bodyPr/>
                    <a:lstStyle/>
                    <a:p>
                      <a:pPr algn="r" fontAlgn="b"/>
                      <a:r>
                        <a:rPr lang="en-US" sz="1600" b="1" i="0" u="none" strike="noStrike">
                          <a:solidFill>
                            <a:srgbClr val="000000"/>
                          </a:solidFill>
                          <a:latin typeface="Calibri"/>
                        </a:rPr>
                        <a:t>4.9</a:t>
                      </a: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5.2</a:t>
                      </a: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4.5</a:t>
                      </a:r>
                    </a:p>
                  </a:txBody>
                  <a:tcPr marL="9525" marR="9525" marT="9525" marB="0" anchor="b">
                    <a:lnL>
                      <a:noFill/>
                    </a:lnL>
                    <a:lnR>
                      <a:noFill/>
                    </a:lnR>
                    <a:lnT>
                      <a:noFill/>
                    </a:lnT>
                    <a:lnB>
                      <a:noFill/>
                    </a:lnB>
                  </a:tcPr>
                </a:tc>
              </a:tr>
              <a:tr h="262890">
                <a:tc>
                  <a:txBody>
                    <a:bodyPr/>
                    <a:lstStyle/>
                    <a:p>
                      <a:pPr algn="r" fontAlgn="b"/>
                      <a:r>
                        <a:rPr lang="en-US" sz="1600" b="1" i="0" u="none" strike="noStrike">
                          <a:solidFill>
                            <a:srgbClr val="000000"/>
                          </a:solidFill>
                          <a:latin typeface="Calibri"/>
                        </a:rPr>
                        <a:t>5</a:t>
                      </a: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4.8</a:t>
                      </a: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4.3</a:t>
                      </a:r>
                    </a:p>
                  </a:txBody>
                  <a:tcPr marL="9525" marR="9525" marT="9525" marB="0" anchor="b">
                    <a:lnL>
                      <a:noFill/>
                    </a:lnL>
                    <a:lnR>
                      <a:noFill/>
                    </a:lnR>
                    <a:lnT>
                      <a:noFill/>
                    </a:lnT>
                    <a:lnB>
                      <a:noFill/>
                    </a:lnB>
                  </a:tcPr>
                </a:tc>
              </a:tr>
              <a:tr h="262890">
                <a:tc>
                  <a:txBody>
                    <a:bodyPr/>
                    <a:lstStyle/>
                    <a:p>
                      <a:pPr algn="r" fontAlgn="b"/>
                      <a:r>
                        <a:rPr lang="en-US" sz="1600" b="1" i="0" u="none" strike="noStrike">
                          <a:solidFill>
                            <a:srgbClr val="000000"/>
                          </a:solidFill>
                          <a:latin typeface="Calibri"/>
                        </a:rPr>
                        <a:t>5.2</a:t>
                      </a: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5</a:t>
                      </a: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tr>
              <a:tr h="262890">
                <a:tc>
                  <a:txBody>
                    <a:bodyPr/>
                    <a:lstStyle/>
                    <a:p>
                      <a:pPr algn="r" fontAlgn="b"/>
                      <a:r>
                        <a:rPr lang="en-US" sz="1600" b="1" i="0" u="none" strike="noStrike">
                          <a:solidFill>
                            <a:srgbClr val="000000"/>
                          </a:solidFill>
                          <a:latin typeface="Calibri"/>
                        </a:rPr>
                        <a:t>5.1</a:t>
                      </a: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5.3</a:t>
                      </a: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tr>
              <a:tr h="262890">
                <a:tc>
                  <a:txBody>
                    <a:bodyPr/>
                    <a:lstStyle/>
                    <a:p>
                      <a:pPr algn="r" fontAlgn="b"/>
                      <a:r>
                        <a:rPr lang="en-US" sz="1600" b="1" i="0" u="none" strike="noStrike">
                          <a:solidFill>
                            <a:srgbClr val="000000"/>
                          </a:solidFill>
                          <a:latin typeface="Calibri"/>
                        </a:rPr>
                        <a:t>4.6</a:t>
                      </a: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4.9</a:t>
                      </a: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tr>
            </a:tbl>
          </a:graphicData>
        </a:graphic>
      </p:graphicFrame>
      <p:sp>
        <p:nvSpPr>
          <p:cNvPr id="10" name="TextBox 9"/>
          <p:cNvSpPr txBox="1"/>
          <p:nvPr/>
        </p:nvSpPr>
        <p:spPr>
          <a:xfrm>
            <a:off x="7737140" y="3581400"/>
            <a:ext cx="1406860" cy="369332"/>
          </a:xfrm>
          <a:prstGeom prst="rect">
            <a:avLst/>
          </a:prstGeom>
          <a:noFill/>
        </p:spPr>
        <p:txBody>
          <a:bodyPr wrap="none" rtlCol="0">
            <a:spAutoFit/>
          </a:bodyPr>
          <a:lstStyle/>
          <a:p>
            <a:r>
              <a:rPr lang="en-US" dirty="0" smtClean="0"/>
              <a:t>Or download</a:t>
            </a:r>
            <a:endParaRPr lang="en-US" dirty="0"/>
          </a:p>
        </p:txBody>
      </p:sp>
      <p:pic>
        <p:nvPicPr>
          <p:cNvPr id="11" name="Picture 2"/>
          <p:cNvPicPr>
            <a:picLocks noChangeAspect="1" noChangeArrowheads="1"/>
          </p:cNvPicPr>
          <p:nvPr/>
        </p:nvPicPr>
        <p:blipFill>
          <a:blip r:embed="rId2" cstate="print"/>
          <a:srcRect/>
          <a:stretch>
            <a:fillRect/>
          </a:stretch>
        </p:blipFill>
        <p:spPr bwMode="auto">
          <a:xfrm>
            <a:off x="5854700" y="4394200"/>
            <a:ext cx="3289300" cy="246380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pPr>
              <a:buNone/>
            </a:pPr>
            <a:r>
              <a:rPr lang="en-US" b="1" dirty="0" smtClean="0">
                <a:solidFill>
                  <a:schemeClr val="tx2">
                    <a:lumMod val="75000"/>
                  </a:schemeClr>
                </a:solidFill>
              </a:rPr>
              <a:t>Create a histogram, with sensible bins</a:t>
            </a:r>
          </a:p>
          <a:p>
            <a:r>
              <a:rPr lang="en-US" dirty="0" smtClean="0"/>
              <a:t>What is the width of the bins?</a:t>
            </a:r>
          </a:p>
          <a:p>
            <a:pPr>
              <a:buNone/>
            </a:pPr>
            <a:endParaRPr lang="en-US" dirty="0" smtClean="0"/>
          </a:p>
          <a:p>
            <a:pPr>
              <a:buNone/>
            </a:pPr>
            <a:r>
              <a:rPr lang="en-US" b="1" dirty="0" smtClean="0">
                <a:solidFill>
                  <a:schemeClr val="tx2">
                    <a:lumMod val="75000"/>
                  </a:schemeClr>
                </a:solidFill>
              </a:rPr>
              <a:t>Create a stem and leaf plot</a:t>
            </a:r>
          </a:p>
        </p:txBody>
      </p:sp>
      <p:pic>
        <p:nvPicPr>
          <p:cNvPr id="4098" name="Picture 2"/>
          <p:cNvPicPr>
            <a:picLocks noChangeAspect="1" noChangeArrowheads="1"/>
          </p:cNvPicPr>
          <p:nvPr/>
        </p:nvPicPr>
        <p:blipFill>
          <a:blip r:embed="rId2" cstate="print"/>
          <a:srcRect/>
          <a:stretch>
            <a:fillRect/>
          </a:stretch>
        </p:blipFill>
        <p:spPr bwMode="auto">
          <a:xfrm>
            <a:off x="5854700" y="4394200"/>
            <a:ext cx="3289300" cy="2463800"/>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Statistics 3</a:t>
            </a:r>
            <a:endParaRPr lang="en-US" dirty="0"/>
          </a:p>
        </p:txBody>
      </p:sp>
      <p:sp>
        <p:nvSpPr>
          <p:cNvPr id="5" name="Subtitle 4"/>
          <p:cNvSpPr>
            <a:spLocks noGrp="1"/>
          </p:cNvSpPr>
          <p:nvPr>
            <p:ph type="subTitle" idx="1"/>
          </p:nvPr>
        </p:nvSpPr>
        <p:spPr/>
        <p:txBody>
          <a:bodyPr/>
          <a:lstStyle/>
          <a:p>
            <a:r>
              <a:rPr lang="en-US" dirty="0" smtClean="0"/>
              <a:t>Centers of Data</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5554" name="Rectangle 2"/>
          <p:cNvSpPr>
            <a:spLocks noGrp="1" noChangeArrowheads="1"/>
          </p:cNvSpPr>
          <p:nvPr>
            <p:ph type="title"/>
          </p:nvPr>
        </p:nvSpPr>
        <p:spPr/>
        <p:txBody>
          <a:bodyPr>
            <a:normAutofit/>
          </a:bodyPr>
          <a:lstStyle/>
          <a:p>
            <a:r>
              <a:rPr lang="en-US" dirty="0"/>
              <a:t>Where is the </a:t>
            </a:r>
            <a:r>
              <a:rPr lang="en-US" dirty="0" smtClean="0"/>
              <a:t>Center?</a:t>
            </a:r>
            <a:endParaRPr lang="en-US" dirty="0"/>
          </a:p>
        </p:txBody>
      </p:sp>
      <p:sp>
        <p:nvSpPr>
          <p:cNvPr id="535555" name="Rectangle 3"/>
          <p:cNvSpPr>
            <a:spLocks noGrp="1" noChangeArrowheads="1"/>
          </p:cNvSpPr>
          <p:nvPr>
            <p:ph type="body" idx="1"/>
          </p:nvPr>
        </p:nvSpPr>
        <p:spPr>
          <a:ln/>
        </p:spPr>
        <p:txBody>
          <a:bodyPr/>
          <a:lstStyle/>
          <a:p>
            <a:pPr marL="342900" indent="-342900"/>
            <a:r>
              <a:rPr lang="en-US"/>
              <a:t>If you had to pick a single number to describe all the data what would you pick?</a:t>
            </a:r>
          </a:p>
          <a:p>
            <a:pPr marL="342900" indent="-342900"/>
            <a:r>
              <a:rPr lang="en-US"/>
              <a:t>It’s easy to find the center when a histogram is unimodal and symmetric—it’s right in the middle.</a:t>
            </a:r>
          </a:p>
          <a:p>
            <a:pPr marL="342900" indent="-342900"/>
            <a:r>
              <a:rPr lang="en-US"/>
              <a:t>On the other hand, it’s not so easy to find the center of a skewed histogram or a histogram with more than one mode.</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2" name="Rectangle 2"/>
          <p:cNvSpPr>
            <a:spLocks noGrp="1" noChangeArrowheads="1"/>
          </p:cNvSpPr>
          <p:nvPr>
            <p:ph type="title"/>
          </p:nvPr>
        </p:nvSpPr>
        <p:spPr>
          <a:xfrm>
            <a:off x="0" y="5715000"/>
            <a:ext cx="9144000" cy="1143000"/>
          </a:xfrm>
        </p:spPr>
        <p:txBody>
          <a:bodyPr>
            <a:normAutofit fontScale="90000"/>
          </a:bodyPr>
          <a:lstStyle/>
          <a:p>
            <a:r>
              <a:rPr lang="en-US" dirty="0"/>
              <a:t>Center of a Distribution </a:t>
            </a:r>
            <a:r>
              <a:rPr lang="en-US" dirty="0" smtClean="0"/>
              <a:t>-Median</a:t>
            </a:r>
            <a:endParaRPr lang="en-US" dirty="0"/>
          </a:p>
        </p:txBody>
      </p:sp>
      <p:sp>
        <p:nvSpPr>
          <p:cNvPr id="547843" name="Rectangle 3"/>
          <p:cNvSpPr>
            <a:spLocks noGrp="1" noChangeArrowheads="1"/>
          </p:cNvSpPr>
          <p:nvPr>
            <p:ph type="body" idx="1"/>
          </p:nvPr>
        </p:nvSpPr>
        <p:spPr/>
        <p:txBody>
          <a:bodyPr/>
          <a:lstStyle/>
          <a:p>
            <a:r>
              <a:rPr lang="en-US" sz="2400" dirty="0"/>
              <a:t>The median is the value with exactly half the data values below it and half above it.</a:t>
            </a:r>
          </a:p>
          <a:p>
            <a:pPr lvl="1"/>
            <a:r>
              <a:rPr lang="en-US" sz="2400" dirty="0"/>
              <a:t>It is the middle data                                                      value (once the data                                                   values have been </a:t>
            </a:r>
            <a:endParaRPr lang="en-US" sz="2400" dirty="0" smtClean="0"/>
          </a:p>
          <a:p>
            <a:pPr lvl="1">
              <a:buNone/>
            </a:pPr>
            <a:r>
              <a:rPr lang="en-US" sz="2400" dirty="0" smtClean="0"/>
              <a:t> </a:t>
            </a:r>
            <a:r>
              <a:rPr lang="en-US" sz="2400" dirty="0" smtClean="0"/>
              <a:t>  ordered</a:t>
            </a:r>
            <a:r>
              <a:rPr lang="en-US" sz="2400" dirty="0"/>
              <a:t>) that </a:t>
            </a:r>
            <a:r>
              <a:rPr lang="en-US" sz="2400" dirty="0" smtClean="0"/>
              <a:t>divides</a:t>
            </a:r>
          </a:p>
          <a:p>
            <a:pPr lvl="1">
              <a:buNone/>
            </a:pPr>
            <a:r>
              <a:rPr lang="en-US" sz="2400" dirty="0" smtClean="0"/>
              <a:t>   </a:t>
            </a:r>
            <a:r>
              <a:rPr lang="en-US" sz="2400" dirty="0"/>
              <a:t>the histogram into 					</a:t>
            </a:r>
            <a:br>
              <a:rPr lang="en-US" sz="2400" dirty="0"/>
            </a:br>
            <a:r>
              <a:rPr lang="en-US" sz="2400" dirty="0"/>
              <a:t>two equal areas</a:t>
            </a:r>
          </a:p>
          <a:p>
            <a:pPr lvl="1"/>
            <a:r>
              <a:rPr lang="en-US" sz="2400" dirty="0"/>
              <a:t>It has the same units					</a:t>
            </a:r>
            <a:br>
              <a:rPr lang="en-US" sz="2400" dirty="0"/>
            </a:br>
            <a:r>
              <a:rPr lang="en-US" sz="2400" dirty="0"/>
              <a:t>as the data</a:t>
            </a:r>
          </a:p>
        </p:txBody>
      </p:sp>
      <p:pic>
        <p:nvPicPr>
          <p:cNvPr id="547845" name="Picture 5" descr="Picture 10"/>
          <p:cNvPicPr>
            <a:picLocks noChangeAspect="1" noChangeArrowheads="1"/>
          </p:cNvPicPr>
          <p:nvPr/>
        </p:nvPicPr>
        <p:blipFill>
          <a:blip r:embed="rId3" cstate="print"/>
          <a:srcRect/>
          <a:stretch>
            <a:fillRect/>
          </a:stretch>
        </p:blipFill>
        <p:spPr bwMode="auto">
          <a:xfrm>
            <a:off x="4303759" y="1066800"/>
            <a:ext cx="4840241" cy="3733800"/>
          </a:xfrm>
          <a:prstGeom prst="rect">
            <a:avLst/>
          </a:prstGeom>
          <a:noFill/>
        </p:spPr>
      </p:pic>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6578" name="Rectangle 2"/>
          <p:cNvSpPr>
            <a:spLocks noGrp="1" noChangeArrowheads="1"/>
          </p:cNvSpPr>
          <p:nvPr>
            <p:ph type="title"/>
          </p:nvPr>
        </p:nvSpPr>
        <p:spPr>
          <a:xfrm>
            <a:off x="0" y="5715000"/>
            <a:ext cx="9144000" cy="1143000"/>
          </a:xfrm>
        </p:spPr>
        <p:txBody>
          <a:bodyPr>
            <a:normAutofit fontScale="90000"/>
          </a:bodyPr>
          <a:lstStyle/>
          <a:p>
            <a:r>
              <a:rPr lang="en-US" dirty="0"/>
              <a:t>How Spread Out is the Distribution?</a:t>
            </a:r>
          </a:p>
        </p:txBody>
      </p:sp>
      <p:sp>
        <p:nvSpPr>
          <p:cNvPr id="536579" name="Rectangle 3"/>
          <p:cNvSpPr>
            <a:spLocks noGrp="1" noChangeArrowheads="1"/>
          </p:cNvSpPr>
          <p:nvPr>
            <p:ph type="body" idx="1"/>
          </p:nvPr>
        </p:nvSpPr>
        <p:spPr>
          <a:ln/>
        </p:spPr>
        <p:txBody>
          <a:bodyPr/>
          <a:lstStyle/>
          <a:p>
            <a:pPr marL="342900" indent="-342900"/>
            <a:r>
              <a:rPr lang="en-US"/>
              <a:t>Variation matters, and Statistics is about variation.</a:t>
            </a:r>
          </a:p>
          <a:p>
            <a:pPr marL="342900" indent="-342900"/>
            <a:r>
              <a:rPr lang="en-US"/>
              <a:t>Are the values of the distribution tightly clustered around the center or more spread out?</a:t>
            </a:r>
          </a:p>
          <a:p>
            <a:pPr marL="342900" indent="-342900"/>
            <a:r>
              <a:rPr lang="en-US"/>
              <a:t>Always report a measure of </a:t>
            </a:r>
            <a:r>
              <a:rPr lang="en-US">
                <a:solidFill>
                  <a:srgbClr val="FF0000"/>
                </a:solidFill>
              </a:rPr>
              <a:t>spread</a:t>
            </a:r>
            <a:r>
              <a:rPr lang="en-US"/>
              <a:t> along with a measure of center when describing a distribution numerically.</a:t>
            </a:r>
            <a:endParaRPr lang="en-US" sz="240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866" name="Rectangle 2"/>
          <p:cNvSpPr>
            <a:spLocks noGrp="1" noChangeArrowheads="1"/>
          </p:cNvSpPr>
          <p:nvPr>
            <p:ph type="title"/>
          </p:nvPr>
        </p:nvSpPr>
        <p:spPr/>
        <p:txBody>
          <a:bodyPr/>
          <a:lstStyle/>
          <a:p>
            <a:r>
              <a:rPr lang="en-US"/>
              <a:t>Spread: Home on the Range</a:t>
            </a:r>
          </a:p>
        </p:txBody>
      </p:sp>
      <p:sp>
        <p:nvSpPr>
          <p:cNvPr id="548867" name="Rectangle 3"/>
          <p:cNvSpPr>
            <a:spLocks noGrp="1" noChangeArrowheads="1"/>
          </p:cNvSpPr>
          <p:nvPr>
            <p:ph type="body" idx="1"/>
          </p:nvPr>
        </p:nvSpPr>
        <p:spPr/>
        <p:txBody>
          <a:bodyPr/>
          <a:lstStyle/>
          <a:p>
            <a:r>
              <a:rPr lang="en-US"/>
              <a:t>The </a:t>
            </a:r>
            <a:r>
              <a:rPr lang="en-US">
                <a:solidFill>
                  <a:srgbClr val="FF0000"/>
                </a:solidFill>
              </a:rPr>
              <a:t>range</a:t>
            </a:r>
            <a:r>
              <a:rPr lang="en-US"/>
              <a:t> of the data is the difference between the maximum and minimum values: </a:t>
            </a:r>
          </a:p>
          <a:p>
            <a:pPr algn="ctr">
              <a:buFont typeface="Wingdings" pitchFamily="1" charset="2"/>
              <a:buNone/>
            </a:pPr>
            <a:r>
              <a:rPr lang="en-US">
                <a:solidFill>
                  <a:srgbClr val="FF0000"/>
                </a:solidFill>
              </a:rPr>
              <a:t>Range = max – min</a:t>
            </a:r>
          </a:p>
          <a:p>
            <a:r>
              <a:rPr lang="en-US"/>
              <a:t>A disadvantage of the range is that a single extreme value can make it very large and, thus, not representative of the data overall.</a:t>
            </a:r>
            <a:endParaRPr lang="en-US" sz="2400"/>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9890" name="Rectangle 2"/>
          <p:cNvSpPr>
            <a:spLocks noGrp="1" noChangeArrowheads="1"/>
          </p:cNvSpPr>
          <p:nvPr>
            <p:ph type="title"/>
          </p:nvPr>
        </p:nvSpPr>
        <p:spPr/>
        <p:txBody>
          <a:bodyPr>
            <a:normAutofit fontScale="90000"/>
          </a:bodyPr>
          <a:lstStyle/>
          <a:p>
            <a:r>
              <a:rPr lang="en-US"/>
              <a:t>Spread: The Interquartile Range</a:t>
            </a:r>
          </a:p>
        </p:txBody>
      </p:sp>
      <p:sp>
        <p:nvSpPr>
          <p:cNvPr id="549891" name="Rectangle 3"/>
          <p:cNvSpPr>
            <a:spLocks noGrp="1" noChangeArrowheads="1"/>
          </p:cNvSpPr>
          <p:nvPr>
            <p:ph type="body" idx="1"/>
          </p:nvPr>
        </p:nvSpPr>
        <p:spPr/>
        <p:txBody>
          <a:bodyPr/>
          <a:lstStyle/>
          <a:p>
            <a:r>
              <a:rPr lang="en-US"/>
              <a:t>The </a:t>
            </a:r>
            <a:r>
              <a:rPr lang="en-US">
                <a:solidFill>
                  <a:srgbClr val="FF0000"/>
                </a:solidFill>
              </a:rPr>
              <a:t>interquartile range (IQR)</a:t>
            </a:r>
            <a:r>
              <a:rPr lang="en-US"/>
              <a:t> lets us ignore extreme data values and concentrate on the middle of the data.</a:t>
            </a:r>
          </a:p>
          <a:p>
            <a:r>
              <a:rPr lang="en-US"/>
              <a:t>To find the IQR, we first need to know what quartiles are…</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0914" name="Rectangle 2"/>
          <p:cNvSpPr>
            <a:spLocks noGrp="1" noChangeArrowheads="1"/>
          </p:cNvSpPr>
          <p:nvPr>
            <p:ph type="title"/>
          </p:nvPr>
        </p:nvSpPr>
        <p:spPr/>
        <p:txBody>
          <a:bodyPr>
            <a:normAutofit fontScale="90000"/>
          </a:bodyPr>
          <a:lstStyle/>
          <a:p>
            <a:r>
              <a:rPr lang="en-US" dirty="0"/>
              <a:t>Spread: The </a:t>
            </a:r>
            <a:r>
              <a:rPr lang="en-US" dirty="0" err="1"/>
              <a:t>Interquartile</a:t>
            </a:r>
            <a:r>
              <a:rPr lang="en-US" dirty="0"/>
              <a:t> </a:t>
            </a:r>
            <a:r>
              <a:rPr lang="en-US" dirty="0" smtClean="0"/>
              <a:t>Range</a:t>
            </a:r>
            <a:endParaRPr lang="en-US" dirty="0"/>
          </a:p>
        </p:txBody>
      </p:sp>
      <p:sp>
        <p:nvSpPr>
          <p:cNvPr id="550915" name="Rectangle 3"/>
          <p:cNvSpPr>
            <a:spLocks noGrp="1" noChangeArrowheads="1"/>
          </p:cNvSpPr>
          <p:nvPr>
            <p:ph type="body" idx="1"/>
          </p:nvPr>
        </p:nvSpPr>
        <p:spPr/>
        <p:txBody>
          <a:bodyPr/>
          <a:lstStyle/>
          <a:p>
            <a:pPr>
              <a:lnSpc>
                <a:spcPct val="90000"/>
              </a:lnSpc>
            </a:pPr>
            <a:r>
              <a:rPr lang="en-US">
                <a:solidFill>
                  <a:srgbClr val="FF0000"/>
                </a:solidFill>
              </a:rPr>
              <a:t>Quartiles</a:t>
            </a:r>
            <a:r>
              <a:rPr lang="en-US"/>
              <a:t> divide the data into four equal sections. </a:t>
            </a:r>
          </a:p>
          <a:p>
            <a:pPr lvl="1">
              <a:lnSpc>
                <a:spcPct val="90000"/>
              </a:lnSpc>
              <a:buClr>
                <a:schemeClr val="tx1"/>
              </a:buClr>
            </a:pPr>
            <a:r>
              <a:rPr lang="en-US"/>
              <a:t>One quarter of the data lies below the lower quartile, Q1</a:t>
            </a:r>
          </a:p>
          <a:p>
            <a:pPr lvl="1">
              <a:lnSpc>
                <a:spcPct val="90000"/>
              </a:lnSpc>
              <a:buClr>
                <a:schemeClr val="tx1"/>
              </a:buClr>
            </a:pPr>
            <a:r>
              <a:rPr lang="en-US"/>
              <a:t>One quarter of the data lies above the upper quartile, Q3.</a:t>
            </a:r>
          </a:p>
          <a:p>
            <a:pPr lvl="1">
              <a:lnSpc>
                <a:spcPct val="90000"/>
              </a:lnSpc>
              <a:buClr>
                <a:schemeClr val="tx1"/>
              </a:buClr>
            </a:pPr>
            <a:r>
              <a:rPr lang="en-US"/>
              <a:t>The quartiles border the middle half of the data.</a:t>
            </a:r>
          </a:p>
          <a:p>
            <a:pPr>
              <a:lnSpc>
                <a:spcPct val="90000"/>
              </a:lnSpc>
            </a:pPr>
            <a:endParaRPr lang="en-US"/>
          </a:p>
          <a:p>
            <a:pPr>
              <a:lnSpc>
                <a:spcPct val="90000"/>
              </a:lnSpc>
            </a:pPr>
            <a:r>
              <a:rPr lang="en-US"/>
              <a:t>The difference between the quartiles is the </a:t>
            </a:r>
            <a:r>
              <a:rPr lang="en-US">
                <a:solidFill>
                  <a:schemeClr val="hlink"/>
                </a:solidFill>
              </a:rPr>
              <a:t>interquartile range</a:t>
            </a:r>
            <a:r>
              <a:rPr lang="en-US"/>
              <a:t> (IQR), so </a:t>
            </a:r>
          </a:p>
          <a:p>
            <a:pPr algn="ctr">
              <a:lnSpc>
                <a:spcPct val="90000"/>
              </a:lnSpc>
              <a:buFont typeface="Wingdings" pitchFamily="1" charset="2"/>
              <a:buNone/>
            </a:pPr>
            <a:r>
              <a:rPr lang="en-US">
                <a:solidFill>
                  <a:srgbClr val="FF0000"/>
                </a:solidFill>
              </a:rPr>
              <a:t>IQR = upper quartile – lower quartile</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8146" name="Rectangle 2"/>
          <p:cNvSpPr>
            <a:spLocks noGrp="1" noChangeArrowheads="1"/>
          </p:cNvSpPr>
          <p:nvPr>
            <p:ph type="title"/>
          </p:nvPr>
        </p:nvSpPr>
        <p:spPr/>
        <p:txBody>
          <a:bodyPr/>
          <a:lstStyle/>
          <a:p>
            <a:r>
              <a:rPr lang="en-US" sz="3200" dirty="0" smtClean="0"/>
              <a:t>Histograms</a:t>
            </a:r>
            <a:endParaRPr lang="en-US" sz="3200" dirty="0"/>
          </a:p>
        </p:txBody>
      </p:sp>
      <p:sp>
        <p:nvSpPr>
          <p:cNvPr id="518147" name="Rectangle 3"/>
          <p:cNvSpPr>
            <a:spLocks noGrp="1" noChangeArrowheads="1"/>
          </p:cNvSpPr>
          <p:nvPr>
            <p:ph type="body" idx="1"/>
          </p:nvPr>
        </p:nvSpPr>
        <p:spPr>
          <a:ln/>
        </p:spPr>
        <p:txBody>
          <a:bodyPr/>
          <a:lstStyle/>
          <a:p>
            <a:r>
              <a:rPr lang="en-US" dirty="0" smtClean="0">
                <a:solidFill>
                  <a:schemeClr val="hlink"/>
                </a:solidFill>
              </a:rPr>
              <a:t>Bins - </a:t>
            </a:r>
            <a:r>
              <a:rPr lang="en-US" dirty="0" smtClean="0"/>
              <a:t>equal-width sections of a histogram</a:t>
            </a:r>
            <a:r>
              <a:rPr lang="en-US" dirty="0" smtClean="0">
                <a:solidFill>
                  <a:schemeClr val="hlink"/>
                </a:solidFill>
              </a:rPr>
              <a:t>.</a:t>
            </a:r>
            <a:endParaRPr lang="en-US" dirty="0">
              <a:solidFill>
                <a:schemeClr val="hlink"/>
              </a:solidFill>
            </a:endParaRPr>
          </a:p>
          <a:p>
            <a:pPr marL="342900" indent="-342900"/>
            <a:r>
              <a:rPr lang="en-US" dirty="0"/>
              <a:t>The bins and the counts in each bin give the </a:t>
            </a:r>
            <a:r>
              <a:rPr lang="en-US" dirty="0">
                <a:solidFill>
                  <a:schemeClr val="hlink"/>
                </a:solidFill>
              </a:rPr>
              <a:t>distribution</a:t>
            </a:r>
            <a:r>
              <a:rPr lang="en-US" dirty="0"/>
              <a:t> of the quantitative variable.</a:t>
            </a:r>
          </a:p>
          <a:p>
            <a:pPr marL="342900" indent="-342900">
              <a:buFont typeface="Wingdings" pitchFamily="1" charset="2"/>
              <a:buNone/>
            </a:pPr>
            <a:endParaRPr lang="en-US"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1938" name="Rectangle 2"/>
          <p:cNvSpPr>
            <a:spLocks noGrp="1" noChangeArrowheads="1"/>
          </p:cNvSpPr>
          <p:nvPr>
            <p:ph type="title"/>
          </p:nvPr>
        </p:nvSpPr>
        <p:spPr/>
        <p:txBody>
          <a:bodyPr>
            <a:normAutofit fontScale="90000"/>
          </a:bodyPr>
          <a:lstStyle/>
          <a:p>
            <a:r>
              <a:rPr lang="en-US" dirty="0"/>
              <a:t>Spread: The </a:t>
            </a:r>
            <a:r>
              <a:rPr lang="en-US" dirty="0" err="1"/>
              <a:t>Interquartile</a:t>
            </a:r>
            <a:r>
              <a:rPr lang="en-US" dirty="0"/>
              <a:t> Range </a:t>
            </a:r>
          </a:p>
        </p:txBody>
      </p:sp>
      <p:sp>
        <p:nvSpPr>
          <p:cNvPr id="551939" name="Rectangle 3"/>
          <p:cNvSpPr>
            <a:spLocks noGrp="1" noChangeArrowheads="1"/>
          </p:cNvSpPr>
          <p:nvPr>
            <p:ph type="body" idx="1"/>
          </p:nvPr>
        </p:nvSpPr>
        <p:spPr/>
        <p:txBody>
          <a:bodyPr/>
          <a:lstStyle/>
          <a:p>
            <a:r>
              <a:rPr lang="en-US" sz="2400"/>
              <a:t>The lower and upper quartiles are the 25</a:t>
            </a:r>
            <a:r>
              <a:rPr lang="en-US" sz="2400" baseline="30000"/>
              <a:t>th</a:t>
            </a:r>
            <a:r>
              <a:rPr lang="en-US" sz="2400"/>
              <a:t> and 75</a:t>
            </a:r>
            <a:r>
              <a:rPr lang="en-US" sz="2400" baseline="30000"/>
              <a:t>th</a:t>
            </a:r>
            <a:r>
              <a:rPr lang="en-US" sz="2400"/>
              <a:t> </a:t>
            </a:r>
            <a:r>
              <a:rPr lang="en-US" sz="2400">
                <a:solidFill>
                  <a:srgbClr val="FF0000"/>
                </a:solidFill>
              </a:rPr>
              <a:t>percentiles</a:t>
            </a:r>
            <a:r>
              <a:rPr lang="en-US" sz="2400"/>
              <a:t> of the data, so…</a:t>
            </a:r>
          </a:p>
          <a:p>
            <a:r>
              <a:rPr lang="en-US" sz="2400"/>
              <a:t>The IQR contains the middle 50% of the values of the distribution, as shown in figure:</a:t>
            </a:r>
          </a:p>
        </p:txBody>
      </p:sp>
      <p:pic>
        <p:nvPicPr>
          <p:cNvPr id="551940" name="Picture 4" descr="Picture 11"/>
          <p:cNvPicPr>
            <a:picLocks noChangeAspect="1" noChangeArrowheads="1"/>
          </p:cNvPicPr>
          <p:nvPr/>
        </p:nvPicPr>
        <p:blipFill>
          <a:blip r:embed="rId3" cstate="print"/>
          <a:srcRect/>
          <a:stretch>
            <a:fillRect/>
          </a:stretch>
        </p:blipFill>
        <p:spPr bwMode="auto">
          <a:xfrm>
            <a:off x="1981200" y="2057400"/>
            <a:ext cx="4343400" cy="3609380"/>
          </a:xfrm>
          <a:prstGeom prst="rect">
            <a:avLst/>
          </a:prstGeom>
          <a:noFill/>
        </p:spPr>
      </p:pic>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62" name="Rectangle 2"/>
          <p:cNvSpPr>
            <a:spLocks noGrp="1" noChangeArrowheads="1"/>
          </p:cNvSpPr>
          <p:nvPr>
            <p:ph type="title"/>
          </p:nvPr>
        </p:nvSpPr>
        <p:spPr/>
        <p:txBody>
          <a:bodyPr/>
          <a:lstStyle/>
          <a:p>
            <a:r>
              <a:rPr lang="en-US"/>
              <a:t>5-Number Summary</a:t>
            </a:r>
          </a:p>
        </p:txBody>
      </p:sp>
      <p:sp>
        <p:nvSpPr>
          <p:cNvPr id="552963" name="Rectangle 3"/>
          <p:cNvSpPr>
            <a:spLocks noGrp="1" noChangeArrowheads="1"/>
          </p:cNvSpPr>
          <p:nvPr>
            <p:ph type="body" idx="1"/>
          </p:nvPr>
        </p:nvSpPr>
        <p:spPr/>
        <p:txBody>
          <a:bodyPr/>
          <a:lstStyle/>
          <a:p>
            <a:r>
              <a:rPr lang="en-US" sz="2400"/>
              <a:t>The </a:t>
            </a:r>
            <a:r>
              <a:rPr lang="en-US" sz="2400">
                <a:solidFill>
                  <a:schemeClr val="hlink"/>
                </a:solidFill>
              </a:rPr>
              <a:t>5-number summary</a:t>
            </a:r>
            <a:r>
              <a:rPr lang="en-US" sz="2400"/>
              <a:t> of a distribution reports its median, quartiles, and extremes (maximum and minimum)</a:t>
            </a:r>
          </a:p>
          <a:p>
            <a:r>
              <a:rPr lang="en-US" sz="2400"/>
              <a:t>The 5-number summary for the recent tsunami earthquake </a:t>
            </a:r>
            <a:r>
              <a:rPr lang="en-US" sz="2400" i="1"/>
              <a:t>Magnitudes</a:t>
            </a:r>
            <a:r>
              <a:rPr lang="en-US" sz="2400"/>
              <a:t> looks like this:</a:t>
            </a:r>
          </a:p>
        </p:txBody>
      </p:sp>
      <p:pic>
        <p:nvPicPr>
          <p:cNvPr id="552964" name="Picture 4" descr="Picture 12"/>
          <p:cNvPicPr>
            <a:picLocks noChangeAspect="1" noChangeArrowheads="1"/>
          </p:cNvPicPr>
          <p:nvPr/>
        </p:nvPicPr>
        <p:blipFill>
          <a:blip r:embed="rId3" cstate="print"/>
          <a:srcRect/>
          <a:stretch>
            <a:fillRect/>
          </a:stretch>
        </p:blipFill>
        <p:spPr bwMode="auto">
          <a:xfrm>
            <a:off x="2057400" y="2057400"/>
            <a:ext cx="4232275" cy="3170238"/>
          </a:xfrm>
          <a:prstGeom prst="rect">
            <a:avLst/>
          </a:prstGeom>
          <a:noFill/>
        </p:spPr>
      </p:pic>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986" name="Rectangle 2"/>
          <p:cNvSpPr>
            <a:spLocks noGrp="1" noChangeArrowheads="1"/>
          </p:cNvSpPr>
          <p:nvPr>
            <p:ph type="title"/>
          </p:nvPr>
        </p:nvSpPr>
        <p:spPr>
          <a:xfrm>
            <a:off x="0" y="5715000"/>
            <a:ext cx="9144000" cy="1143000"/>
          </a:xfrm>
        </p:spPr>
        <p:txBody>
          <a:bodyPr>
            <a:normAutofit fontScale="90000"/>
          </a:bodyPr>
          <a:lstStyle/>
          <a:p>
            <a:r>
              <a:rPr lang="en-US" dirty="0"/>
              <a:t>Summarizing Symmetric Distributions </a:t>
            </a:r>
            <a:r>
              <a:rPr lang="en-US" dirty="0" smtClean="0"/>
              <a:t>- Mean</a:t>
            </a:r>
            <a:endParaRPr lang="en-US" dirty="0"/>
          </a:p>
        </p:txBody>
      </p:sp>
      <p:sp>
        <p:nvSpPr>
          <p:cNvPr id="553987" name="Rectangle 3"/>
          <p:cNvSpPr>
            <a:spLocks noGrp="1" noChangeArrowheads="1"/>
          </p:cNvSpPr>
          <p:nvPr>
            <p:ph type="body" idx="1"/>
          </p:nvPr>
        </p:nvSpPr>
        <p:spPr/>
        <p:txBody>
          <a:bodyPr/>
          <a:lstStyle/>
          <a:p>
            <a:pPr>
              <a:lnSpc>
                <a:spcPct val="80000"/>
              </a:lnSpc>
            </a:pPr>
            <a:r>
              <a:rPr lang="en-US" sz="2400"/>
              <a:t>When we have symmetric data, there is an alternative other than the median.</a:t>
            </a:r>
          </a:p>
          <a:p>
            <a:pPr>
              <a:lnSpc>
                <a:spcPct val="80000"/>
              </a:lnSpc>
            </a:pPr>
            <a:r>
              <a:rPr lang="en-US" sz="2400"/>
              <a:t>If we want to </a:t>
            </a:r>
            <a:r>
              <a:rPr lang="en-US" sz="2400" i="1"/>
              <a:t>calculate</a:t>
            </a:r>
            <a:r>
              <a:rPr lang="en-US" sz="2400"/>
              <a:t> a number, we can </a:t>
            </a:r>
            <a:r>
              <a:rPr lang="en-US" sz="2400" i="1"/>
              <a:t>average</a:t>
            </a:r>
            <a:r>
              <a:rPr lang="en-US" sz="2400"/>
              <a:t> the data.</a:t>
            </a:r>
          </a:p>
          <a:p>
            <a:pPr>
              <a:lnSpc>
                <a:spcPct val="80000"/>
              </a:lnSpc>
            </a:pPr>
            <a:r>
              <a:rPr lang="en-US" sz="2400"/>
              <a:t>We use the Greek letter sigma to mean “sum” and write:</a:t>
            </a:r>
            <a:endParaRPr lang="en-US"/>
          </a:p>
        </p:txBody>
      </p:sp>
      <p:sp>
        <p:nvSpPr>
          <p:cNvPr id="553989" name="Rectangle 5" descr="Pink tissue paper"/>
          <p:cNvSpPr>
            <a:spLocks noChangeArrowheads="1"/>
          </p:cNvSpPr>
          <p:nvPr/>
        </p:nvSpPr>
        <p:spPr bwMode="auto">
          <a:xfrm>
            <a:off x="1828800" y="3657600"/>
            <a:ext cx="4724400" cy="1015663"/>
          </a:xfrm>
          <a:prstGeom prst="rect">
            <a:avLst/>
          </a:prstGeom>
          <a:noFill/>
          <a:ln w="9525">
            <a:noFill/>
            <a:miter lim="800000"/>
            <a:headEnd/>
            <a:tailEnd/>
          </a:ln>
          <a:effectLst/>
        </p:spPr>
        <p:txBody>
          <a:bodyPr>
            <a:spAutoFit/>
          </a:bodyPr>
          <a:lstStyle/>
          <a:p>
            <a:r>
              <a:rPr lang="en-US" sz="2000" dirty="0"/>
              <a:t>The formula says that to find the mean, we add up all the values of the variable and divide by the number of data values, </a:t>
            </a:r>
            <a:r>
              <a:rPr lang="en-US" sz="2000" i="1" dirty="0"/>
              <a:t>n</a:t>
            </a:r>
            <a:r>
              <a:rPr lang="en-US" sz="2000" dirty="0"/>
              <a:t>.</a:t>
            </a:r>
          </a:p>
        </p:txBody>
      </p:sp>
      <p:graphicFrame>
        <p:nvGraphicFramePr>
          <p:cNvPr id="553990" name="Object 6"/>
          <p:cNvGraphicFramePr>
            <a:graphicFrameLocks noChangeAspect="1"/>
          </p:cNvGraphicFramePr>
          <p:nvPr/>
        </p:nvGraphicFramePr>
        <p:xfrm>
          <a:off x="2438400" y="1905000"/>
          <a:ext cx="3352800" cy="1297858"/>
        </p:xfrm>
        <a:graphic>
          <a:graphicData uri="http://schemas.openxmlformats.org/presentationml/2006/ole">
            <p:oleObj spid="_x0000_s1026" name="Equation" r:id="rId4" imgW="2755900" imgH="1066800" progId="Equation.DSMT4">
              <p:embed/>
            </p:oleObj>
          </a:graphicData>
        </a:graphic>
      </p:graphicFrame>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010" name="Rectangle 2"/>
          <p:cNvSpPr>
            <a:spLocks noGrp="1" noChangeArrowheads="1"/>
          </p:cNvSpPr>
          <p:nvPr>
            <p:ph type="title"/>
          </p:nvPr>
        </p:nvSpPr>
        <p:spPr/>
        <p:txBody>
          <a:bodyPr>
            <a:normAutofit fontScale="90000"/>
          </a:bodyPr>
          <a:lstStyle/>
          <a:p>
            <a:r>
              <a:rPr lang="en-US" dirty="0"/>
              <a:t>Summarizing Symmetric Distributions </a:t>
            </a:r>
            <a:r>
              <a:rPr lang="en-US" dirty="0" smtClean="0"/>
              <a:t>- Mean</a:t>
            </a:r>
            <a:endParaRPr lang="en-US" dirty="0"/>
          </a:p>
        </p:txBody>
      </p:sp>
      <p:sp>
        <p:nvSpPr>
          <p:cNvPr id="555011" name="Rectangle 3"/>
          <p:cNvSpPr>
            <a:spLocks noGrp="1" noChangeArrowheads="1"/>
          </p:cNvSpPr>
          <p:nvPr>
            <p:ph type="body" idx="1"/>
          </p:nvPr>
        </p:nvSpPr>
        <p:spPr/>
        <p:txBody>
          <a:bodyPr/>
          <a:lstStyle/>
          <a:p>
            <a:r>
              <a:rPr lang="en-US"/>
              <a:t>The </a:t>
            </a:r>
            <a:r>
              <a:rPr lang="en-US">
                <a:solidFill>
                  <a:schemeClr val="hlink"/>
                </a:solidFill>
              </a:rPr>
              <a:t>mean</a:t>
            </a:r>
            <a:r>
              <a:rPr lang="en-US"/>
              <a:t> feels like the center because it is the point where the histogram balances:</a:t>
            </a:r>
          </a:p>
        </p:txBody>
      </p:sp>
      <p:pic>
        <p:nvPicPr>
          <p:cNvPr id="555012" name="Picture 4" descr="Figure4"/>
          <p:cNvPicPr>
            <a:picLocks noChangeAspect="1" noChangeArrowheads="1"/>
          </p:cNvPicPr>
          <p:nvPr/>
        </p:nvPicPr>
        <p:blipFill>
          <a:blip r:embed="rId3" cstate="print"/>
          <a:srcRect/>
          <a:stretch>
            <a:fillRect/>
          </a:stretch>
        </p:blipFill>
        <p:spPr bwMode="auto">
          <a:xfrm>
            <a:off x="1371600" y="1371600"/>
            <a:ext cx="5943600" cy="4224618"/>
          </a:xfrm>
          <a:prstGeom prst="rect">
            <a:avLst/>
          </a:prstGeom>
          <a:noFill/>
          <a:ln w="9525">
            <a:noFill/>
            <a:miter lim="800000"/>
            <a:headEnd/>
            <a:tailEnd/>
          </a:ln>
          <a:effectLst/>
        </p:spPr>
      </p:pic>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Rectangle 2"/>
          <p:cNvSpPr>
            <a:spLocks noGrp="1" noChangeArrowheads="1"/>
          </p:cNvSpPr>
          <p:nvPr>
            <p:ph type="title"/>
          </p:nvPr>
        </p:nvSpPr>
        <p:spPr/>
        <p:txBody>
          <a:bodyPr/>
          <a:lstStyle/>
          <a:p>
            <a:r>
              <a:rPr lang="en-US"/>
              <a:t>Mean or Median?</a:t>
            </a:r>
          </a:p>
        </p:txBody>
      </p:sp>
      <p:sp>
        <p:nvSpPr>
          <p:cNvPr id="556035" name="Rectangle 3"/>
          <p:cNvSpPr>
            <a:spLocks noGrp="1" noChangeArrowheads="1"/>
          </p:cNvSpPr>
          <p:nvPr>
            <p:ph type="body" idx="1"/>
          </p:nvPr>
        </p:nvSpPr>
        <p:spPr/>
        <p:txBody>
          <a:bodyPr/>
          <a:lstStyle/>
          <a:p>
            <a:r>
              <a:rPr lang="en-US" sz="2400"/>
              <a:t>Because the median considers only the order of values, it is </a:t>
            </a:r>
            <a:r>
              <a:rPr lang="en-US" sz="2400">
                <a:solidFill>
                  <a:schemeClr val="hlink"/>
                </a:solidFill>
              </a:rPr>
              <a:t>resistant</a:t>
            </a:r>
            <a:r>
              <a:rPr lang="en-US" sz="2400"/>
              <a:t> to values that are extraordinarily large or small; it simply notes that they are one of the “big ones” or “small ones” and ignores their distance from center.</a:t>
            </a:r>
          </a:p>
          <a:p>
            <a:r>
              <a:rPr lang="en-US" sz="2400"/>
              <a:t>To choose between the mean and median, start by looking at the data.  If the histogram is symmetric and there are no outliers, use the mean.  </a:t>
            </a:r>
          </a:p>
          <a:p>
            <a:r>
              <a:rPr lang="en-US" sz="2400"/>
              <a:t>However, if the histogram is skewed or with outliers, you are better off with the median.</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058" name="Rectangle 2"/>
          <p:cNvSpPr>
            <a:spLocks noGrp="1" noChangeArrowheads="1"/>
          </p:cNvSpPr>
          <p:nvPr>
            <p:ph type="title"/>
          </p:nvPr>
        </p:nvSpPr>
        <p:spPr/>
        <p:txBody>
          <a:bodyPr>
            <a:normAutofit fontScale="90000"/>
          </a:bodyPr>
          <a:lstStyle/>
          <a:p>
            <a:r>
              <a:rPr lang="en-US"/>
              <a:t>What About Spread? The Standard Deviation</a:t>
            </a:r>
            <a:endParaRPr lang="en-US" sz="3000"/>
          </a:p>
        </p:txBody>
      </p:sp>
      <p:sp>
        <p:nvSpPr>
          <p:cNvPr id="557059" name="Rectangle 3"/>
          <p:cNvSpPr>
            <a:spLocks noGrp="1" noChangeArrowheads="1"/>
          </p:cNvSpPr>
          <p:nvPr>
            <p:ph type="body" idx="1"/>
          </p:nvPr>
        </p:nvSpPr>
        <p:spPr/>
        <p:txBody>
          <a:bodyPr/>
          <a:lstStyle/>
          <a:p>
            <a:r>
              <a:rPr lang="en-US"/>
              <a:t>A more powerful measure of spread than the IQR is the </a:t>
            </a:r>
            <a:r>
              <a:rPr lang="en-US">
                <a:solidFill>
                  <a:schemeClr val="hlink"/>
                </a:solidFill>
              </a:rPr>
              <a:t>standard deviation,</a:t>
            </a:r>
            <a:r>
              <a:rPr lang="en-US"/>
              <a:t> which takes into account how far </a:t>
            </a:r>
            <a:r>
              <a:rPr lang="en-US" i="1"/>
              <a:t>each</a:t>
            </a:r>
            <a:r>
              <a:rPr lang="en-US"/>
              <a:t> data value is from the mean.</a:t>
            </a:r>
          </a:p>
          <a:p>
            <a:r>
              <a:rPr lang="en-US"/>
              <a:t>A </a:t>
            </a:r>
            <a:r>
              <a:rPr lang="en-US">
                <a:solidFill>
                  <a:schemeClr val="hlink"/>
                </a:solidFill>
              </a:rPr>
              <a:t>deviation</a:t>
            </a:r>
            <a:r>
              <a:rPr lang="en-US"/>
              <a:t> is the distance that a data value is from the mean. </a:t>
            </a:r>
          </a:p>
          <a:p>
            <a:pPr lvl="1"/>
            <a:r>
              <a:rPr lang="en-US"/>
              <a:t>Since adding all deviations together would total zero, we square each deviation and find an average of sorts for the deviations.</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082" name="Rectangle 1026"/>
          <p:cNvSpPr>
            <a:spLocks noGrp="1" noChangeArrowheads="1"/>
          </p:cNvSpPr>
          <p:nvPr>
            <p:ph type="title"/>
          </p:nvPr>
        </p:nvSpPr>
        <p:spPr/>
        <p:txBody>
          <a:bodyPr>
            <a:normAutofit fontScale="90000"/>
          </a:bodyPr>
          <a:lstStyle/>
          <a:p>
            <a:r>
              <a:rPr lang="en-US" dirty="0"/>
              <a:t>What About Spread? The Standard </a:t>
            </a:r>
            <a:r>
              <a:rPr lang="en-US" dirty="0" smtClean="0"/>
              <a:t>Deviation</a:t>
            </a:r>
            <a:endParaRPr lang="en-US" sz="3000" dirty="0"/>
          </a:p>
        </p:txBody>
      </p:sp>
      <p:sp>
        <p:nvSpPr>
          <p:cNvPr id="558083" name="Rectangle 1027"/>
          <p:cNvSpPr>
            <a:spLocks noGrp="1" noChangeArrowheads="1"/>
          </p:cNvSpPr>
          <p:nvPr>
            <p:ph type="body" idx="1"/>
          </p:nvPr>
        </p:nvSpPr>
        <p:spPr/>
        <p:txBody>
          <a:bodyPr/>
          <a:lstStyle/>
          <a:p>
            <a:pPr>
              <a:lnSpc>
                <a:spcPct val="90000"/>
              </a:lnSpc>
            </a:pPr>
            <a:r>
              <a:rPr lang="en-US" dirty="0"/>
              <a:t>The </a:t>
            </a:r>
            <a:r>
              <a:rPr lang="en-US" dirty="0">
                <a:solidFill>
                  <a:schemeClr val="hlink"/>
                </a:solidFill>
              </a:rPr>
              <a:t>variance</a:t>
            </a:r>
            <a:r>
              <a:rPr lang="en-US" dirty="0"/>
              <a:t>, notated by </a:t>
            </a:r>
            <a:r>
              <a:rPr lang="en-US" i="1" dirty="0">
                <a:solidFill>
                  <a:schemeClr val="hlink"/>
                </a:solidFill>
              </a:rPr>
              <a:t>s</a:t>
            </a:r>
            <a:r>
              <a:rPr lang="en-US" baseline="30000" dirty="0">
                <a:solidFill>
                  <a:schemeClr val="hlink"/>
                </a:solidFill>
              </a:rPr>
              <a:t>2</a:t>
            </a:r>
            <a:r>
              <a:rPr lang="en-US" dirty="0"/>
              <a:t>, is found by summing the squared deviations and (almost) averaging them:</a:t>
            </a:r>
          </a:p>
          <a:p>
            <a:pPr>
              <a:lnSpc>
                <a:spcPct val="90000"/>
              </a:lnSpc>
            </a:pPr>
            <a:endParaRPr lang="en-US" dirty="0"/>
          </a:p>
          <a:p>
            <a:pPr>
              <a:lnSpc>
                <a:spcPct val="90000"/>
              </a:lnSpc>
            </a:pPr>
            <a:endParaRPr lang="en-US" dirty="0"/>
          </a:p>
          <a:p>
            <a:pPr>
              <a:lnSpc>
                <a:spcPct val="90000"/>
              </a:lnSpc>
            </a:pPr>
            <a:endParaRPr lang="en-US" dirty="0"/>
          </a:p>
          <a:p>
            <a:pPr>
              <a:lnSpc>
                <a:spcPct val="90000"/>
              </a:lnSpc>
            </a:pPr>
            <a:r>
              <a:rPr lang="en-US" dirty="0" smtClean="0"/>
              <a:t>The </a:t>
            </a:r>
            <a:r>
              <a:rPr lang="en-US" dirty="0"/>
              <a:t>variance will play a role later in our study, but it is problematic as a measure of spread—it is measured in </a:t>
            </a:r>
            <a:r>
              <a:rPr lang="en-US" i="1" dirty="0"/>
              <a:t>squared</a:t>
            </a:r>
            <a:r>
              <a:rPr lang="en-US" dirty="0"/>
              <a:t> units!</a:t>
            </a:r>
          </a:p>
        </p:txBody>
      </p:sp>
      <p:graphicFrame>
        <p:nvGraphicFramePr>
          <p:cNvPr id="558085" name="Object 1029"/>
          <p:cNvGraphicFramePr>
            <a:graphicFrameLocks noChangeAspect="1"/>
          </p:cNvGraphicFramePr>
          <p:nvPr/>
        </p:nvGraphicFramePr>
        <p:xfrm>
          <a:off x="2590800" y="1752600"/>
          <a:ext cx="3505200" cy="1463336"/>
        </p:xfrm>
        <a:graphic>
          <a:graphicData uri="http://schemas.openxmlformats.org/presentationml/2006/ole">
            <p:oleObj spid="_x0000_s2050" name="Equation" r:id="rId4" imgW="2616200" imgH="1092200" progId="Equation.DSMT4">
              <p:embed/>
            </p:oleObj>
          </a:graphicData>
        </a:graphic>
      </p:graphicFrame>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06" name="Rectangle 1026"/>
          <p:cNvSpPr>
            <a:spLocks noGrp="1" noChangeArrowheads="1"/>
          </p:cNvSpPr>
          <p:nvPr>
            <p:ph type="title"/>
          </p:nvPr>
        </p:nvSpPr>
        <p:spPr/>
        <p:txBody>
          <a:bodyPr>
            <a:normAutofit fontScale="90000"/>
          </a:bodyPr>
          <a:lstStyle/>
          <a:p>
            <a:r>
              <a:rPr lang="en-US" dirty="0"/>
              <a:t>What About Spread? The Standard </a:t>
            </a:r>
            <a:r>
              <a:rPr lang="en-US" dirty="0" smtClean="0"/>
              <a:t>Deviation</a:t>
            </a:r>
            <a:endParaRPr lang="en-US" sz="3000" dirty="0"/>
          </a:p>
        </p:txBody>
      </p:sp>
      <p:sp>
        <p:nvSpPr>
          <p:cNvPr id="559107" name="Rectangle 1027"/>
          <p:cNvSpPr>
            <a:spLocks noGrp="1" noChangeArrowheads="1"/>
          </p:cNvSpPr>
          <p:nvPr>
            <p:ph type="body" idx="1"/>
          </p:nvPr>
        </p:nvSpPr>
        <p:spPr/>
        <p:txBody>
          <a:bodyPr/>
          <a:lstStyle/>
          <a:p>
            <a:pPr>
              <a:lnSpc>
                <a:spcPct val="90000"/>
              </a:lnSpc>
            </a:pPr>
            <a:r>
              <a:rPr lang="en-US"/>
              <a:t>The </a:t>
            </a:r>
            <a:r>
              <a:rPr lang="en-US">
                <a:solidFill>
                  <a:schemeClr val="hlink"/>
                </a:solidFill>
              </a:rPr>
              <a:t>standard deviation, </a:t>
            </a:r>
            <a:r>
              <a:rPr lang="en-US" i="1">
                <a:solidFill>
                  <a:schemeClr val="hlink"/>
                </a:solidFill>
              </a:rPr>
              <a:t>s</a:t>
            </a:r>
            <a:r>
              <a:rPr lang="en-US">
                <a:solidFill>
                  <a:schemeClr val="hlink"/>
                </a:solidFill>
              </a:rPr>
              <a:t>,</a:t>
            </a:r>
            <a:r>
              <a:rPr lang="en-US">
                <a:solidFill>
                  <a:srgbClr val="FF0066"/>
                </a:solidFill>
              </a:rPr>
              <a:t> </a:t>
            </a:r>
            <a:r>
              <a:rPr lang="en-US"/>
              <a:t>is just the square root of the variance and is measured in the same units as the original data. </a:t>
            </a:r>
          </a:p>
        </p:txBody>
      </p:sp>
      <p:graphicFrame>
        <p:nvGraphicFramePr>
          <p:cNvPr id="559110" name="Object 1030"/>
          <p:cNvGraphicFramePr>
            <a:graphicFrameLocks noChangeAspect="1"/>
          </p:cNvGraphicFramePr>
          <p:nvPr/>
        </p:nvGraphicFramePr>
        <p:xfrm>
          <a:off x="2438400" y="1828800"/>
          <a:ext cx="4133850" cy="1828800"/>
        </p:xfrm>
        <a:graphic>
          <a:graphicData uri="http://schemas.openxmlformats.org/presentationml/2006/ole">
            <p:oleObj spid="_x0000_s3074" name="Equation" r:id="rId4" imgW="2755900" imgH="1219200" progId="Equation.DSMT4">
              <p:embed/>
            </p:oleObj>
          </a:graphicData>
        </a:graphic>
      </p:graphicFrame>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130" name="Rectangle 2"/>
          <p:cNvSpPr>
            <a:spLocks noGrp="1" noChangeArrowheads="1"/>
          </p:cNvSpPr>
          <p:nvPr>
            <p:ph type="title"/>
          </p:nvPr>
        </p:nvSpPr>
        <p:spPr/>
        <p:txBody>
          <a:bodyPr/>
          <a:lstStyle/>
          <a:p>
            <a:r>
              <a:rPr lang="en-US"/>
              <a:t>Thinking About Variation</a:t>
            </a:r>
          </a:p>
        </p:txBody>
      </p:sp>
      <p:sp>
        <p:nvSpPr>
          <p:cNvPr id="560131" name="Rectangle 3"/>
          <p:cNvSpPr>
            <a:spLocks noGrp="1" noChangeArrowheads="1"/>
          </p:cNvSpPr>
          <p:nvPr>
            <p:ph type="body" idx="1"/>
          </p:nvPr>
        </p:nvSpPr>
        <p:spPr/>
        <p:txBody>
          <a:bodyPr/>
          <a:lstStyle/>
          <a:p>
            <a:pPr>
              <a:lnSpc>
                <a:spcPct val="90000"/>
              </a:lnSpc>
            </a:pPr>
            <a:r>
              <a:rPr lang="en-US"/>
              <a:t>Since Statistics is about variation, spread is an important fundamental concept of Statistics.</a:t>
            </a:r>
          </a:p>
          <a:p>
            <a:pPr>
              <a:lnSpc>
                <a:spcPct val="90000"/>
              </a:lnSpc>
            </a:pPr>
            <a:r>
              <a:rPr lang="en-US"/>
              <a:t>Measures of spread help us talk about what we </a:t>
            </a:r>
            <a:r>
              <a:rPr lang="en-US" i="1"/>
              <a:t>don’t </a:t>
            </a:r>
            <a:r>
              <a:rPr lang="en-US"/>
              <a:t>know.</a:t>
            </a:r>
          </a:p>
          <a:p>
            <a:pPr>
              <a:lnSpc>
                <a:spcPct val="90000"/>
              </a:lnSpc>
            </a:pPr>
            <a:r>
              <a:rPr lang="en-US"/>
              <a:t>When the data values are tightly clustered around the center of the distribution, the IQR and standard deviation will be small.</a:t>
            </a:r>
          </a:p>
          <a:p>
            <a:pPr>
              <a:lnSpc>
                <a:spcPct val="90000"/>
              </a:lnSpc>
            </a:pPr>
            <a:r>
              <a:rPr lang="en-US"/>
              <a:t>When the data values are scattered far from the center, the IQR and standard deviation will be large.</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The following data is accurate weight for a group of pennies</a:t>
            </a:r>
          </a:p>
          <a:p>
            <a:r>
              <a:rPr lang="en-US" dirty="0" smtClean="0"/>
              <a:t>Create a histogram</a:t>
            </a:r>
          </a:p>
          <a:p>
            <a:endParaRPr lang="en-US" dirty="0"/>
          </a:p>
        </p:txBody>
      </p:sp>
      <p:pic>
        <p:nvPicPr>
          <p:cNvPr id="103426" name="Picture 2"/>
          <p:cNvPicPr>
            <a:picLocks noChangeAspect="1" noChangeArrowheads="1"/>
          </p:cNvPicPr>
          <p:nvPr/>
        </p:nvPicPr>
        <p:blipFill>
          <a:blip r:embed="rId2" cstate="print"/>
          <a:srcRect/>
          <a:stretch>
            <a:fillRect/>
          </a:stretch>
        </p:blipFill>
        <p:spPr bwMode="auto">
          <a:xfrm>
            <a:off x="228600" y="2057400"/>
            <a:ext cx="8763000" cy="1979765"/>
          </a:xfrm>
          <a:prstGeom prst="rect">
            <a:avLst/>
          </a:prstGeom>
          <a:noFill/>
          <a:ln w="9525">
            <a:noFill/>
            <a:miter lim="800000"/>
            <a:headEnd/>
            <a:tailEnd/>
          </a:ln>
        </p:spPr>
      </p:pic>
      <p:sp>
        <p:nvSpPr>
          <p:cNvPr id="103428" name="AutoShape 4" descr="data:image/jpeg;base64,/9j/4AAQSkZJRgABAQAAAQABAAD/2wCEAAkGBhQSERUUExQWFRUWGB8aGBgYFxsYHBgYGBoXHBwgGBocHCcfHBokGxgXHy8gIycpLCwsHR8xNTAqNSYrLCkBCQoKDgwOGg8PGi8kHyUvLC8sMSwsLywsLCwsLCwsLCwsLywsLCwsLCwsLCwsLCwsLCwsLCwsLCwsLCwsLCwsLP/AABEIAMIBAwMBIgACEQEDEQH/xAAcAAACAgMBAQAAAAAAAAAAAAAEBQMGAAIHAQj/xABGEAABAgQEAwUFBgQEBQMFAAABAhEAAwQhBRIxQQZRYRMicYGRBzKhscEUI0JSYtEzcuHwFYKS8RYkQ1OiF7LiNHN0k9L/xAAaAQADAQEBAQAAAAAAAAAAAAACAwQFAQAG/8QAMREAAgEDAwIEBAYCAwAAAAAAAQIAAxEhBBIxQVETIjJxgZHB8BQzYaGx0SNCBUNS/9oADAMBAAIRAxEAPwDn9OplhTktttDReNljYB7aQuFORpGKQTGWyqxuZrq7oLKbTxcx9/KJMNw2ZOXlQkEi/vAW8zEHYtE8tMEeLLBDG92nlaRKcKIJGyb38YBXNV2SiS2Yu3SGsmQCzgHdtbwNVzFZiFJHgAwgUPSNcXF4olzAfxkeMNKWWk+9PSkeBMeyaUKdwAdo3FIhPMmDdgcQKaFcn6yy4ZQUKpZK6qcsj8KJbD1LxEjC5CroSoJ5rLk+WkQ4LiKUyyGDMTt7w68o2krStGYH028Yl2EHk/ftGGuTxCVyZaB3Egkb2JiIVhOjg+kaSaZStPd5kwUmWyWcHk4ZvMxwkCCAWzIBUn084llVlrt4NrG0rDknWahNnu58gwjM0pAdn6mwgdwPELb3ngUk94IA5hrQjrqkJnqSQEg6H94lrcb7RSZctmJuRoz7QzrsJTOB0trzHhFCrYXYRZcnCmKDL5nWN/swAuYjRImySwAnI/IoH/f0geZiKHuhaG1HvAet49tbpC8ReuJLNSNAHiNlJOhj2TiaE6K+BjydjSACT3uR5R2zcWnrrzeE5gREi5Iy2PlAmFzs8tSutvCJM0LK2No9WBF+89lVCkF0kg9ImkzpSrTEkE/iTY+fOIUpMa9m8dnPhJ6ijTLGZCs4fX9xAh77p2bcaRvKLW2OrxNV1kgD7tC3Zi5SxPRtoarHg5ktRADcYHaKDnp1aBSSOT6xGmqST3S0ETsSUrRD9TeAp1CpRckJMOAvzEbivHENUARbVrxEmWdREcqgbVZ8hBsnC5S7GoUjqZZI+BjlrdYe+/SbTcTWpISVEgbQMYYVOAiUAZc6VPT+ksoeIP7xrJwqZNDy05iNQ4f0MLuqjEPzOc8xfGRPMolpJBQoEajKYyCuIO0yYTgoWvEWdoWf4bORdBJ8Cx9Iz/GahFitQfm37QQp39JEE1besER3Lnk/hT4kaRDU1iRYXUdAIVyKozD96qaRyQAfrDaWJSEvLkT1HdS2SPWAZdphq28ff8Q2UGSnoLxpTjt5pCYUVtao+8RLT+VJc+sQUeKZFixSg6Mb+MCKLEE9Yzx1DAHiP5iTJmrQbqy/Pk8RFQ5RHiU0TQFJCgse6rNmHyvA0jFBpMBSeYDg/wB9IBUJF+sc9QBrdOkhAXLmlKQVIXcA2f8ArAq6hUpfdKk+NiOnUQ9OGmajNLmS1EcpiQQR+lRBgKZORM+7njItNn/rD0qA/WR1KVsjHbt7XmkjiiaGBULcxEv/ABar8qD4k/vG+E4AgTFKV94gJ7obUqLCGSeHadZdKHAtYmx6h4F3og8Qko12HqiWZxZMysMieoS5+JMCGfOqFfiX1Nkj0tFmp8JkBX8NPK4dvV4LqEBJDBhtZhHPFRfSs7+Hc+tovwzB0oDLGZRPvAkEdE7N4iLVSrSEgCwYkk/ibYwjlK6w0XRKMlSiMoawBdt3+kR1KhBuTL6VFWWyiQVE8LcqD8tmhbVz0ZCkDtFF2AFwdiTyhcnFO1UEy5ai9nUWSDzi30eEolJB1Pl8ooZgnIkW3dwZSqPg1ZGZb32FvjDFfCByMEj1v684uE6QVIzgHKCxLWB+g/pAiEWuBA+M7ZvPCmq4AlfosD7H8KgN3uPEtGVlOACpLW1uPhv5Q5mKKC6C3T+kRVVJKqEhShkUNFI2P60fiB5i/wAoEtc3MNTtFhK6FHWC0ICkMn3txz8BAlXTlLoUO82g35EHceEQ0ExMwhKldnM2J90+JGnjBlbi8erZt3h0mpaWpJGqnB8NR49IDmrB1A9Lw2mYFV0pMyZLHZKuSshcqY/5VB7n18ImUrD5yBlmTKSb/wBuYkzZRP6VJ74B6vBqw6SN0MraUhPP1jWZNfQvE86WEqKVLQQT3VoLj9x5x5W4VNlhKloIQsOhbOlY/SrQ+EMBzmcIsMCQJqH1Eby2On7QOE25RuJUFF2v0hEyQRdiGjZL8yDzBII9I1l1ik725QbIxVCQSpCT1jhJ7T1rHmBzEl7z1/ExkCGrWbgWOlo9j20xm4dv5/uWE0rJCiRfYXMAz5aFF+zBA5/vEyZj3Bsbi+0YVAWOnMXiUXEtNjA006X/AIYZtrX8ojmUCFEsVdApTiC1Bza3iX+MbLpVC536gwe494vYD0lZm4bMK8uXXTl6wavhmaSApSANHJZvJifhDlS8gB3NxpAkynWvmflFIqMZA1NBe1zCaPB5ElPeq1ZvypQnK/V1E7a5RG02dJWlhKc7m4F+hsPGBpGEOxUoJSd+bcv32gmUhKNla2uA/hCyATcm5jFdlFhgfOBf4VJL2UkwtxPB1IdSbo6KzN4xbalaFpT2ZGYlmNjc6dYjppCApRmPlCTpzHM6NYwS1CuYDIGxEfBuIJTNKJhZKwA/K8dLo6WTICu73VXBfp46EWeOXY3SpEuVMRuC9mYvb4QTg/GsyUkImJExHXUef7wivQat50+I9pZp9Qun/wAdT4H3zLRPkAqK0BknblEsmiVOslJUrkHPy+sOuEcGFfLE0JWiSCxcXWeSenWLtMwIy5ZCUiWkctT48zED1SuLZEqL072vzOdSOFKhwezIvcFSU/MxnEeH1MqnUESJiyoM6E58obcpdt4uZw0bqCEhDkqNjz31hBOmKmFxZJ0Ce64D3UeRvb15QC1GZgTxG2spCH9pzbhrDpompUpCwA92fUEC2sX5NSWvLPptE5khKMpZ9LBgHiNFKEhgQRy3AbVvnFVSt4huZKmm2C02q6qWE/djLm1BJcO9gSNPWAZS297TnsPGCTIUlSQk5WYAjbr4/CIp3e1DF7aDN5aA/PlvAqRONTPSadkSCwJDPaApMsBZa9n/AN4JXIKU5pajpcc4kVlzBQZlAeR5Qd7RNoox2gMySSLLl95Be/UOOf0hVh8uprRkEqXOUkanJLmHwVmSVn1MPsXqRLQpVgkA/I/VhFDOOH8qerOH8b3iikrMuBALIp8xtHlTiFZRjs1faJA/KoKyn1YEesJ52N5tUpPUJy/AWjynr6pYyyzOUnkMyh+0Ey+HayY5+zqV/lTDwiL6rfOKNV29N/lFqqjPZKWPQ/OGFBjdTToMvMoyVe8iy0H/ACqs/WxjeRhk2nUDMlGXm0zAHTppvE0spCjnJQ52SCP9LiPMy8AXHznUpk+Ymx+UBViqDs3hb4GNk16PCDJ1AF+7kXbUDKd7XAvAk7CU/lKf79I4ChhMlQdphrJfOBJ9SFG2g+PpE6cKSzhj0J5QTKIQCCnXpBXUcZgbXPqxIJMtWUXbpGRsqjP4VBtnjI5jvCsR0/eDYbixl91d0/FPh+0WOhp+2vLPaBn7uo/mTqPlC5XA0+atX2VCpsoaTFASktzJWoADW5PpFfC1S1WUUqSdUnQjkR8xBtTWplTmJp12p4YXEukygUkPlLc2t66QNVqZBUnYP+8J6bi2pRpNV1e7+J1PrGyccnzXSEhROvd584T4FQHNpT+KpsLC8s8zG5U1KQUoRMCQHNwrw2A9YCniYpndn1HXkIp6ipKiDqLNEsvEFJ0JHgoiHChbiSGsDzLjLQqwlS5qufcJBJ5JF2MO6Lgyqmp7SYEyQEn+JLKG2/GlMsHdyp9458niKeAwmzf/ANqh9YYYXw/VViTMSUlLkFUxZ21O5Yc4Bk2i7G0IMXNlzHtZIo6d889M1f5ZX3t+qh90P9S/CBk4ZUVQCUSVIlE6qLOOZUWKy3INFiwLhSRTpCi01diZh58pcshgNsx9fww8o6hSiANeZ3v87C3hrEzVbHy5949Ex5orTwKFoyd1Iyhu+Sb6OMhDtCWf7GZ2YdnOSpG7jvDw0B+EdHoJKgSCLjUC2x1J0YbMVW93eHmH0oIswPgxHi9yPIeEJWpUTgxlUo/qHEW4LjQp5UumTJydkgC7g2Auehd3h4jFFrSl5YOewu12J3HIE6xFUy0TAxF3sprhhsNzbzGotYjDlZ0qNgtJyncdCBslQY2b4RM6seuILtTtfbY/GIOJ60fZ0S3KSopSpJcKKbksPxAlg4cRph+CKAJUAjMLBrkclagE7gX67Q0xZKVdwllJIUlZHeEy1wPdAAAcB3dtjEmH1qZ0vMrIlbMQB/1EuFWuQxFjuIDb0vHCoVS4EWKwxCUjKlKebAPpbrrAdZLc2UGYDSz9XcQ4KSUuUlQO+gPneAlUZUdAkEgertfTY+nSFZlVNx1MQTpCT/ESQdigNu38pA8OloBrqUoAUGWNApm8iNldPQnZ9U0DgAKF2YnQ58wTbQXZJ5FtoAlU/dOZDy1e8GA135Ag6ciIarERxCtkRF9vQm6lAZw+tnBKVN6JPmYBVXoUSEkFtb2HK7MIS8UUxmVKabMEmU+Ys+pckf5WPWNhThCUoQEgMW/FuQ6re/Y32Hk14UBQepkNizHsIbVTZEz3wZ4T/wBML7FG3TtF67ZN4iBlZO7T0su9gJedQbVzMzqfTeJJGHoKXHxuSemvw9FaxJU0t7AAW38N+fM6fKObv9bxwoAeYiEUWMzUEFKwOQypYP0ytDc8S1iJgX20xRCQMhOVBLWdKTz8H6QhlUZ2ueUP8FkjM0w5XHdscxOlmII87dIQ9hxKPDVh5hBin7VIXJnV81U0F0ibmCUqSO7YgvqQSVMAbAxSamoVTTOzqpSJqNimYC6f0TUOG/Sp25CLPjJCatKadRByOXIJzBTDR73OjxpVcNmac01KSr+VgS+pALufKHJVC5fg/ORtQa5FLp8olUqiUxk1C5Z/JPl6eEyXmB8wmBlTg/voN9UqF/KH/wDw5LygiUm1ieze/q4DcxsY8n8LyiPdlnTQZDfTVt/OGeNTv1nPAqgWxK39p55P78IiXVSgDmudmhjinCKQTkKpauSgSPXUfGKxiGHzJK8swEHUbgjmDoRFdPY/BkVVqlPlfrJVYkXtpGQKiS4d4yKNqyTxHjGaqfO/izFkDZSir0D2jE4OnmfhDFYcloklymvYDdyAPjEpqnpiWCivXMGp8Fl8iefRtXgpOWUnORlQPdGmZQ2+RMepxSWCwT2yjohDpS+znVQ6BvERkzAlzlZqiaEckS05ykasACEpHmS+sATnznEMAW/xjP31ieVRCeCoFluX6klw/KBZuFzE/hfwvFjrsBRJAVTLWpV8yVlLkO2iRa17n5XFk4sl2UFIVyYn+reUNWsTlMiKNBcCpg/tGvs97BXaSJ8qWVm6TMQCfAPpFzTTS5SBKQMoK86kpBDv7qEke6wZ3HvKPK3PU4WVzZcxLtmSF2I7rhyHa4Dxe6icTNJI0Nh+l9vWI6oBfcDz07GUqSqbLcde4kxn5r66CxLJd2Gju72F9+oZ4dSC5WoujQA/iVdiQTlDEEhJJYEFWoCyRIKlBOTwSncHcPpyJLknnaHdfSFKFFbJWAO4DZ2YZzcq+Gw5mFwZPNrwGCbizAMwIDFvUv8A2Ia4fiSlBmZx8gGG9oQYakTGUke9YhnIIcbbu/pDikKEJUQoZk67MWAv82DwGTidIFp4mt9HvyjJdUUlRBIHZEnb3Fat/K/KApAAADO5bXZ9zoH+m0L6nEkieoJN5YKWGmchOZxuE/d2/MC+kAw8pjUTe1oROxBS1FSjofdUDy5anTQ2t1g7hapJROUCD/zCh4KyS/gVJWnxIMU3GMWTRyjMWxmKH3aTcqVuTf3Qd99LQ69mqymiSr3lTCqYsvuSGGvvWHntACmQu/pKNQy/ljmW2qUr8JLapO2udBZma5QR4coiBJAGXQEauyXBDs90qFtm8Y8FXn0PwDjz8XgpKS7k/IfU/KAuDJSCosYDWyXNgLlRZ9lkOzPvccjEBp+4rMWKjezMXvqRv4e9D9wwBIBcAdXJtYAeB6RUuPOL5VJKIBBnFwhIN9fxgiwHQsqO7C58s8lYjBnNsSnoVi80Es6QgH9SQj/+SIfT8AQFFS1BB1ypUD08Bod4pcrAFzqebVIUVzEqzKA1a5UT8fSDsFr6icljImzB+ZKFF/EsxPm/KL6lIsPIeMGNo1ghs45yI8q5QRoeVrA//IaGBAkm/p0/b+7wVLwaeQQJNQEfiHZLPO7AFr/7wvXiciU6ZxWlTEZQhTguCPeyuLbwtUbgSg1U5JEY068gckh9ANVcm2A3c9LKaNcRxbKhRWlIBsCp1aW7t9XB5wiq+MZaHEiWSdlTCCRpcJTbbQnnzgXAsMmYjOV2k1koAKuZBLMgCw8YPwLDfUwBEnVAnZTyTLHwHQKqJk6pUciUjIgfmJIdj0DX0LkPaLHWULH3iBoSFDy1Bgujo5ctARLSlKEDuhIPxcm/XxjbNYgPq7c+YPOzxm1au99w4l9BGRLEyvVMm5Bd2sSeWoZwPNthA8ucrLlJKtXBuMwsWBsCQ19bQxxFQBBDOlr38jbp9YHqZCVF0Ad/vJ/mD2I00cHw6w1WxCZcwenqUhJSUpUCCSCS5YElSFAdNPiYBxfCxNlZCHChmlqOqef+YOH2Iy+W8ySAXT472Ctm/Sr5x7WL+7WGyhOVaTowKkpIcDRph56CHphgVktUAqbxHQ8NPLTYdXB1BL/GPYIVj8tJUns0qZSr9qUv3jsLRkW2qHOZkeLTGLCASZTAJd23ggIB2frEcTIcwsmVqs1TLCHypACrHR/XlDKTJWRmN/EP7rG776QtmTglBJ0B9eQ9YZIQVMVHVIPMmwG+3X0eAe9oaDNhPZs3VrEa7DTS1iYXzZpKzlfS1r/A29WizYJh/wB3MEyUpDqJQVd1wX0fLra+nSJZGAlIZBSH/WHOx3YkWI9Dzhe8IbGP2bhcGU+tRM7IkqNu8AQ1wGe7vbryi5cP1qaiWmYne0wMCyglyNQQHD3sz6tCyuwKpALoJG+UBVi2rOQD10hFhuHVdPOzUgJf3kWZj+YEsU9TpDgVdbXEkqo6m4FxOwYPIEtphAUQXBIch07WsfdPSAKjMtZ5E6fsOcBUvF2VCe2lozhgUoWVgAasWsTv3lb3vHqOKy5KZY2D6Xu597fl4RNe0IUXObRpKSchQgFKdVHUlyTdWjX0Fo3RJB97vXskMx0Z35cvWFcvHVG6kDmyiQ+hF7sLN5kbxUOLeJa5CSCOzlnUyt/5l6jyaO0/O1gZ6pTamtyI74u41RSgy5ZCqm4LXTL2BO2cACw31ZmNNpuMESJZKEZ5y7qUv3U6sANVljckhyTFVCFzT3QT0G0MZClU7dpKSoc2D/6v3jR8BANpyZCld7kjA72kNTMn1UwrWSon8R0HIDYDoIZ4dUVVEoKkTHBYlI0Pik2PiImRi8hY94oPIgkeoeJDUyv+9LP+rTzSI8XY4247WhimnO6573lkovbAtIAqKUE7qQSl2AGhBGw32g7/ANZpABy000k7umx16/L6xSVYrJSDcK8Ao+jtC6qx3/tpbqbnyGkKFBWPonmfaMvLXjXtfqVuJMsSHfmogFtAWSBvpCPAeGqnEpipilEIB+8nLuH5Bz3l9HAG5FoW4Bg6qupRKBbOe8o/hSLqUX5AGO8YRQyZcoBginkhhoHvoSDd9y/ecvrBuUoCyjMQu6rycSDhPgmVSpeWC595RU6lag7ZRzsOWu72rpgkAlyWyh30udN9N4CXxBPWCZEsIlj8WQqV0YWA8PDyVzccnApWpXvhQStRKSliz5EixLWBvpflCWJyTKQpjIVRQcirTFF+8nvIRbS7uWHmd7iJsS4fTUy2ITMS3uzBnT8bpPURLgdEhu2mTAqYq6ipQzeBBNm5CGqpUtSrTQD0OW/ikx4A8icZrYnJ8U9mEiUsqEleU/gzqID/AJFC46BXxsIT0OEjDpwmhSjImd0uNATZyORa/L0jtlTRzVggLRNSQxBYH/VlIPmBFCxShvMkzUkZgQxY6gqBcO5OVV/0E6qMdqO9rMSR1j9NsJwBfpI1zMuigRtobEc+Wn9iIUYiAQ9vpFKpsXqKDLLqUKVIVeWr9Nw6ToW3SdOkPKbFZS0JMuYyS7iYMo5WKhlJZ9HMTvpimeR3E06WqR8cHsY2qZYzEHTw08yfSNaaQFDKD3kl0ltC4bcn3m2Gp5xhqXQCFjMwFlDY6uN2j2Xi8pAebPQhjoVgkjoA5fy/qnzWsI9iOpmVOF3UoBkKLtfkSR8y0VDi2rEmWqW4zTGZtpYLueRJbYaXhlxD7SZQSUU6c6vzqDANowPeUfFh01fnlRPXPWVKJUo6kxpaPT1D5qmBMjWa1NuxOY7wvgupqJSZstIKVuxzoGhINiX1BjIXS6GYAwmADk6h8hGRoEtfDD5TGsO0fSUlRYJJPr8IlrKiXKH3qgLfw0HNN/zN3Uf5r9DCCuVUgHNny7sbeYT9YUwtNODkn5SypqiuAPnLdw7INbP0Alyw4ST3R1WdwNSTrYAXAi8yJYln7oOrUzSO8dQ6Q5yCzWv12hVwPhglUiT+KccyueQEgBvyhiT1aLNheE5yS1wMo6qU5c9EJBV6DeM3UVAXIHAmrpqe2kGf3kdDQhQdS86iXbe/Mm732HLeG0ulSgB0m1wSd73+JglNACCoJezpB/K4CP8AMoi1rACPJ1EtJLLUGJFi47oc2UNBpblEJJJjfEBxF1ZiSEuQHUQDmfRIsDb4DeEdR2kx3ASk3fn1P5jpr5NBFCkTStWrrItZkoOVNh0HqTDASUuGFv2jpO0yhUBEr8rDSSQNi+h5b7CLBLwaWygEJDA7udLfjVeCJqUpmDK10h/Fli/oILNQghhlcjdtTzzKUfhHvELRb9LRVhmHksyXdRBs+z/tDCfg7gpUlg1x+YF9d93gbDe0GXK7uHuRdQCbehhqqZM/Fqw1Y/GEOTe4M9UZgbC05xjuDpp1gJbIdNEsdWbbpC9UhrsR5RaOOqTtZSEFQClqABL2Zr/A7RR5nDdRIYmYtEs3zpuG3YhYB9RGrpyHS7HMkq3U4W4hBw5BJJly1PzR9Qx9IHqsFp03IEsdVqHoCXb1hLiFWoFhPWvzIf8A8jC0rJ1MaKUXOd0zaldAbbMxlXTJCRllJc/mLn0BPxgOnpSsgAEkwThmFKmF9E7n9uZjqHBPAqqkuhIlyk2Usi56J/MfgPhBs+zyrkxIp+J52wIv9mmDiXOUVWUZZuTsVS3t9esX2Rg65pfKoSQoqZicygAAb7HYdN4uGEcOyKZIEtAzM2c3UfPbwEMQQdxCTpWc3cwjqFXCDEqUiVN0Tmlp3G5DAbghIYWa94gTSIQ4A05Jf4kPr15xbZlRLBykpzcnvENThiVbA+P9/wB84Q+ka3lN4a6oA5FpWVTQdAoebeTvGSZJIDOCNHbfrtblDOfT5TZLHokDxeBFPoyndhtdn1bkCYhNxzLFcMMQOvqJuUAMlncpQnOeWVR8Oh1vaKhjmKdl96o2zISSTckhYBO+mbX6xfqeWZqSGFkpIfqHEc69pPDMyaZAlEMuaErFgAshgonoEkH13MNpeZrPxBJABKjIifi/iZH+FUcjVcwmasFrI7ReUeYPpFWw7PL71POmSyRcIURbqn+xFvxDhJFKUqnBM06OhQLACzanozDxij4tQqkLt3pbukuApIOj5S6T0jRpbSNoklUm+6HTpc2YkJ7QqAADGXLBt1CXPi8QKwgn3lKPSw6fh8BAtNxLNRcMoDaYlMweqkv8YdU/tNmoSUiRTsde7NHwE5vhDNjjgCL8RDyTAf8AB0Me6B43+JMappcp2A+EaVvGMyYrN2cpJPJKvqswsnYstW7eAA/rBBXPMFmpjiWWXUoYOlRPiB9IyKiZxMZBeDB8UTodTRzJKQtYdJLF/eS+9mcQjq8LlqmpU1jqBbMRz5P0hpU4spYUFEqJBBJOnQDa8LE14zpAN0kvvZLk/GM+lvHvNisKZt2nQuF0JXIklg6AUEdUKV9DFroOHi5IBb+YanWyhp5xx3g/jj7PUETA8lawojXKRoevUbx3CXiqJskGWvOksc6Tl1u1nIbS7coz9VSek2es9+JLqBT+MgWmZKUwJF3GZNhlGUXDiw0iNMxbBwClgm24dyLPdR1PSDqJSSp3F97gtYBiPE38I1qakFR7qbXd+TDVgb6xODieDG9ts55wnjYnzZqVAJWZizlFj3lksH2CnEWNdCogkEMCznpqegf68o5fxJhc+lrqhclJypV2oI1CV79QC4PhDjC/aclYSmoBSR+JNwepGsW1tKzf5KeQf2jaOqAOxzY/r1lrm4coLB7RIDPa+hP7wVTU6XfMT0F/3hPIx6RMLpnIU4b3gPgSDHi68HWdLA6zEgAesS7G4Il5II5j+TVBGoa4Oh/CpR9biN52NZ+g1J5RUq3imjlJcz+0LNklgrJ8VFkjxeKtV8SVOIL+z0svIhX4QXLc1r2T0sPGGpo3qG5Fh3Mkq16CHu36RvXYmqtrB2TmVT99ag2xAtte7ecWKkSlaWcF9CQ7hjsdr7QTw3wxLo5BlvnWsfeK5lv/AGjaIsPmBSMjnOlRRL0YZmIs2g+kOZl9KcCDTVj5n5MrHEPBEknOhOUKP4SLE7M+h/pCaRw7Kl6pKj1v8BHV67D/ALuZLLOpAI6kWtaxDPFJWglIU7WBB5E/SHJWe1rxD0qd91pDg+DKnTpcoWzqAt+EbnyDmO+UFGiRKRLQMqUhgP71O56vHKPZ8P8Ank50FJyr8MwAcfzM/wAY6+Yt0vBMztachekgVNJTtfyZx+5aNFTSkPlA2G5cncAecbzVN46C2p6CBFziC6md7MdB1JGvgPODqVAmSZMq3k32YZQgtYd4jnbYvc31ghEwGwGmloUVGKoluVN3i7AFRVtfXpeNJWJFVkyVj9RCU+jxONWinEb4DkXjDEUOl7CxB6We3Vg3pC9UpyFcik/DKr1EEpqUrdLkK1yuH9C4N+URIkywBmSDtmaz8lcj8OsIrMtQ7lhoCgsZFRyTKU5BPdAN/wArsfQtFe9pE9KKPOLNMRt+sfQn1i2ppUh1AMNGbr6xx72u8VpnTpdHJLiWrNMb8wdh5AknxEBTpksBDD5LRXXYOvN2stXbS1K95AUyCdErBAylmjK7F1TEhKkial8qBMloUW90ssNMB3AzRvTVq5YSZKgiYxcsfvAQCUqSoEEpuMpF3cPrEM+SgpUEkOE5lSg5ykalFvdGpH4eZFxUJ0iJ1YX2C1AhKcyARdwUqYOCl7EP8R0gD7BLU5UkXLAgt46W0h/X0ksJRPkZlSyezmBQAKFsCHYsQoOxs7EawrqKEhGckZdAdAT+Vm94X6ddo6GN+Y4KCnF7RacJlkliWctfYeIg2gwCSoFRc6sCf6p+B8o9SHS4u1tPn8Inkulhb4fP+sEztbmdSkl7lRPBTyk27OXbmkE3vrlMZE65oJNgerj94yFbjH+Gv6fKLcQr+zBS4K+m3idz02hZhKM0wglnSpupII+sD01OqasISCSSwAi913soXJAeaO+3ZqIIS51Cxcp2YxS7U6I2scmZ6+JXYMBgSv8AD/DgnJmlbjL3U9FC5JG7WDdY9pKiso1ESyptwkuFDwi0YLRzZAVKnDvgl7u4OVi+4IHwieZRhZH4dn+gG56CJm1F2IORKV0wCgrcGAUftWmyw0ySHtcEoPd0sQRBafa0CzU6iz2Cxd+fdJ5RZaPhkqRmmZJMrnOLqV1EtP1gWoXJl9yUoqJsCAlIf+VI0ic+Dzs/ePUVb23/ALRbw9xcqtrGmSxK+7yoAdzd7k6nyg/ij2aUygZoJkKN+6HST1Rz8GhNxdTzeyRUSie0kHM13yls1uhAPrDDDvaCirQjOQJiR3knc80nTo0F5vXSwJwgX8Orn6yq/wDppUkOlcsjZyQfkYF/4AqRqqWP8zn0AjqSMeExLAO23KF866yGA3bW5/sQY1VTrFnSU/syq0XsyTrMn5m1SlJSfU/QRasNoJchOWQkJTu2p8TvBs6SQklj6aRAavsk9pMIQgDVRAD+O/gLwipVeoMm8qpU6dM+UWhkyZkQVKLWJJOyRqfK8C8HSRNlfaCrKVTFFALM2azg+HOKZi3EUzEJgpqcEIJGdWjgbn8qRsNzHRKWUiip+8oSZSABmmPctokaqVuwjhpFBnk/xONWD32nA69zJuJ8dEumXNLoUlBB07yiGSA2oJv6xUaaWRJQDqUh9n7sKKnEZmK1IQgKTTSlPf8AEeatnPLYRY6pLBgQWsb6f0hhTYLHmIUh/TxEqFqpKkVyVWlrSJiPzBQCVb65SY7vRYoiZJE1KgpBTmChuDuPHlztHC8NXKqUT0rcozj3QA4ADd7bQHTeG/AcyfIrEUyFFVJMXnCD3igp7zA6sSATsW53h1KqUJB5ganT7wHXjr9Z1maspBUbLUHN3yjkPrzMKlz35wZVlR/Eb7ECNaejAGZQDcw/wG5N4jqk1XxEU9qLcwDDaPvLmkOXYB9EpLBjqNzDOopETElKyw10Iv0VaNpNLlCzly5i4c3Zt+XNo1XV5AxCiG1F3+FtYIIEw087l2usVy5OSemWSZiSklyC6MrMy+rs0PZUvMCNiGINwx1tA1LTP30kBJJYauGbna40hjIQwgqNI7uMfSLr1L+/1nLvajxdUYchNPJSU9qHTOJc5RZgNljR+TeXHsExRUqaVqT2iVFluxJd9FEG5c66uXju/tdwpFQilSsEgTFaatkJ9O6IpmSnTIMooSEgEMz5j/Nz6iKXq06N0AvKaOmauoqXt/cVVAzJzU6zkKksX74UMuVwSVAgAsRoHGZUMcO4MqJ00TO7IIZRIcOdywsAb2DaszRJgWHpkpDJ7xGupA8ecWSXiBYfmSe6dHG4PQxn1dU4O2n85oDRDbuPMqeMcPoBJUSXJJCUBKSSX0GngGhfT06kKIlq7RKnSUTEuFJNmLF30vrFn4nUCQUm5s3ztFbnUpDO/lB0ndl8xjGp014FoqxHDQgmxlkEggl8pDuDuGsLwL9qUDZWZI0vm9DqPJocJqSn3klSXdQfXxIv/tCfFMJRMGaU6V72ypJ5M9i733tFqG+GkNRSBdPlJJMhBAJnBPQoUSPMAiPYqy5q0kguCNRGRV4B7/xIfxS/+ZbMJR2C0rlhOZP5g4897x0BPHgqkGVOQEKZiPwkdH+sc/SqCcOopk1TS0lRHwHU6CIq1MPlpZRbaRYQpM2Z9tWhazkSm6jcpSl2Z9TcjzhnS1Gcgsw0SBsD15nUnrD3D+EWWVz5jqUASlKXNr3Kral9IsGF8GyHCTLXo7lR0PgwiYuDYCUswS5J/WVTLnyp7V0uzK+bHbq8SUNGBcMEv3jl7xHIXLCL1O4Ekqdkkcrv83hfP4DUgHIcw/Lofmx+Ed2VLcGKXU0mPMSyqYzFPlSEnbVgXZx5RQuL/ZjMlkzqMFSdTLHvA/o5jpqI6kmnShACFEKBYjKQedwYyTXZSAvvJO6RcdW5QlKzUmusdVpiquR/c4HQ8UVEhTH8OoULhviDD2X7SJr5socsXdQ000jrOM8LUtSfvZSJjiytD/qFxHKPaTwzIo5spNOCkKSSoFRUAQ2hN2uY0KValXYKVsTM91q0l3K1x+siqvaRUqfKUpfdio/+RMV3EMVmzi82YpZ/UXbw2EBtFl4KwXtZnaq9yXzAOZWwvFpWnRXdaSq9XUMEvH/B2MVQl5KKlp5IbKuoWgrUo88yyxL6AJYQxrMBlzV566onVMzxypHQDYdA0ETJyrAAgDQAMB5QfNldtLBHvJ1bX0jMesxOMD76zYp6amoscn76TaiqJEqWJcuSEoHJRfzOpjSvlyZiFpIKMwY5V3Ie+o06QFlbmPrEsjD1qdTAJHO5I6QnbY3vHgLwBIsMwNEmXllEqc5u9qX6QThuKClqqeYsMntAlR6KBST0ZwY2l0sxCmCc27DWx5RL9kRNQ01OdBPeS6kqSx6XBEe3ebcTCKg09gE6nWSQSGPeUXD6MNfKNpKbuonN6DyGkIqD7uUhCphUhI+6nHXLZhM57B7derD7epKcswA8lj6/0ig1E3FuPv7tME0mttH399uYfPmjs1EnQPbVxAVCvMoulNxYX2MEKqUkuNhfq/ONiU5ToG35ER5m3Ne4x+8WPKtrczZIIsAB0EezKxhA32obDzeKNx37RZVGkoQRMqCLJFwjqv8AaADMTanyYS0r5aJfajxin7XIkjvdm6lhOuZbAC2+Uf8AlFfosSM9WQyyhKWLkMTmUlNx56xTqRU2pqM3eWtSsyjcnVyTF1waoaqRLmkpTMCpbqJ7hUxSb6d8JhtamEXOTaaOmqHbj0gxvUZBWTpanCEqYX0DBmaPBSEOQtRSkmwL9wBJJD7jNE/FdFlqBOAKRMQkq6LS6VJP6rQBS14QCQ4SE5Tu7qDgdTz6RngEgETRR7rmFkqCjcKSgsHSL2u5G7wsM4KSoMUklgdbMXt6AGPKjHwosEFn0e9yCSTBeL0CUiSsKcLYKAHuqJ6awxVK+rrOM4b0mAVqdWSxA7w5dQeULEKCQFkEgKZYFsySNOhLG+0O6uoCZ2dhNlqJTlcpJCTYk6pBDHzaEIzBKwVPmZ+VnZvUxQhxJnGZrOkSlnMZKQ/Mkm1rmPIc01EjInN2bkA95Ewm9xoltCNI8j3ikd53wweg+UVYZhyqiaJabDUnkkamLxh9OkPJkshOigxC1fqfcwv4eozJpUTEj7yacztYJSSEgk2Y3MWTCkFKEpWnvG6VnW5JN/NoRXq7mt0E7RphFv1Ma0qLrJJWpYSgG4Dks7c2hxNHZoWoKDpASm4sRoOsLcHqAqamW4sp26JH7tD/ABaWlgAA6lDQgfPWO06d0L9pFqGtUCH7+7TbDZ61JBUxfW4hiIGpBZmNhu3zEExsaUEIMzJqkFjYRZjODCanMlkzUg5VNuxseYitYfhxADC4cFz3s278maLzFV4hmdjOzJt2iT6ix+BiTXUVW1QD3l2jrOf8Xyi0smWbMConyf5RyPiuTNxGqUZACkygE6gak3ud4ccZcbgIMmUpyr3lA2A5JiHgXDFJkmYVZTMLt0GkSUw1FTVPPSaJVareF8TK5J9n1ST3sqfFT/KLlw3RIkypctW7knmXZ4bdgfzj1MKsKQJjpKg8vOkk6WIIbraPHUPWHm4EbT09OgbryY0CEFZTcgDq7j6RElJSTcgDW/zjUoI0B/mPdceH0jJchS7zMwQDoNT4mO7QJ7exMjVUMyh3k8juYJlYlNBZLDNqBdx05QUqklhTIDpf8Qu1vjrEqqiXKJCH3AUdWMAYam8DNLNSRMKim/dBU+a9xYwZMpSJigS7sbHeAUl8oBNn166wdSJCXJHqHELfEct494dkqXImS1OUhTDRgCAS773NooeL8SV2F1CkSvvaY3ShYzhPNIPvAA6X0aLl7PK8TjUkAZUrABJYEsHHw1iv8eYrKkTu+RuwF3bLpFFPctsXmU+16jLewgtH7c5Q/i0bK3yL1PgoR7We3aUUkIoy5/NMDP4AF4oVbPmVysspASgalv8A3K+kXrhj2dy5khAnSUZhqq76/GKKjUaa+dc9okUmYkg4HU3lVxz2o1tWMiGlJ/LKBc+JufRoQ0HDFTPV7igN1LcAP43MfQuE8LU8lKQmWBa4YBvSHcvDpYH8NHoNISNZtFqaWi22A+ck+2BOQ4VwrLpZIIUDNUO+SU28AQ4HSEHElLmBKT3hcemnpHdKiilXHZJPw+MIMa4Jp54cPKXz1Gm8SpXIfc8uFemaewCwlAwPjcViUSaj+KGD6ZymwP8A9xrfqjbEcPyHcoJsfm/JoScZ8AzaeYVBr3BGivA7GEtJxNOlAy5rqGjK19Yt8EVPPRPuJxNR4Y2VBjoeksiJKSpRSdGAffn8YstNIStIy92zRSafiaUWvla2kWPD+LqdJHfYMLdWvE9enVtgGV0atLm4k9bhTF+sKJ8jYaw4x7jijKO4slTbJiiV/FZc9iCl/wARufLrHdNSrVB5hb3g1tTSUXll7eSm0yYAsajOq3INtZoyKXL4fqJgz5D3r3IB+N4yLPw6dXkn4up0pfzOsTCDQSDmSmSZMoKBANyfeHJjrDzs0IlyckzOkZk8wGVt4xz7hCr+1UXZE9+nJswJMlRc5X3Bf1iwYdiImLIWDLkJASlSj7p0B5MdzGdUplWZf1ldJgyq8umD0w7fNpb5/wC0Oq+o+8Sku2vug9IqtBNKSrMoPmCRlLg5W3hyKZRn/msNU87ka3gUY22iTV6YL7ieks0k25abNEiVPC6jmnMU8vEQfIHdHhG3p6m/ExKi7TJI5f7ba3LJlpBZRVtyYv8ASOmTpwSkqOgEcaxniNNZXEZAtEtJyvdi+v8AfKA1lQABeevylugpFn3cf2ZRME4YVNWFzUkI1Y6q/pF9lhIDBDNozj6ROmcfyfCNzUE6pUPKMirWaqbmbtKitIWEhB0ASxNg5+dtIoVRVTcOrVonJORZzXDZkk2UPP5R03BaU1C1MWBOQFr6OpvHSE3tH4OnVYTlSntJQZJJuU8n5QencKbPwYjUkn0HIzD8JxKVOT2iVBTCx1PmNmgqbMSsWG7k6PHCk1FTRTG78pQ2Lh/3EWmh9qywlpssK6g5T6RU+kcZTIiE1tM4qYM6LPlnbQwP2POEFL7VqUjvSZrtZsp8d4HqvapLAPZU5fmtQHwDwkUa3G2OOpoDN5b5MrLdgOZMVHi3jQN2FMcylWKht0HWFKJuI4nmyMJY1ZQlpA6klzBlBgdLQNMqamVMmj/pyj2hT56A+MOTTqpu5uew+snqassNtMWHc/SdL4Vl/wCH4bLRMShKikqW4YkqcuTuACz8hHMpuXE61bk9nLSyW3vv4mFnFHHUyr7iXRL0Z3Kv5j9BaLFwPw+qXJK2767+AHOCqA0kLsfMeImgq1H2jI6yyYLhSQRLSAlA0sw/qYtiZypafu0ZspYnw5CE1CoICXAcO17ktv5vFhpsekhOUuwF3G8ZmScy+vcWCrcSWk4hFgpChmLPyPWDTiiD3XblcQmkT0PMvmBbK9nfQiNJ2GiT7zKzMfPkI7cgSRqFMt2jZdSOcDVtSwAGpu4hFSS1pmLJB72geDUKKw5GnPaAYXjRQCm/SSCnlzUdnM7yVBuqfCKPxHwvLlrUiYgKADhTOGP10i2zqooFoq3H8+ZNoZapb585lqbcbfSDpX3gA2jvRcnI7TmUvCZc2q7NDpRo+t2MPF+znRpx6unb1iegwhdPIexUFBavLb0i1pHaIzgjKoDvaMf9o0KuqcHyHHEXR0dMi9RcnPt+kqEn2ey95yj4JA+cOaPhmnpwWlhSvzKuQH267esOKWSGdw7XjUS3UX0Hz29InbUVHwTK00tJMqokkvCgQCoFzyDxkTJKmsTGRPdpRYTl3AMwitlMSHUxY6gguD0i7cQC6BsMzDl3jpGRkaGr/PHtMjQ/kfGWHhn/AOmk/wAyvmqCaSerOe8dTuecexkZv+xl44l0wFZLOSe7v4w6EZGRvaD8r4z5rVfmGU/2mTlJo15SRbYtuI5DwNefNf8Au8ZGRFX/AOyauj9Ce5l3WPnAwPe848jIyxNaWngKWDncA99e3WLTR0yc6jlS76sHj2MjT0wHl9z/ABPntaT4jewnMfb9ISaeUSkOCWLBxbYxwAx5GRpUOW95LV9Ce31m8nWCxGRkUGIE9znR4KEsdiSwd9WvGRkLfp7x1Pr7QzhWUFVCAQCH3Dx2WbaWgCwfa0eRkZmt9c1v+P8ARD5KBy2ginSH0jIyMwS5+shrEhtIMwVWaRe/jeMjI6eIqr6IfSoF7QPO96MjI8JMvqMBxQd1PiIS4oP+RP8A+TGRkeHIlI9I95XZx7p8DB3BHeolvdipnu1to8jIM/ln3H1lB9X33Emox3T5fON5eg8T848jI51jxJgIyMjIGD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430" name="AutoShape 6" descr="data:image/jpeg;base64,/9j/4AAQSkZJRgABAQAAAQABAAD/2wCEAAkGBhQSERUUExQWFRUWGB8aGBgYFxsYHBgYGBoXHBwgGBocHCcfHBokGxgXHy8gIycpLCwsHR8xNTAqNSYrLCkBCQoKDgwOGg8PGi8kHyUvLC8sMSwsLywsLCwsLCwsLCwsLywsLCwsLCwsLCwsLCwsLCwsLCwsLCwsLCwsLCwsLP/AABEIAMIBAwMBIgACEQEDEQH/xAAcAAACAgMBAQAAAAAAAAAAAAAEBQMGAAIHAQj/xABGEAABAgQEAwUFBgQEBQMFAAABAhEAAwQhBRIxQQZRYRMicYGRBzKhscEUI0JSYtEzcuHwFYKS8RYkQ1OiF7LiNHN0k9L/xAAaAQADAQEBAQAAAAAAAAAAAAACAwQFAQAG/8QAMREAAgEDAwIEBAYCAwAAAAAAAQIAAxEhBBIxQVETIjJxgZHB8BQzYaGx0SNCBUNS/9oADAMBAAIRAxEAPwDn9OplhTktttDReNljYB7aQuFORpGKQTGWyqxuZrq7oLKbTxcx9/KJMNw2ZOXlQkEi/vAW8zEHYtE8tMEeLLBDG92nlaRKcKIJGyb38YBXNV2SiS2Yu3SGsmQCzgHdtbwNVzFZiFJHgAwgUPSNcXF4olzAfxkeMNKWWk+9PSkeBMeyaUKdwAdo3FIhPMmDdgcQKaFcn6yy4ZQUKpZK6qcsj8KJbD1LxEjC5CroSoJ5rLk+WkQ4LiKUyyGDMTt7w68o2krStGYH028Yl2EHk/ftGGuTxCVyZaB3Egkb2JiIVhOjg+kaSaZStPd5kwUmWyWcHk4ZvMxwkCCAWzIBUn084llVlrt4NrG0rDknWahNnu58gwjM0pAdn6mwgdwPELb3ngUk94IA5hrQjrqkJnqSQEg6H94lrcb7RSZctmJuRoz7QzrsJTOB0trzHhFCrYXYRZcnCmKDL5nWN/swAuYjRImySwAnI/IoH/f0geZiKHuhaG1HvAet49tbpC8ReuJLNSNAHiNlJOhj2TiaE6K+BjydjSACT3uR5R2zcWnrrzeE5gREi5Iy2PlAmFzs8tSutvCJM0LK2No9WBF+89lVCkF0kg9ImkzpSrTEkE/iTY+fOIUpMa9m8dnPhJ6ijTLGZCs4fX9xAh77p2bcaRvKLW2OrxNV1kgD7tC3Zi5SxPRtoarHg5ktRADcYHaKDnp1aBSSOT6xGmqST3S0ETsSUrRD9TeAp1CpRckJMOAvzEbivHENUARbVrxEmWdREcqgbVZ8hBsnC5S7GoUjqZZI+BjlrdYe+/SbTcTWpISVEgbQMYYVOAiUAZc6VPT+ksoeIP7xrJwqZNDy05iNQ4f0MLuqjEPzOc8xfGRPMolpJBQoEajKYyCuIO0yYTgoWvEWdoWf4bORdBJ8Cx9Iz/GahFitQfm37QQp39JEE1besER3Lnk/hT4kaRDU1iRYXUdAIVyKozD96qaRyQAfrDaWJSEvLkT1HdS2SPWAZdphq28ff8Q2UGSnoLxpTjt5pCYUVtao+8RLT+VJc+sQUeKZFixSg6Mb+MCKLEE9Yzx1DAHiP5iTJmrQbqy/Pk8RFQ5RHiU0TQFJCgse6rNmHyvA0jFBpMBSeYDg/wB9IBUJF+sc9QBrdOkhAXLmlKQVIXcA2f8ArAq6hUpfdKk+NiOnUQ9OGmajNLmS1EcpiQQR+lRBgKZORM+7njItNn/rD0qA/WR1KVsjHbt7XmkjiiaGBULcxEv/ABar8qD4k/vG+E4AgTFKV94gJ7obUqLCGSeHadZdKHAtYmx6h4F3og8Qko12HqiWZxZMysMieoS5+JMCGfOqFfiX1Nkj0tFmp8JkBX8NPK4dvV4LqEBJDBhtZhHPFRfSs7+Hc+tovwzB0oDLGZRPvAkEdE7N4iLVSrSEgCwYkk/ibYwjlK6w0XRKMlSiMoawBdt3+kR1KhBuTL6VFWWyiQVE8LcqD8tmhbVz0ZCkDtFF2AFwdiTyhcnFO1UEy5ai9nUWSDzi30eEolJB1Pl8ooZgnIkW3dwZSqPg1ZGZb32FvjDFfCByMEj1v684uE6QVIzgHKCxLWB+g/pAiEWuBA+M7ZvPCmq4AlfosD7H8KgN3uPEtGVlOACpLW1uPhv5Q5mKKC6C3T+kRVVJKqEhShkUNFI2P60fiB5i/wAoEtc3MNTtFhK6FHWC0ICkMn3txz8BAlXTlLoUO82g35EHceEQ0ExMwhKldnM2J90+JGnjBlbi8erZt3h0mpaWpJGqnB8NR49IDmrB1A9Lw2mYFV0pMyZLHZKuSshcqY/5VB7n18ImUrD5yBlmTKSb/wBuYkzZRP6VJ74B6vBqw6SN0MraUhPP1jWZNfQvE86WEqKVLQQT3VoLj9x5x5W4VNlhKloIQsOhbOlY/SrQ+EMBzmcIsMCQJqH1Eby2On7QOE25RuJUFF2v0hEyQRdiGjZL8yDzBII9I1l1ik725QbIxVCQSpCT1jhJ7T1rHmBzEl7z1/ExkCGrWbgWOlo9j20xm4dv5/uWE0rJCiRfYXMAz5aFF+zBA5/vEyZj3Bsbi+0YVAWOnMXiUXEtNjA006X/AIYZtrX8ojmUCFEsVdApTiC1Bza3iX+MbLpVC536gwe494vYD0lZm4bMK8uXXTl6wavhmaSApSANHJZvJifhDlS8gB3NxpAkynWvmflFIqMZA1NBe1zCaPB5ElPeq1ZvypQnK/V1E7a5RG02dJWlhKc7m4F+hsPGBpGEOxUoJSd+bcv32gmUhKNla2uA/hCyATcm5jFdlFhgfOBf4VJL2UkwtxPB1IdSbo6KzN4xbalaFpT2ZGYlmNjc6dYjppCApRmPlCTpzHM6NYwS1CuYDIGxEfBuIJTNKJhZKwA/K8dLo6WTICu73VXBfp46EWeOXY3SpEuVMRuC9mYvb4QTg/GsyUkImJExHXUef7wivQat50+I9pZp9Qun/wAdT4H3zLRPkAqK0BknblEsmiVOslJUrkHPy+sOuEcGFfLE0JWiSCxcXWeSenWLtMwIy5ZCUiWkctT48zED1SuLZEqL072vzOdSOFKhwezIvcFSU/MxnEeH1MqnUESJiyoM6E58obcpdt4uZw0bqCEhDkqNjz31hBOmKmFxZJ0Ce64D3UeRvb15QC1GZgTxG2spCH9pzbhrDpompUpCwA92fUEC2sX5NSWvLPptE5khKMpZ9LBgHiNFKEhgQRy3AbVvnFVSt4huZKmm2C02q6qWE/djLm1BJcO9gSNPWAZS297TnsPGCTIUlSQk5WYAjbr4/CIp3e1DF7aDN5aA/PlvAqRONTPSadkSCwJDPaApMsBZa9n/AN4JXIKU5pajpcc4kVlzBQZlAeR5Qd7RNoox2gMySSLLl95Be/UOOf0hVh8uprRkEqXOUkanJLmHwVmSVn1MPsXqRLQpVgkA/I/VhFDOOH8qerOH8b3iikrMuBALIp8xtHlTiFZRjs1faJA/KoKyn1YEesJ52N5tUpPUJy/AWjynr6pYyyzOUnkMyh+0Ey+HayY5+zqV/lTDwiL6rfOKNV29N/lFqqjPZKWPQ/OGFBjdTToMvMoyVe8iy0H/ACqs/WxjeRhk2nUDMlGXm0zAHTppvE0spCjnJQ52SCP9LiPMy8AXHznUpk+Ymx+UBViqDs3hb4GNk16PCDJ1AF+7kXbUDKd7XAvAk7CU/lKf79I4ChhMlQdphrJfOBJ9SFG2g+PpE6cKSzhj0J5QTKIQCCnXpBXUcZgbXPqxIJMtWUXbpGRsqjP4VBtnjI5jvCsR0/eDYbixl91d0/FPh+0WOhp+2vLPaBn7uo/mTqPlC5XA0+atX2VCpsoaTFASktzJWoADW5PpFfC1S1WUUqSdUnQjkR8xBtTWplTmJp12p4YXEukygUkPlLc2t66QNVqZBUnYP+8J6bi2pRpNV1e7+J1PrGyccnzXSEhROvd584T4FQHNpT+KpsLC8s8zG5U1KQUoRMCQHNwrw2A9YCniYpndn1HXkIp6ipKiDqLNEsvEFJ0JHgoiHChbiSGsDzLjLQqwlS5qufcJBJ5JF2MO6Lgyqmp7SYEyQEn+JLKG2/GlMsHdyp9458niKeAwmzf/ANqh9YYYXw/VViTMSUlLkFUxZ21O5Yc4Bk2i7G0IMXNlzHtZIo6d889M1f5ZX3t+qh90P9S/CBk4ZUVQCUSVIlE6qLOOZUWKy3INFiwLhSRTpCi01diZh58pcshgNsx9fww8o6hSiANeZ3v87C3hrEzVbHy5949Ex5orTwKFoyd1Iyhu+Sb6OMhDtCWf7GZ2YdnOSpG7jvDw0B+EdHoJKgSCLjUC2x1J0YbMVW93eHmH0oIswPgxHi9yPIeEJWpUTgxlUo/qHEW4LjQp5UumTJydkgC7g2Auehd3h4jFFrSl5YOewu12J3HIE6xFUy0TAxF3sprhhsNzbzGotYjDlZ0qNgtJyncdCBslQY2b4RM6seuILtTtfbY/GIOJ60fZ0S3KSopSpJcKKbksPxAlg4cRph+CKAJUAjMLBrkclagE7gX67Q0xZKVdwllJIUlZHeEy1wPdAAAcB3dtjEmH1qZ0vMrIlbMQB/1EuFWuQxFjuIDb0vHCoVS4EWKwxCUjKlKebAPpbrrAdZLc2UGYDSz9XcQ4KSUuUlQO+gPneAlUZUdAkEgertfTY+nSFZlVNx1MQTpCT/ESQdigNu38pA8OloBrqUoAUGWNApm8iNldPQnZ9U0DgAKF2YnQ58wTbQXZJ5FtoAlU/dOZDy1e8GA135Ag6ciIarERxCtkRF9vQm6lAZw+tnBKVN6JPmYBVXoUSEkFtb2HK7MIS8UUxmVKabMEmU+Ys+pckf5WPWNhThCUoQEgMW/FuQ6re/Y32Hk14UBQepkNizHsIbVTZEz3wZ4T/wBML7FG3TtF67ZN4iBlZO7T0su9gJedQbVzMzqfTeJJGHoKXHxuSemvw9FaxJU0t7AAW38N+fM6fKObv9bxwoAeYiEUWMzUEFKwOQypYP0ytDc8S1iJgX20xRCQMhOVBLWdKTz8H6QhlUZ2ueUP8FkjM0w5XHdscxOlmII87dIQ9hxKPDVh5hBin7VIXJnV81U0F0ibmCUqSO7YgvqQSVMAbAxSamoVTTOzqpSJqNimYC6f0TUOG/Sp25CLPjJCatKadRByOXIJzBTDR73OjxpVcNmac01KSr+VgS+pALufKHJVC5fg/ORtQa5FLp8olUqiUxk1C5Z/JPl6eEyXmB8wmBlTg/voN9UqF/KH/wDw5LygiUm1ieze/q4DcxsY8n8LyiPdlnTQZDfTVt/OGeNTv1nPAqgWxK39p55P78IiXVSgDmudmhjinCKQTkKpauSgSPXUfGKxiGHzJK8swEHUbgjmDoRFdPY/BkVVqlPlfrJVYkXtpGQKiS4d4yKNqyTxHjGaqfO/izFkDZSir0D2jE4OnmfhDFYcloklymvYDdyAPjEpqnpiWCivXMGp8Fl8iefRtXgpOWUnORlQPdGmZQ2+RMepxSWCwT2yjohDpS+znVQ6BvERkzAlzlZqiaEckS05ykasACEpHmS+sATnznEMAW/xjP31ieVRCeCoFluX6klw/KBZuFzE/hfwvFjrsBRJAVTLWpV8yVlLkO2iRa17n5XFk4sl2UFIVyYn+reUNWsTlMiKNBcCpg/tGvs97BXaSJ8qWVm6TMQCfAPpFzTTS5SBKQMoK86kpBDv7qEke6wZ3HvKPK3PU4WVzZcxLtmSF2I7rhyHa4Dxe6icTNJI0Nh+l9vWI6oBfcDz07GUqSqbLcde4kxn5r66CxLJd2Gju72F9+oZ4dSC5WoujQA/iVdiQTlDEEhJJYEFWoCyRIKlBOTwSncHcPpyJLknnaHdfSFKFFbJWAO4DZ2YZzcq+Gw5mFwZPNrwGCbizAMwIDFvUv8A2Ia4fiSlBmZx8gGG9oQYakTGUke9YhnIIcbbu/pDikKEJUQoZk67MWAv82DwGTidIFp4mt9HvyjJdUUlRBIHZEnb3Fat/K/KApAAADO5bXZ9zoH+m0L6nEkieoJN5YKWGmchOZxuE/d2/MC+kAw8pjUTe1oROxBS1FSjofdUDy5anTQ2t1g7hapJROUCD/zCh4KyS/gVJWnxIMU3GMWTRyjMWxmKH3aTcqVuTf3Qd99LQ69mqymiSr3lTCqYsvuSGGvvWHntACmQu/pKNQy/ljmW2qUr8JLapO2udBZma5QR4coiBJAGXQEauyXBDs90qFtm8Y8FXn0PwDjz8XgpKS7k/IfU/KAuDJSCosYDWyXNgLlRZ9lkOzPvccjEBp+4rMWKjezMXvqRv4e9D9wwBIBcAdXJtYAeB6RUuPOL5VJKIBBnFwhIN9fxgiwHQsqO7C58s8lYjBnNsSnoVi80Es6QgH9SQj/+SIfT8AQFFS1BB1ypUD08Bod4pcrAFzqebVIUVzEqzKA1a5UT8fSDsFr6icljImzB+ZKFF/EsxPm/KL6lIsPIeMGNo1ghs45yI8q5QRoeVrA//IaGBAkm/p0/b+7wVLwaeQQJNQEfiHZLPO7AFr/7wvXiciU6ZxWlTEZQhTguCPeyuLbwtUbgSg1U5JEY068gckh9ANVcm2A3c9LKaNcRxbKhRWlIBsCp1aW7t9XB5wiq+MZaHEiWSdlTCCRpcJTbbQnnzgXAsMmYjOV2k1koAKuZBLMgCw8YPwLDfUwBEnVAnZTyTLHwHQKqJk6pUciUjIgfmJIdj0DX0LkPaLHWULH3iBoSFDy1Bgujo5ctARLSlKEDuhIPxcm/XxjbNYgPq7c+YPOzxm1au99w4l9BGRLEyvVMm5Bd2sSeWoZwPNthA8ucrLlJKtXBuMwsWBsCQ19bQxxFQBBDOlr38jbp9YHqZCVF0Ad/vJ/mD2I00cHw6w1WxCZcwenqUhJSUpUCCSCS5YElSFAdNPiYBxfCxNlZCHChmlqOqef+YOH2Iy+W8ySAXT472Ctm/Sr5x7WL+7WGyhOVaTowKkpIcDRph56CHphgVktUAqbxHQ8NPLTYdXB1BL/GPYIVj8tJUns0qZSr9qUv3jsLRkW2qHOZkeLTGLCASZTAJd23ggIB2frEcTIcwsmVqs1TLCHypACrHR/XlDKTJWRmN/EP7rG776QtmTglBJ0B9eQ9YZIQVMVHVIPMmwG+3X0eAe9oaDNhPZs3VrEa7DTS1iYXzZpKzlfS1r/A29WizYJh/wB3MEyUpDqJQVd1wX0fLra+nSJZGAlIZBSH/WHOx3YkWI9Dzhe8IbGP2bhcGU+tRM7IkqNu8AQ1wGe7vbryi5cP1qaiWmYne0wMCyglyNQQHD3sz6tCyuwKpALoJG+UBVi2rOQD10hFhuHVdPOzUgJf3kWZj+YEsU9TpDgVdbXEkqo6m4FxOwYPIEtphAUQXBIch07WsfdPSAKjMtZ5E6fsOcBUvF2VCe2lozhgUoWVgAasWsTv3lb3vHqOKy5KZY2D6Xu597fl4RNe0IUXObRpKSchQgFKdVHUlyTdWjX0Fo3RJB97vXskMx0Z35cvWFcvHVG6kDmyiQ+hF7sLN5kbxUOLeJa5CSCOzlnUyt/5l6jyaO0/O1gZ6pTamtyI74u41RSgy5ZCqm4LXTL2BO2cACw31ZmNNpuMESJZKEZ5y7qUv3U6sANVljckhyTFVCFzT3QT0G0MZClU7dpKSoc2D/6v3jR8BANpyZCld7kjA72kNTMn1UwrWSon8R0HIDYDoIZ4dUVVEoKkTHBYlI0Pik2PiImRi8hY94oPIgkeoeJDUyv+9LP+rTzSI8XY4247WhimnO6573lkovbAtIAqKUE7qQSl2AGhBGw32g7/ANZpABy000k7umx16/L6xSVYrJSDcK8Ao+jtC6qx3/tpbqbnyGkKFBWPonmfaMvLXjXtfqVuJMsSHfmogFtAWSBvpCPAeGqnEpipilEIB+8nLuH5Bz3l9HAG5FoW4Bg6qupRKBbOe8o/hSLqUX5AGO8YRQyZcoBginkhhoHvoSDd9y/ecvrBuUoCyjMQu6rycSDhPgmVSpeWC595RU6lag7ZRzsOWu72rpgkAlyWyh30udN9N4CXxBPWCZEsIlj8WQqV0YWA8PDyVzccnApWpXvhQStRKSliz5EixLWBvpflCWJyTKQpjIVRQcirTFF+8nvIRbS7uWHmd7iJsS4fTUy2ITMS3uzBnT8bpPURLgdEhu2mTAqYq6ipQzeBBNm5CGqpUtSrTQD0OW/ikx4A8icZrYnJ8U9mEiUsqEleU/gzqID/AJFC46BXxsIT0OEjDpwmhSjImd0uNATZyORa/L0jtlTRzVggLRNSQxBYH/VlIPmBFCxShvMkzUkZgQxY6gqBcO5OVV/0E6qMdqO9rMSR1j9NsJwBfpI1zMuigRtobEc+Wn9iIUYiAQ9vpFKpsXqKDLLqUKVIVeWr9Nw6ToW3SdOkPKbFZS0JMuYyS7iYMo5WKhlJZ9HMTvpimeR3E06WqR8cHsY2qZYzEHTw08yfSNaaQFDKD3kl0ltC4bcn3m2Gp5xhqXQCFjMwFlDY6uN2j2Xi8pAebPQhjoVgkjoA5fy/qnzWsI9iOpmVOF3UoBkKLtfkSR8y0VDi2rEmWqW4zTGZtpYLueRJbYaXhlxD7SZQSUU6c6vzqDANowPeUfFh01fnlRPXPWVKJUo6kxpaPT1D5qmBMjWa1NuxOY7wvgupqJSZstIKVuxzoGhINiX1BjIXS6GYAwmADk6h8hGRoEtfDD5TGsO0fSUlRYJJPr8IlrKiXKH3qgLfw0HNN/zN3Uf5r9DCCuVUgHNny7sbeYT9YUwtNODkn5SypqiuAPnLdw7INbP0Alyw4ST3R1WdwNSTrYAXAi8yJYln7oOrUzSO8dQ6Q5yCzWv12hVwPhglUiT+KccyueQEgBvyhiT1aLNheE5yS1wMo6qU5c9EJBV6DeM3UVAXIHAmrpqe2kGf3kdDQhQdS86iXbe/Mm732HLeG0ulSgB0m1wSd73+JglNACCoJezpB/K4CP8AMoi1rACPJ1EtJLLUGJFi47oc2UNBpblEJJJjfEBxF1ZiSEuQHUQDmfRIsDb4DeEdR2kx3ASk3fn1P5jpr5NBFCkTStWrrItZkoOVNh0HqTDASUuGFv2jpO0yhUBEr8rDSSQNi+h5b7CLBLwaWygEJDA7udLfjVeCJqUpmDK10h/Fli/oILNQghhlcjdtTzzKUfhHvELRb9LRVhmHksyXdRBs+z/tDCfg7gpUlg1x+YF9d93gbDe0GXK7uHuRdQCbehhqqZM/Fqw1Y/GEOTe4M9UZgbC05xjuDpp1gJbIdNEsdWbbpC9UhrsR5RaOOqTtZSEFQClqABL2Zr/A7RR5nDdRIYmYtEs3zpuG3YhYB9RGrpyHS7HMkq3U4W4hBw5BJJly1PzR9Qx9IHqsFp03IEsdVqHoCXb1hLiFWoFhPWvzIf8A8jC0rJ1MaKUXOd0zaldAbbMxlXTJCRllJc/mLn0BPxgOnpSsgAEkwThmFKmF9E7n9uZjqHBPAqqkuhIlyk2Usi56J/MfgPhBs+zyrkxIp+J52wIv9mmDiXOUVWUZZuTsVS3t9esX2Rg65pfKoSQoqZicygAAb7HYdN4uGEcOyKZIEtAzM2c3UfPbwEMQQdxCTpWc3cwjqFXCDEqUiVN0Tmlp3G5DAbghIYWa94gTSIQ4A05Jf4kPr15xbZlRLBykpzcnvENThiVbA+P9/wB84Q+ka3lN4a6oA5FpWVTQdAoebeTvGSZJIDOCNHbfrtblDOfT5TZLHokDxeBFPoyndhtdn1bkCYhNxzLFcMMQOvqJuUAMlncpQnOeWVR8Oh1vaKhjmKdl96o2zISSTckhYBO+mbX6xfqeWZqSGFkpIfqHEc69pPDMyaZAlEMuaErFgAshgonoEkH13MNpeZrPxBJABKjIifi/iZH+FUcjVcwmasFrI7ReUeYPpFWw7PL71POmSyRcIURbqn+xFvxDhJFKUqnBM06OhQLACzanozDxij4tQqkLt3pbukuApIOj5S6T0jRpbSNoklUm+6HTpc2YkJ7QqAADGXLBt1CXPi8QKwgn3lKPSw6fh8BAtNxLNRcMoDaYlMweqkv8YdU/tNmoSUiRTsde7NHwE5vhDNjjgCL8RDyTAf8AB0Me6B43+JMappcp2A+EaVvGMyYrN2cpJPJKvqswsnYstW7eAA/rBBXPMFmpjiWWXUoYOlRPiB9IyKiZxMZBeDB8UTodTRzJKQtYdJLF/eS+9mcQjq8LlqmpU1jqBbMRz5P0hpU4spYUFEqJBBJOnQDa8LE14zpAN0kvvZLk/GM+lvHvNisKZt2nQuF0JXIklg6AUEdUKV9DFroOHi5IBb+YanWyhp5xx3g/jj7PUETA8lawojXKRoevUbx3CXiqJskGWvOksc6Tl1u1nIbS7coz9VSek2es9+JLqBT+MgWmZKUwJF3GZNhlGUXDiw0iNMxbBwClgm24dyLPdR1PSDqJSSp3F97gtYBiPE38I1qakFR7qbXd+TDVgb6xODieDG9ts55wnjYnzZqVAJWZizlFj3lksH2CnEWNdCogkEMCznpqegf68o5fxJhc+lrqhclJypV2oI1CV79QC4PhDjC/aclYSmoBSR+JNwepGsW1tKzf5KeQf2jaOqAOxzY/r1lrm4coLB7RIDPa+hP7wVTU6XfMT0F/3hPIx6RMLpnIU4b3gPgSDHi68HWdLA6zEgAesS7G4Il5II5j+TVBGoa4Oh/CpR9biN52NZ+g1J5RUq3imjlJcz+0LNklgrJ8VFkjxeKtV8SVOIL+z0svIhX4QXLc1r2T0sPGGpo3qG5Fh3Mkq16CHu36RvXYmqtrB2TmVT99ag2xAtte7ecWKkSlaWcF9CQ7hjsdr7QTw3wxLo5BlvnWsfeK5lv/AGjaIsPmBSMjnOlRRL0YZmIs2g+kOZl9KcCDTVj5n5MrHEPBEknOhOUKP4SLE7M+h/pCaRw7Kl6pKj1v8BHV67D/ALuZLLOpAI6kWtaxDPFJWglIU7WBB5E/SHJWe1rxD0qd91pDg+DKnTpcoWzqAt+EbnyDmO+UFGiRKRLQMqUhgP71O56vHKPZ8P8Ank50FJyr8MwAcfzM/wAY6+Yt0vBMztachekgVNJTtfyZx+5aNFTSkPlA2G5cncAecbzVN46C2p6CBFziC6md7MdB1JGvgPODqVAmSZMq3k32YZQgtYd4jnbYvc31ghEwGwGmloUVGKoluVN3i7AFRVtfXpeNJWJFVkyVj9RCU+jxONWinEb4DkXjDEUOl7CxB6We3Vg3pC9UpyFcik/DKr1EEpqUrdLkK1yuH9C4N+URIkywBmSDtmaz8lcj8OsIrMtQ7lhoCgsZFRyTKU5BPdAN/wArsfQtFe9pE9KKPOLNMRt+sfQn1i2ppUh1AMNGbr6xx72u8VpnTpdHJLiWrNMb8wdh5AknxEBTpksBDD5LRXXYOvN2stXbS1K95AUyCdErBAylmjK7F1TEhKkial8qBMloUW90ssNMB3AzRvTVq5YSZKgiYxcsfvAQCUqSoEEpuMpF3cPrEM+SgpUEkOE5lSg5ykalFvdGpH4eZFxUJ0iJ1YX2C1AhKcyARdwUqYOCl7EP8R0gD7BLU5UkXLAgt46W0h/X0ksJRPkZlSyezmBQAKFsCHYsQoOxs7EawrqKEhGckZdAdAT+Vm94X6ddo6GN+Y4KCnF7RacJlkliWctfYeIg2gwCSoFRc6sCf6p+B8o9SHS4u1tPn8Inkulhb4fP+sEztbmdSkl7lRPBTyk27OXbmkE3vrlMZE65oJNgerj94yFbjH+Gv6fKLcQr+zBS4K+m3idz02hZhKM0wglnSpupII+sD01OqasISCSSwAi913soXJAeaO+3ZqIIS51Cxcp2YxS7U6I2scmZ6+JXYMBgSv8AD/DgnJmlbjL3U9FC5JG7WDdY9pKiso1ESyptwkuFDwi0YLRzZAVKnDvgl7u4OVi+4IHwieZRhZH4dn+gG56CJm1F2IORKV0wCgrcGAUftWmyw0ySHtcEoPd0sQRBafa0CzU6iz2Cxd+fdJ5RZaPhkqRmmZJMrnOLqV1EtP1gWoXJl9yUoqJsCAlIf+VI0ic+Dzs/ePUVb23/ALRbw9xcqtrGmSxK+7yoAdzd7k6nyg/ij2aUygZoJkKN+6HST1Rz8GhNxdTzeyRUSie0kHM13yls1uhAPrDDDvaCirQjOQJiR3knc80nTo0F5vXSwJwgX8Orn6yq/wDppUkOlcsjZyQfkYF/4AqRqqWP8zn0AjqSMeExLAO23KF866yGA3bW5/sQY1VTrFnSU/syq0XsyTrMn5m1SlJSfU/QRasNoJchOWQkJTu2p8TvBs6SQklj6aRAavsk9pMIQgDVRAD+O/gLwipVeoMm8qpU6dM+UWhkyZkQVKLWJJOyRqfK8C8HSRNlfaCrKVTFFALM2azg+HOKZi3EUzEJgpqcEIJGdWjgbn8qRsNzHRKWUiip+8oSZSABmmPctokaqVuwjhpFBnk/xONWD32nA69zJuJ8dEumXNLoUlBB07yiGSA2oJv6xUaaWRJQDqUh9n7sKKnEZmK1IQgKTTSlPf8AEeatnPLYRY6pLBgQWsb6f0hhTYLHmIUh/TxEqFqpKkVyVWlrSJiPzBQCVb65SY7vRYoiZJE1KgpBTmChuDuPHlztHC8NXKqUT0rcozj3QA4ADd7bQHTeG/AcyfIrEUyFFVJMXnCD3igp7zA6sSATsW53h1KqUJB5ganT7wHXjr9Z1maspBUbLUHN3yjkPrzMKlz35wZVlR/Eb7ECNaejAGZQDcw/wG5N4jqk1XxEU9qLcwDDaPvLmkOXYB9EpLBjqNzDOopETElKyw10Iv0VaNpNLlCzly5i4c3Zt+XNo1XV5AxCiG1F3+FtYIIEw087l2usVy5OSemWSZiSklyC6MrMy+rs0PZUvMCNiGINwx1tA1LTP30kBJJYauGbna40hjIQwgqNI7uMfSLr1L+/1nLvajxdUYchNPJSU9qHTOJc5RZgNljR+TeXHsExRUqaVqT2iVFluxJd9FEG5c66uXju/tdwpFQilSsEgTFaatkJ9O6IpmSnTIMooSEgEMz5j/Nz6iKXq06N0AvKaOmauoqXt/cVVAzJzU6zkKksX74UMuVwSVAgAsRoHGZUMcO4MqJ00TO7IIZRIcOdywsAb2DaszRJgWHpkpDJ7xGupA8ecWSXiBYfmSe6dHG4PQxn1dU4O2n85oDRDbuPMqeMcPoBJUSXJJCUBKSSX0GngGhfT06kKIlq7RKnSUTEuFJNmLF30vrFn4nUCQUm5s3ztFbnUpDO/lB0ndl8xjGp014FoqxHDQgmxlkEggl8pDuDuGsLwL9qUDZWZI0vm9DqPJocJqSn3klSXdQfXxIv/tCfFMJRMGaU6V72ypJ5M9i733tFqG+GkNRSBdPlJJMhBAJnBPQoUSPMAiPYqy5q0kguCNRGRV4B7/xIfxS/+ZbMJR2C0rlhOZP5g4897x0BPHgqkGVOQEKZiPwkdH+sc/SqCcOopk1TS0lRHwHU6CIq1MPlpZRbaRYQpM2Z9tWhazkSm6jcpSl2Z9TcjzhnS1Gcgsw0SBsD15nUnrD3D+EWWVz5jqUASlKXNr3Kral9IsGF8GyHCTLXo7lR0PgwiYuDYCUswS5J/WVTLnyp7V0uzK+bHbq8SUNGBcMEv3jl7xHIXLCL1O4Ekqdkkcrv83hfP4DUgHIcw/Lofmx+Ed2VLcGKXU0mPMSyqYzFPlSEnbVgXZx5RQuL/ZjMlkzqMFSdTLHvA/o5jpqI6kmnShACFEKBYjKQedwYyTXZSAvvJO6RcdW5QlKzUmusdVpiquR/c4HQ8UVEhTH8OoULhviDD2X7SJr5socsXdQ000jrOM8LUtSfvZSJjiytD/qFxHKPaTwzIo5spNOCkKSSoFRUAQ2hN2uY0KValXYKVsTM91q0l3K1x+siqvaRUqfKUpfdio/+RMV3EMVmzi82YpZ/UXbw2EBtFl4KwXtZnaq9yXzAOZWwvFpWnRXdaSq9XUMEvH/B2MVQl5KKlp5IbKuoWgrUo88yyxL6AJYQxrMBlzV566onVMzxypHQDYdA0ETJyrAAgDQAMB5QfNldtLBHvJ1bX0jMesxOMD76zYp6amoscn76TaiqJEqWJcuSEoHJRfzOpjSvlyZiFpIKMwY5V3Ie+o06QFlbmPrEsjD1qdTAJHO5I6QnbY3vHgLwBIsMwNEmXllEqc5u9qX6QThuKClqqeYsMntAlR6KBST0ZwY2l0sxCmCc27DWx5RL9kRNQ01OdBPeS6kqSx6XBEe3ebcTCKg09gE6nWSQSGPeUXD6MNfKNpKbuonN6DyGkIqD7uUhCphUhI+6nHXLZhM57B7derD7epKcswA8lj6/0ig1E3FuPv7tME0mttH399uYfPmjs1EnQPbVxAVCvMoulNxYX2MEKqUkuNhfq/ONiU5ToG35ER5m3Ne4x+8WPKtrczZIIsAB0EezKxhA32obDzeKNx37RZVGkoQRMqCLJFwjqv8AaADMTanyYS0r5aJfajxin7XIkjvdm6lhOuZbAC2+Uf8AlFfosSM9WQyyhKWLkMTmUlNx56xTqRU2pqM3eWtSsyjcnVyTF1waoaqRLmkpTMCpbqJ7hUxSb6d8JhtamEXOTaaOmqHbj0gxvUZBWTpanCEqYX0DBmaPBSEOQtRSkmwL9wBJJD7jNE/FdFlqBOAKRMQkq6LS6VJP6rQBS14QCQ4SE5Tu7qDgdTz6RngEgETRR7rmFkqCjcKSgsHSL2u5G7wsM4KSoMUklgdbMXt6AGPKjHwosEFn0e9yCSTBeL0CUiSsKcLYKAHuqJ6awxVK+rrOM4b0mAVqdWSxA7w5dQeULEKCQFkEgKZYFsySNOhLG+0O6uoCZ2dhNlqJTlcpJCTYk6pBDHzaEIzBKwVPmZ+VnZvUxQhxJnGZrOkSlnMZKQ/Mkm1rmPIc01EjInN2bkA95Ewm9xoltCNI8j3ikd53wweg+UVYZhyqiaJabDUnkkamLxh9OkPJkshOigxC1fqfcwv4eozJpUTEj7yacztYJSSEgk2Y3MWTCkFKEpWnvG6VnW5JN/NoRXq7mt0E7RphFv1Ma0qLrJJWpYSgG4Dks7c2hxNHZoWoKDpASm4sRoOsLcHqAqamW4sp26JH7tD/ABaWlgAA6lDQgfPWO06d0L9pFqGtUCH7+7TbDZ61JBUxfW4hiIGpBZmNhu3zEExsaUEIMzJqkFjYRZjODCanMlkzUg5VNuxseYitYfhxADC4cFz3s278maLzFV4hmdjOzJt2iT6ix+BiTXUVW1QD3l2jrOf8Xyi0smWbMConyf5RyPiuTNxGqUZACkygE6gak3ud4ccZcbgIMmUpyr3lA2A5JiHgXDFJkmYVZTMLt0GkSUw1FTVPPSaJVareF8TK5J9n1ST3sqfFT/KLlw3RIkypctW7knmXZ4bdgfzj1MKsKQJjpKg8vOkk6WIIbraPHUPWHm4EbT09OgbryY0CEFZTcgDq7j6RElJSTcgDW/zjUoI0B/mPdceH0jJchS7zMwQDoNT4mO7QJ7exMjVUMyh3k8juYJlYlNBZLDNqBdx05QUqklhTIDpf8Qu1vjrEqqiXKJCH3AUdWMAYam8DNLNSRMKim/dBU+a9xYwZMpSJigS7sbHeAUl8oBNn166wdSJCXJHqHELfEct494dkqXImS1OUhTDRgCAS773NooeL8SV2F1CkSvvaY3ShYzhPNIPvAA6X0aLl7PK8TjUkAZUrABJYEsHHw1iv8eYrKkTu+RuwF3bLpFFPctsXmU+16jLewgtH7c5Q/i0bK3yL1PgoR7We3aUUkIoy5/NMDP4AF4oVbPmVysspASgalv8A3K+kXrhj2dy5khAnSUZhqq76/GKKjUaa+dc9okUmYkg4HU3lVxz2o1tWMiGlJ/LKBc+JufRoQ0HDFTPV7igN1LcAP43MfQuE8LU8lKQmWBa4YBvSHcvDpYH8NHoNISNZtFqaWi22A+ck+2BOQ4VwrLpZIIUDNUO+SU28AQ4HSEHElLmBKT3hcemnpHdKiilXHZJPw+MIMa4Jp54cPKXz1Gm8SpXIfc8uFemaewCwlAwPjcViUSaj+KGD6ZymwP8A9xrfqjbEcPyHcoJsfm/JoScZ8AzaeYVBr3BGivA7GEtJxNOlAy5rqGjK19Yt8EVPPRPuJxNR4Y2VBjoeksiJKSpRSdGAffn8YstNIStIy92zRSafiaUWvla2kWPD+LqdJHfYMLdWvE9enVtgGV0atLm4k9bhTF+sKJ8jYaw4x7jijKO4slTbJiiV/FZc9iCl/wARufLrHdNSrVB5hb3g1tTSUXll7eSm0yYAsajOq3INtZoyKXL4fqJgz5D3r3IB+N4yLPw6dXkn4up0pfzOsTCDQSDmSmSZMoKBANyfeHJjrDzs0IlyckzOkZk8wGVt4xz7hCr+1UXZE9+nJswJMlRc5X3Bf1iwYdiImLIWDLkJASlSj7p0B5MdzGdUplWZf1ldJgyq8umD0w7fNpb5/wC0Oq+o+8Sku2vug9IqtBNKSrMoPmCRlLg5W3hyKZRn/msNU87ka3gUY22iTV6YL7ieks0k25abNEiVPC6jmnMU8vEQfIHdHhG3p6m/ExKi7TJI5f7ba3LJlpBZRVtyYv8ASOmTpwSkqOgEcaxniNNZXEZAtEtJyvdi+v8AfKA1lQABeevylugpFn3cf2ZRME4YVNWFzUkI1Y6q/pF9lhIDBDNozj6ROmcfyfCNzUE6pUPKMirWaqbmbtKitIWEhB0ASxNg5+dtIoVRVTcOrVonJORZzXDZkk2UPP5R03BaU1C1MWBOQFr6OpvHSE3tH4OnVYTlSntJQZJJuU8n5QencKbPwYjUkn0HIzD8JxKVOT2iVBTCx1PmNmgqbMSsWG7k6PHCk1FTRTG78pQ2Lh/3EWmh9qywlpssK6g5T6RU+kcZTIiE1tM4qYM6LPlnbQwP2POEFL7VqUjvSZrtZsp8d4HqvapLAPZU5fmtQHwDwkUa3G2OOpoDN5b5MrLdgOZMVHi3jQN2FMcylWKht0HWFKJuI4nmyMJY1ZQlpA6klzBlBgdLQNMqamVMmj/pyj2hT56A+MOTTqpu5uew+snqassNtMWHc/SdL4Vl/wCH4bLRMShKikqW4YkqcuTuACz8hHMpuXE61bk9nLSyW3vv4mFnFHHUyr7iXRL0Z3Kv5j9BaLFwPw+qXJK2767+AHOCqA0kLsfMeImgq1H2jI6yyYLhSQRLSAlA0sw/qYtiZypafu0ZspYnw5CE1CoICXAcO17ktv5vFhpsekhOUuwF3G8ZmScy+vcWCrcSWk4hFgpChmLPyPWDTiiD3XblcQmkT0PMvmBbK9nfQiNJ2GiT7zKzMfPkI7cgSRqFMt2jZdSOcDVtSwAGpu4hFSS1pmLJB72geDUKKw5GnPaAYXjRQCm/SSCnlzUdnM7yVBuqfCKPxHwvLlrUiYgKADhTOGP10i2zqooFoq3H8+ZNoZapb585lqbcbfSDpX3gA2jvRcnI7TmUvCZc2q7NDpRo+t2MPF+znRpx6unb1iegwhdPIexUFBavLb0i1pHaIzgjKoDvaMf9o0KuqcHyHHEXR0dMi9RcnPt+kqEn2ey95yj4JA+cOaPhmnpwWlhSvzKuQH267esOKWSGdw7XjUS3UX0Hz29InbUVHwTK00tJMqokkvCgQCoFzyDxkTJKmsTGRPdpRYTl3AMwitlMSHUxY6gguD0i7cQC6BsMzDl3jpGRkaGr/PHtMjQ/kfGWHhn/AOmk/wAyvmqCaSerOe8dTuecexkZv+xl44l0wFZLOSe7v4w6EZGRvaD8r4z5rVfmGU/2mTlJo15SRbYtuI5DwNefNf8Au8ZGRFX/AOyauj9Ce5l3WPnAwPe848jIyxNaWngKWDncA99e3WLTR0yc6jlS76sHj2MjT0wHl9z/ABPntaT4jewnMfb9ISaeUSkOCWLBxbYxwAx5GRpUOW95LV9Ce31m8nWCxGRkUGIE9znR4KEsdiSwd9WvGRkLfp7x1Pr7QzhWUFVCAQCH3Dx2WbaWgCwfa0eRkZmt9c1v+P8ARD5KBy2ginSH0jIyMwS5+shrEhtIMwVWaRe/jeMjI6eIqr6IfSoF7QPO96MjI8JMvqMBxQd1PiIS4oP+RP8A+TGRkeHIlI9I95XZx7p8DB3BHeolvdipnu1to8jIM/ln3H1lB9X33Emox3T5fON5eg8T848jI51jxJgIyMjIGD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3431" name="Picture 7"/>
          <p:cNvPicPr>
            <a:picLocks noChangeAspect="1" noChangeArrowheads="1"/>
          </p:cNvPicPr>
          <p:nvPr/>
        </p:nvPicPr>
        <p:blipFill>
          <a:blip r:embed="rId3" cstate="print"/>
          <a:srcRect/>
          <a:stretch>
            <a:fillRect/>
          </a:stretch>
        </p:blipFill>
        <p:spPr bwMode="auto">
          <a:xfrm>
            <a:off x="5854700" y="4394200"/>
            <a:ext cx="3289300" cy="24638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9171" name="Rectangle 3"/>
          <p:cNvSpPr>
            <a:spLocks noGrp="1" noChangeArrowheads="1"/>
          </p:cNvSpPr>
          <p:nvPr>
            <p:ph type="body" idx="1"/>
          </p:nvPr>
        </p:nvSpPr>
        <p:spPr>
          <a:xfrm>
            <a:off x="228600" y="152400"/>
            <a:ext cx="3633787" cy="4572000"/>
          </a:xfrm>
          <a:ln/>
        </p:spPr>
        <p:txBody>
          <a:bodyPr>
            <a:normAutofit fontScale="85000" lnSpcReduction="10000"/>
          </a:bodyPr>
          <a:lstStyle/>
          <a:p>
            <a:pPr marL="342900" indent="-342900"/>
            <a:r>
              <a:rPr lang="en-US" dirty="0"/>
              <a:t>A </a:t>
            </a:r>
            <a:r>
              <a:rPr lang="en-US" dirty="0">
                <a:solidFill>
                  <a:schemeClr val="hlink"/>
                </a:solidFill>
              </a:rPr>
              <a:t>histogram</a:t>
            </a:r>
            <a:r>
              <a:rPr lang="en-US" dirty="0">
                <a:solidFill>
                  <a:srgbClr val="FF0066"/>
                </a:solidFill>
              </a:rPr>
              <a:t> </a:t>
            </a:r>
            <a:r>
              <a:rPr lang="en-US" dirty="0"/>
              <a:t>plots the bin counts as the heights of bars           (like a bar chart).</a:t>
            </a:r>
          </a:p>
          <a:p>
            <a:pPr marL="342900" indent="-342900"/>
            <a:r>
              <a:rPr lang="en-US" dirty="0"/>
              <a:t>It displays the distribution at a glance.</a:t>
            </a:r>
          </a:p>
          <a:p>
            <a:pPr marL="342900" indent="-342900"/>
            <a:r>
              <a:rPr lang="en-US" dirty="0"/>
              <a:t>Here is a histogram of earthquake magnitudes:</a:t>
            </a:r>
          </a:p>
        </p:txBody>
      </p:sp>
      <p:pic>
        <p:nvPicPr>
          <p:cNvPr id="519173" name="Picture 5" descr="4"/>
          <p:cNvPicPr>
            <a:picLocks noChangeAspect="1" noChangeArrowheads="1"/>
          </p:cNvPicPr>
          <p:nvPr/>
        </p:nvPicPr>
        <p:blipFill>
          <a:blip r:embed="rId3" cstate="print"/>
          <a:srcRect/>
          <a:stretch>
            <a:fillRect/>
          </a:stretch>
        </p:blipFill>
        <p:spPr bwMode="auto">
          <a:xfrm>
            <a:off x="3763905" y="0"/>
            <a:ext cx="5380095" cy="3810000"/>
          </a:xfrm>
          <a:prstGeom prst="rect">
            <a:avLst/>
          </a:prstGeom>
          <a:noFill/>
          <a:ln w="9525">
            <a:noFill/>
            <a:miter lim="800000"/>
            <a:headEnd/>
            <a:tailEnd/>
          </a:ln>
          <a:effectLst/>
        </p:spPr>
      </p:pic>
      <p:sp>
        <p:nvSpPr>
          <p:cNvPr id="519175" name="Rectangle 7"/>
          <p:cNvSpPr>
            <a:spLocks noGrp="1" noChangeArrowheads="1"/>
          </p:cNvSpPr>
          <p:nvPr>
            <p:ph type="title"/>
          </p:nvPr>
        </p:nvSpPr>
        <p:spPr>
          <a:noFill/>
          <a:ln/>
        </p:spPr>
        <p:txBody>
          <a:bodyPr/>
          <a:lstStyle/>
          <a:p>
            <a:r>
              <a:rPr lang="en-US" sz="3200" dirty="0"/>
              <a:t>Histograms: Displaying the </a:t>
            </a:r>
            <a:r>
              <a:rPr lang="en-US" sz="3200" dirty="0" smtClean="0"/>
              <a:t>Distribution</a:t>
            </a:r>
            <a:endParaRPr lang="en-US" sz="3200" dirty="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What does the histogram tell us about the weight of the pennies?</a:t>
            </a:r>
          </a:p>
          <a:p>
            <a:endParaRPr lang="en-US" dirty="0"/>
          </a:p>
        </p:txBody>
      </p:sp>
      <p:pic>
        <p:nvPicPr>
          <p:cNvPr id="103426" name="Picture 2"/>
          <p:cNvPicPr>
            <a:picLocks noChangeAspect="1" noChangeArrowheads="1"/>
          </p:cNvPicPr>
          <p:nvPr/>
        </p:nvPicPr>
        <p:blipFill>
          <a:blip r:embed="rId2" cstate="print"/>
          <a:srcRect/>
          <a:stretch>
            <a:fillRect/>
          </a:stretch>
        </p:blipFill>
        <p:spPr bwMode="auto">
          <a:xfrm>
            <a:off x="228600" y="2057400"/>
            <a:ext cx="8763000" cy="1979765"/>
          </a:xfrm>
          <a:prstGeom prst="rect">
            <a:avLst/>
          </a:prstGeom>
          <a:noFill/>
          <a:ln w="9525">
            <a:noFill/>
            <a:miter lim="800000"/>
            <a:headEnd/>
            <a:tailEnd/>
          </a:ln>
        </p:spPr>
      </p:pic>
      <p:sp>
        <p:nvSpPr>
          <p:cNvPr id="103428" name="AutoShape 4" descr="data:image/jpeg;base64,/9j/4AAQSkZJRgABAQAAAQABAAD/2wCEAAkGBhQSERUUExQWFRUWGB8aGBgYFxsYHBgYGBoXHBwgGBocHCcfHBokGxgXHy8gIycpLCwsHR8xNTAqNSYrLCkBCQoKDgwOGg8PGi8kHyUvLC8sMSwsLywsLCwsLCwsLCwsLywsLCwsLCwsLCwsLCwsLCwsLCwsLCwsLCwsLCwsLP/AABEIAMIBAwMBIgACEQEDEQH/xAAcAAACAgMBAQAAAAAAAAAAAAAEBQMGAAIHAQj/xABGEAABAgQEAwUFBgQEBQMFAAABAhEAAwQhBRIxQQZRYRMicYGRBzKhscEUI0JSYtEzcuHwFYKS8RYkQ1OiF7LiNHN0k9L/xAAaAQADAQEBAQAAAAAAAAAAAAACAwQFAQAG/8QAMREAAgEDAwIEBAYCAwAAAAAAAQIAAxEhBBIxQVETIjJxgZHB8BQzYaGx0SNCBUNS/9oADAMBAAIRAxEAPwDn9OplhTktttDReNljYB7aQuFORpGKQTGWyqxuZrq7oLKbTxcx9/KJMNw2ZOXlQkEi/vAW8zEHYtE8tMEeLLBDG92nlaRKcKIJGyb38YBXNV2SiS2Yu3SGsmQCzgHdtbwNVzFZiFJHgAwgUPSNcXF4olzAfxkeMNKWWk+9PSkeBMeyaUKdwAdo3FIhPMmDdgcQKaFcn6yy4ZQUKpZK6qcsj8KJbD1LxEjC5CroSoJ5rLk+WkQ4LiKUyyGDMTt7w68o2krStGYH028Yl2EHk/ftGGuTxCVyZaB3Egkb2JiIVhOjg+kaSaZStPd5kwUmWyWcHk4ZvMxwkCCAWzIBUn084llVlrt4NrG0rDknWahNnu58gwjM0pAdn6mwgdwPELb3ngUk94IA5hrQjrqkJnqSQEg6H94lrcb7RSZctmJuRoz7QzrsJTOB0trzHhFCrYXYRZcnCmKDL5nWN/swAuYjRImySwAnI/IoH/f0geZiKHuhaG1HvAet49tbpC8ReuJLNSNAHiNlJOhj2TiaE6K+BjydjSACT3uR5R2zcWnrrzeE5gREi5Iy2PlAmFzs8tSutvCJM0LK2No9WBF+89lVCkF0kg9ImkzpSrTEkE/iTY+fOIUpMa9m8dnPhJ6ijTLGZCs4fX9xAh77p2bcaRvKLW2OrxNV1kgD7tC3Zi5SxPRtoarHg5ktRADcYHaKDnp1aBSSOT6xGmqST3S0ETsSUrRD9TeAp1CpRckJMOAvzEbivHENUARbVrxEmWdREcqgbVZ8hBsnC5S7GoUjqZZI+BjlrdYe+/SbTcTWpISVEgbQMYYVOAiUAZc6VPT+ksoeIP7xrJwqZNDy05iNQ4f0MLuqjEPzOc8xfGRPMolpJBQoEajKYyCuIO0yYTgoWvEWdoWf4bORdBJ8Cx9Iz/GahFitQfm37QQp39JEE1besER3Lnk/hT4kaRDU1iRYXUdAIVyKozD96qaRyQAfrDaWJSEvLkT1HdS2SPWAZdphq28ff8Q2UGSnoLxpTjt5pCYUVtao+8RLT+VJc+sQUeKZFixSg6Mb+MCKLEE9Yzx1DAHiP5iTJmrQbqy/Pk8RFQ5RHiU0TQFJCgse6rNmHyvA0jFBpMBSeYDg/wB9IBUJF+sc9QBrdOkhAXLmlKQVIXcA2f8ArAq6hUpfdKk+NiOnUQ9OGmajNLmS1EcpiQQR+lRBgKZORM+7njItNn/rD0qA/WR1KVsjHbt7XmkjiiaGBULcxEv/ABar8qD4k/vG+E4AgTFKV94gJ7obUqLCGSeHadZdKHAtYmx6h4F3og8Qko12HqiWZxZMysMieoS5+JMCGfOqFfiX1Nkj0tFmp8JkBX8NPK4dvV4LqEBJDBhtZhHPFRfSs7+Hc+tovwzB0oDLGZRPvAkEdE7N4iLVSrSEgCwYkk/ibYwjlK6w0XRKMlSiMoawBdt3+kR1KhBuTL6VFWWyiQVE8LcqD8tmhbVz0ZCkDtFF2AFwdiTyhcnFO1UEy5ai9nUWSDzi30eEolJB1Pl8ooZgnIkW3dwZSqPg1ZGZb32FvjDFfCByMEj1v684uE6QVIzgHKCxLWB+g/pAiEWuBA+M7ZvPCmq4AlfosD7H8KgN3uPEtGVlOACpLW1uPhv5Q5mKKC6C3T+kRVVJKqEhShkUNFI2P60fiB5i/wAoEtc3MNTtFhK6FHWC0ICkMn3txz8BAlXTlLoUO82g35EHceEQ0ExMwhKldnM2J90+JGnjBlbi8erZt3h0mpaWpJGqnB8NR49IDmrB1A9Lw2mYFV0pMyZLHZKuSshcqY/5VB7n18ImUrD5yBlmTKSb/wBuYkzZRP6VJ74B6vBqw6SN0MraUhPP1jWZNfQvE86WEqKVLQQT3VoLj9x5x5W4VNlhKloIQsOhbOlY/SrQ+EMBzmcIsMCQJqH1Eby2On7QOE25RuJUFF2v0hEyQRdiGjZL8yDzBII9I1l1ik725QbIxVCQSpCT1jhJ7T1rHmBzEl7z1/ExkCGrWbgWOlo9j20xm4dv5/uWE0rJCiRfYXMAz5aFF+zBA5/vEyZj3Bsbi+0YVAWOnMXiUXEtNjA006X/AIYZtrX8ojmUCFEsVdApTiC1Bza3iX+MbLpVC536gwe494vYD0lZm4bMK8uXXTl6wavhmaSApSANHJZvJifhDlS8gB3NxpAkynWvmflFIqMZA1NBe1zCaPB5ElPeq1ZvypQnK/V1E7a5RG02dJWlhKc7m4F+hsPGBpGEOxUoJSd+bcv32gmUhKNla2uA/hCyATcm5jFdlFhgfOBf4VJL2UkwtxPB1IdSbo6KzN4xbalaFpT2ZGYlmNjc6dYjppCApRmPlCTpzHM6NYwS1CuYDIGxEfBuIJTNKJhZKwA/K8dLo6WTICu73VXBfp46EWeOXY3SpEuVMRuC9mYvb4QTg/GsyUkImJExHXUef7wivQat50+I9pZp9Qun/wAdT4H3zLRPkAqK0BknblEsmiVOslJUrkHPy+sOuEcGFfLE0JWiSCxcXWeSenWLtMwIy5ZCUiWkctT48zED1SuLZEqL072vzOdSOFKhwezIvcFSU/MxnEeH1MqnUESJiyoM6E58obcpdt4uZw0bqCEhDkqNjz31hBOmKmFxZJ0Ce64D3UeRvb15QC1GZgTxG2spCH9pzbhrDpompUpCwA92fUEC2sX5NSWvLPptE5khKMpZ9LBgHiNFKEhgQRy3AbVvnFVSt4huZKmm2C02q6qWE/djLm1BJcO9gSNPWAZS297TnsPGCTIUlSQk5WYAjbr4/CIp3e1DF7aDN5aA/PlvAqRONTPSadkSCwJDPaApMsBZa9n/AN4JXIKU5pajpcc4kVlzBQZlAeR5Qd7RNoox2gMySSLLl95Be/UOOf0hVh8uprRkEqXOUkanJLmHwVmSVn1MPsXqRLQpVgkA/I/VhFDOOH8qerOH8b3iikrMuBALIp8xtHlTiFZRjs1faJA/KoKyn1YEesJ52N5tUpPUJy/AWjynr6pYyyzOUnkMyh+0Ey+HayY5+zqV/lTDwiL6rfOKNV29N/lFqqjPZKWPQ/OGFBjdTToMvMoyVe8iy0H/ACqs/WxjeRhk2nUDMlGXm0zAHTppvE0spCjnJQ52SCP9LiPMy8AXHznUpk+Ymx+UBViqDs3hb4GNk16PCDJ1AF+7kXbUDKd7XAvAk7CU/lKf79I4ChhMlQdphrJfOBJ9SFG2g+PpE6cKSzhj0J5QTKIQCCnXpBXUcZgbXPqxIJMtWUXbpGRsqjP4VBtnjI5jvCsR0/eDYbixl91d0/FPh+0WOhp+2vLPaBn7uo/mTqPlC5XA0+atX2VCpsoaTFASktzJWoADW5PpFfC1S1WUUqSdUnQjkR8xBtTWplTmJp12p4YXEukygUkPlLc2t66QNVqZBUnYP+8J6bi2pRpNV1e7+J1PrGyccnzXSEhROvd584T4FQHNpT+KpsLC8s8zG5U1KQUoRMCQHNwrw2A9YCniYpndn1HXkIp6ipKiDqLNEsvEFJ0JHgoiHChbiSGsDzLjLQqwlS5qufcJBJ5JF2MO6Lgyqmp7SYEyQEn+JLKG2/GlMsHdyp9458niKeAwmzf/ANqh9YYYXw/VViTMSUlLkFUxZ21O5Yc4Bk2i7G0IMXNlzHtZIo6d889M1f5ZX3t+qh90P9S/CBk4ZUVQCUSVIlE6qLOOZUWKy3INFiwLhSRTpCi01diZh58pcshgNsx9fww8o6hSiANeZ3v87C3hrEzVbHy5949Ex5orTwKFoyd1Iyhu+Sb6OMhDtCWf7GZ2YdnOSpG7jvDw0B+EdHoJKgSCLjUC2x1J0YbMVW93eHmH0oIswPgxHi9yPIeEJWpUTgxlUo/qHEW4LjQp5UumTJydkgC7g2Auehd3h4jFFrSl5YOewu12J3HIE6xFUy0TAxF3sprhhsNzbzGotYjDlZ0qNgtJyncdCBslQY2b4RM6seuILtTtfbY/GIOJ60fZ0S3KSopSpJcKKbksPxAlg4cRph+CKAJUAjMLBrkclagE7gX67Q0xZKVdwllJIUlZHeEy1wPdAAAcB3dtjEmH1qZ0vMrIlbMQB/1EuFWuQxFjuIDb0vHCoVS4EWKwxCUjKlKebAPpbrrAdZLc2UGYDSz9XcQ4KSUuUlQO+gPneAlUZUdAkEgertfTY+nSFZlVNx1MQTpCT/ESQdigNu38pA8OloBrqUoAUGWNApm8iNldPQnZ9U0DgAKF2YnQ58wTbQXZJ5FtoAlU/dOZDy1e8GA135Ag6ciIarERxCtkRF9vQm6lAZw+tnBKVN6JPmYBVXoUSEkFtb2HK7MIS8UUxmVKabMEmU+Ys+pckf5WPWNhThCUoQEgMW/FuQ6re/Y32Hk14UBQepkNizHsIbVTZEz3wZ4T/wBML7FG3TtF67ZN4iBlZO7T0su9gJedQbVzMzqfTeJJGHoKXHxuSemvw9FaxJU0t7AAW38N+fM6fKObv9bxwoAeYiEUWMzUEFKwOQypYP0ytDc8S1iJgX20xRCQMhOVBLWdKTz8H6QhlUZ2ueUP8FkjM0w5XHdscxOlmII87dIQ9hxKPDVh5hBin7VIXJnV81U0F0ibmCUqSO7YgvqQSVMAbAxSamoVTTOzqpSJqNimYC6f0TUOG/Sp25CLPjJCatKadRByOXIJzBTDR73OjxpVcNmac01KSr+VgS+pALufKHJVC5fg/ORtQa5FLp8olUqiUxk1C5Z/JPl6eEyXmB8wmBlTg/voN9UqF/KH/wDw5LygiUm1ieze/q4DcxsY8n8LyiPdlnTQZDfTVt/OGeNTv1nPAqgWxK39p55P78IiXVSgDmudmhjinCKQTkKpauSgSPXUfGKxiGHzJK8swEHUbgjmDoRFdPY/BkVVqlPlfrJVYkXtpGQKiS4d4yKNqyTxHjGaqfO/izFkDZSir0D2jE4OnmfhDFYcloklymvYDdyAPjEpqnpiWCivXMGp8Fl8iefRtXgpOWUnORlQPdGmZQ2+RMepxSWCwT2yjohDpS+znVQ6BvERkzAlzlZqiaEckS05ykasACEpHmS+sATnznEMAW/xjP31ieVRCeCoFluX6klw/KBZuFzE/hfwvFjrsBRJAVTLWpV8yVlLkO2iRa17n5XFk4sl2UFIVyYn+reUNWsTlMiKNBcCpg/tGvs97BXaSJ8qWVm6TMQCfAPpFzTTS5SBKQMoK86kpBDv7qEke6wZ3HvKPK3PU4WVzZcxLtmSF2I7rhyHa4Dxe6icTNJI0Nh+l9vWI6oBfcDz07GUqSqbLcde4kxn5r66CxLJd2Gju72F9+oZ4dSC5WoujQA/iVdiQTlDEEhJJYEFWoCyRIKlBOTwSncHcPpyJLknnaHdfSFKFFbJWAO4DZ2YZzcq+Gw5mFwZPNrwGCbizAMwIDFvUv8A2Ia4fiSlBmZx8gGG9oQYakTGUke9YhnIIcbbu/pDikKEJUQoZk67MWAv82DwGTidIFp4mt9HvyjJdUUlRBIHZEnb3Fat/K/KApAAADO5bXZ9zoH+m0L6nEkieoJN5YKWGmchOZxuE/d2/MC+kAw8pjUTe1oROxBS1FSjofdUDy5anTQ2t1g7hapJROUCD/zCh4KyS/gVJWnxIMU3GMWTRyjMWxmKH3aTcqVuTf3Qd99LQ69mqymiSr3lTCqYsvuSGGvvWHntACmQu/pKNQy/ljmW2qUr8JLapO2udBZma5QR4coiBJAGXQEauyXBDs90qFtm8Y8FXn0PwDjz8XgpKS7k/IfU/KAuDJSCosYDWyXNgLlRZ9lkOzPvccjEBp+4rMWKjezMXvqRv4e9D9wwBIBcAdXJtYAeB6RUuPOL5VJKIBBnFwhIN9fxgiwHQsqO7C58s8lYjBnNsSnoVi80Es6QgH9SQj/+SIfT8AQFFS1BB1ypUD08Bod4pcrAFzqebVIUVzEqzKA1a5UT8fSDsFr6icljImzB+ZKFF/EsxPm/KL6lIsPIeMGNo1ghs45yI8q5QRoeVrA//IaGBAkm/p0/b+7wVLwaeQQJNQEfiHZLPO7AFr/7wvXiciU6ZxWlTEZQhTguCPeyuLbwtUbgSg1U5JEY068gckh9ANVcm2A3c9LKaNcRxbKhRWlIBsCp1aW7t9XB5wiq+MZaHEiWSdlTCCRpcJTbbQnnzgXAsMmYjOV2k1koAKuZBLMgCw8YPwLDfUwBEnVAnZTyTLHwHQKqJk6pUciUjIgfmJIdj0DX0LkPaLHWULH3iBoSFDy1Bgujo5ctARLSlKEDuhIPxcm/XxjbNYgPq7c+YPOzxm1au99w4l9BGRLEyvVMm5Bd2sSeWoZwPNthA8ucrLlJKtXBuMwsWBsCQ19bQxxFQBBDOlr38jbp9YHqZCVF0Ad/vJ/mD2I00cHw6w1WxCZcwenqUhJSUpUCCSCS5YElSFAdNPiYBxfCxNlZCHChmlqOqef+YOH2Iy+W8ySAXT472Ctm/Sr5x7WL+7WGyhOVaTowKkpIcDRph56CHphgVktUAqbxHQ8NPLTYdXB1BL/GPYIVj8tJUns0qZSr9qUv3jsLRkW2qHOZkeLTGLCASZTAJd23ggIB2frEcTIcwsmVqs1TLCHypACrHR/XlDKTJWRmN/EP7rG776QtmTglBJ0B9eQ9YZIQVMVHVIPMmwG+3X0eAe9oaDNhPZs3VrEa7DTS1iYXzZpKzlfS1r/A29WizYJh/wB3MEyUpDqJQVd1wX0fLra+nSJZGAlIZBSH/WHOx3YkWI9Dzhe8IbGP2bhcGU+tRM7IkqNu8AQ1wGe7vbryi5cP1qaiWmYne0wMCyglyNQQHD3sz6tCyuwKpALoJG+UBVi2rOQD10hFhuHVdPOzUgJf3kWZj+YEsU9TpDgVdbXEkqo6m4FxOwYPIEtphAUQXBIch07WsfdPSAKjMtZ5E6fsOcBUvF2VCe2lozhgUoWVgAasWsTv3lb3vHqOKy5KZY2D6Xu597fl4RNe0IUXObRpKSchQgFKdVHUlyTdWjX0Fo3RJB97vXskMx0Z35cvWFcvHVG6kDmyiQ+hF7sLN5kbxUOLeJa5CSCOzlnUyt/5l6jyaO0/O1gZ6pTamtyI74u41RSgy5ZCqm4LXTL2BO2cACw31ZmNNpuMESJZKEZ5y7qUv3U6sANVljckhyTFVCFzT3QT0G0MZClU7dpKSoc2D/6v3jR8BANpyZCld7kjA72kNTMn1UwrWSon8R0HIDYDoIZ4dUVVEoKkTHBYlI0Pik2PiImRi8hY94oPIgkeoeJDUyv+9LP+rTzSI8XY4247WhimnO6573lkovbAtIAqKUE7qQSl2AGhBGw32g7/ANZpABy000k7umx16/L6xSVYrJSDcK8Ao+jtC6qx3/tpbqbnyGkKFBWPonmfaMvLXjXtfqVuJMsSHfmogFtAWSBvpCPAeGqnEpipilEIB+8nLuH5Bz3l9HAG5FoW4Bg6qupRKBbOe8o/hSLqUX5AGO8YRQyZcoBginkhhoHvoSDd9y/ecvrBuUoCyjMQu6rycSDhPgmVSpeWC595RU6lag7ZRzsOWu72rpgkAlyWyh30udN9N4CXxBPWCZEsIlj8WQqV0YWA8PDyVzccnApWpXvhQStRKSliz5EixLWBvpflCWJyTKQpjIVRQcirTFF+8nvIRbS7uWHmd7iJsS4fTUy2ITMS3uzBnT8bpPURLgdEhu2mTAqYq6ipQzeBBNm5CGqpUtSrTQD0OW/ikx4A8icZrYnJ8U9mEiUsqEleU/gzqID/AJFC46BXxsIT0OEjDpwmhSjImd0uNATZyORa/L0jtlTRzVggLRNSQxBYH/VlIPmBFCxShvMkzUkZgQxY6gqBcO5OVV/0E6qMdqO9rMSR1j9NsJwBfpI1zMuigRtobEc+Wn9iIUYiAQ9vpFKpsXqKDLLqUKVIVeWr9Nw6ToW3SdOkPKbFZS0JMuYyS7iYMo5WKhlJZ9HMTvpimeR3E06WqR8cHsY2qZYzEHTw08yfSNaaQFDKD3kl0ltC4bcn3m2Gp5xhqXQCFjMwFlDY6uN2j2Xi8pAebPQhjoVgkjoA5fy/qnzWsI9iOpmVOF3UoBkKLtfkSR8y0VDi2rEmWqW4zTGZtpYLueRJbYaXhlxD7SZQSUU6c6vzqDANowPeUfFh01fnlRPXPWVKJUo6kxpaPT1D5qmBMjWa1NuxOY7wvgupqJSZstIKVuxzoGhINiX1BjIXS6GYAwmADk6h8hGRoEtfDD5TGsO0fSUlRYJJPr8IlrKiXKH3qgLfw0HNN/zN3Uf5r9DCCuVUgHNny7sbeYT9YUwtNODkn5SypqiuAPnLdw7INbP0Alyw4ST3R1WdwNSTrYAXAi8yJYln7oOrUzSO8dQ6Q5yCzWv12hVwPhglUiT+KccyueQEgBvyhiT1aLNheE5yS1wMo6qU5c9EJBV6DeM3UVAXIHAmrpqe2kGf3kdDQhQdS86iXbe/Mm732HLeG0ulSgB0m1wSd73+JglNACCoJezpB/K4CP8AMoi1rACPJ1EtJLLUGJFi47oc2UNBpblEJJJjfEBxF1ZiSEuQHUQDmfRIsDb4DeEdR2kx3ASk3fn1P5jpr5NBFCkTStWrrItZkoOVNh0HqTDASUuGFv2jpO0yhUBEr8rDSSQNi+h5b7CLBLwaWygEJDA7udLfjVeCJqUpmDK10h/Fli/oILNQghhlcjdtTzzKUfhHvELRb9LRVhmHksyXdRBs+z/tDCfg7gpUlg1x+YF9d93gbDe0GXK7uHuRdQCbehhqqZM/Fqw1Y/GEOTe4M9UZgbC05xjuDpp1gJbIdNEsdWbbpC9UhrsR5RaOOqTtZSEFQClqABL2Zr/A7RR5nDdRIYmYtEs3zpuG3YhYB9RGrpyHS7HMkq3U4W4hBw5BJJly1PzR9Qx9IHqsFp03IEsdVqHoCXb1hLiFWoFhPWvzIf8A8jC0rJ1MaKUXOd0zaldAbbMxlXTJCRllJc/mLn0BPxgOnpSsgAEkwThmFKmF9E7n9uZjqHBPAqqkuhIlyk2Usi56J/MfgPhBs+zyrkxIp+J52wIv9mmDiXOUVWUZZuTsVS3t9esX2Rg65pfKoSQoqZicygAAb7HYdN4uGEcOyKZIEtAzM2c3UfPbwEMQQdxCTpWc3cwjqFXCDEqUiVN0Tmlp3G5DAbghIYWa94gTSIQ4A05Jf4kPr15xbZlRLBykpzcnvENThiVbA+P9/wB84Q+ka3lN4a6oA5FpWVTQdAoebeTvGSZJIDOCNHbfrtblDOfT5TZLHokDxeBFPoyndhtdn1bkCYhNxzLFcMMQOvqJuUAMlncpQnOeWVR8Oh1vaKhjmKdl96o2zISSTckhYBO+mbX6xfqeWZqSGFkpIfqHEc69pPDMyaZAlEMuaErFgAshgonoEkH13MNpeZrPxBJABKjIifi/iZH+FUcjVcwmasFrI7ReUeYPpFWw7PL71POmSyRcIURbqn+xFvxDhJFKUqnBM06OhQLACzanozDxij4tQqkLt3pbukuApIOj5S6T0jRpbSNoklUm+6HTpc2YkJ7QqAADGXLBt1CXPi8QKwgn3lKPSw6fh8BAtNxLNRcMoDaYlMweqkv8YdU/tNmoSUiRTsde7NHwE5vhDNjjgCL8RDyTAf8AB0Me6B43+JMappcp2A+EaVvGMyYrN2cpJPJKvqswsnYstW7eAA/rBBXPMFmpjiWWXUoYOlRPiB9IyKiZxMZBeDB8UTodTRzJKQtYdJLF/eS+9mcQjq8LlqmpU1jqBbMRz5P0hpU4spYUFEqJBBJOnQDa8LE14zpAN0kvvZLk/GM+lvHvNisKZt2nQuF0JXIklg6AUEdUKV9DFroOHi5IBb+YanWyhp5xx3g/jj7PUETA8lawojXKRoevUbx3CXiqJskGWvOksc6Tl1u1nIbS7coz9VSek2es9+JLqBT+MgWmZKUwJF3GZNhlGUXDiw0iNMxbBwClgm24dyLPdR1PSDqJSSp3F97gtYBiPE38I1qakFR7qbXd+TDVgb6xODieDG9ts55wnjYnzZqVAJWZizlFj3lksH2CnEWNdCogkEMCznpqegf68o5fxJhc+lrqhclJypV2oI1CV79QC4PhDjC/aclYSmoBSR+JNwepGsW1tKzf5KeQf2jaOqAOxzY/r1lrm4coLB7RIDPa+hP7wVTU6XfMT0F/3hPIx6RMLpnIU4b3gPgSDHi68HWdLA6zEgAesS7G4Il5II5j+TVBGoa4Oh/CpR9biN52NZ+g1J5RUq3imjlJcz+0LNklgrJ8VFkjxeKtV8SVOIL+z0svIhX4QXLc1r2T0sPGGpo3qG5Fh3Mkq16CHu36RvXYmqtrB2TmVT99ag2xAtte7ecWKkSlaWcF9CQ7hjsdr7QTw3wxLo5BlvnWsfeK5lv/AGjaIsPmBSMjnOlRRL0YZmIs2g+kOZl9KcCDTVj5n5MrHEPBEknOhOUKP4SLE7M+h/pCaRw7Kl6pKj1v8BHV67D/ALuZLLOpAI6kWtaxDPFJWglIU7WBB5E/SHJWe1rxD0qd91pDg+DKnTpcoWzqAt+EbnyDmO+UFGiRKRLQMqUhgP71O56vHKPZ8P8Ank50FJyr8MwAcfzM/wAY6+Yt0vBMztachekgVNJTtfyZx+5aNFTSkPlA2G5cncAecbzVN46C2p6CBFziC6md7MdB1JGvgPODqVAmSZMq3k32YZQgtYd4jnbYvc31ghEwGwGmloUVGKoluVN3i7AFRVtfXpeNJWJFVkyVj9RCU+jxONWinEb4DkXjDEUOl7CxB6We3Vg3pC9UpyFcik/DKr1EEpqUrdLkK1yuH9C4N+URIkywBmSDtmaz8lcj8OsIrMtQ7lhoCgsZFRyTKU5BPdAN/wArsfQtFe9pE9KKPOLNMRt+sfQn1i2ppUh1AMNGbr6xx72u8VpnTpdHJLiWrNMb8wdh5AknxEBTpksBDD5LRXXYOvN2stXbS1K95AUyCdErBAylmjK7F1TEhKkial8qBMloUW90ssNMB3AzRvTVq5YSZKgiYxcsfvAQCUqSoEEpuMpF3cPrEM+SgpUEkOE5lSg5ykalFvdGpH4eZFxUJ0iJ1YX2C1AhKcyARdwUqYOCl7EP8R0gD7BLU5UkXLAgt46W0h/X0ksJRPkZlSyezmBQAKFsCHYsQoOxs7EawrqKEhGckZdAdAT+Vm94X6ddo6GN+Y4KCnF7RacJlkliWctfYeIg2gwCSoFRc6sCf6p+B8o9SHS4u1tPn8Inkulhb4fP+sEztbmdSkl7lRPBTyk27OXbmkE3vrlMZE65oJNgerj94yFbjH+Gv6fKLcQr+zBS4K+m3idz02hZhKM0wglnSpupII+sD01OqasISCSSwAi913soXJAeaO+3ZqIIS51Cxcp2YxS7U6I2scmZ6+JXYMBgSv8AD/DgnJmlbjL3U9FC5JG7WDdY9pKiso1ESyptwkuFDwi0YLRzZAVKnDvgl7u4OVi+4IHwieZRhZH4dn+gG56CJm1F2IORKV0wCgrcGAUftWmyw0ySHtcEoPd0sQRBafa0CzU6iz2Cxd+fdJ5RZaPhkqRmmZJMrnOLqV1EtP1gWoXJl9yUoqJsCAlIf+VI0ic+Dzs/ePUVb23/ALRbw9xcqtrGmSxK+7yoAdzd7k6nyg/ij2aUygZoJkKN+6HST1Rz8GhNxdTzeyRUSie0kHM13yls1uhAPrDDDvaCirQjOQJiR3knc80nTo0F5vXSwJwgX8Orn6yq/wDppUkOlcsjZyQfkYF/4AqRqqWP8zn0AjqSMeExLAO23KF866yGA3bW5/sQY1VTrFnSU/syq0XsyTrMn5m1SlJSfU/QRasNoJchOWQkJTu2p8TvBs6SQklj6aRAavsk9pMIQgDVRAD+O/gLwipVeoMm8qpU6dM+UWhkyZkQVKLWJJOyRqfK8C8HSRNlfaCrKVTFFALM2azg+HOKZi3EUzEJgpqcEIJGdWjgbn8qRsNzHRKWUiip+8oSZSABmmPctokaqVuwjhpFBnk/xONWD32nA69zJuJ8dEumXNLoUlBB07yiGSA2oJv6xUaaWRJQDqUh9n7sKKnEZmK1IQgKTTSlPf8AEeatnPLYRY6pLBgQWsb6f0hhTYLHmIUh/TxEqFqpKkVyVWlrSJiPzBQCVb65SY7vRYoiZJE1KgpBTmChuDuPHlztHC8NXKqUT0rcozj3QA4ADd7bQHTeG/AcyfIrEUyFFVJMXnCD3igp7zA6sSATsW53h1KqUJB5ganT7wHXjr9Z1maspBUbLUHN3yjkPrzMKlz35wZVlR/Eb7ECNaejAGZQDcw/wG5N4jqk1XxEU9qLcwDDaPvLmkOXYB9EpLBjqNzDOopETElKyw10Iv0VaNpNLlCzly5i4c3Zt+XNo1XV5AxCiG1F3+FtYIIEw087l2usVy5OSemWSZiSklyC6MrMy+rs0PZUvMCNiGINwx1tA1LTP30kBJJYauGbna40hjIQwgqNI7uMfSLr1L+/1nLvajxdUYchNPJSU9qHTOJc5RZgNljR+TeXHsExRUqaVqT2iVFluxJd9FEG5c66uXju/tdwpFQilSsEgTFaatkJ9O6IpmSnTIMooSEgEMz5j/Nz6iKXq06N0AvKaOmauoqXt/cVVAzJzU6zkKksX74UMuVwSVAgAsRoHGZUMcO4MqJ00TO7IIZRIcOdywsAb2DaszRJgWHpkpDJ7xGupA8ecWSXiBYfmSe6dHG4PQxn1dU4O2n85oDRDbuPMqeMcPoBJUSXJJCUBKSSX0GngGhfT06kKIlq7RKnSUTEuFJNmLF30vrFn4nUCQUm5s3ztFbnUpDO/lB0ndl8xjGp014FoqxHDQgmxlkEggl8pDuDuGsLwL9qUDZWZI0vm9DqPJocJqSn3klSXdQfXxIv/tCfFMJRMGaU6V72ypJ5M9i733tFqG+GkNRSBdPlJJMhBAJnBPQoUSPMAiPYqy5q0kguCNRGRV4B7/xIfxS/+ZbMJR2C0rlhOZP5g4897x0BPHgqkGVOQEKZiPwkdH+sc/SqCcOopk1TS0lRHwHU6CIq1MPlpZRbaRYQpM2Z9tWhazkSm6jcpSl2Z9TcjzhnS1Gcgsw0SBsD15nUnrD3D+EWWVz5jqUASlKXNr3Kral9IsGF8GyHCTLXo7lR0PgwiYuDYCUswS5J/WVTLnyp7V0uzK+bHbq8SUNGBcMEv3jl7xHIXLCL1O4Ekqdkkcrv83hfP4DUgHIcw/Lofmx+Ed2VLcGKXU0mPMSyqYzFPlSEnbVgXZx5RQuL/ZjMlkzqMFSdTLHvA/o5jpqI6kmnShACFEKBYjKQedwYyTXZSAvvJO6RcdW5QlKzUmusdVpiquR/c4HQ8UVEhTH8OoULhviDD2X7SJr5socsXdQ000jrOM8LUtSfvZSJjiytD/qFxHKPaTwzIo5spNOCkKSSoFRUAQ2hN2uY0KValXYKVsTM91q0l3K1x+siqvaRUqfKUpfdio/+RMV3EMVmzi82YpZ/UXbw2EBtFl4KwXtZnaq9yXzAOZWwvFpWnRXdaSq9XUMEvH/B2MVQl5KKlp5IbKuoWgrUo88yyxL6AJYQxrMBlzV566onVMzxypHQDYdA0ETJyrAAgDQAMB5QfNldtLBHvJ1bX0jMesxOMD76zYp6amoscn76TaiqJEqWJcuSEoHJRfzOpjSvlyZiFpIKMwY5V3Ie+o06QFlbmPrEsjD1qdTAJHO5I6QnbY3vHgLwBIsMwNEmXllEqc5u9qX6QThuKClqqeYsMntAlR6KBST0ZwY2l0sxCmCc27DWx5RL9kRNQ01OdBPeS6kqSx6XBEe3ebcTCKg09gE6nWSQSGPeUXD6MNfKNpKbuonN6DyGkIqD7uUhCphUhI+6nHXLZhM57B7derD7epKcswA8lj6/0ig1E3FuPv7tME0mttH399uYfPmjs1EnQPbVxAVCvMoulNxYX2MEKqUkuNhfq/ONiU5ToG35ER5m3Ne4x+8WPKtrczZIIsAB0EezKxhA32obDzeKNx37RZVGkoQRMqCLJFwjqv8AaADMTanyYS0r5aJfajxin7XIkjvdm6lhOuZbAC2+Uf8AlFfosSM9WQyyhKWLkMTmUlNx56xTqRU2pqM3eWtSsyjcnVyTF1waoaqRLmkpTMCpbqJ7hUxSb6d8JhtamEXOTaaOmqHbj0gxvUZBWTpanCEqYX0DBmaPBSEOQtRSkmwL9wBJJD7jNE/FdFlqBOAKRMQkq6LS6VJP6rQBS14QCQ4SE5Tu7qDgdTz6RngEgETRR7rmFkqCjcKSgsHSL2u5G7wsM4KSoMUklgdbMXt6AGPKjHwosEFn0e9yCSTBeL0CUiSsKcLYKAHuqJ6awxVK+rrOM4b0mAVqdWSxA7w5dQeULEKCQFkEgKZYFsySNOhLG+0O6uoCZ2dhNlqJTlcpJCTYk6pBDHzaEIzBKwVPmZ+VnZvUxQhxJnGZrOkSlnMZKQ/Mkm1rmPIc01EjInN2bkA95Ewm9xoltCNI8j3ikd53wweg+UVYZhyqiaJabDUnkkamLxh9OkPJkshOigxC1fqfcwv4eozJpUTEj7yacztYJSSEgk2Y3MWTCkFKEpWnvG6VnW5JN/NoRXq7mt0E7RphFv1Ma0qLrJJWpYSgG4Dks7c2hxNHZoWoKDpASm4sRoOsLcHqAqamW4sp26JH7tD/ABaWlgAA6lDQgfPWO06d0L9pFqGtUCH7+7TbDZ61JBUxfW4hiIGpBZmNhu3zEExsaUEIMzJqkFjYRZjODCanMlkzUg5VNuxseYitYfhxADC4cFz3s278maLzFV4hmdjOzJt2iT6ix+BiTXUVW1QD3l2jrOf8Xyi0smWbMConyf5RyPiuTNxGqUZACkygE6gak3ud4ccZcbgIMmUpyr3lA2A5JiHgXDFJkmYVZTMLt0GkSUw1FTVPPSaJVareF8TK5J9n1ST3sqfFT/KLlw3RIkypctW7knmXZ4bdgfzj1MKsKQJjpKg8vOkk6WIIbraPHUPWHm4EbT09OgbryY0CEFZTcgDq7j6RElJSTcgDW/zjUoI0B/mPdceH0jJchS7zMwQDoNT4mO7QJ7exMjVUMyh3k8juYJlYlNBZLDNqBdx05QUqklhTIDpf8Qu1vjrEqqiXKJCH3AUdWMAYam8DNLNSRMKim/dBU+a9xYwZMpSJigS7sbHeAUl8oBNn166wdSJCXJHqHELfEct494dkqXImS1OUhTDRgCAS773NooeL8SV2F1CkSvvaY3ShYzhPNIPvAA6X0aLl7PK8TjUkAZUrABJYEsHHw1iv8eYrKkTu+RuwF3bLpFFPctsXmU+16jLewgtH7c5Q/i0bK3yL1PgoR7We3aUUkIoy5/NMDP4AF4oVbPmVysspASgalv8A3K+kXrhj2dy5khAnSUZhqq76/GKKjUaa+dc9okUmYkg4HU3lVxz2o1tWMiGlJ/LKBc+JufRoQ0HDFTPV7igN1LcAP43MfQuE8LU8lKQmWBa4YBvSHcvDpYH8NHoNISNZtFqaWi22A+ck+2BOQ4VwrLpZIIUDNUO+SU28AQ4HSEHElLmBKT3hcemnpHdKiilXHZJPw+MIMa4Jp54cPKXz1Gm8SpXIfc8uFemaewCwlAwPjcViUSaj+KGD6ZymwP8A9xrfqjbEcPyHcoJsfm/JoScZ8AzaeYVBr3BGivA7GEtJxNOlAy5rqGjK19Yt8EVPPRPuJxNR4Y2VBjoeksiJKSpRSdGAffn8YstNIStIy92zRSafiaUWvla2kWPD+LqdJHfYMLdWvE9enVtgGV0atLm4k9bhTF+sKJ8jYaw4x7jijKO4slTbJiiV/FZc9iCl/wARufLrHdNSrVB5hb3g1tTSUXll7eSm0yYAsajOq3INtZoyKXL4fqJgz5D3r3IB+N4yLPw6dXkn4up0pfzOsTCDQSDmSmSZMoKBANyfeHJjrDzs0IlyckzOkZk8wGVt4xz7hCr+1UXZE9+nJswJMlRc5X3Bf1iwYdiImLIWDLkJASlSj7p0B5MdzGdUplWZf1ldJgyq8umD0w7fNpb5/wC0Oq+o+8Sku2vug9IqtBNKSrMoPmCRlLg5W3hyKZRn/msNU87ka3gUY22iTV6YL7ieks0k25abNEiVPC6jmnMU8vEQfIHdHhG3p6m/ExKi7TJI5f7ba3LJlpBZRVtyYv8ASOmTpwSkqOgEcaxniNNZXEZAtEtJyvdi+v8AfKA1lQABeevylugpFn3cf2ZRME4YVNWFzUkI1Y6q/pF9lhIDBDNozj6ROmcfyfCNzUE6pUPKMirWaqbmbtKitIWEhB0ASxNg5+dtIoVRVTcOrVonJORZzXDZkk2UPP5R03BaU1C1MWBOQFr6OpvHSE3tH4OnVYTlSntJQZJJuU8n5QencKbPwYjUkn0HIzD8JxKVOT2iVBTCx1PmNmgqbMSsWG7k6PHCk1FTRTG78pQ2Lh/3EWmh9qywlpssK6g5T6RU+kcZTIiE1tM4qYM6LPlnbQwP2POEFL7VqUjvSZrtZsp8d4HqvapLAPZU5fmtQHwDwkUa3G2OOpoDN5b5MrLdgOZMVHi3jQN2FMcylWKht0HWFKJuI4nmyMJY1ZQlpA6klzBlBgdLQNMqamVMmj/pyj2hT56A+MOTTqpu5uew+snqassNtMWHc/SdL4Vl/wCH4bLRMShKikqW4YkqcuTuACz8hHMpuXE61bk9nLSyW3vv4mFnFHHUyr7iXRL0Z3Kv5j9BaLFwPw+qXJK2767+AHOCqA0kLsfMeImgq1H2jI6yyYLhSQRLSAlA0sw/qYtiZypafu0ZspYnw5CE1CoICXAcO17ktv5vFhpsekhOUuwF3G8ZmScy+vcWCrcSWk4hFgpChmLPyPWDTiiD3XblcQmkT0PMvmBbK9nfQiNJ2GiT7zKzMfPkI7cgSRqFMt2jZdSOcDVtSwAGpu4hFSS1pmLJB72geDUKKw5GnPaAYXjRQCm/SSCnlzUdnM7yVBuqfCKPxHwvLlrUiYgKADhTOGP10i2zqooFoq3H8+ZNoZapb585lqbcbfSDpX3gA2jvRcnI7TmUvCZc2q7NDpRo+t2MPF+znRpx6unb1iegwhdPIexUFBavLb0i1pHaIzgjKoDvaMf9o0KuqcHyHHEXR0dMi9RcnPt+kqEn2ey95yj4JA+cOaPhmnpwWlhSvzKuQH267esOKWSGdw7XjUS3UX0Hz29InbUVHwTK00tJMqokkvCgQCoFzyDxkTJKmsTGRPdpRYTl3AMwitlMSHUxY6gguD0i7cQC6BsMzDl3jpGRkaGr/PHtMjQ/kfGWHhn/AOmk/wAyvmqCaSerOe8dTuecexkZv+xl44l0wFZLOSe7v4w6EZGRvaD8r4z5rVfmGU/2mTlJo15SRbYtuI5DwNefNf8Au8ZGRFX/AOyauj9Ce5l3WPnAwPe848jIyxNaWngKWDncA99e3WLTR0yc6jlS76sHj2MjT0wHl9z/ABPntaT4jewnMfb9ISaeUSkOCWLBxbYxwAx5GRpUOW95LV9Ce31m8nWCxGRkUGIE9znR4KEsdiSwd9WvGRkLfp7x1Pr7QzhWUFVCAQCH3Dx2WbaWgCwfa0eRkZmt9c1v+P8ARD5KBy2ginSH0jIyMwS5+shrEhtIMwVWaRe/jeMjI6eIqr6IfSoF7QPO96MjI8JMvqMBxQd1PiIS4oP+RP8A+TGRkeHIlI9I95XZx7p8DB3BHeolvdipnu1to8jIM/ln3H1lB9X33Emox3T5fON5eg8T848jI51jxJgIyMjIGD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430" name="AutoShape 6" descr="data:image/jpeg;base64,/9j/4AAQSkZJRgABAQAAAQABAAD/2wCEAAkGBhQSERUUExQWFRUWGB8aGBgYFxsYHBgYGBoXHBwgGBocHCcfHBokGxgXHy8gIycpLCwsHR8xNTAqNSYrLCkBCQoKDgwOGg8PGi8kHyUvLC8sMSwsLywsLCwsLCwsLCwsLywsLCwsLCwsLCwsLCwsLCwsLCwsLCwsLCwsLCwsLP/AABEIAMIBAwMBIgACEQEDEQH/xAAcAAACAgMBAQAAAAAAAAAAAAAEBQMGAAIHAQj/xABGEAABAgQEAwUFBgQEBQMFAAABAhEAAwQhBRIxQQZRYRMicYGRBzKhscEUI0JSYtEzcuHwFYKS8RYkQ1OiF7LiNHN0k9L/xAAaAQADAQEBAQAAAAAAAAAAAAACAwQFAQAG/8QAMREAAgEDAwIEBAYCAwAAAAAAAQIAAxEhBBIxQVETIjJxgZHB8BQzYaGx0SNCBUNS/9oADAMBAAIRAxEAPwDn9OplhTktttDReNljYB7aQuFORpGKQTGWyqxuZrq7oLKbTxcx9/KJMNw2ZOXlQkEi/vAW8zEHYtE8tMEeLLBDG92nlaRKcKIJGyb38YBXNV2SiS2Yu3SGsmQCzgHdtbwNVzFZiFJHgAwgUPSNcXF4olzAfxkeMNKWWk+9PSkeBMeyaUKdwAdo3FIhPMmDdgcQKaFcn6yy4ZQUKpZK6qcsj8KJbD1LxEjC5CroSoJ5rLk+WkQ4LiKUyyGDMTt7w68o2krStGYH028Yl2EHk/ftGGuTxCVyZaB3Egkb2JiIVhOjg+kaSaZStPd5kwUmWyWcHk4ZvMxwkCCAWzIBUn084llVlrt4NrG0rDknWahNnu58gwjM0pAdn6mwgdwPELb3ngUk94IA5hrQjrqkJnqSQEg6H94lrcb7RSZctmJuRoz7QzrsJTOB0trzHhFCrYXYRZcnCmKDL5nWN/swAuYjRImySwAnI/IoH/f0geZiKHuhaG1HvAet49tbpC8ReuJLNSNAHiNlJOhj2TiaE6K+BjydjSACT3uR5R2zcWnrrzeE5gREi5Iy2PlAmFzs8tSutvCJM0LK2No9WBF+89lVCkF0kg9ImkzpSrTEkE/iTY+fOIUpMa9m8dnPhJ6ijTLGZCs4fX9xAh77p2bcaRvKLW2OrxNV1kgD7tC3Zi5SxPRtoarHg5ktRADcYHaKDnp1aBSSOT6xGmqST3S0ETsSUrRD9TeAp1CpRckJMOAvzEbivHENUARbVrxEmWdREcqgbVZ8hBsnC5S7GoUjqZZI+BjlrdYe+/SbTcTWpISVEgbQMYYVOAiUAZc6VPT+ksoeIP7xrJwqZNDy05iNQ4f0MLuqjEPzOc8xfGRPMolpJBQoEajKYyCuIO0yYTgoWvEWdoWf4bORdBJ8Cx9Iz/GahFitQfm37QQp39JEE1besER3Lnk/hT4kaRDU1iRYXUdAIVyKozD96qaRyQAfrDaWJSEvLkT1HdS2SPWAZdphq28ff8Q2UGSnoLxpTjt5pCYUVtao+8RLT+VJc+sQUeKZFixSg6Mb+MCKLEE9Yzx1DAHiP5iTJmrQbqy/Pk8RFQ5RHiU0TQFJCgse6rNmHyvA0jFBpMBSeYDg/wB9IBUJF+sc9QBrdOkhAXLmlKQVIXcA2f8ArAq6hUpfdKk+NiOnUQ9OGmajNLmS1EcpiQQR+lRBgKZORM+7njItNn/rD0qA/WR1KVsjHbt7XmkjiiaGBULcxEv/ABar8qD4k/vG+E4AgTFKV94gJ7obUqLCGSeHadZdKHAtYmx6h4F3og8Qko12HqiWZxZMysMieoS5+JMCGfOqFfiX1Nkj0tFmp8JkBX8NPK4dvV4LqEBJDBhtZhHPFRfSs7+Hc+tovwzB0oDLGZRPvAkEdE7N4iLVSrSEgCwYkk/ibYwjlK6w0XRKMlSiMoawBdt3+kR1KhBuTL6VFWWyiQVE8LcqD8tmhbVz0ZCkDtFF2AFwdiTyhcnFO1UEy5ai9nUWSDzi30eEolJB1Pl8ooZgnIkW3dwZSqPg1ZGZb32FvjDFfCByMEj1v684uE6QVIzgHKCxLWB+g/pAiEWuBA+M7ZvPCmq4AlfosD7H8KgN3uPEtGVlOACpLW1uPhv5Q5mKKC6C3T+kRVVJKqEhShkUNFI2P60fiB5i/wAoEtc3MNTtFhK6FHWC0ICkMn3txz8BAlXTlLoUO82g35EHceEQ0ExMwhKldnM2J90+JGnjBlbi8erZt3h0mpaWpJGqnB8NR49IDmrB1A9Lw2mYFV0pMyZLHZKuSshcqY/5VB7n18ImUrD5yBlmTKSb/wBuYkzZRP6VJ74B6vBqw6SN0MraUhPP1jWZNfQvE86WEqKVLQQT3VoLj9x5x5W4VNlhKloIQsOhbOlY/SrQ+EMBzmcIsMCQJqH1Eby2On7QOE25RuJUFF2v0hEyQRdiGjZL8yDzBII9I1l1ik725QbIxVCQSpCT1jhJ7T1rHmBzEl7z1/ExkCGrWbgWOlo9j20xm4dv5/uWE0rJCiRfYXMAz5aFF+zBA5/vEyZj3Bsbi+0YVAWOnMXiUXEtNjA006X/AIYZtrX8ojmUCFEsVdApTiC1Bza3iX+MbLpVC536gwe494vYD0lZm4bMK8uXXTl6wavhmaSApSANHJZvJifhDlS8gB3NxpAkynWvmflFIqMZA1NBe1zCaPB5ElPeq1ZvypQnK/V1E7a5RG02dJWlhKc7m4F+hsPGBpGEOxUoJSd+bcv32gmUhKNla2uA/hCyATcm5jFdlFhgfOBf4VJL2UkwtxPB1IdSbo6KzN4xbalaFpT2ZGYlmNjc6dYjppCApRmPlCTpzHM6NYwS1CuYDIGxEfBuIJTNKJhZKwA/K8dLo6WTICu73VXBfp46EWeOXY3SpEuVMRuC9mYvb4QTg/GsyUkImJExHXUef7wivQat50+I9pZp9Qun/wAdT4H3zLRPkAqK0BknblEsmiVOslJUrkHPy+sOuEcGFfLE0JWiSCxcXWeSenWLtMwIy5ZCUiWkctT48zED1SuLZEqL072vzOdSOFKhwezIvcFSU/MxnEeH1MqnUESJiyoM6E58obcpdt4uZw0bqCEhDkqNjz31hBOmKmFxZJ0Ce64D3UeRvb15QC1GZgTxG2spCH9pzbhrDpompUpCwA92fUEC2sX5NSWvLPptE5khKMpZ9LBgHiNFKEhgQRy3AbVvnFVSt4huZKmm2C02q6qWE/djLm1BJcO9gSNPWAZS297TnsPGCTIUlSQk5WYAjbr4/CIp3e1DF7aDN5aA/PlvAqRONTPSadkSCwJDPaApMsBZa9n/AN4JXIKU5pajpcc4kVlzBQZlAeR5Qd7RNoox2gMySSLLl95Be/UOOf0hVh8uprRkEqXOUkanJLmHwVmSVn1MPsXqRLQpVgkA/I/VhFDOOH8qerOH8b3iikrMuBALIp8xtHlTiFZRjs1faJA/KoKyn1YEesJ52N5tUpPUJy/AWjynr6pYyyzOUnkMyh+0Ey+HayY5+zqV/lTDwiL6rfOKNV29N/lFqqjPZKWPQ/OGFBjdTToMvMoyVe8iy0H/ACqs/WxjeRhk2nUDMlGXm0zAHTppvE0spCjnJQ52SCP9LiPMy8AXHznUpk+Ymx+UBViqDs3hb4GNk16PCDJ1AF+7kXbUDKd7XAvAk7CU/lKf79I4ChhMlQdphrJfOBJ9SFG2g+PpE6cKSzhj0J5QTKIQCCnXpBXUcZgbXPqxIJMtWUXbpGRsqjP4VBtnjI5jvCsR0/eDYbixl91d0/FPh+0WOhp+2vLPaBn7uo/mTqPlC5XA0+atX2VCpsoaTFASktzJWoADW5PpFfC1S1WUUqSdUnQjkR8xBtTWplTmJp12p4YXEukygUkPlLc2t66QNVqZBUnYP+8J6bi2pRpNV1e7+J1PrGyccnzXSEhROvd584T4FQHNpT+KpsLC8s8zG5U1KQUoRMCQHNwrw2A9YCniYpndn1HXkIp6ipKiDqLNEsvEFJ0JHgoiHChbiSGsDzLjLQqwlS5qufcJBJ5JF2MO6Lgyqmp7SYEyQEn+JLKG2/GlMsHdyp9458niKeAwmzf/ANqh9YYYXw/VViTMSUlLkFUxZ21O5Yc4Bk2i7G0IMXNlzHtZIo6d889M1f5ZX3t+qh90P9S/CBk4ZUVQCUSVIlE6qLOOZUWKy3INFiwLhSRTpCi01diZh58pcshgNsx9fww8o6hSiANeZ3v87C3hrEzVbHy5949Ex5orTwKFoyd1Iyhu+Sb6OMhDtCWf7GZ2YdnOSpG7jvDw0B+EdHoJKgSCLjUC2x1J0YbMVW93eHmH0oIswPgxHi9yPIeEJWpUTgxlUo/qHEW4LjQp5UumTJydkgC7g2Auehd3h4jFFrSl5YOewu12J3HIE6xFUy0TAxF3sprhhsNzbzGotYjDlZ0qNgtJyncdCBslQY2b4RM6seuILtTtfbY/GIOJ60fZ0S3KSopSpJcKKbksPxAlg4cRph+CKAJUAjMLBrkclagE7gX67Q0xZKVdwllJIUlZHeEy1wPdAAAcB3dtjEmH1qZ0vMrIlbMQB/1EuFWuQxFjuIDb0vHCoVS4EWKwxCUjKlKebAPpbrrAdZLc2UGYDSz9XcQ4KSUuUlQO+gPneAlUZUdAkEgertfTY+nSFZlVNx1MQTpCT/ESQdigNu38pA8OloBrqUoAUGWNApm8iNldPQnZ9U0DgAKF2YnQ58wTbQXZJ5FtoAlU/dOZDy1e8GA135Ag6ciIarERxCtkRF9vQm6lAZw+tnBKVN6JPmYBVXoUSEkFtb2HK7MIS8UUxmVKabMEmU+Ys+pckf5WPWNhThCUoQEgMW/FuQ6re/Y32Hk14UBQepkNizHsIbVTZEz3wZ4T/wBML7FG3TtF67ZN4iBlZO7T0su9gJedQbVzMzqfTeJJGHoKXHxuSemvw9FaxJU0t7AAW38N+fM6fKObv9bxwoAeYiEUWMzUEFKwOQypYP0ytDc8S1iJgX20xRCQMhOVBLWdKTz8H6QhlUZ2ueUP8FkjM0w5XHdscxOlmII87dIQ9hxKPDVh5hBin7VIXJnV81U0F0ibmCUqSO7YgvqQSVMAbAxSamoVTTOzqpSJqNimYC6f0TUOG/Sp25CLPjJCatKadRByOXIJzBTDR73OjxpVcNmac01KSr+VgS+pALufKHJVC5fg/ORtQa5FLp8olUqiUxk1C5Z/JPl6eEyXmB8wmBlTg/voN9UqF/KH/wDw5LygiUm1ieze/q4DcxsY8n8LyiPdlnTQZDfTVt/OGeNTv1nPAqgWxK39p55P78IiXVSgDmudmhjinCKQTkKpauSgSPXUfGKxiGHzJK8swEHUbgjmDoRFdPY/BkVVqlPlfrJVYkXtpGQKiS4d4yKNqyTxHjGaqfO/izFkDZSir0D2jE4OnmfhDFYcloklymvYDdyAPjEpqnpiWCivXMGp8Fl8iefRtXgpOWUnORlQPdGmZQ2+RMepxSWCwT2yjohDpS+znVQ6BvERkzAlzlZqiaEckS05ykasACEpHmS+sATnznEMAW/xjP31ieVRCeCoFluX6klw/KBZuFzE/hfwvFjrsBRJAVTLWpV8yVlLkO2iRa17n5XFk4sl2UFIVyYn+reUNWsTlMiKNBcCpg/tGvs97BXaSJ8qWVm6TMQCfAPpFzTTS5SBKQMoK86kpBDv7qEke6wZ3HvKPK3PU4WVzZcxLtmSF2I7rhyHa4Dxe6icTNJI0Nh+l9vWI6oBfcDz07GUqSqbLcde4kxn5r66CxLJd2Gju72F9+oZ4dSC5WoujQA/iVdiQTlDEEhJJYEFWoCyRIKlBOTwSncHcPpyJLknnaHdfSFKFFbJWAO4DZ2YZzcq+Gw5mFwZPNrwGCbizAMwIDFvUv8A2Ia4fiSlBmZx8gGG9oQYakTGUke9YhnIIcbbu/pDikKEJUQoZk67MWAv82DwGTidIFp4mt9HvyjJdUUlRBIHZEnb3Fat/K/KApAAADO5bXZ9zoH+m0L6nEkieoJN5YKWGmchOZxuE/d2/MC+kAw8pjUTe1oROxBS1FSjofdUDy5anTQ2t1g7hapJROUCD/zCh4KyS/gVJWnxIMU3GMWTRyjMWxmKH3aTcqVuTf3Qd99LQ69mqymiSr3lTCqYsvuSGGvvWHntACmQu/pKNQy/ljmW2qUr8JLapO2udBZma5QR4coiBJAGXQEauyXBDs90qFtm8Y8FXn0PwDjz8XgpKS7k/IfU/KAuDJSCosYDWyXNgLlRZ9lkOzPvccjEBp+4rMWKjezMXvqRv4e9D9wwBIBcAdXJtYAeB6RUuPOL5VJKIBBnFwhIN9fxgiwHQsqO7C58s8lYjBnNsSnoVi80Es6QgH9SQj/+SIfT8AQFFS1BB1ypUD08Bod4pcrAFzqebVIUVzEqzKA1a5UT8fSDsFr6icljImzB+ZKFF/EsxPm/KL6lIsPIeMGNo1ghs45yI8q5QRoeVrA//IaGBAkm/p0/b+7wVLwaeQQJNQEfiHZLPO7AFr/7wvXiciU6ZxWlTEZQhTguCPeyuLbwtUbgSg1U5JEY068gckh9ANVcm2A3c9LKaNcRxbKhRWlIBsCp1aW7t9XB5wiq+MZaHEiWSdlTCCRpcJTbbQnnzgXAsMmYjOV2k1koAKuZBLMgCw8YPwLDfUwBEnVAnZTyTLHwHQKqJk6pUciUjIgfmJIdj0DX0LkPaLHWULH3iBoSFDy1Bgujo5ctARLSlKEDuhIPxcm/XxjbNYgPq7c+YPOzxm1au99w4l9BGRLEyvVMm5Bd2sSeWoZwPNthA8ucrLlJKtXBuMwsWBsCQ19bQxxFQBBDOlr38jbp9YHqZCVF0Ad/vJ/mD2I00cHw6w1WxCZcwenqUhJSUpUCCSCS5YElSFAdNPiYBxfCxNlZCHChmlqOqef+YOH2Iy+W8ySAXT472Ctm/Sr5x7WL+7WGyhOVaTowKkpIcDRph56CHphgVktUAqbxHQ8NPLTYdXB1BL/GPYIVj8tJUns0qZSr9qUv3jsLRkW2qHOZkeLTGLCASZTAJd23ggIB2frEcTIcwsmVqs1TLCHypACrHR/XlDKTJWRmN/EP7rG776QtmTglBJ0B9eQ9YZIQVMVHVIPMmwG+3X0eAe9oaDNhPZs3VrEa7DTS1iYXzZpKzlfS1r/A29WizYJh/wB3MEyUpDqJQVd1wX0fLra+nSJZGAlIZBSH/WHOx3YkWI9Dzhe8IbGP2bhcGU+tRM7IkqNu8AQ1wGe7vbryi5cP1qaiWmYne0wMCyglyNQQHD3sz6tCyuwKpALoJG+UBVi2rOQD10hFhuHVdPOzUgJf3kWZj+YEsU9TpDgVdbXEkqo6m4FxOwYPIEtphAUQXBIch07WsfdPSAKjMtZ5E6fsOcBUvF2VCe2lozhgUoWVgAasWsTv3lb3vHqOKy5KZY2D6Xu597fl4RNe0IUXObRpKSchQgFKdVHUlyTdWjX0Fo3RJB97vXskMx0Z35cvWFcvHVG6kDmyiQ+hF7sLN5kbxUOLeJa5CSCOzlnUyt/5l6jyaO0/O1gZ6pTamtyI74u41RSgy5ZCqm4LXTL2BO2cACw31ZmNNpuMESJZKEZ5y7qUv3U6sANVljckhyTFVCFzT3QT0G0MZClU7dpKSoc2D/6v3jR8BANpyZCld7kjA72kNTMn1UwrWSon8R0HIDYDoIZ4dUVVEoKkTHBYlI0Pik2PiImRi8hY94oPIgkeoeJDUyv+9LP+rTzSI8XY4247WhimnO6573lkovbAtIAqKUE7qQSl2AGhBGw32g7/ANZpABy000k7umx16/L6xSVYrJSDcK8Ao+jtC6qx3/tpbqbnyGkKFBWPonmfaMvLXjXtfqVuJMsSHfmogFtAWSBvpCPAeGqnEpipilEIB+8nLuH5Bz3l9HAG5FoW4Bg6qupRKBbOe8o/hSLqUX5AGO8YRQyZcoBginkhhoHvoSDd9y/ecvrBuUoCyjMQu6rycSDhPgmVSpeWC595RU6lag7ZRzsOWu72rpgkAlyWyh30udN9N4CXxBPWCZEsIlj8WQqV0YWA8PDyVzccnApWpXvhQStRKSliz5EixLWBvpflCWJyTKQpjIVRQcirTFF+8nvIRbS7uWHmd7iJsS4fTUy2ITMS3uzBnT8bpPURLgdEhu2mTAqYq6ipQzeBBNm5CGqpUtSrTQD0OW/ikx4A8icZrYnJ8U9mEiUsqEleU/gzqID/AJFC46BXxsIT0OEjDpwmhSjImd0uNATZyORa/L0jtlTRzVggLRNSQxBYH/VlIPmBFCxShvMkzUkZgQxY6gqBcO5OVV/0E6qMdqO9rMSR1j9NsJwBfpI1zMuigRtobEc+Wn9iIUYiAQ9vpFKpsXqKDLLqUKVIVeWr9Nw6ToW3SdOkPKbFZS0JMuYyS7iYMo5WKhlJZ9HMTvpimeR3E06WqR8cHsY2qZYzEHTw08yfSNaaQFDKD3kl0ltC4bcn3m2Gp5xhqXQCFjMwFlDY6uN2j2Xi8pAebPQhjoVgkjoA5fy/qnzWsI9iOpmVOF3UoBkKLtfkSR8y0VDi2rEmWqW4zTGZtpYLueRJbYaXhlxD7SZQSUU6c6vzqDANowPeUfFh01fnlRPXPWVKJUo6kxpaPT1D5qmBMjWa1NuxOY7wvgupqJSZstIKVuxzoGhINiX1BjIXS6GYAwmADk6h8hGRoEtfDD5TGsO0fSUlRYJJPr8IlrKiXKH3qgLfw0HNN/zN3Uf5r9DCCuVUgHNny7sbeYT9YUwtNODkn5SypqiuAPnLdw7INbP0Alyw4ST3R1WdwNSTrYAXAi8yJYln7oOrUzSO8dQ6Q5yCzWv12hVwPhglUiT+KccyueQEgBvyhiT1aLNheE5yS1wMo6qU5c9EJBV6DeM3UVAXIHAmrpqe2kGf3kdDQhQdS86iXbe/Mm732HLeG0ulSgB0m1wSd73+JglNACCoJezpB/K4CP8AMoi1rACPJ1EtJLLUGJFi47oc2UNBpblEJJJjfEBxF1ZiSEuQHUQDmfRIsDb4DeEdR2kx3ASk3fn1P5jpr5NBFCkTStWrrItZkoOVNh0HqTDASUuGFv2jpO0yhUBEr8rDSSQNi+h5b7CLBLwaWygEJDA7udLfjVeCJqUpmDK10h/Fli/oILNQghhlcjdtTzzKUfhHvELRb9LRVhmHksyXdRBs+z/tDCfg7gpUlg1x+YF9d93gbDe0GXK7uHuRdQCbehhqqZM/Fqw1Y/GEOTe4M9UZgbC05xjuDpp1gJbIdNEsdWbbpC9UhrsR5RaOOqTtZSEFQClqABL2Zr/A7RR5nDdRIYmYtEs3zpuG3YhYB9RGrpyHS7HMkq3U4W4hBw5BJJly1PzR9Qx9IHqsFp03IEsdVqHoCXb1hLiFWoFhPWvzIf8A8jC0rJ1MaKUXOd0zaldAbbMxlXTJCRllJc/mLn0BPxgOnpSsgAEkwThmFKmF9E7n9uZjqHBPAqqkuhIlyk2Usi56J/MfgPhBs+zyrkxIp+J52wIv9mmDiXOUVWUZZuTsVS3t9esX2Rg65pfKoSQoqZicygAAb7HYdN4uGEcOyKZIEtAzM2c3UfPbwEMQQdxCTpWc3cwjqFXCDEqUiVN0Tmlp3G5DAbghIYWa94gTSIQ4A05Jf4kPr15xbZlRLBykpzcnvENThiVbA+P9/wB84Q+ka3lN4a6oA5FpWVTQdAoebeTvGSZJIDOCNHbfrtblDOfT5TZLHokDxeBFPoyndhtdn1bkCYhNxzLFcMMQOvqJuUAMlncpQnOeWVR8Oh1vaKhjmKdl96o2zISSTckhYBO+mbX6xfqeWZqSGFkpIfqHEc69pPDMyaZAlEMuaErFgAshgonoEkH13MNpeZrPxBJABKjIifi/iZH+FUcjVcwmasFrI7ReUeYPpFWw7PL71POmSyRcIURbqn+xFvxDhJFKUqnBM06OhQLACzanozDxij4tQqkLt3pbukuApIOj5S6T0jRpbSNoklUm+6HTpc2YkJ7QqAADGXLBt1CXPi8QKwgn3lKPSw6fh8BAtNxLNRcMoDaYlMweqkv8YdU/tNmoSUiRTsde7NHwE5vhDNjjgCL8RDyTAf8AB0Me6B43+JMappcp2A+EaVvGMyYrN2cpJPJKvqswsnYstW7eAA/rBBXPMFmpjiWWXUoYOlRPiB9IyKiZxMZBeDB8UTodTRzJKQtYdJLF/eS+9mcQjq8LlqmpU1jqBbMRz5P0hpU4spYUFEqJBBJOnQDa8LE14zpAN0kvvZLk/GM+lvHvNisKZt2nQuF0JXIklg6AUEdUKV9DFroOHi5IBb+YanWyhp5xx3g/jj7PUETA8lawojXKRoevUbx3CXiqJskGWvOksc6Tl1u1nIbS7coz9VSek2es9+JLqBT+MgWmZKUwJF3GZNhlGUXDiw0iNMxbBwClgm24dyLPdR1PSDqJSSp3F97gtYBiPE38I1qakFR7qbXd+TDVgb6xODieDG9ts55wnjYnzZqVAJWZizlFj3lksH2CnEWNdCogkEMCznpqegf68o5fxJhc+lrqhclJypV2oI1CV79QC4PhDjC/aclYSmoBSR+JNwepGsW1tKzf5KeQf2jaOqAOxzY/r1lrm4coLB7RIDPa+hP7wVTU6XfMT0F/3hPIx6RMLpnIU4b3gPgSDHi68HWdLA6zEgAesS7G4Il5II5j+TVBGoa4Oh/CpR9biN52NZ+g1J5RUq3imjlJcz+0LNklgrJ8VFkjxeKtV8SVOIL+z0svIhX4QXLc1r2T0sPGGpo3qG5Fh3Mkq16CHu36RvXYmqtrB2TmVT99ag2xAtte7ecWKkSlaWcF9CQ7hjsdr7QTw3wxLo5BlvnWsfeK5lv/AGjaIsPmBSMjnOlRRL0YZmIs2g+kOZl9KcCDTVj5n5MrHEPBEknOhOUKP4SLE7M+h/pCaRw7Kl6pKj1v8BHV67D/ALuZLLOpAI6kWtaxDPFJWglIU7WBB5E/SHJWe1rxD0qd91pDg+DKnTpcoWzqAt+EbnyDmO+UFGiRKRLQMqUhgP71O56vHKPZ8P8Ank50FJyr8MwAcfzM/wAY6+Yt0vBMztachekgVNJTtfyZx+5aNFTSkPlA2G5cncAecbzVN46C2p6CBFziC6md7MdB1JGvgPODqVAmSZMq3k32YZQgtYd4jnbYvc31ghEwGwGmloUVGKoluVN3i7AFRVtfXpeNJWJFVkyVj9RCU+jxONWinEb4DkXjDEUOl7CxB6We3Vg3pC9UpyFcik/DKr1EEpqUrdLkK1yuH9C4N+URIkywBmSDtmaz8lcj8OsIrMtQ7lhoCgsZFRyTKU5BPdAN/wArsfQtFe9pE9KKPOLNMRt+sfQn1i2ppUh1AMNGbr6xx72u8VpnTpdHJLiWrNMb8wdh5AknxEBTpksBDD5LRXXYOvN2stXbS1K95AUyCdErBAylmjK7F1TEhKkial8qBMloUW90ssNMB3AzRvTVq5YSZKgiYxcsfvAQCUqSoEEpuMpF3cPrEM+SgpUEkOE5lSg5ykalFvdGpH4eZFxUJ0iJ1YX2C1AhKcyARdwUqYOCl7EP8R0gD7BLU5UkXLAgt46W0h/X0ksJRPkZlSyezmBQAKFsCHYsQoOxs7EawrqKEhGckZdAdAT+Vm94X6ddo6GN+Y4KCnF7RacJlkliWctfYeIg2gwCSoFRc6sCf6p+B8o9SHS4u1tPn8Inkulhb4fP+sEztbmdSkl7lRPBTyk27OXbmkE3vrlMZE65oJNgerj94yFbjH+Gv6fKLcQr+zBS4K+m3idz02hZhKM0wglnSpupII+sD01OqasISCSSwAi913soXJAeaO+3ZqIIS51Cxcp2YxS7U6I2scmZ6+JXYMBgSv8AD/DgnJmlbjL3U9FC5JG7WDdY9pKiso1ESyptwkuFDwi0YLRzZAVKnDvgl7u4OVi+4IHwieZRhZH4dn+gG56CJm1F2IORKV0wCgrcGAUftWmyw0ySHtcEoPd0sQRBafa0CzU6iz2Cxd+fdJ5RZaPhkqRmmZJMrnOLqV1EtP1gWoXJl9yUoqJsCAlIf+VI0ic+Dzs/ePUVb23/ALRbw9xcqtrGmSxK+7yoAdzd7k6nyg/ij2aUygZoJkKN+6HST1Rz8GhNxdTzeyRUSie0kHM13yls1uhAPrDDDvaCirQjOQJiR3knc80nTo0F5vXSwJwgX8Orn6yq/wDppUkOlcsjZyQfkYF/4AqRqqWP8zn0AjqSMeExLAO23KF866yGA3bW5/sQY1VTrFnSU/syq0XsyTrMn5m1SlJSfU/QRasNoJchOWQkJTu2p8TvBs6SQklj6aRAavsk9pMIQgDVRAD+O/gLwipVeoMm8qpU6dM+UWhkyZkQVKLWJJOyRqfK8C8HSRNlfaCrKVTFFALM2azg+HOKZi3EUzEJgpqcEIJGdWjgbn8qRsNzHRKWUiip+8oSZSABmmPctokaqVuwjhpFBnk/xONWD32nA69zJuJ8dEumXNLoUlBB07yiGSA2oJv6xUaaWRJQDqUh9n7sKKnEZmK1IQgKTTSlPf8AEeatnPLYRY6pLBgQWsb6f0hhTYLHmIUh/TxEqFqpKkVyVWlrSJiPzBQCVb65SY7vRYoiZJE1KgpBTmChuDuPHlztHC8NXKqUT0rcozj3QA4ADd7bQHTeG/AcyfIrEUyFFVJMXnCD3igp7zA6sSATsW53h1KqUJB5ganT7wHXjr9Z1maspBUbLUHN3yjkPrzMKlz35wZVlR/Eb7ECNaejAGZQDcw/wG5N4jqk1XxEU9qLcwDDaPvLmkOXYB9EpLBjqNzDOopETElKyw10Iv0VaNpNLlCzly5i4c3Zt+XNo1XV5AxCiG1F3+FtYIIEw087l2usVy5OSemWSZiSklyC6MrMy+rs0PZUvMCNiGINwx1tA1LTP30kBJJYauGbna40hjIQwgqNI7uMfSLr1L+/1nLvajxdUYchNPJSU9qHTOJc5RZgNljR+TeXHsExRUqaVqT2iVFluxJd9FEG5c66uXju/tdwpFQilSsEgTFaatkJ9O6IpmSnTIMooSEgEMz5j/Nz6iKXq06N0AvKaOmauoqXt/cVVAzJzU6zkKksX74UMuVwSVAgAsRoHGZUMcO4MqJ00TO7IIZRIcOdywsAb2DaszRJgWHpkpDJ7xGupA8ecWSXiBYfmSe6dHG4PQxn1dU4O2n85oDRDbuPMqeMcPoBJUSXJJCUBKSSX0GngGhfT06kKIlq7RKnSUTEuFJNmLF30vrFn4nUCQUm5s3ztFbnUpDO/lB0ndl8xjGp014FoqxHDQgmxlkEggl8pDuDuGsLwL9qUDZWZI0vm9DqPJocJqSn3klSXdQfXxIv/tCfFMJRMGaU6V72ypJ5M9i733tFqG+GkNRSBdPlJJMhBAJnBPQoUSPMAiPYqy5q0kguCNRGRV4B7/xIfxS/+ZbMJR2C0rlhOZP5g4897x0BPHgqkGVOQEKZiPwkdH+sc/SqCcOopk1TS0lRHwHU6CIq1MPlpZRbaRYQpM2Z9tWhazkSm6jcpSl2Z9TcjzhnS1Gcgsw0SBsD15nUnrD3D+EWWVz5jqUASlKXNr3Kral9IsGF8GyHCTLXo7lR0PgwiYuDYCUswS5J/WVTLnyp7V0uzK+bHbq8SUNGBcMEv3jl7xHIXLCL1O4Ekqdkkcrv83hfP4DUgHIcw/Lofmx+Ed2VLcGKXU0mPMSyqYzFPlSEnbVgXZx5RQuL/ZjMlkzqMFSdTLHvA/o5jpqI6kmnShACFEKBYjKQedwYyTXZSAvvJO6RcdW5QlKzUmusdVpiquR/c4HQ8UVEhTH8OoULhviDD2X7SJr5socsXdQ000jrOM8LUtSfvZSJjiytD/qFxHKPaTwzIo5spNOCkKSSoFRUAQ2hN2uY0KValXYKVsTM91q0l3K1x+siqvaRUqfKUpfdio/+RMV3EMVmzi82YpZ/UXbw2EBtFl4KwXtZnaq9yXzAOZWwvFpWnRXdaSq9XUMEvH/B2MVQl5KKlp5IbKuoWgrUo88yyxL6AJYQxrMBlzV566onVMzxypHQDYdA0ETJyrAAgDQAMB5QfNldtLBHvJ1bX0jMesxOMD76zYp6amoscn76TaiqJEqWJcuSEoHJRfzOpjSvlyZiFpIKMwY5V3Ie+o06QFlbmPrEsjD1qdTAJHO5I6QnbY3vHgLwBIsMwNEmXllEqc5u9qX6QThuKClqqeYsMntAlR6KBST0ZwY2l0sxCmCc27DWx5RL9kRNQ01OdBPeS6kqSx6XBEe3ebcTCKg09gE6nWSQSGPeUXD6MNfKNpKbuonN6DyGkIqD7uUhCphUhI+6nHXLZhM57B7derD7epKcswA8lj6/0ig1E3FuPv7tME0mttH399uYfPmjs1EnQPbVxAVCvMoulNxYX2MEKqUkuNhfq/ONiU5ToG35ER5m3Ne4x+8WPKtrczZIIsAB0EezKxhA32obDzeKNx37RZVGkoQRMqCLJFwjqv8AaADMTanyYS0r5aJfajxin7XIkjvdm6lhOuZbAC2+Uf8AlFfosSM9WQyyhKWLkMTmUlNx56xTqRU2pqM3eWtSsyjcnVyTF1waoaqRLmkpTMCpbqJ7hUxSb6d8JhtamEXOTaaOmqHbj0gxvUZBWTpanCEqYX0DBmaPBSEOQtRSkmwL9wBJJD7jNE/FdFlqBOAKRMQkq6LS6VJP6rQBS14QCQ4SE5Tu7qDgdTz6RngEgETRR7rmFkqCjcKSgsHSL2u5G7wsM4KSoMUklgdbMXt6AGPKjHwosEFn0e9yCSTBeL0CUiSsKcLYKAHuqJ6awxVK+rrOM4b0mAVqdWSxA7w5dQeULEKCQFkEgKZYFsySNOhLG+0O6uoCZ2dhNlqJTlcpJCTYk6pBDHzaEIzBKwVPmZ+VnZvUxQhxJnGZrOkSlnMZKQ/Mkm1rmPIc01EjInN2bkA95Ewm9xoltCNI8j3ikd53wweg+UVYZhyqiaJabDUnkkamLxh9OkPJkshOigxC1fqfcwv4eozJpUTEj7yacztYJSSEgk2Y3MWTCkFKEpWnvG6VnW5JN/NoRXq7mt0E7RphFv1Ma0qLrJJWpYSgG4Dks7c2hxNHZoWoKDpASm4sRoOsLcHqAqamW4sp26JH7tD/ABaWlgAA6lDQgfPWO06d0L9pFqGtUCH7+7TbDZ61JBUxfW4hiIGpBZmNhu3zEExsaUEIMzJqkFjYRZjODCanMlkzUg5VNuxseYitYfhxADC4cFz3s278maLzFV4hmdjOzJt2iT6ix+BiTXUVW1QD3l2jrOf8Xyi0smWbMConyf5RyPiuTNxGqUZACkygE6gak3ud4ccZcbgIMmUpyr3lA2A5JiHgXDFJkmYVZTMLt0GkSUw1FTVPPSaJVareF8TK5J9n1ST3sqfFT/KLlw3RIkypctW7knmXZ4bdgfzj1MKsKQJjpKg8vOkk6WIIbraPHUPWHm4EbT09OgbryY0CEFZTcgDq7j6RElJSTcgDW/zjUoI0B/mPdceH0jJchS7zMwQDoNT4mO7QJ7exMjVUMyh3k8juYJlYlNBZLDNqBdx05QUqklhTIDpf8Qu1vjrEqqiXKJCH3AUdWMAYam8DNLNSRMKim/dBU+a9xYwZMpSJigS7sbHeAUl8oBNn166wdSJCXJHqHELfEct494dkqXImS1OUhTDRgCAS773NooeL8SV2F1CkSvvaY3ShYzhPNIPvAA6X0aLl7PK8TjUkAZUrABJYEsHHw1iv8eYrKkTu+RuwF3bLpFFPctsXmU+16jLewgtH7c5Q/i0bK3yL1PgoR7We3aUUkIoy5/NMDP4AF4oVbPmVysspASgalv8A3K+kXrhj2dy5khAnSUZhqq76/GKKjUaa+dc9okUmYkg4HU3lVxz2o1tWMiGlJ/LKBc+JufRoQ0HDFTPV7igN1LcAP43MfQuE8LU8lKQmWBa4YBvSHcvDpYH8NHoNISNZtFqaWi22A+ck+2BOQ4VwrLpZIIUDNUO+SU28AQ4HSEHElLmBKT3hcemnpHdKiilXHZJPw+MIMa4Jp54cPKXz1Gm8SpXIfc8uFemaewCwlAwPjcViUSaj+KGD6ZymwP8A9xrfqjbEcPyHcoJsfm/JoScZ8AzaeYVBr3BGivA7GEtJxNOlAy5rqGjK19Yt8EVPPRPuJxNR4Y2VBjoeksiJKSpRSdGAffn8YstNIStIy92zRSafiaUWvla2kWPD+LqdJHfYMLdWvE9enVtgGV0atLm4k9bhTF+sKJ8jYaw4x7jijKO4slTbJiiV/FZc9iCl/wARufLrHdNSrVB5hb3g1tTSUXll7eSm0yYAsajOq3INtZoyKXL4fqJgz5D3r3IB+N4yLPw6dXkn4up0pfzOsTCDQSDmSmSZMoKBANyfeHJjrDzs0IlyckzOkZk8wGVt4xz7hCr+1UXZE9+nJswJMlRc5X3Bf1iwYdiImLIWDLkJASlSj7p0B5MdzGdUplWZf1ldJgyq8umD0w7fNpb5/wC0Oq+o+8Sku2vug9IqtBNKSrMoPmCRlLg5W3hyKZRn/msNU87ka3gUY22iTV6YL7ieks0k25abNEiVPC6jmnMU8vEQfIHdHhG3p6m/ExKi7TJI5f7ba3LJlpBZRVtyYv8ASOmTpwSkqOgEcaxniNNZXEZAtEtJyvdi+v8AfKA1lQABeevylugpFn3cf2ZRME4YVNWFzUkI1Y6q/pF9lhIDBDNozj6ROmcfyfCNzUE6pUPKMirWaqbmbtKitIWEhB0ASxNg5+dtIoVRVTcOrVonJORZzXDZkk2UPP5R03BaU1C1MWBOQFr6OpvHSE3tH4OnVYTlSntJQZJJuU8n5QencKbPwYjUkn0HIzD8JxKVOT2iVBTCx1PmNmgqbMSsWG7k6PHCk1FTRTG78pQ2Lh/3EWmh9qywlpssK6g5T6RU+kcZTIiE1tM4qYM6LPlnbQwP2POEFL7VqUjvSZrtZsp8d4HqvapLAPZU5fmtQHwDwkUa3G2OOpoDN5b5MrLdgOZMVHi3jQN2FMcylWKht0HWFKJuI4nmyMJY1ZQlpA6klzBlBgdLQNMqamVMmj/pyj2hT56A+MOTTqpu5uew+snqassNtMWHc/SdL4Vl/wCH4bLRMShKikqW4YkqcuTuACz8hHMpuXE61bk9nLSyW3vv4mFnFHHUyr7iXRL0Z3Kv5j9BaLFwPw+qXJK2767+AHOCqA0kLsfMeImgq1H2jI6yyYLhSQRLSAlA0sw/qYtiZypafu0ZspYnw5CE1CoICXAcO17ktv5vFhpsekhOUuwF3G8ZmScy+vcWCrcSWk4hFgpChmLPyPWDTiiD3XblcQmkT0PMvmBbK9nfQiNJ2GiT7zKzMfPkI7cgSRqFMt2jZdSOcDVtSwAGpu4hFSS1pmLJB72geDUKKw5GnPaAYXjRQCm/SSCnlzUdnM7yVBuqfCKPxHwvLlrUiYgKADhTOGP10i2zqooFoq3H8+ZNoZapb585lqbcbfSDpX3gA2jvRcnI7TmUvCZc2q7NDpRo+t2MPF+znRpx6unb1iegwhdPIexUFBavLb0i1pHaIzgjKoDvaMf9o0KuqcHyHHEXR0dMi9RcnPt+kqEn2ey95yj4JA+cOaPhmnpwWlhSvzKuQH267esOKWSGdw7XjUS3UX0Hz29InbUVHwTK00tJMqokkvCgQCoFzyDxkTJKmsTGRPdpRYTl3AMwitlMSHUxY6gguD0i7cQC6BsMzDl3jpGRkaGr/PHtMjQ/kfGWHhn/AOmk/wAyvmqCaSerOe8dTuecexkZv+xl44l0wFZLOSe7v4w6EZGRvaD8r4z5rVfmGU/2mTlJo15SRbYtuI5DwNefNf8Au8ZGRFX/AOyauj9Ce5l3WPnAwPe848jIyxNaWngKWDncA99e3WLTR0yc6jlS76sHj2MjT0wHl9z/ABPntaT4jewnMfb9ISaeUSkOCWLBxbYxwAx5GRpUOW95LV9Ce31m8nWCxGRkUGIE9znR4KEsdiSwd9WvGRkLfp7x1Pr7QzhWUFVCAQCH3Dx2WbaWgCwfa0eRkZmt9c1v+P8ARD5KBy2ginSH0jIyMwS5+shrEhtIMwVWaRe/jeMjI6eIqr6IfSoF7QPO96MjI8JMvqMBxQd1PiIS4oP+RP8A+TGRkeHIlI9I95XZx7p8DB3BHeolvdipnu1to8jIM/ln3H1lB9X33Emox3T5fON5eg8T848jI51jxJgIyMjIGD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3431" name="Picture 7"/>
          <p:cNvPicPr>
            <a:picLocks noChangeAspect="1" noChangeArrowheads="1"/>
          </p:cNvPicPr>
          <p:nvPr/>
        </p:nvPicPr>
        <p:blipFill>
          <a:blip r:embed="rId3" cstate="print"/>
          <a:srcRect/>
          <a:stretch>
            <a:fillRect/>
          </a:stretch>
        </p:blipFill>
        <p:spPr bwMode="auto">
          <a:xfrm>
            <a:off x="5854700" y="4394200"/>
            <a:ext cx="3289300" cy="2463800"/>
          </a:xfrm>
          <a:prstGeom prst="rect">
            <a:avLst/>
          </a:prstGeom>
          <a:noFill/>
          <a:ln w="9525">
            <a:noFill/>
            <a:miter lim="800000"/>
            <a:headEnd/>
            <a:tailEnd/>
          </a:ln>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Can the data be re-sorted and analyzed again?</a:t>
            </a:r>
          </a:p>
          <a:p>
            <a:endParaRPr lang="en-US" dirty="0"/>
          </a:p>
        </p:txBody>
      </p:sp>
      <p:pic>
        <p:nvPicPr>
          <p:cNvPr id="103426" name="Picture 2"/>
          <p:cNvPicPr>
            <a:picLocks noChangeAspect="1" noChangeArrowheads="1"/>
          </p:cNvPicPr>
          <p:nvPr/>
        </p:nvPicPr>
        <p:blipFill>
          <a:blip r:embed="rId2" cstate="print"/>
          <a:srcRect/>
          <a:stretch>
            <a:fillRect/>
          </a:stretch>
        </p:blipFill>
        <p:spPr bwMode="auto">
          <a:xfrm>
            <a:off x="228600" y="2057400"/>
            <a:ext cx="8763000" cy="1979765"/>
          </a:xfrm>
          <a:prstGeom prst="rect">
            <a:avLst/>
          </a:prstGeom>
          <a:noFill/>
          <a:ln w="9525">
            <a:noFill/>
            <a:miter lim="800000"/>
            <a:headEnd/>
            <a:tailEnd/>
          </a:ln>
        </p:spPr>
      </p:pic>
      <p:sp>
        <p:nvSpPr>
          <p:cNvPr id="103428" name="AutoShape 4" descr="data:image/jpeg;base64,/9j/4AAQSkZJRgABAQAAAQABAAD/2wCEAAkGBhQSERUUExQWFRUWGB8aGBgYFxsYHBgYGBoXHBwgGBocHCcfHBokGxgXHy8gIycpLCwsHR8xNTAqNSYrLCkBCQoKDgwOGg8PGi8kHyUvLC8sMSwsLywsLCwsLCwsLCwsLywsLCwsLCwsLCwsLCwsLCwsLCwsLCwsLCwsLCwsLP/AABEIAMIBAwMBIgACEQEDEQH/xAAcAAACAgMBAQAAAAAAAAAAAAAEBQMGAAIHAQj/xABGEAABAgQEAwUFBgQEBQMFAAABAhEAAwQhBRIxQQZRYRMicYGRBzKhscEUI0JSYtEzcuHwFYKS8RYkQ1OiF7LiNHN0k9L/xAAaAQADAQEBAQAAAAAAAAAAAAACAwQFAQAG/8QAMREAAgEDAwIEBAYCAwAAAAAAAQIAAxEhBBIxQVETIjJxgZHB8BQzYaGx0SNCBUNS/9oADAMBAAIRAxEAPwDn9OplhTktttDReNljYB7aQuFORpGKQTGWyqxuZrq7oLKbTxcx9/KJMNw2ZOXlQkEi/vAW8zEHYtE8tMEeLLBDG92nlaRKcKIJGyb38YBXNV2SiS2Yu3SGsmQCzgHdtbwNVzFZiFJHgAwgUPSNcXF4olzAfxkeMNKWWk+9PSkeBMeyaUKdwAdo3FIhPMmDdgcQKaFcn6yy4ZQUKpZK6qcsj8KJbD1LxEjC5CroSoJ5rLk+WkQ4LiKUyyGDMTt7w68o2krStGYH028Yl2EHk/ftGGuTxCVyZaB3Egkb2JiIVhOjg+kaSaZStPd5kwUmWyWcHk4ZvMxwkCCAWzIBUn084llVlrt4NrG0rDknWahNnu58gwjM0pAdn6mwgdwPELb3ngUk94IA5hrQjrqkJnqSQEg6H94lrcb7RSZctmJuRoz7QzrsJTOB0trzHhFCrYXYRZcnCmKDL5nWN/swAuYjRImySwAnI/IoH/f0geZiKHuhaG1HvAet49tbpC8ReuJLNSNAHiNlJOhj2TiaE6K+BjydjSACT3uR5R2zcWnrrzeE5gREi5Iy2PlAmFzs8tSutvCJM0LK2No9WBF+89lVCkF0kg9ImkzpSrTEkE/iTY+fOIUpMa9m8dnPhJ6ijTLGZCs4fX9xAh77p2bcaRvKLW2OrxNV1kgD7tC3Zi5SxPRtoarHg5ktRADcYHaKDnp1aBSSOT6xGmqST3S0ETsSUrRD9TeAp1CpRckJMOAvzEbivHENUARbVrxEmWdREcqgbVZ8hBsnC5S7GoUjqZZI+BjlrdYe+/SbTcTWpISVEgbQMYYVOAiUAZc6VPT+ksoeIP7xrJwqZNDy05iNQ4f0MLuqjEPzOc8xfGRPMolpJBQoEajKYyCuIO0yYTgoWvEWdoWf4bORdBJ8Cx9Iz/GahFitQfm37QQp39JEE1besER3Lnk/hT4kaRDU1iRYXUdAIVyKozD96qaRyQAfrDaWJSEvLkT1HdS2SPWAZdphq28ff8Q2UGSnoLxpTjt5pCYUVtao+8RLT+VJc+sQUeKZFixSg6Mb+MCKLEE9Yzx1DAHiP5iTJmrQbqy/Pk8RFQ5RHiU0TQFJCgse6rNmHyvA0jFBpMBSeYDg/wB9IBUJF+sc9QBrdOkhAXLmlKQVIXcA2f8ArAq6hUpfdKk+NiOnUQ9OGmajNLmS1EcpiQQR+lRBgKZORM+7njItNn/rD0qA/WR1KVsjHbt7XmkjiiaGBULcxEv/ABar8qD4k/vG+E4AgTFKV94gJ7obUqLCGSeHadZdKHAtYmx6h4F3og8Qko12HqiWZxZMysMieoS5+JMCGfOqFfiX1Nkj0tFmp8JkBX8NPK4dvV4LqEBJDBhtZhHPFRfSs7+Hc+tovwzB0oDLGZRPvAkEdE7N4iLVSrSEgCwYkk/ibYwjlK6w0XRKMlSiMoawBdt3+kR1KhBuTL6VFWWyiQVE8LcqD8tmhbVz0ZCkDtFF2AFwdiTyhcnFO1UEy5ai9nUWSDzi30eEolJB1Pl8ooZgnIkW3dwZSqPg1ZGZb32FvjDFfCByMEj1v684uE6QVIzgHKCxLWB+g/pAiEWuBA+M7ZvPCmq4AlfosD7H8KgN3uPEtGVlOACpLW1uPhv5Q5mKKC6C3T+kRVVJKqEhShkUNFI2P60fiB5i/wAoEtc3MNTtFhK6FHWC0ICkMn3txz8BAlXTlLoUO82g35EHceEQ0ExMwhKldnM2J90+JGnjBlbi8erZt3h0mpaWpJGqnB8NR49IDmrB1A9Lw2mYFV0pMyZLHZKuSshcqY/5VB7n18ImUrD5yBlmTKSb/wBuYkzZRP6VJ74B6vBqw6SN0MraUhPP1jWZNfQvE86WEqKVLQQT3VoLj9x5x5W4VNlhKloIQsOhbOlY/SrQ+EMBzmcIsMCQJqH1Eby2On7QOE25RuJUFF2v0hEyQRdiGjZL8yDzBII9I1l1ik725QbIxVCQSpCT1jhJ7T1rHmBzEl7z1/ExkCGrWbgWOlo9j20xm4dv5/uWE0rJCiRfYXMAz5aFF+zBA5/vEyZj3Bsbi+0YVAWOnMXiUXEtNjA006X/AIYZtrX8ojmUCFEsVdApTiC1Bza3iX+MbLpVC536gwe494vYD0lZm4bMK8uXXTl6wavhmaSApSANHJZvJifhDlS8gB3NxpAkynWvmflFIqMZA1NBe1zCaPB5ElPeq1ZvypQnK/V1E7a5RG02dJWlhKc7m4F+hsPGBpGEOxUoJSd+bcv32gmUhKNla2uA/hCyATcm5jFdlFhgfOBf4VJL2UkwtxPB1IdSbo6KzN4xbalaFpT2ZGYlmNjc6dYjppCApRmPlCTpzHM6NYwS1CuYDIGxEfBuIJTNKJhZKwA/K8dLo6WTICu73VXBfp46EWeOXY3SpEuVMRuC9mYvb4QTg/GsyUkImJExHXUef7wivQat50+I9pZp9Qun/wAdT4H3zLRPkAqK0BknblEsmiVOslJUrkHPy+sOuEcGFfLE0JWiSCxcXWeSenWLtMwIy5ZCUiWkctT48zED1SuLZEqL072vzOdSOFKhwezIvcFSU/MxnEeH1MqnUESJiyoM6E58obcpdt4uZw0bqCEhDkqNjz31hBOmKmFxZJ0Ce64D3UeRvb15QC1GZgTxG2spCH9pzbhrDpompUpCwA92fUEC2sX5NSWvLPptE5khKMpZ9LBgHiNFKEhgQRy3AbVvnFVSt4huZKmm2C02q6qWE/djLm1BJcO9gSNPWAZS297TnsPGCTIUlSQk5WYAjbr4/CIp3e1DF7aDN5aA/PlvAqRONTPSadkSCwJDPaApMsBZa9n/AN4JXIKU5pajpcc4kVlzBQZlAeR5Qd7RNoox2gMySSLLl95Be/UOOf0hVh8uprRkEqXOUkanJLmHwVmSVn1MPsXqRLQpVgkA/I/VhFDOOH8qerOH8b3iikrMuBALIp8xtHlTiFZRjs1faJA/KoKyn1YEesJ52N5tUpPUJy/AWjynr6pYyyzOUnkMyh+0Ey+HayY5+zqV/lTDwiL6rfOKNV29N/lFqqjPZKWPQ/OGFBjdTToMvMoyVe8iy0H/ACqs/WxjeRhk2nUDMlGXm0zAHTppvE0spCjnJQ52SCP9LiPMy8AXHznUpk+Ymx+UBViqDs3hb4GNk16PCDJ1AF+7kXbUDKd7XAvAk7CU/lKf79I4ChhMlQdphrJfOBJ9SFG2g+PpE6cKSzhj0J5QTKIQCCnXpBXUcZgbXPqxIJMtWUXbpGRsqjP4VBtnjI5jvCsR0/eDYbixl91d0/FPh+0WOhp+2vLPaBn7uo/mTqPlC5XA0+atX2VCpsoaTFASktzJWoADW5PpFfC1S1WUUqSdUnQjkR8xBtTWplTmJp12p4YXEukygUkPlLc2t66QNVqZBUnYP+8J6bi2pRpNV1e7+J1PrGyccnzXSEhROvd584T4FQHNpT+KpsLC8s8zG5U1KQUoRMCQHNwrw2A9YCniYpndn1HXkIp6ipKiDqLNEsvEFJ0JHgoiHChbiSGsDzLjLQqwlS5qufcJBJ5JF2MO6Lgyqmp7SYEyQEn+JLKG2/GlMsHdyp9458niKeAwmzf/ANqh9YYYXw/VViTMSUlLkFUxZ21O5Yc4Bk2i7G0IMXNlzHtZIo6d889M1f5ZX3t+qh90P9S/CBk4ZUVQCUSVIlE6qLOOZUWKy3INFiwLhSRTpCi01diZh58pcshgNsx9fww8o6hSiANeZ3v87C3hrEzVbHy5949Ex5orTwKFoyd1Iyhu+Sb6OMhDtCWf7GZ2YdnOSpG7jvDw0B+EdHoJKgSCLjUC2x1J0YbMVW93eHmH0oIswPgxHi9yPIeEJWpUTgxlUo/qHEW4LjQp5UumTJydkgC7g2Auehd3h4jFFrSl5YOewu12J3HIE6xFUy0TAxF3sprhhsNzbzGotYjDlZ0qNgtJyncdCBslQY2b4RM6seuILtTtfbY/GIOJ60fZ0S3KSopSpJcKKbksPxAlg4cRph+CKAJUAjMLBrkclagE7gX67Q0xZKVdwllJIUlZHeEy1wPdAAAcB3dtjEmH1qZ0vMrIlbMQB/1EuFWuQxFjuIDb0vHCoVS4EWKwxCUjKlKebAPpbrrAdZLc2UGYDSz9XcQ4KSUuUlQO+gPneAlUZUdAkEgertfTY+nSFZlVNx1MQTpCT/ESQdigNu38pA8OloBrqUoAUGWNApm8iNldPQnZ9U0DgAKF2YnQ58wTbQXZJ5FtoAlU/dOZDy1e8GA135Ag6ciIarERxCtkRF9vQm6lAZw+tnBKVN6JPmYBVXoUSEkFtb2HK7MIS8UUxmVKabMEmU+Ys+pckf5WPWNhThCUoQEgMW/FuQ6re/Y32Hk14UBQepkNizHsIbVTZEz3wZ4T/wBML7FG3TtF67ZN4iBlZO7T0su9gJedQbVzMzqfTeJJGHoKXHxuSemvw9FaxJU0t7AAW38N+fM6fKObv9bxwoAeYiEUWMzUEFKwOQypYP0ytDc8S1iJgX20xRCQMhOVBLWdKTz8H6QhlUZ2ueUP8FkjM0w5XHdscxOlmII87dIQ9hxKPDVh5hBin7VIXJnV81U0F0ibmCUqSO7YgvqQSVMAbAxSamoVTTOzqpSJqNimYC6f0TUOG/Sp25CLPjJCatKadRByOXIJzBTDR73OjxpVcNmac01KSr+VgS+pALufKHJVC5fg/ORtQa5FLp8olUqiUxk1C5Z/JPl6eEyXmB8wmBlTg/voN9UqF/KH/wDw5LygiUm1ieze/q4DcxsY8n8LyiPdlnTQZDfTVt/OGeNTv1nPAqgWxK39p55P78IiXVSgDmudmhjinCKQTkKpauSgSPXUfGKxiGHzJK8swEHUbgjmDoRFdPY/BkVVqlPlfrJVYkXtpGQKiS4d4yKNqyTxHjGaqfO/izFkDZSir0D2jE4OnmfhDFYcloklymvYDdyAPjEpqnpiWCivXMGp8Fl8iefRtXgpOWUnORlQPdGmZQ2+RMepxSWCwT2yjohDpS+znVQ6BvERkzAlzlZqiaEckS05ykasACEpHmS+sATnznEMAW/xjP31ieVRCeCoFluX6klw/KBZuFzE/hfwvFjrsBRJAVTLWpV8yVlLkO2iRa17n5XFk4sl2UFIVyYn+reUNWsTlMiKNBcCpg/tGvs97BXaSJ8qWVm6TMQCfAPpFzTTS5SBKQMoK86kpBDv7qEke6wZ3HvKPK3PU4WVzZcxLtmSF2I7rhyHa4Dxe6icTNJI0Nh+l9vWI6oBfcDz07GUqSqbLcde4kxn5r66CxLJd2Gju72F9+oZ4dSC5WoujQA/iVdiQTlDEEhJJYEFWoCyRIKlBOTwSncHcPpyJLknnaHdfSFKFFbJWAO4DZ2YZzcq+Gw5mFwZPNrwGCbizAMwIDFvUv8A2Ia4fiSlBmZx8gGG9oQYakTGUke9YhnIIcbbu/pDikKEJUQoZk67MWAv82DwGTidIFp4mt9HvyjJdUUlRBIHZEnb3Fat/K/KApAAADO5bXZ9zoH+m0L6nEkieoJN5YKWGmchOZxuE/d2/MC+kAw8pjUTe1oROxBS1FSjofdUDy5anTQ2t1g7hapJROUCD/zCh4KyS/gVJWnxIMU3GMWTRyjMWxmKH3aTcqVuTf3Qd99LQ69mqymiSr3lTCqYsvuSGGvvWHntACmQu/pKNQy/ljmW2qUr8JLapO2udBZma5QR4coiBJAGXQEauyXBDs90qFtm8Y8FXn0PwDjz8XgpKS7k/IfU/KAuDJSCosYDWyXNgLlRZ9lkOzPvccjEBp+4rMWKjezMXvqRv4e9D9wwBIBcAdXJtYAeB6RUuPOL5VJKIBBnFwhIN9fxgiwHQsqO7C58s8lYjBnNsSnoVi80Es6QgH9SQj/+SIfT8AQFFS1BB1ypUD08Bod4pcrAFzqebVIUVzEqzKA1a5UT8fSDsFr6icljImzB+ZKFF/EsxPm/KL6lIsPIeMGNo1ghs45yI8q5QRoeVrA//IaGBAkm/p0/b+7wVLwaeQQJNQEfiHZLPO7AFr/7wvXiciU6ZxWlTEZQhTguCPeyuLbwtUbgSg1U5JEY068gckh9ANVcm2A3c9LKaNcRxbKhRWlIBsCp1aW7t9XB5wiq+MZaHEiWSdlTCCRpcJTbbQnnzgXAsMmYjOV2k1koAKuZBLMgCw8YPwLDfUwBEnVAnZTyTLHwHQKqJk6pUciUjIgfmJIdj0DX0LkPaLHWULH3iBoSFDy1Bgujo5ctARLSlKEDuhIPxcm/XxjbNYgPq7c+YPOzxm1au99w4l9BGRLEyvVMm5Bd2sSeWoZwPNthA8ucrLlJKtXBuMwsWBsCQ19bQxxFQBBDOlr38jbp9YHqZCVF0Ad/vJ/mD2I00cHw6w1WxCZcwenqUhJSUpUCCSCS5YElSFAdNPiYBxfCxNlZCHChmlqOqef+YOH2Iy+W8ySAXT472Ctm/Sr5x7WL+7WGyhOVaTowKkpIcDRph56CHphgVktUAqbxHQ8NPLTYdXB1BL/GPYIVj8tJUns0qZSr9qUv3jsLRkW2qHOZkeLTGLCASZTAJd23ggIB2frEcTIcwsmVqs1TLCHypACrHR/XlDKTJWRmN/EP7rG776QtmTglBJ0B9eQ9YZIQVMVHVIPMmwG+3X0eAe9oaDNhPZs3VrEa7DTS1iYXzZpKzlfS1r/A29WizYJh/wB3MEyUpDqJQVd1wX0fLra+nSJZGAlIZBSH/WHOx3YkWI9Dzhe8IbGP2bhcGU+tRM7IkqNu8AQ1wGe7vbryi5cP1qaiWmYne0wMCyglyNQQHD3sz6tCyuwKpALoJG+UBVi2rOQD10hFhuHVdPOzUgJf3kWZj+YEsU9TpDgVdbXEkqo6m4FxOwYPIEtphAUQXBIch07WsfdPSAKjMtZ5E6fsOcBUvF2VCe2lozhgUoWVgAasWsTv3lb3vHqOKy5KZY2D6Xu597fl4RNe0IUXObRpKSchQgFKdVHUlyTdWjX0Fo3RJB97vXskMx0Z35cvWFcvHVG6kDmyiQ+hF7sLN5kbxUOLeJa5CSCOzlnUyt/5l6jyaO0/O1gZ6pTamtyI74u41RSgy5ZCqm4LXTL2BO2cACw31ZmNNpuMESJZKEZ5y7qUv3U6sANVljckhyTFVCFzT3QT0G0MZClU7dpKSoc2D/6v3jR8BANpyZCld7kjA72kNTMn1UwrWSon8R0HIDYDoIZ4dUVVEoKkTHBYlI0Pik2PiImRi8hY94oPIgkeoeJDUyv+9LP+rTzSI8XY4247WhimnO6573lkovbAtIAqKUE7qQSl2AGhBGw32g7/ANZpABy000k7umx16/L6xSVYrJSDcK8Ao+jtC6qx3/tpbqbnyGkKFBWPonmfaMvLXjXtfqVuJMsSHfmogFtAWSBvpCPAeGqnEpipilEIB+8nLuH5Bz3l9HAG5FoW4Bg6qupRKBbOe8o/hSLqUX5AGO8YRQyZcoBginkhhoHvoSDd9y/ecvrBuUoCyjMQu6rycSDhPgmVSpeWC595RU6lag7ZRzsOWu72rpgkAlyWyh30udN9N4CXxBPWCZEsIlj8WQqV0YWA8PDyVzccnApWpXvhQStRKSliz5EixLWBvpflCWJyTKQpjIVRQcirTFF+8nvIRbS7uWHmd7iJsS4fTUy2ITMS3uzBnT8bpPURLgdEhu2mTAqYq6ipQzeBBNm5CGqpUtSrTQD0OW/ikx4A8icZrYnJ8U9mEiUsqEleU/gzqID/AJFC46BXxsIT0OEjDpwmhSjImd0uNATZyORa/L0jtlTRzVggLRNSQxBYH/VlIPmBFCxShvMkzUkZgQxY6gqBcO5OVV/0E6qMdqO9rMSR1j9NsJwBfpI1zMuigRtobEc+Wn9iIUYiAQ9vpFKpsXqKDLLqUKVIVeWr9Nw6ToW3SdOkPKbFZS0JMuYyS7iYMo5WKhlJZ9HMTvpimeR3E06WqR8cHsY2qZYzEHTw08yfSNaaQFDKD3kl0ltC4bcn3m2Gp5xhqXQCFjMwFlDY6uN2j2Xi8pAebPQhjoVgkjoA5fy/qnzWsI9iOpmVOF3UoBkKLtfkSR8y0VDi2rEmWqW4zTGZtpYLueRJbYaXhlxD7SZQSUU6c6vzqDANowPeUfFh01fnlRPXPWVKJUo6kxpaPT1D5qmBMjWa1NuxOY7wvgupqJSZstIKVuxzoGhINiX1BjIXS6GYAwmADk6h8hGRoEtfDD5TGsO0fSUlRYJJPr8IlrKiXKH3qgLfw0HNN/zN3Uf5r9DCCuVUgHNny7sbeYT9YUwtNODkn5SypqiuAPnLdw7INbP0Alyw4ST3R1WdwNSTrYAXAi8yJYln7oOrUzSO8dQ6Q5yCzWv12hVwPhglUiT+KccyueQEgBvyhiT1aLNheE5yS1wMo6qU5c9EJBV6DeM3UVAXIHAmrpqe2kGf3kdDQhQdS86iXbe/Mm732HLeG0ulSgB0m1wSd73+JglNACCoJezpB/K4CP8AMoi1rACPJ1EtJLLUGJFi47oc2UNBpblEJJJjfEBxF1ZiSEuQHUQDmfRIsDb4DeEdR2kx3ASk3fn1P5jpr5NBFCkTStWrrItZkoOVNh0HqTDASUuGFv2jpO0yhUBEr8rDSSQNi+h5b7CLBLwaWygEJDA7udLfjVeCJqUpmDK10h/Fli/oILNQghhlcjdtTzzKUfhHvELRb9LRVhmHksyXdRBs+z/tDCfg7gpUlg1x+YF9d93gbDe0GXK7uHuRdQCbehhqqZM/Fqw1Y/GEOTe4M9UZgbC05xjuDpp1gJbIdNEsdWbbpC9UhrsR5RaOOqTtZSEFQClqABL2Zr/A7RR5nDdRIYmYtEs3zpuG3YhYB9RGrpyHS7HMkq3U4W4hBw5BJJly1PzR9Qx9IHqsFp03IEsdVqHoCXb1hLiFWoFhPWvzIf8A8jC0rJ1MaKUXOd0zaldAbbMxlXTJCRllJc/mLn0BPxgOnpSsgAEkwThmFKmF9E7n9uZjqHBPAqqkuhIlyk2Usi56J/MfgPhBs+zyrkxIp+J52wIv9mmDiXOUVWUZZuTsVS3t9esX2Rg65pfKoSQoqZicygAAb7HYdN4uGEcOyKZIEtAzM2c3UfPbwEMQQdxCTpWc3cwjqFXCDEqUiVN0Tmlp3G5DAbghIYWa94gTSIQ4A05Jf4kPr15xbZlRLBykpzcnvENThiVbA+P9/wB84Q+ka3lN4a6oA5FpWVTQdAoebeTvGSZJIDOCNHbfrtblDOfT5TZLHokDxeBFPoyndhtdn1bkCYhNxzLFcMMQOvqJuUAMlncpQnOeWVR8Oh1vaKhjmKdl96o2zISSTckhYBO+mbX6xfqeWZqSGFkpIfqHEc69pPDMyaZAlEMuaErFgAshgonoEkH13MNpeZrPxBJABKjIifi/iZH+FUcjVcwmasFrI7ReUeYPpFWw7PL71POmSyRcIURbqn+xFvxDhJFKUqnBM06OhQLACzanozDxij4tQqkLt3pbukuApIOj5S6T0jRpbSNoklUm+6HTpc2YkJ7QqAADGXLBt1CXPi8QKwgn3lKPSw6fh8BAtNxLNRcMoDaYlMweqkv8YdU/tNmoSUiRTsde7NHwE5vhDNjjgCL8RDyTAf8AB0Me6B43+JMappcp2A+EaVvGMyYrN2cpJPJKvqswsnYstW7eAA/rBBXPMFmpjiWWXUoYOlRPiB9IyKiZxMZBeDB8UTodTRzJKQtYdJLF/eS+9mcQjq8LlqmpU1jqBbMRz5P0hpU4spYUFEqJBBJOnQDa8LE14zpAN0kvvZLk/GM+lvHvNisKZt2nQuF0JXIklg6AUEdUKV9DFroOHi5IBb+YanWyhp5xx3g/jj7PUETA8lawojXKRoevUbx3CXiqJskGWvOksc6Tl1u1nIbS7coz9VSek2es9+JLqBT+MgWmZKUwJF3GZNhlGUXDiw0iNMxbBwClgm24dyLPdR1PSDqJSSp3F97gtYBiPE38I1qakFR7qbXd+TDVgb6xODieDG9ts55wnjYnzZqVAJWZizlFj3lksH2CnEWNdCogkEMCznpqegf68o5fxJhc+lrqhclJypV2oI1CV79QC4PhDjC/aclYSmoBSR+JNwepGsW1tKzf5KeQf2jaOqAOxzY/r1lrm4coLB7RIDPa+hP7wVTU6XfMT0F/3hPIx6RMLpnIU4b3gPgSDHi68HWdLA6zEgAesS7G4Il5II5j+TVBGoa4Oh/CpR9biN52NZ+g1J5RUq3imjlJcz+0LNklgrJ8VFkjxeKtV8SVOIL+z0svIhX4QXLc1r2T0sPGGpo3qG5Fh3Mkq16CHu36RvXYmqtrB2TmVT99ag2xAtte7ecWKkSlaWcF9CQ7hjsdr7QTw3wxLo5BlvnWsfeK5lv/AGjaIsPmBSMjnOlRRL0YZmIs2g+kOZl9KcCDTVj5n5MrHEPBEknOhOUKP4SLE7M+h/pCaRw7Kl6pKj1v8BHV67D/ALuZLLOpAI6kWtaxDPFJWglIU7WBB5E/SHJWe1rxD0qd91pDg+DKnTpcoWzqAt+EbnyDmO+UFGiRKRLQMqUhgP71O56vHKPZ8P8Ank50FJyr8MwAcfzM/wAY6+Yt0vBMztachekgVNJTtfyZx+5aNFTSkPlA2G5cncAecbzVN46C2p6CBFziC6md7MdB1JGvgPODqVAmSZMq3k32YZQgtYd4jnbYvc31ghEwGwGmloUVGKoluVN3i7AFRVtfXpeNJWJFVkyVj9RCU+jxONWinEb4DkXjDEUOl7CxB6We3Vg3pC9UpyFcik/DKr1EEpqUrdLkK1yuH9C4N+URIkywBmSDtmaz8lcj8OsIrMtQ7lhoCgsZFRyTKU5BPdAN/wArsfQtFe9pE9KKPOLNMRt+sfQn1i2ppUh1AMNGbr6xx72u8VpnTpdHJLiWrNMb8wdh5AknxEBTpksBDD5LRXXYOvN2stXbS1K95AUyCdErBAylmjK7F1TEhKkial8qBMloUW90ssNMB3AzRvTVq5YSZKgiYxcsfvAQCUqSoEEpuMpF3cPrEM+SgpUEkOE5lSg5ykalFvdGpH4eZFxUJ0iJ1YX2C1AhKcyARdwUqYOCl7EP8R0gD7BLU5UkXLAgt46W0h/X0ksJRPkZlSyezmBQAKFsCHYsQoOxs7EawrqKEhGckZdAdAT+Vm94X6ddo6GN+Y4KCnF7RacJlkliWctfYeIg2gwCSoFRc6sCf6p+B8o9SHS4u1tPn8Inkulhb4fP+sEztbmdSkl7lRPBTyk27OXbmkE3vrlMZE65oJNgerj94yFbjH+Gv6fKLcQr+zBS4K+m3idz02hZhKM0wglnSpupII+sD01OqasISCSSwAi913soXJAeaO+3ZqIIS51Cxcp2YxS7U6I2scmZ6+JXYMBgSv8AD/DgnJmlbjL3U9FC5JG7WDdY9pKiso1ESyptwkuFDwi0YLRzZAVKnDvgl7u4OVi+4IHwieZRhZH4dn+gG56CJm1F2IORKV0wCgrcGAUftWmyw0ySHtcEoPd0sQRBafa0CzU6iz2Cxd+fdJ5RZaPhkqRmmZJMrnOLqV1EtP1gWoXJl9yUoqJsCAlIf+VI0ic+Dzs/ePUVb23/ALRbw9xcqtrGmSxK+7yoAdzd7k6nyg/ij2aUygZoJkKN+6HST1Rz8GhNxdTzeyRUSie0kHM13yls1uhAPrDDDvaCirQjOQJiR3knc80nTo0F5vXSwJwgX8Orn6yq/wDppUkOlcsjZyQfkYF/4AqRqqWP8zn0AjqSMeExLAO23KF866yGA3bW5/sQY1VTrFnSU/syq0XsyTrMn5m1SlJSfU/QRasNoJchOWQkJTu2p8TvBs6SQklj6aRAavsk9pMIQgDVRAD+O/gLwipVeoMm8qpU6dM+UWhkyZkQVKLWJJOyRqfK8C8HSRNlfaCrKVTFFALM2azg+HOKZi3EUzEJgpqcEIJGdWjgbn8qRsNzHRKWUiip+8oSZSABmmPctokaqVuwjhpFBnk/xONWD32nA69zJuJ8dEumXNLoUlBB07yiGSA2oJv6xUaaWRJQDqUh9n7sKKnEZmK1IQgKTTSlPf8AEeatnPLYRY6pLBgQWsb6f0hhTYLHmIUh/TxEqFqpKkVyVWlrSJiPzBQCVb65SY7vRYoiZJE1KgpBTmChuDuPHlztHC8NXKqUT0rcozj3QA4ADd7bQHTeG/AcyfIrEUyFFVJMXnCD3igp7zA6sSATsW53h1KqUJB5ganT7wHXjr9Z1maspBUbLUHN3yjkPrzMKlz35wZVlR/Eb7ECNaejAGZQDcw/wG5N4jqk1XxEU9qLcwDDaPvLmkOXYB9EpLBjqNzDOopETElKyw10Iv0VaNpNLlCzly5i4c3Zt+XNo1XV5AxCiG1F3+FtYIIEw087l2usVy5OSemWSZiSklyC6MrMy+rs0PZUvMCNiGINwx1tA1LTP30kBJJYauGbna40hjIQwgqNI7uMfSLr1L+/1nLvajxdUYchNPJSU9qHTOJc5RZgNljR+TeXHsExRUqaVqT2iVFluxJd9FEG5c66uXju/tdwpFQilSsEgTFaatkJ9O6IpmSnTIMooSEgEMz5j/Nz6iKXq06N0AvKaOmauoqXt/cVVAzJzU6zkKksX74UMuVwSVAgAsRoHGZUMcO4MqJ00TO7IIZRIcOdywsAb2DaszRJgWHpkpDJ7xGupA8ecWSXiBYfmSe6dHG4PQxn1dU4O2n85oDRDbuPMqeMcPoBJUSXJJCUBKSSX0GngGhfT06kKIlq7RKnSUTEuFJNmLF30vrFn4nUCQUm5s3ztFbnUpDO/lB0ndl8xjGp014FoqxHDQgmxlkEggl8pDuDuGsLwL9qUDZWZI0vm9DqPJocJqSn3klSXdQfXxIv/tCfFMJRMGaU6V72ypJ5M9i733tFqG+GkNRSBdPlJJMhBAJnBPQoUSPMAiPYqy5q0kguCNRGRV4B7/xIfxS/+ZbMJR2C0rlhOZP5g4897x0BPHgqkGVOQEKZiPwkdH+sc/SqCcOopk1TS0lRHwHU6CIq1MPlpZRbaRYQpM2Z9tWhazkSm6jcpSl2Z9TcjzhnS1Gcgsw0SBsD15nUnrD3D+EWWVz5jqUASlKXNr3Kral9IsGF8GyHCTLXo7lR0PgwiYuDYCUswS5J/WVTLnyp7V0uzK+bHbq8SUNGBcMEv3jl7xHIXLCL1O4Ekqdkkcrv83hfP4DUgHIcw/Lofmx+Ed2VLcGKXU0mPMSyqYzFPlSEnbVgXZx5RQuL/ZjMlkzqMFSdTLHvA/o5jpqI6kmnShACFEKBYjKQedwYyTXZSAvvJO6RcdW5QlKzUmusdVpiquR/c4HQ8UVEhTH8OoULhviDD2X7SJr5socsXdQ000jrOM8LUtSfvZSJjiytD/qFxHKPaTwzIo5spNOCkKSSoFRUAQ2hN2uY0KValXYKVsTM91q0l3K1x+siqvaRUqfKUpfdio/+RMV3EMVmzi82YpZ/UXbw2EBtFl4KwXtZnaq9yXzAOZWwvFpWnRXdaSq9XUMEvH/B2MVQl5KKlp5IbKuoWgrUo88yyxL6AJYQxrMBlzV566onVMzxypHQDYdA0ETJyrAAgDQAMB5QfNldtLBHvJ1bX0jMesxOMD76zYp6amoscn76TaiqJEqWJcuSEoHJRfzOpjSvlyZiFpIKMwY5V3Ie+o06QFlbmPrEsjD1qdTAJHO5I6QnbY3vHgLwBIsMwNEmXllEqc5u9qX6QThuKClqqeYsMntAlR6KBST0ZwY2l0sxCmCc27DWx5RL9kRNQ01OdBPeS6kqSx6XBEe3ebcTCKg09gE6nWSQSGPeUXD6MNfKNpKbuonN6DyGkIqD7uUhCphUhI+6nHXLZhM57B7derD7epKcswA8lj6/0ig1E3FuPv7tME0mttH399uYfPmjs1EnQPbVxAVCvMoulNxYX2MEKqUkuNhfq/ONiU5ToG35ER5m3Ne4x+8WPKtrczZIIsAB0EezKxhA32obDzeKNx37RZVGkoQRMqCLJFwjqv8AaADMTanyYS0r5aJfajxin7XIkjvdm6lhOuZbAC2+Uf8AlFfosSM9WQyyhKWLkMTmUlNx56xTqRU2pqM3eWtSsyjcnVyTF1waoaqRLmkpTMCpbqJ7hUxSb6d8JhtamEXOTaaOmqHbj0gxvUZBWTpanCEqYX0DBmaPBSEOQtRSkmwL9wBJJD7jNE/FdFlqBOAKRMQkq6LS6VJP6rQBS14QCQ4SE5Tu7qDgdTz6RngEgETRR7rmFkqCjcKSgsHSL2u5G7wsM4KSoMUklgdbMXt6AGPKjHwosEFn0e9yCSTBeL0CUiSsKcLYKAHuqJ6awxVK+rrOM4b0mAVqdWSxA7w5dQeULEKCQFkEgKZYFsySNOhLG+0O6uoCZ2dhNlqJTlcpJCTYk6pBDHzaEIzBKwVPmZ+VnZvUxQhxJnGZrOkSlnMZKQ/Mkm1rmPIc01EjInN2bkA95Ewm9xoltCNI8j3ikd53wweg+UVYZhyqiaJabDUnkkamLxh9OkPJkshOigxC1fqfcwv4eozJpUTEj7yacztYJSSEgk2Y3MWTCkFKEpWnvG6VnW5JN/NoRXq7mt0E7RphFv1Ma0qLrJJWpYSgG4Dks7c2hxNHZoWoKDpASm4sRoOsLcHqAqamW4sp26JH7tD/ABaWlgAA6lDQgfPWO06d0L9pFqGtUCH7+7TbDZ61JBUxfW4hiIGpBZmNhu3zEExsaUEIMzJqkFjYRZjODCanMlkzUg5VNuxseYitYfhxADC4cFz3s278maLzFV4hmdjOzJt2iT6ix+BiTXUVW1QD3l2jrOf8Xyi0smWbMConyf5RyPiuTNxGqUZACkygE6gak3ud4ccZcbgIMmUpyr3lA2A5JiHgXDFJkmYVZTMLt0GkSUw1FTVPPSaJVareF8TK5J9n1ST3sqfFT/KLlw3RIkypctW7knmXZ4bdgfzj1MKsKQJjpKg8vOkk6WIIbraPHUPWHm4EbT09OgbryY0CEFZTcgDq7j6RElJSTcgDW/zjUoI0B/mPdceH0jJchS7zMwQDoNT4mO7QJ7exMjVUMyh3k8juYJlYlNBZLDNqBdx05QUqklhTIDpf8Qu1vjrEqqiXKJCH3AUdWMAYam8DNLNSRMKim/dBU+a9xYwZMpSJigS7sbHeAUl8oBNn166wdSJCXJHqHELfEct494dkqXImS1OUhTDRgCAS773NooeL8SV2F1CkSvvaY3ShYzhPNIPvAA6X0aLl7PK8TjUkAZUrABJYEsHHw1iv8eYrKkTu+RuwF3bLpFFPctsXmU+16jLewgtH7c5Q/i0bK3yL1PgoR7We3aUUkIoy5/NMDP4AF4oVbPmVysspASgalv8A3K+kXrhj2dy5khAnSUZhqq76/GKKjUaa+dc9okUmYkg4HU3lVxz2o1tWMiGlJ/LKBc+JufRoQ0HDFTPV7igN1LcAP43MfQuE8LU8lKQmWBa4YBvSHcvDpYH8NHoNISNZtFqaWi22A+ck+2BOQ4VwrLpZIIUDNUO+SU28AQ4HSEHElLmBKT3hcemnpHdKiilXHZJPw+MIMa4Jp54cPKXz1Gm8SpXIfc8uFemaewCwlAwPjcViUSaj+KGD6ZymwP8A9xrfqjbEcPyHcoJsfm/JoScZ8AzaeYVBr3BGivA7GEtJxNOlAy5rqGjK19Yt8EVPPRPuJxNR4Y2VBjoeksiJKSpRSdGAffn8YstNIStIy92zRSafiaUWvla2kWPD+LqdJHfYMLdWvE9enVtgGV0atLm4k9bhTF+sKJ8jYaw4x7jijKO4slTbJiiV/FZc9iCl/wARufLrHdNSrVB5hb3g1tTSUXll7eSm0yYAsajOq3INtZoyKXL4fqJgz5D3r3IB+N4yLPw6dXkn4up0pfzOsTCDQSDmSmSZMoKBANyfeHJjrDzs0IlyckzOkZk8wGVt4xz7hCr+1UXZE9+nJswJMlRc5X3Bf1iwYdiImLIWDLkJASlSj7p0B5MdzGdUplWZf1ldJgyq8umD0w7fNpb5/wC0Oq+o+8Sku2vug9IqtBNKSrMoPmCRlLg5W3hyKZRn/msNU87ka3gUY22iTV6YL7ieks0k25abNEiVPC6jmnMU8vEQfIHdHhG3p6m/ExKi7TJI5f7ba3LJlpBZRVtyYv8ASOmTpwSkqOgEcaxniNNZXEZAtEtJyvdi+v8AfKA1lQABeevylugpFn3cf2ZRME4YVNWFzUkI1Y6q/pF9lhIDBDNozj6ROmcfyfCNzUE6pUPKMirWaqbmbtKitIWEhB0ASxNg5+dtIoVRVTcOrVonJORZzXDZkk2UPP5R03BaU1C1MWBOQFr6OpvHSE3tH4OnVYTlSntJQZJJuU8n5QencKbPwYjUkn0HIzD8JxKVOT2iVBTCx1PmNmgqbMSsWG7k6PHCk1FTRTG78pQ2Lh/3EWmh9qywlpssK6g5T6RU+kcZTIiE1tM4qYM6LPlnbQwP2POEFL7VqUjvSZrtZsp8d4HqvapLAPZU5fmtQHwDwkUa3G2OOpoDN5b5MrLdgOZMVHi3jQN2FMcylWKht0HWFKJuI4nmyMJY1ZQlpA6klzBlBgdLQNMqamVMmj/pyj2hT56A+MOTTqpu5uew+snqassNtMWHc/SdL4Vl/wCH4bLRMShKikqW4YkqcuTuACz8hHMpuXE61bk9nLSyW3vv4mFnFHHUyr7iXRL0Z3Kv5j9BaLFwPw+qXJK2767+AHOCqA0kLsfMeImgq1H2jI6yyYLhSQRLSAlA0sw/qYtiZypafu0ZspYnw5CE1CoICXAcO17ktv5vFhpsekhOUuwF3G8ZmScy+vcWCrcSWk4hFgpChmLPyPWDTiiD3XblcQmkT0PMvmBbK9nfQiNJ2GiT7zKzMfPkI7cgSRqFMt2jZdSOcDVtSwAGpu4hFSS1pmLJB72geDUKKw5GnPaAYXjRQCm/SSCnlzUdnM7yVBuqfCKPxHwvLlrUiYgKADhTOGP10i2zqooFoq3H8+ZNoZapb585lqbcbfSDpX3gA2jvRcnI7TmUvCZc2q7NDpRo+t2MPF+znRpx6unb1iegwhdPIexUFBavLb0i1pHaIzgjKoDvaMf9o0KuqcHyHHEXR0dMi9RcnPt+kqEn2ey95yj4JA+cOaPhmnpwWlhSvzKuQH267esOKWSGdw7XjUS3UX0Hz29InbUVHwTK00tJMqokkvCgQCoFzyDxkTJKmsTGRPdpRYTl3AMwitlMSHUxY6gguD0i7cQC6BsMzDl3jpGRkaGr/PHtMjQ/kfGWHhn/AOmk/wAyvmqCaSerOe8dTuecexkZv+xl44l0wFZLOSe7v4w6EZGRvaD8r4z5rVfmGU/2mTlJo15SRbYtuI5DwNefNf8Au8ZGRFX/AOyauj9Ce5l3WPnAwPe848jIyxNaWngKWDncA99e3WLTR0yc6jlS76sHj2MjT0wHl9z/ABPntaT4jewnMfb9ISaeUSkOCWLBxbYxwAx5GRpUOW95LV9Ce31m8nWCxGRkUGIE9znR4KEsdiSwd9WvGRkLfp7x1Pr7QzhWUFVCAQCH3Dx2WbaWgCwfa0eRkZmt9c1v+P8ARD5KBy2ginSH0jIyMwS5+shrEhtIMwVWaRe/jeMjI6eIqr6IfSoF7QPO96MjI8JMvqMBxQd1PiIS4oP+RP8A+TGRkeHIlI9I95XZx7p8DB3BHeolvdipnu1to8jIM/ln3H1lB9X33Emox3T5fON5eg8T848jI51jxJgIyMjIGD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430" name="AutoShape 6" descr="data:image/jpeg;base64,/9j/4AAQSkZJRgABAQAAAQABAAD/2wCEAAkGBhQSERUUExQWFRUWGB8aGBgYFxsYHBgYGBoXHBwgGBocHCcfHBokGxgXHy8gIycpLCwsHR8xNTAqNSYrLCkBCQoKDgwOGg8PGi8kHyUvLC8sMSwsLywsLCwsLCwsLCwsLywsLCwsLCwsLCwsLCwsLCwsLCwsLCwsLCwsLCwsLP/AABEIAMIBAwMBIgACEQEDEQH/xAAcAAACAgMBAQAAAAAAAAAAAAAEBQMGAAIHAQj/xABGEAABAgQEAwUFBgQEBQMFAAABAhEAAwQhBRIxQQZRYRMicYGRBzKhscEUI0JSYtEzcuHwFYKS8RYkQ1OiF7LiNHN0k9L/xAAaAQADAQEBAQAAAAAAAAAAAAACAwQFAQAG/8QAMREAAgEDAwIEBAYCAwAAAAAAAQIAAxEhBBIxQVETIjJxgZHB8BQzYaGx0SNCBUNS/9oADAMBAAIRAxEAPwDn9OplhTktttDReNljYB7aQuFORpGKQTGWyqxuZrq7oLKbTxcx9/KJMNw2ZOXlQkEi/vAW8zEHYtE8tMEeLLBDG92nlaRKcKIJGyb38YBXNV2SiS2Yu3SGsmQCzgHdtbwNVzFZiFJHgAwgUPSNcXF4olzAfxkeMNKWWk+9PSkeBMeyaUKdwAdo3FIhPMmDdgcQKaFcn6yy4ZQUKpZK6qcsj8KJbD1LxEjC5CroSoJ5rLk+WkQ4LiKUyyGDMTt7w68o2krStGYH028Yl2EHk/ftGGuTxCVyZaB3Egkb2JiIVhOjg+kaSaZStPd5kwUmWyWcHk4ZvMxwkCCAWzIBUn084llVlrt4NrG0rDknWahNnu58gwjM0pAdn6mwgdwPELb3ngUk94IA5hrQjrqkJnqSQEg6H94lrcb7RSZctmJuRoz7QzrsJTOB0trzHhFCrYXYRZcnCmKDL5nWN/swAuYjRImySwAnI/IoH/f0geZiKHuhaG1HvAet49tbpC8ReuJLNSNAHiNlJOhj2TiaE6K+BjydjSACT3uR5R2zcWnrrzeE5gREi5Iy2PlAmFzs8tSutvCJM0LK2No9WBF+89lVCkF0kg9ImkzpSrTEkE/iTY+fOIUpMa9m8dnPhJ6ijTLGZCs4fX9xAh77p2bcaRvKLW2OrxNV1kgD7tC3Zi5SxPRtoarHg5ktRADcYHaKDnp1aBSSOT6xGmqST3S0ETsSUrRD9TeAp1CpRckJMOAvzEbivHENUARbVrxEmWdREcqgbVZ8hBsnC5S7GoUjqZZI+BjlrdYe+/SbTcTWpISVEgbQMYYVOAiUAZc6VPT+ksoeIP7xrJwqZNDy05iNQ4f0MLuqjEPzOc8xfGRPMolpJBQoEajKYyCuIO0yYTgoWvEWdoWf4bORdBJ8Cx9Iz/GahFitQfm37QQp39JEE1besER3Lnk/hT4kaRDU1iRYXUdAIVyKozD96qaRyQAfrDaWJSEvLkT1HdS2SPWAZdphq28ff8Q2UGSnoLxpTjt5pCYUVtao+8RLT+VJc+sQUeKZFixSg6Mb+MCKLEE9Yzx1DAHiP5iTJmrQbqy/Pk8RFQ5RHiU0TQFJCgse6rNmHyvA0jFBpMBSeYDg/wB9IBUJF+sc9QBrdOkhAXLmlKQVIXcA2f8ArAq6hUpfdKk+NiOnUQ9OGmajNLmS1EcpiQQR+lRBgKZORM+7njItNn/rD0qA/WR1KVsjHbt7XmkjiiaGBULcxEv/ABar8qD4k/vG+E4AgTFKV94gJ7obUqLCGSeHadZdKHAtYmx6h4F3og8Qko12HqiWZxZMysMieoS5+JMCGfOqFfiX1Nkj0tFmp8JkBX8NPK4dvV4LqEBJDBhtZhHPFRfSs7+Hc+tovwzB0oDLGZRPvAkEdE7N4iLVSrSEgCwYkk/ibYwjlK6w0XRKMlSiMoawBdt3+kR1KhBuTL6VFWWyiQVE8LcqD8tmhbVz0ZCkDtFF2AFwdiTyhcnFO1UEy5ai9nUWSDzi30eEolJB1Pl8ooZgnIkW3dwZSqPg1ZGZb32FvjDFfCByMEj1v684uE6QVIzgHKCxLWB+g/pAiEWuBA+M7ZvPCmq4AlfosD7H8KgN3uPEtGVlOACpLW1uPhv5Q5mKKC6C3T+kRVVJKqEhShkUNFI2P60fiB5i/wAoEtc3MNTtFhK6FHWC0ICkMn3txz8BAlXTlLoUO82g35EHceEQ0ExMwhKldnM2J90+JGnjBlbi8erZt3h0mpaWpJGqnB8NR49IDmrB1A9Lw2mYFV0pMyZLHZKuSshcqY/5VB7n18ImUrD5yBlmTKSb/wBuYkzZRP6VJ74B6vBqw6SN0MraUhPP1jWZNfQvE86WEqKVLQQT3VoLj9x5x5W4VNlhKloIQsOhbOlY/SrQ+EMBzmcIsMCQJqH1Eby2On7QOE25RuJUFF2v0hEyQRdiGjZL8yDzBII9I1l1ik725QbIxVCQSpCT1jhJ7T1rHmBzEl7z1/ExkCGrWbgWOlo9j20xm4dv5/uWE0rJCiRfYXMAz5aFF+zBA5/vEyZj3Bsbi+0YVAWOnMXiUXEtNjA006X/AIYZtrX8ojmUCFEsVdApTiC1Bza3iX+MbLpVC536gwe494vYD0lZm4bMK8uXXTl6wavhmaSApSANHJZvJifhDlS8gB3NxpAkynWvmflFIqMZA1NBe1zCaPB5ElPeq1ZvypQnK/V1E7a5RG02dJWlhKc7m4F+hsPGBpGEOxUoJSd+bcv32gmUhKNla2uA/hCyATcm5jFdlFhgfOBf4VJL2UkwtxPB1IdSbo6KzN4xbalaFpT2ZGYlmNjc6dYjppCApRmPlCTpzHM6NYwS1CuYDIGxEfBuIJTNKJhZKwA/K8dLo6WTICu73VXBfp46EWeOXY3SpEuVMRuC9mYvb4QTg/GsyUkImJExHXUef7wivQat50+I9pZp9Qun/wAdT4H3zLRPkAqK0BknblEsmiVOslJUrkHPy+sOuEcGFfLE0JWiSCxcXWeSenWLtMwIy5ZCUiWkctT48zED1SuLZEqL072vzOdSOFKhwezIvcFSU/MxnEeH1MqnUESJiyoM6E58obcpdt4uZw0bqCEhDkqNjz31hBOmKmFxZJ0Ce64D3UeRvb15QC1GZgTxG2spCH9pzbhrDpompUpCwA92fUEC2sX5NSWvLPptE5khKMpZ9LBgHiNFKEhgQRy3AbVvnFVSt4huZKmm2C02q6qWE/djLm1BJcO9gSNPWAZS297TnsPGCTIUlSQk5WYAjbr4/CIp3e1DF7aDN5aA/PlvAqRONTPSadkSCwJDPaApMsBZa9n/AN4JXIKU5pajpcc4kVlzBQZlAeR5Qd7RNoox2gMySSLLl95Be/UOOf0hVh8uprRkEqXOUkanJLmHwVmSVn1MPsXqRLQpVgkA/I/VhFDOOH8qerOH8b3iikrMuBALIp8xtHlTiFZRjs1faJA/KoKyn1YEesJ52N5tUpPUJy/AWjynr6pYyyzOUnkMyh+0Ey+HayY5+zqV/lTDwiL6rfOKNV29N/lFqqjPZKWPQ/OGFBjdTToMvMoyVe8iy0H/ACqs/WxjeRhk2nUDMlGXm0zAHTppvE0spCjnJQ52SCP9LiPMy8AXHznUpk+Ymx+UBViqDs3hb4GNk16PCDJ1AF+7kXbUDKd7XAvAk7CU/lKf79I4ChhMlQdphrJfOBJ9SFG2g+PpE6cKSzhj0J5QTKIQCCnXpBXUcZgbXPqxIJMtWUXbpGRsqjP4VBtnjI5jvCsR0/eDYbixl91d0/FPh+0WOhp+2vLPaBn7uo/mTqPlC5XA0+atX2VCpsoaTFASktzJWoADW5PpFfC1S1WUUqSdUnQjkR8xBtTWplTmJp12p4YXEukygUkPlLc2t66QNVqZBUnYP+8J6bi2pRpNV1e7+J1PrGyccnzXSEhROvd584T4FQHNpT+KpsLC8s8zG5U1KQUoRMCQHNwrw2A9YCniYpndn1HXkIp6ipKiDqLNEsvEFJ0JHgoiHChbiSGsDzLjLQqwlS5qufcJBJ5JF2MO6Lgyqmp7SYEyQEn+JLKG2/GlMsHdyp9458niKeAwmzf/ANqh9YYYXw/VViTMSUlLkFUxZ21O5Yc4Bk2i7G0IMXNlzHtZIo6d889M1f5ZX3t+qh90P9S/CBk4ZUVQCUSVIlE6qLOOZUWKy3INFiwLhSRTpCi01diZh58pcshgNsx9fww8o6hSiANeZ3v87C3hrEzVbHy5949Ex5orTwKFoyd1Iyhu+Sb6OMhDtCWf7GZ2YdnOSpG7jvDw0B+EdHoJKgSCLjUC2x1J0YbMVW93eHmH0oIswPgxHi9yPIeEJWpUTgxlUo/qHEW4LjQp5UumTJydkgC7g2Auehd3h4jFFrSl5YOewu12J3HIE6xFUy0TAxF3sprhhsNzbzGotYjDlZ0qNgtJyncdCBslQY2b4RM6seuILtTtfbY/GIOJ60fZ0S3KSopSpJcKKbksPxAlg4cRph+CKAJUAjMLBrkclagE7gX67Q0xZKVdwllJIUlZHeEy1wPdAAAcB3dtjEmH1qZ0vMrIlbMQB/1EuFWuQxFjuIDb0vHCoVS4EWKwxCUjKlKebAPpbrrAdZLc2UGYDSz9XcQ4KSUuUlQO+gPneAlUZUdAkEgertfTY+nSFZlVNx1MQTpCT/ESQdigNu38pA8OloBrqUoAUGWNApm8iNldPQnZ9U0DgAKF2YnQ58wTbQXZJ5FtoAlU/dOZDy1e8GA135Ag6ciIarERxCtkRF9vQm6lAZw+tnBKVN6JPmYBVXoUSEkFtb2HK7MIS8UUxmVKabMEmU+Ys+pckf5WPWNhThCUoQEgMW/FuQ6re/Y32Hk14UBQepkNizHsIbVTZEz3wZ4T/wBML7FG3TtF67ZN4iBlZO7T0su9gJedQbVzMzqfTeJJGHoKXHxuSemvw9FaxJU0t7AAW38N+fM6fKObv9bxwoAeYiEUWMzUEFKwOQypYP0ytDc8S1iJgX20xRCQMhOVBLWdKTz8H6QhlUZ2ueUP8FkjM0w5XHdscxOlmII87dIQ9hxKPDVh5hBin7VIXJnV81U0F0ibmCUqSO7YgvqQSVMAbAxSamoVTTOzqpSJqNimYC6f0TUOG/Sp25CLPjJCatKadRByOXIJzBTDR73OjxpVcNmac01KSr+VgS+pALufKHJVC5fg/ORtQa5FLp8olUqiUxk1C5Z/JPl6eEyXmB8wmBlTg/voN9UqF/KH/wDw5LygiUm1ieze/q4DcxsY8n8LyiPdlnTQZDfTVt/OGeNTv1nPAqgWxK39p55P78IiXVSgDmudmhjinCKQTkKpauSgSPXUfGKxiGHzJK8swEHUbgjmDoRFdPY/BkVVqlPlfrJVYkXtpGQKiS4d4yKNqyTxHjGaqfO/izFkDZSir0D2jE4OnmfhDFYcloklymvYDdyAPjEpqnpiWCivXMGp8Fl8iefRtXgpOWUnORlQPdGmZQ2+RMepxSWCwT2yjohDpS+znVQ6BvERkzAlzlZqiaEckS05ykasACEpHmS+sATnznEMAW/xjP31ieVRCeCoFluX6klw/KBZuFzE/hfwvFjrsBRJAVTLWpV8yVlLkO2iRa17n5XFk4sl2UFIVyYn+reUNWsTlMiKNBcCpg/tGvs97BXaSJ8qWVm6TMQCfAPpFzTTS5SBKQMoK86kpBDv7qEke6wZ3HvKPK3PU4WVzZcxLtmSF2I7rhyHa4Dxe6icTNJI0Nh+l9vWI6oBfcDz07GUqSqbLcde4kxn5r66CxLJd2Gju72F9+oZ4dSC5WoujQA/iVdiQTlDEEhJJYEFWoCyRIKlBOTwSncHcPpyJLknnaHdfSFKFFbJWAO4DZ2YZzcq+Gw5mFwZPNrwGCbizAMwIDFvUv8A2Ia4fiSlBmZx8gGG9oQYakTGUke9YhnIIcbbu/pDikKEJUQoZk67MWAv82DwGTidIFp4mt9HvyjJdUUlRBIHZEnb3Fat/K/KApAAADO5bXZ9zoH+m0L6nEkieoJN5YKWGmchOZxuE/d2/MC+kAw8pjUTe1oROxBS1FSjofdUDy5anTQ2t1g7hapJROUCD/zCh4KyS/gVJWnxIMU3GMWTRyjMWxmKH3aTcqVuTf3Qd99LQ69mqymiSr3lTCqYsvuSGGvvWHntACmQu/pKNQy/ljmW2qUr8JLapO2udBZma5QR4coiBJAGXQEauyXBDs90qFtm8Y8FXn0PwDjz8XgpKS7k/IfU/KAuDJSCosYDWyXNgLlRZ9lkOzPvccjEBp+4rMWKjezMXvqRv4e9D9wwBIBcAdXJtYAeB6RUuPOL5VJKIBBnFwhIN9fxgiwHQsqO7C58s8lYjBnNsSnoVi80Es6QgH9SQj/+SIfT8AQFFS1BB1ypUD08Bod4pcrAFzqebVIUVzEqzKA1a5UT8fSDsFr6icljImzB+ZKFF/EsxPm/KL6lIsPIeMGNo1ghs45yI8q5QRoeVrA//IaGBAkm/p0/b+7wVLwaeQQJNQEfiHZLPO7AFr/7wvXiciU6ZxWlTEZQhTguCPeyuLbwtUbgSg1U5JEY068gckh9ANVcm2A3c9LKaNcRxbKhRWlIBsCp1aW7t9XB5wiq+MZaHEiWSdlTCCRpcJTbbQnnzgXAsMmYjOV2k1koAKuZBLMgCw8YPwLDfUwBEnVAnZTyTLHwHQKqJk6pUciUjIgfmJIdj0DX0LkPaLHWULH3iBoSFDy1Bgujo5ctARLSlKEDuhIPxcm/XxjbNYgPq7c+YPOzxm1au99w4l9BGRLEyvVMm5Bd2sSeWoZwPNthA8ucrLlJKtXBuMwsWBsCQ19bQxxFQBBDOlr38jbp9YHqZCVF0Ad/vJ/mD2I00cHw6w1WxCZcwenqUhJSUpUCCSCS5YElSFAdNPiYBxfCxNlZCHChmlqOqef+YOH2Iy+W8ySAXT472Ctm/Sr5x7WL+7WGyhOVaTowKkpIcDRph56CHphgVktUAqbxHQ8NPLTYdXB1BL/GPYIVj8tJUns0qZSr9qUv3jsLRkW2qHOZkeLTGLCASZTAJd23ggIB2frEcTIcwsmVqs1TLCHypACrHR/XlDKTJWRmN/EP7rG776QtmTglBJ0B9eQ9YZIQVMVHVIPMmwG+3X0eAe9oaDNhPZs3VrEa7DTS1iYXzZpKzlfS1r/A29WizYJh/wB3MEyUpDqJQVd1wX0fLra+nSJZGAlIZBSH/WHOx3YkWI9Dzhe8IbGP2bhcGU+tRM7IkqNu8AQ1wGe7vbryi5cP1qaiWmYne0wMCyglyNQQHD3sz6tCyuwKpALoJG+UBVi2rOQD10hFhuHVdPOzUgJf3kWZj+YEsU9TpDgVdbXEkqo6m4FxOwYPIEtphAUQXBIch07WsfdPSAKjMtZ5E6fsOcBUvF2VCe2lozhgUoWVgAasWsTv3lb3vHqOKy5KZY2D6Xu597fl4RNe0IUXObRpKSchQgFKdVHUlyTdWjX0Fo3RJB97vXskMx0Z35cvWFcvHVG6kDmyiQ+hF7sLN5kbxUOLeJa5CSCOzlnUyt/5l6jyaO0/O1gZ6pTamtyI74u41RSgy5ZCqm4LXTL2BO2cACw31ZmNNpuMESJZKEZ5y7qUv3U6sANVljckhyTFVCFzT3QT0G0MZClU7dpKSoc2D/6v3jR8BANpyZCld7kjA72kNTMn1UwrWSon8R0HIDYDoIZ4dUVVEoKkTHBYlI0Pik2PiImRi8hY94oPIgkeoeJDUyv+9LP+rTzSI8XY4247WhimnO6573lkovbAtIAqKUE7qQSl2AGhBGw32g7/ANZpABy000k7umx16/L6xSVYrJSDcK8Ao+jtC6qx3/tpbqbnyGkKFBWPonmfaMvLXjXtfqVuJMsSHfmogFtAWSBvpCPAeGqnEpipilEIB+8nLuH5Bz3l9HAG5FoW4Bg6qupRKBbOe8o/hSLqUX5AGO8YRQyZcoBginkhhoHvoSDd9y/ecvrBuUoCyjMQu6rycSDhPgmVSpeWC595RU6lag7ZRzsOWu72rpgkAlyWyh30udN9N4CXxBPWCZEsIlj8WQqV0YWA8PDyVzccnApWpXvhQStRKSliz5EixLWBvpflCWJyTKQpjIVRQcirTFF+8nvIRbS7uWHmd7iJsS4fTUy2ITMS3uzBnT8bpPURLgdEhu2mTAqYq6ipQzeBBNm5CGqpUtSrTQD0OW/ikx4A8icZrYnJ8U9mEiUsqEleU/gzqID/AJFC46BXxsIT0OEjDpwmhSjImd0uNATZyORa/L0jtlTRzVggLRNSQxBYH/VlIPmBFCxShvMkzUkZgQxY6gqBcO5OVV/0E6qMdqO9rMSR1j9NsJwBfpI1zMuigRtobEc+Wn9iIUYiAQ9vpFKpsXqKDLLqUKVIVeWr9Nw6ToW3SdOkPKbFZS0JMuYyS7iYMo5WKhlJZ9HMTvpimeR3E06WqR8cHsY2qZYzEHTw08yfSNaaQFDKD3kl0ltC4bcn3m2Gp5xhqXQCFjMwFlDY6uN2j2Xi8pAebPQhjoVgkjoA5fy/qnzWsI9iOpmVOF3UoBkKLtfkSR8y0VDi2rEmWqW4zTGZtpYLueRJbYaXhlxD7SZQSUU6c6vzqDANowPeUfFh01fnlRPXPWVKJUo6kxpaPT1D5qmBMjWa1NuxOY7wvgupqJSZstIKVuxzoGhINiX1BjIXS6GYAwmADk6h8hGRoEtfDD5TGsO0fSUlRYJJPr8IlrKiXKH3qgLfw0HNN/zN3Uf5r9DCCuVUgHNny7sbeYT9YUwtNODkn5SypqiuAPnLdw7INbP0Alyw4ST3R1WdwNSTrYAXAi8yJYln7oOrUzSO8dQ6Q5yCzWv12hVwPhglUiT+KccyueQEgBvyhiT1aLNheE5yS1wMo6qU5c9EJBV6DeM3UVAXIHAmrpqe2kGf3kdDQhQdS86iXbe/Mm732HLeG0ulSgB0m1wSd73+JglNACCoJezpB/K4CP8AMoi1rACPJ1EtJLLUGJFi47oc2UNBpblEJJJjfEBxF1ZiSEuQHUQDmfRIsDb4DeEdR2kx3ASk3fn1P5jpr5NBFCkTStWrrItZkoOVNh0HqTDASUuGFv2jpO0yhUBEr8rDSSQNi+h5b7CLBLwaWygEJDA7udLfjVeCJqUpmDK10h/Fli/oILNQghhlcjdtTzzKUfhHvELRb9LRVhmHksyXdRBs+z/tDCfg7gpUlg1x+YF9d93gbDe0GXK7uHuRdQCbehhqqZM/Fqw1Y/GEOTe4M9UZgbC05xjuDpp1gJbIdNEsdWbbpC9UhrsR5RaOOqTtZSEFQClqABL2Zr/A7RR5nDdRIYmYtEs3zpuG3YhYB9RGrpyHS7HMkq3U4W4hBw5BJJly1PzR9Qx9IHqsFp03IEsdVqHoCXb1hLiFWoFhPWvzIf8A8jC0rJ1MaKUXOd0zaldAbbMxlXTJCRllJc/mLn0BPxgOnpSsgAEkwThmFKmF9E7n9uZjqHBPAqqkuhIlyk2Usi56J/MfgPhBs+zyrkxIp+J52wIv9mmDiXOUVWUZZuTsVS3t9esX2Rg65pfKoSQoqZicygAAb7HYdN4uGEcOyKZIEtAzM2c3UfPbwEMQQdxCTpWc3cwjqFXCDEqUiVN0Tmlp3G5DAbghIYWa94gTSIQ4A05Jf4kPr15xbZlRLBykpzcnvENThiVbA+P9/wB84Q+ka3lN4a6oA5FpWVTQdAoebeTvGSZJIDOCNHbfrtblDOfT5TZLHokDxeBFPoyndhtdn1bkCYhNxzLFcMMQOvqJuUAMlncpQnOeWVR8Oh1vaKhjmKdl96o2zISSTckhYBO+mbX6xfqeWZqSGFkpIfqHEc69pPDMyaZAlEMuaErFgAshgonoEkH13MNpeZrPxBJABKjIifi/iZH+FUcjVcwmasFrI7ReUeYPpFWw7PL71POmSyRcIURbqn+xFvxDhJFKUqnBM06OhQLACzanozDxij4tQqkLt3pbukuApIOj5S6T0jRpbSNoklUm+6HTpc2YkJ7QqAADGXLBt1CXPi8QKwgn3lKPSw6fh8BAtNxLNRcMoDaYlMweqkv8YdU/tNmoSUiRTsde7NHwE5vhDNjjgCL8RDyTAf8AB0Me6B43+JMappcp2A+EaVvGMyYrN2cpJPJKvqswsnYstW7eAA/rBBXPMFmpjiWWXUoYOlRPiB9IyKiZxMZBeDB8UTodTRzJKQtYdJLF/eS+9mcQjq8LlqmpU1jqBbMRz5P0hpU4spYUFEqJBBJOnQDa8LE14zpAN0kvvZLk/GM+lvHvNisKZt2nQuF0JXIklg6AUEdUKV9DFroOHi5IBb+YanWyhp5xx3g/jj7PUETA8lawojXKRoevUbx3CXiqJskGWvOksc6Tl1u1nIbS7coz9VSek2es9+JLqBT+MgWmZKUwJF3GZNhlGUXDiw0iNMxbBwClgm24dyLPdR1PSDqJSSp3F97gtYBiPE38I1qakFR7qbXd+TDVgb6xODieDG9ts55wnjYnzZqVAJWZizlFj3lksH2CnEWNdCogkEMCznpqegf68o5fxJhc+lrqhclJypV2oI1CV79QC4PhDjC/aclYSmoBSR+JNwepGsW1tKzf5KeQf2jaOqAOxzY/r1lrm4coLB7RIDPa+hP7wVTU6XfMT0F/3hPIx6RMLpnIU4b3gPgSDHi68HWdLA6zEgAesS7G4Il5II5j+TVBGoa4Oh/CpR9biN52NZ+g1J5RUq3imjlJcz+0LNklgrJ8VFkjxeKtV8SVOIL+z0svIhX4QXLc1r2T0sPGGpo3qG5Fh3Mkq16CHu36RvXYmqtrB2TmVT99ag2xAtte7ecWKkSlaWcF9CQ7hjsdr7QTw3wxLo5BlvnWsfeK5lv/AGjaIsPmBSMjnOlRRL0YZmIs2g+kOZl9KcCDTVj5n5MrHEPBEknOhOUKP4SLE7M+h/pCaRw7Kl6pKj1v8BHV67D/ALuZLLOpAI6kWtaxDPFJWglIU7WBB5E/SHJWe1rxD0qd91pDg+DKnTpcoWzqAt+EbnyDmO+UFGiRKRLQMqUhgP71O56vHKPZ8P8Ank50FJyr8MwAcfzM/wAY6+Yt0vBMztachekgVNJTtfyZx+5aNFTSkPlA2G5cncAecbzVN46C2p6CBFziC6md7MdB1JGvgPODqVAmSZMq3k32YZQgtYd4jnbYvc31ghEwGwGmloUVGKoluVN3i7AFRVtfXpeNJWJFVkyVj9RCU+jxONWinEb4DkXjDEUOl7CxB6We3Vg3pC9UpyFcik/DKr1EEpqUrdLkK1yuH9C4N+URIkywBmSDtmaz8lcj8OsIrMtQ7lhoCgsZFRyTKU5BPdAN/wArsfQtFe9pE9KKPOLNMRt+sfQn1i2ppUh1AMNGbr6xx72u8VpnTpdHJLiWrNMb8wdh5AknxEBTpksBDD5LRXXYOvN2stXbS1K95AUyCdErBAylmjK7F1TEhKkial8qBMloUW90ssNMB3AzRvTVq5YSZKgiYxcsfvAQCUqSoEEpuMpF3cPrEM+SgpUEkOE5lSg5ykalFvdGpH4eZFxUJ0iJ1YX2C1AhKcyARdwUqYOCl7EP8R0gD7BLU5UkXLAgt46W0h/X0ksJRPkZlSyezmBQAKFsCHYsQoOxs7EawrqKEhGckZdAdAT+Vm94X6ddo6GN+Y4KCnF7RacJlkliWctfYeIg2gwCSoFRc6sCf6p+B8o9SHS4u1tPn8Inkulhb4fP+sEztbmdSkl7lRPBTyk27OXbmkE3vrlMZE65oJNgerj94yFbjH+Gv6fKLcQr+zBS4K+m3idz02hZhKM0wglnSpupII+sD01OqasISCSSwAi913soXJAeaO+3ZqIIS51Cxcp2YxS7U6I2scmZ6+JXYMBgSv8AD/DgnJmlbjL3U9FC5JG7WDdY9pKiso1ESyptwkuFDwi0YLRzZAVKnDvgl7u4OVi+4IHwieZRhZH4dn+gG56CJm1F2IORKV0wCgrcGAUftWmyw0ySHtcEoPd0sQRBafa0CzU6iz2Cxd+fdJ5RZaPhkqRmmZJMrnOLqV1EtP1gWoXJl9yUoqJsCAlIf+VI0ic+Dzs/ePUVb23/ALRbw9xcqtrGmSxK+7yoAdzd7k6nyg/ij2aUygZoJkKN+6HST1Rz8GhNxdTzeyRUSie0kHM13yls1uhAPrDDDvaCirQjOQJiR3knc80nTo0F5vXSwJwgX8Orn6yq/wDppUkOlcsjZyQfkYF/4AqRqqWP8zn0AjqSMeExLAO23KF866yGA3bW5/sQY1VTrFnSU/syq0XsyTrMn5m1SlJSfU/QRasNoJchOWQkJTu2p8TvBs6SQklj6aRAavsk9pMIQgDVRAD+O/gLwipVeoMm8qpU6dM+UWhkyZkQVKLWJJOyRqfK8C8HSRNlfaCrKVTFFALM2azg+HOKZi3EUzEJgpqcEIJGdWjgbn8qRsNzHRKWUiip+8oSZSABmmPctokaqVuwjhpFBnk/xONWD32nA69zJuJ8dEumXNLoUlBB07yiGSA2oJv6xUaaWRJQDqUh9n7sKKnEZmK1IQgKTTSlPf8AEeatnPLYRY6pLBgQWsb6f0hhTYLHmIUh/TxEqFqpKkVyVWlrSJiPzBQCVb65SY7vRYoiZJE1KgpBTmChuDuPHlztHC8NXKqUT0rcozj3QA4ADd7bQHTeG/AcyfIrEUyFFVJMXnCD3igp7zA6sSATsW53h1KqUJB5ganT7wHXjr9Z1maspBUbLUHN3yjkPrzMKlz35wZVlR/Eb7ECNaejAGZQDcw/wG5N4jqk1XxEU9qLcwDDaPvLmkOXYB9EpLBjqNzDOopETElKyw10Iv0VaNpNLlCzly5i4c3Zt+XNo1XV5AxCiG1F3+FtYIIEw087l2usVy5OSemWSZiSklyC6MrMy+rs0PZUvMCNiGINwx1tA1LTP30kBJJYauGbna40hjIQwgqNI7uMfSLr1L+/1nLvajxdUYchNPJSU9qHTOJc5RZgNljR+TeXHsExRUqaVqT2iVFluxJd9FEG5c66uXju/tdwpFQilSsEgTFaatkJ9O6IpmSnTIMooSEgEMz5j/Nz6iKXq06N0AvKaOmauoqXt/cVVAzJzU6zkKksX74UMuVwSVAgAsRoHGZUMcO4MqJ00TO7IIZRIcOdywsAb2DaszRJgWHpkpDJ7xGupA8ecWSXiBYfmSe6dHG4PQxn1dU4O2n85oDRDbuPMqeMcPoBJUSXJJCUBKSSX0GngGhfT06kKIlq7RKnSUTEuFJNmLF30vrFn4nUCQUm5s3ztFbnUpDO/lB0ndl8xjGp014FoqxHDQgmxlkEggl8pDuDuGsLwL9qUDZWZI0vm9DqPJocJqSn3klSXdQfXxIv/tCfFMJRMGaU6V72ypJ5M9i733tFqG+GkNRSBdPlJJMhBAJnBPQoUSPMAiPYqy5q0kguCNRGRV4B7/xIfxS/+ZbMJR2C0rlhOZP5g4897x0BPHgqkGVOQEKZiPwkdH+sc/SqCcOopk1TS0lRHwHU6CIq1MPlpZRbaRYQpM2Z9tWhazkSm6jcpSl2Z9TcjzhnS1Gcgsw0SBsD15nUnrD3D+EWWVz5jqUASlKXNr3Kral9IsGF8GyHCTLXo7lR0PgwiYuDYCUswS5J/WVTLnyp7V0uzK+bHbq8SUNGBcMEv3jl7xHIXLCL1O4Ekqdkkcrv83hfP4DUgHIcw/Lofmx+Ed2VLcGKXU0mPMSyqYzFPlSEnbVgXZx5RQuL/ZjMlkzqMFSdTLHvA/o5jpqI6kmnShACFEKBYjKQedwYyTXZSAvvJO6RcdW5QlKzUmusdVpiquR/c4HQ8UVEhTH8OoULhviDD2X7SJr5socsXdQ000jrOM8LUtSfvZSJjiytD/qFxHKPaTwzIo5spNOCkKSSoFRUAQ2hN2uY0KValXYKVsTM91q0l3K1x+siqvaRUqfKUpfdio/+RMV3EMVmzi82YpZ/UXbw2EBtFl4KwXtZnaq9yXzAOZWwvFpWnRXdaSq9XUMEvH/B2MVQl5KKlp5IbKuoWgrUo88yyxL6AJYQxrMBlzV566onVMzxypHQDYdA0ETJyrAAgDQAMB5QfNldtLBHvJ1bX0jMesxOMD76zYp6amoscn76TaiqJEqWJcuSEoHJRfzOpjSvlyZiFpIKMwY5V3Ie+o06QFlbmPrEsjD1qdTAJHO5I6QnbY3vHgLwBIsMwNEmXllEqc5u9qX6QThuKClqqeYsMntAlR6KBST0ZwY2l0sxCmCc27DWx5RL9kRNQ01OdBPeS6kqSx6XBEe3ebcTCKg09gE6nWSQSGPeUXD6MNfKNpKbuonN6DyGkIqD7uUhCphUhI+6nHXLZhM57B7derD7epKcswA8lj6/0ig1E3FuPv7tME0mttH399uYfPmjs1EnQPbVxAVCvMoulNxYX2MEKqUkuNhfq/ONiU5ToG35ER5m3Ne4x+8WPKtrczZIIsAB0EezKxhA32obDzeKNx37RZVGkoQRMqCLJFwjqv8AaADMTanyYS0r5aJfajxin7XIkjvdm6lhOuZbAC2+Uf8AlFfosSM9WQyyhKWLkMTmUlNx56xTqRU2pqM3eWtSsyjcnVyTF1waoaqRLmkpTMCpbqJ7hUxSb6d8JhtamEXOTaaOmqHbj0gxvUZBWTpanCEqYX0DBmaPBSEOQtRSkmwL9wBJJD7jNE/FdFlqBOAKRMQkq6LS6VJP6rQBS14QCQ4SE5Tu7qDgdTz6RngEgETRR7rmFkqCjcKSgsHSL2u5G7wsM4KSoMUklgdbMXt6AGPKjHwosEFn0e9yCSTBeL0CUiSsKcLYKAHuqJ6awxVK+rrOM4b0mAVqdWSxA7w5dQeULEKCQFkEgKZYFsySNOhLG+0O6uoCZ2dhNlqJTlcpJCTYk6pBDHzaEIzBKwVPmZ+VnZvUxQhxJnGZrOkSlnMZKQ/Mkm1rmPIc01EjInN2bkA95Ewm9xoltCNI8j3ikd53wweg+UVYZhyqiaJabDUnkkamLxh9OkPJkshOigxC1fqfcwv4eozJpUTEj7yacztYJSSEgk2Y3MWTCkFKEpWnvG6VnW5JN/NoRXq7mt0E7RphFv1Ma0qLrJJWpYSgG4Dks7c2hxNHZoWoKDpASm4sRoOsLcHqAqamW4sp26JH7tD/ABaWlgAA6lDQgfPWO06d0L9pFqGtUCH7+7TbDZ61JBUxfW4hiIGpBZmNhu3zEExsaUEIMzJqkFjYRZjODCanMlkzUg5VNuxseYitYfhxADC4cFz3s278maLzFV4hmdjOzJt2iT6ix+BiTXUVW1QD3l2jrOf8Xyi0smWbMConyf5RyPiuTNxGqUZACkygE6gak3ud4ccZcbgIMmUpyr3lA2A5JiHgXDFJkmYVZTMLt0GkSUw1FTVPPSaJVareF8TK5J9n1ST3sqfFT/KLlw3RIkypctW7knmXZ4bdgfzj1MKsKQJjpKg8vOkk6WIIbraPHUPWHm4EbT09OgbryY0CEFZTcgDq7j6RElJSTcgDW/zjUoI0B/mPdceH0jJchS7zMwQDoNT4mO7QJ7exMjVUMyh3k8juYJlYlNBZLDNqBdx05QUqklhTIDpf8Qu1vjrEqqiXKJCH3AUdWMAYam8DNLNSRMKim/dBU+a9xYwZMpSJigS7sbHeAUl8oBNn166wdSJCXJHqHELfEct494dkqXImS1OUhTDRgCAS773NooeL8SV2F1CkSvvaY3ShYzhPNIPvAA6X0aLl7PK8TjUkAZUrABJYEsHHw1iv8eYrKkTu+RuwF3bLpFFPctsXmU+16jLewgtH7c5Q/i0bK3yL1PgoR7We3aUUkIoy5/NMDP4AF4oVbPmVysspASgalv8A3K+kXrhj2dy5khAnSUZhqq76/GKKjUaa+dc9okUmYkg4HU3lVxz2o1tWMiGlJ/LKBc+JufRoQ0HDFTPV7igN1LcAP43MfQuE8LU8lKQmWBa4YBvSHcvDpYH8NHoNISNZtFqaWi22A+ck+2BOQ4VwrLpZIIUDNUO+SU28AQ4HSEHElLmBKT3hcemnpHdKiilXHZJPw+MIMa4Jp54cPKXz1Gm8SpXIfc8uFemaewCwlAwPjcViUSaj+KGD6ZymwP8A9xrfqjbEcPyHcoJsfm/JoScZ8AzaeYVBr3BGivA7GEtJxNOlAy5rqGjK19Yt8EVPPRPuJxNR4Y2VBjoeksiJKSpRSdGAffn8YstNIStIy92zRSafiaUWvla2kWPD+LqdJHfYMLdWvE9enVtgGV0atLm4k9bhTF+sKJ8jYaw4x7jijKO4slTbJiiV/FZc9iCl/wARufLrHdNSrVB5hb3g1tTSUXll7eSm0yYAsajOq3INtZoyKXL4fqJgz5D3r3IB+N4yLPw6dXkn4up0pfzOsTCDQSDmSmSZMoKBANyfeHJjrDzs0IlyckzOkZk8wGVt4xz7hCr+1UXZE9+nJswJMlRc5X3Bf1iwYdiImLIWDLkJASlSj7p0B5MdzGdUplWZf1ldJgyq8umD0w7fNpb5/wC0Oq+o+8Sku2vug9IqtBNKSrMoPmCRlLg5W3hyKZRn/msNU87ka3gUY22iTV6YL7ieks0k25abNEiVPC6jmnMU8vEQfIHdHhG3p6m/ExKi7TJI5f7ba3LJlpBZRVtyYv8ASOmTpwSkqOgEcaxniNNZXEZAtEtJyvdi+v8AfKA1lQABeevylugpFn3cf2ZRME4YVNWFzUkI1Y6q/pF9lhIDBDNozj6ROmcfyfCNzUE6pUPKMirWaqbmbtKitIWEhB0ASxNg5+dtIoVRVTcOrVonJORZzXDZkk2UPP5R03BaU1C1MWBOQFr6OpvHSE3tH4OnVYTlSntJQZJJuU8n5QencKbPwYjUkn0HIzD8JxKVOT2iVBTCx1PmNmgqbMSsWG7k6PHCk1FTRTG78pQ2Lh/3EWmh9qywlpssK6g5T6RU+kcZTIiE1tM4qYM6LPlnbQwP2POEFL7VqUjvSZrtZsp8d4HqvapLAPZU5fmtQHwDwkUa3G2OOpoDN5b5MrLdgOZMVHi3jQN2FMcylWKht0HWFKJuI4nmyMJY1ZQlpA6klzBlBgdLQNMqamVMmj/pyj2hT56A+MOTTqpu5uew+snqassNtMWHc/SdL4Vl/wCH4bLRMShKikqW4YkqcuTuACz8hHMpuXE61bk9nLSyW3vv4mFnFHHUyr7iXRL0Z3Kv5j9BaLFwPw+qXJK2767+AHOCqA0kLsfMeImgq1H2jI6yyYLhSQRLSAlA0sw/qYtiZypafu0ZspYnw5CE1CoICXAcO17ktv5vFhpsekhOUuwF3G8ZmScy+vcWCrcSWk4hFgpChmLPyPWDTiiD3XblcQmkT0PMvmBbK9nfQiNJ2GiT7zKzMfPkI7cgSRqFMt2jZdSOcDVtSwAGpu4hFSS1pmLJB72geDUKKw5GnPaAYXjRQCm/SSCnlzUdnM7yVBuqfCKPxHwvLlrUiYgKADhTOGP10i2zqooFoq3H8+ZNoZapb585lqbcbfSDpX3gA2jvRcnI7TmUvCZc2q7NDpRo+t2MPF+znRpx6unb1iegwhdPIexUFBavLb0i1pHaIzgjKoDvaMf9o0KuqcHyHHEXR0dMi9RcnPt+kqEn2ey95yj4JA+cOaPhmnpwWlhSvzKuQH267esOKWSGdw7XjUS3UX0Hz29InbUVHwTK00tJMqokkvCgQCoFzyDxkTJKmsTGRPdpRYTl3AMwitlMSHUxY6gguD0i7cQC6BsMzDl3jpGRkaGr/PHtMjQ/kfGWHhn/AOmk/wAyvmqCaSerOe8dTuecexkZv+xl44l0wFZLOSe7v4w6EZGRvaD8r4z5rVfmGU/2mTlJo15SRbYtuI5DwNefNf8Au8ZGRFX/AOyauj9Ce5l3WPnAwPe848jIyxNaWngKWDncA99e3WLTR0yc6jlS76sHj2MjT0wHl9z/ABPntaT4jewnMfb9ISaeUSkOCWLBxbYxwAx5GRpUOW95LV9Ce31m8nWCxGRkUGIE9znR4KEsdiSwd9WvGRkLfp7x1Pr7QzhWUFVCAQCH3Dx2WbaWgCwfa0eRkZmt9c1v+P8ARD5KBy2ginSH0jIyMwS5+shrEhtIMwVWaRe/jeMjI6eIqr6IfSoF7QPO96MjI8JMvqMBxQd1PiIS4oP+RP8A+TGRkeHIlI9I95XZx7p8DB3BHeolvdipnu1to8jIM/ln3H1lB9X33Emox3T5fON5eg8T848jI51jxJgIyMjIGD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3431" name="Picture 7"/>
          <p:cNvPicPr>
            <a:picLocks noChangeAspect="1" noChangeArrowheads="1"/>
          </p:cNvPicPr>
          <p:nvPr/>
        </p:nvPicPr>
        <p:blipFill>
          <a:blip r:embed="rId3" cstate="print"/>
          <a:srcRect/>
          <a:stretch>
            <a:fillRect/>
          </a:stretch>
        </p:blipFill>
        <p:spPr bwMode="auto">
          <a:xfrm>
            <a:off x="5854700" y="4394200"/>
            <a:ext cx="3289300" cy="2463800"/>
          </a:xfrm>
          <a:prstGeom prst="rect">
            <a:avLst/>
          </a:prstGeom>
          <a:noFill/>
          <a:ln w="9525">
            <a:noFill/>
            <a:miter lim="800000"/>
            <a:headEnd/>
            <a:tailEnd/>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Compare the IQR of each new set of data?</a:t>
            </a:r>
          </a:p>
          <a:p>
            <a:endParaRPr lang="en-US" dirty="0"/>
          </a:p>
        </p:txBody>
      </p:sp>
      <p:pic>
        <p:nvPicPr>
          <p:cNvPr id="103426" name="Picture 2"/>
          <p:cNvPicPr>
            <a:picLocks noChangeAspect="1" noChangeArrowheads="1"/>
          </p:cNvPicPr>
          <p:nvPr/>
        </p:nvPicPr>
        <p:blipFill>
          <a:blip r:embed="rId2" cstate="print"/>
          <a:srcRect/>
          <a:stretch>
            <a:fillRect/>
          </a:stretch>
        </p:blipFill>
        <p:spPr bwMode="auto">
          <a:xfrm>
            <a:off x="228600" y="2057400"/>
            <a:ext cx="8763000" cy="1979765"/>
          </a:xfrm>
          <a:prstGeom prst="rect">
            <a:avLst/>
          </a:prstGeom>
          <a:noFill/>
          <a:ln w="9525">
            <a:noFill/>
            <a:miter lim="800000"/>
            <a:headEnd/>
            <a:tailEnd/>
          </a:ln>
        </p:spPr>
      </p:pic>
      <p:sp>
        <p:nvSpPr>
          <p:cNvPr id="103428" name="AutoShape 4" descr="data:image/jpeg;base64,/9j/4AAQSkZJRgABAQAAAQABAAD/2wCEAAkGBhQSERUUExQWFRUWGB8aGBgYFxsYHBgYGBoXHBwgGBocHCcfHBokGxgXHy8gIycpLCwsHR8xNTAqNSYrLCkBCQoKDgwOGg8PGi8kHyUvLC8sMSwsLywsLCwsLCwsLCwsLywsLCwsLCwsLCwsLCwsLCwsLCwsLCwsLCwsLCwsLP/AABEIAMIBAwMBIgACEQEDEQH/xAAcAAACAgMBAQAAAAAAAAAAAAAEBQMGAAIHAQj/xABGEAABAgQEAwUFBgQEBQMFAAABAhEAAwQhBRIxQQZRYRMicYGRBzKhscEUI0JSYtEzcuHwFYKS8RYkQ1OiF7LiNHN0k9L/xAAaAQADAQEBAQAAAAAAAAAAAAACAwQFAQAG/8QAMREAAgEDAwIEBAYCAwAAAAAAAQIAAxEhBBIxQVETIjJxgZHB8BQzYaGx0SNCBUNS/9oADAMBAAIRAxEAPwDn9OplhTktttDReNljYB7aQuFORpGKQTGWyqxuZrq7oLKbTxcx9/KJMNw2ZOXlQkEi/vAW8zEHYtE8tMEeLLBDG92nlaRKcKIJGyb38YBXNV2SiS2Yu3SGsmQCzgHdtbwNVzFZiFJHgAwgUPSNcXF4olzAfxkeMNKWWk+9PSkeBMeyaUKdwAdo3FIhPMmDdgcQKaFcn6yy4ZQUKpZK6qcsj8KJbD1LxEjC5CroSoJ5rLk+WkQ4LiKUyyGDMTt7w68o2krStGYH028Yl2EHk/ftGGuTxCVyZaB3Egkb2JiIVhOjg+kaSaZStPd5kwUmWyWcHk4ZvMxwkCCAWzIBUn084llVlrt4NrG0rDknWahNnu58gwjM0pAdn6mwgdwPELb3ngUk94IA5hrQjrqkJnqSQEg6H94lrcb7RSZctmJuRoz7QzrsJTOB0trzHhFCrYXYRZcnCmKDL5nWN/swAuYjRImySwAnI/IoH/f0geZiKHuhaG1HvAet49tbpC8ReuJLNSNAHiNlJOhj2TiaE6K+BjydjSACT3uR5R2zcWnrrzeE5gREi5Iy2PlAmFzs8tSutvCJM0LK2No9WBF+89lVCkF0kg9ImkzpSrTEkE/iTY+fOIUpMa9m8dnPhJ6ijTLGZCs4fX9xAh77p2bcaRvKLW2OrxNV1kgD7tC3Zi5SxPRtoarHg5ktRADcYHaKDnp1aBSSOT6xGmqST3S0ETsSUrRD9TeAp1CpRckJMOAvzEbivHENUARbVrxEmWdREcqgbVZ8hBsnC5S7GoUjqZZI+BjlrdYe+/SbTcTWpISVEgbQMYYVOAiUAZc6VPT+ksoeIP7xrJwqZNDy05iNQ4f0MLuqjEPzOc8xfGRPMolpJBQoEajKYyCuIO0yYTgoWvEWdoWf4bORdBJ8Cx9Iz/GahFitQfm37QQp39JEE1besER3Lnk/hT4kaRDU1iRYXUdAIVyKozD96qaRyQAfrDaWJSEvLkT1HdS2SPWAZdphq28ff8Q2UGSnoLxpTjt5pCYUVtao+8RLT+VJc+sQUeKZFixSg6Mb+MCKLEE9Yzx1DAHiP5iTJmrQbqy/Pk8RFQ5RHiU0TQFJCgse6rNmHyvA0jFBpMBSeYDg/wB9IBUJF+sc9QBrdOkhAXLmlKQVIXcA2f8ArAq6hUpfdKk+NiOnUQ9OGmajNLmS1EcpiQQR+lRBgKZORM+7njItNn/rD0qA/WR1KVsjHbt7XmkjiiaGBULcxEv/ABar8qD4k/vG+E4AgTFKV94gJ7obUqLCGSeHadZdKHAtYmx6h4F3og8Qko12HqiWZxZMysMieoS5+JMCGfOqFfiX1Nkj0tFmp8JkBX8NPK4dvV4LqEBJDBhtZhHPFRfSs7+Hc+tovwzB0oDLGZRPvAkEdE7N4iLVSrSEgCwYkk/ibYwjlK6w0XRKMlSiMoawBdt3+kR1KhBuTL6VFWWyiQVE8LcqD8tmhbVz0ZCkDtFF2AFwdiTyhcnFO1UEy5ai9nUWSDzi30eEolJB1Pl8ooZgnIkW3dwZSqPg1ZGZb32FvjDFfCByMEj1v684uE6QVIzgHKCxLWB+g/pAiEWuBA+M7ZvPCmq4AlfosD7H8KgN3uPEtGVlOACpLW1uPhv5Q5mKKC6C3T+kRVVJKqEhShkUNFI2P60fiB5i/wAoEtc3MNTtFhK6FHWC0ICkMn3txz8BAlXTlLoUO82g35EHceEQ0ExMwhKldnM2J90+JGnjBlbi8erZt3h0mpaWpJGqnB8NR49IDmrB1A9Lw2mYFV0pMyZLHZKuSshcqY/5VB7n18ImUrD5yBlmTKSb/wBuYkzZRP6VJ74B6vBqw6SN0MraUhPP1jWZNfQvE86WEqKVLQQT3VoLj9x5x5W4VNlhKloIQsOhbOlY/SrQ+EMBzmcIsMCQJqH1Eby2On7QOE25RuJUFF2v0hEyQRdiGjZL8yDzBII9I1l1ik725QbIxVCQSpCT1jhJ7T1rHmBzEl7z1/ExkCGrWbgWOlo9j20xm4dv5/uWE0rJCiRfYXMAz5aFF+zBA5/vEyZj3Bsbi+0YVAWOnMXiUXEtNjA006X/AIYZtrX8ojmUCFEsVdApTiC1Bza3iX+MbLpVC536gwe494vYD0lZm4bMK8uXXTl6wavhmaSApSANHJZvJifhDlS8gB3NxpAkynWvmflFIqMZA1NBe1zCaPB5ElPeq1ZvypQnK/V1E7a5RG02dJWlhKc7m4F+hsPGBpGEOxUoJSd+bcv32gmUhKNla2uA/hCyATcm5jFdlFhgfOBf4VJL2UkwtxPB1IdSbo6KzN4xbalaFpT2ZGYlmNjc6dYjppCApRmPlCTpzHM6NYwS1CuYDIGxEfBuIJTNKJhZKwA/K8dLo6WTICu73VXBfp46EWeOXY3SpEuVMRuC9mYvb4QTg/GsyUkImJExHXUef7wivQat50+I9pZp9Qun/wAdT4H3zLRPkAqK0BknblEsmiVOslJUrkHPy+sOuEcGFfLE0JWiSCxcXWeSenWLtMwIy5ZCUiWkctT48zED1SuLZEqL072vzOdSOFKhwezIvcFSU/MxnEeH1MqnUESJiyoM6E58obcpdt4uZw0bqCEhDkqNjz31hBOmKmFxZJ0Ce64D3UeRvb15QC1GZgTxG2spCH9pzbhrDpompUpCwA92fUEC2sX5NSWvLPptE5khKMpZ9LBgHiNFKEhgQRy3AbVvnFVSt4huZKmm2C02q6qWE/djLm1BJcO9gSNPWAZS297TnsPGCTIUlSQk5WYAjbr4/CIp3e1DF7aDN5aA/PlvAqRONTPSadkSCwJDPaApMsBZa9n/AN4JXIKU5pajpcc4kVlzBQZlAeR5Qd7RNoox2gMySSLLl95Be/UOOf0hVh8uprRkEqXOUkanJLmHwVmSVn1MPsXqRLQpVgkA/I/VhFDOOH8qerOH8b3iikrMuBALIp8xtHlTiFZRjs1faJA/KoKyn1YEesJ52N5tUpPUJy/AWjynr6pYyyzOUnkMyh+0Ey+HayY5+zqV/lTDwiL6rfOKNV29N/lFqqjPZKWPQ/OGFBjdTToMvMoyVe8iy0H/ACqs/WxjeRhk2nUDMlGXm0zAHTppvE0spCjnJQ52SCP9LiPMy8AXHznUpk+Ymx+UBViqDs3hb4GNk16PCDJ1AF+7kXbUDKd7XAvAk7CU/lKf79I4ChhMlQdphrJfOBJ9SFG2g+PpE6cKSzhj0J5QTKIQCCnXpBXUcZgbXPqxIJMtWUXbpGRsqjP4VBtnjI5jvCsR0/eDYbixl91d0/FPh+0WOhp+2vLPaBn7uo/mTqPlC5XA0+atX2VCpsoaTFASktzJWoADW5PpFfC1S1WUUqSdUnQjkR8xBtTWplTmJp12p4YXEukygUkPlLc2t66QNVqZBUnYP+8J6bi2pRpNV1e7+J1PrGyccnzXSEhROvd584T4FQHNpT+KpsLC8s8zG5U1KQUoRMCQHNwrw2A9YCniYpndn1HXkIp6ipKiDqLNEsvEFJ0JHgoiHChbiSGsDzLjLQqwlS5qufcJBJ5JF2MO6Lgyqmp7SYEyQEn+JLKG2/GlMsHdyp9458niKeAwmzf/ANqh9YYYXw/VViTMSUlLkFUxZ21O5Yc4Bk2i7G0IMXNlzHtZIo6d889M1f5ZX3t+qh90P9S/CBk4ZUVQCUSVIlE6qLOOZUWKy3INFiwLhSRTpCi01diZh58pcshgNsx9fww8o6hSiANeZ3v87C3hrEzVbHy5949Ex5orTwKFoyd1Iyhu+Sb6OMhDtCWf7GZ2YdnOSpG7jvDw0B+EdHoJKgSCLjUC2x1J0YbMVW93eHmH0oIswPgxHi9yPIeEJWpUTgxlUo/qHEW4LjQp5UumTJydkgC7g2Auehd3h4jFFrSl5YOewu12J3HIE6xFUy0TAxF3sprhhsNzbzGotYjDlZ0qNgtJyncdCBslQY2b4RM6seuILtTtfbY/GIOJ60fZ0S3KSopSpJcKKbksPxAlg4cRph+CKAJUAjMLBrkclagE7gX67Q0xZKVdwllJIUlZHeEy1wPdAAAcB3dtjEmH1qZ0vMrIlbMQB/1EuFWuQxFjuIDb0vHCoVS4EWKwxCUjKlKebAPpbrrAdZLc2UGYDSz9XcQ4KSUuUlQO+gPneAlUZUdAkEgertfTY+nSFZlVNx1MQTpCT/ESQdigNu38pA8OloBrqUoAUGWNApm8iNldPQnZ9U0DgAKF2YnQ58wTbQXZJ5FtoAlU/dOZDy1e8GA135Ag6ciIarERxCtkRF9vQm6lAZw+tnBKVN6JPmYBVXoUSEkFtb2HK7MIS8UUxmVKabMEmU+Ys+pckf5WPWNhThCUoQEgMW/FuQ6re/Y32Hk14UBQepkNizHsIbVTZEz3wZ4T/wBML7FG3TtF67ZN4iBlZO7T0su9gJedQbVzMzqfTeJJGHoKXHxuSemvw9FaxJU0t7AAW38N+fM6fKObv9bxwoAeYiEUWMzUEFKwOQypYP0ytDc8S1iJgX20xRCQMhOVBLWdKTz8H6QhlUZ2ueUP8FkjM0w5XHdscxOlmII87dIQ9hxKPDVh5hBin7VIXJnV81U0F0ibmCUqSO7YgvqQSVMAbAxSamoVTTOzqpSJqNimYC6f0TUOG/Sp25CLPjJCatKadRByOXIJzBTDR73OjxpVcNmac01KSr+VgS+pALufKHJVC5fg/ORtQa5FLp8olUqiUxk1C5Z/JPl6eEyXmB8wmBlTg/voN9UqF/KH/wDw5LygiUm1ieze/q4DcxsY8n8LyiPdlnTQZDfTVt/OGeNTv1nPAqgWxK39p55P78IiXVSgDmudmhjinCKQTkKpauSgSPXUfGKxiGHzJK8swEHUbgjmDoRFdPY/BkVVqlPlfrJVYkXtpGQKiS4d4yKNqyTxHjGaqfO/izFkDZSir0D2jE4OnmfhDFYcloklymvYDdyAPjEpqnpiWCivXMGp8Fl8iefRtXgpOWUnORlQPdGmZQ2+RMepxSWCwT2yjohDpS+znVQ6BvERkzAlzlZqiaEckS05ykasACEpHmS+sATnznEMAW/xjP31ieVRCeCoFluX6klw/KBZuFzE/hfwvFjrsBRJAVTLWpV8yVlLkO2iRa17n5XFk4sl2UFIVyYn+reUNWsTlMiKNBcCpg/tGvs97BXaSJ8qWVm6TMQCfAPpFzTTS5SBKQMoK86kpBDv7qEke6wZ3HvKPK3PU4WVzZcxLtmSF2I7rhyHa4Dxe6icTNJI0Nh+l9vWI6oBfcDz07GUqSqbLcde4kxn5r66CxLJd2Gju72F9+oZ4dSC5WoujQA/iVdiQTlDEEhJJYEFWoCyRIKlBOTwSncHcPpyJLknnaHdfSFKFFbJWAO4DZ2YZzcq+Gw5mFwZPNrwGCbizAMwIDFvUv8A2Ia4fiSlBmZx8gGG9oQYakTGUke9YhnIIcbbu/pDikKEJUQoZk67MWAv82DwGTidIFp4mt9HvyjJdUUlRBIHZEnb3Fat/K/KApAAADO5bXZ9zoH+m0L6nEkieoJN5YKWGmchOZxuE/d2/MC+kAw8pjUTe1oROxBS1FSjofdUDy5anTQ2t1g7hapJROUCD/zCh4KyS/gVJWnxIMU3GMWTRyjMWxmKH3aTcqVuTf3Qd99LQ69mqymiSr3lTCqYsvuSGGvvWHntACmQu/pKNQy/ljmW2qUr8JLapO2udBZma5QR4coiBJAGXQEauyXBDs90qFtm8Y8FXn0PwDjz8XgpKS7k/IfU/KAuDJSCosYDWyXNgLlRZ9lkOzPvccjEBp+4rMWKjezMXvqRv4e9D9wwBIBcAdXJtYAeB6RUuPOL5VJKIBBnFwhIN9fxgiwHQsqO7C58s8lYjBnNsSnoVi80Es6QgH9SQj/+SIfT8AQFFS1BB1ypUD08Bod4pcrAFzqebVIUVzEqzKA1a5UT8fSDsFr6icljImzB+ZKFF/EsxPm/KL6lIsPIeMGNo1ghs45yI8q5QRoeVrA//IaGBAkm/p0/b+7wVLwaeQQJNQEfiHZLPO7AFr/7wvXiciU6ZxWlTEZQhTguCPeyuLbwtUbgSg1U5JEY068gckh9ANVcm2A3c9LKaNcRxbKhRWlIBsCp1aW7t9XB5wiq+MZaHEiWSdlTCCRpcJTbbQnnzgXAsMmYjOV2k1koAKuZBLMgCw8YPwLDfUwBEnVAnZTyTLHwHQKqJk6pUciUjIgfmJIdj0DX0LkPaLHWULH3iBoSFDy1Bgujo5ctARLSlKEDuhIPxcm/XxjbNYgPq7c+YPOzxm1au99w4l9BGRLEyvVMm5Bd2sSeWoZwPNthA8ucrLlJKtXBuMwsWBsCQ19bQxxFQBBDOlr38jbp9YHqZCVF0Ad/vJ/mD2I00cHw6w1WxCZcwenqUhJSUpUCCSCS5YElSFAdNPiYBxfCxNlZCHChmlqOqef+YOH2Iy+W8ySAXT472Ctm/Sr5x7WL+7WGyhOVaTowKkpIcDRph56CHphgVktUAqbxHQ8NPLTYdXB1BL/GPYIVj8tJUns0qZSr9qUv3jsLRkW2qHOZkeLTGLCASZTAJd23ggIB2frEcTIcwsmVqs1TLCHypACrHR/XlDKTJWRmN/EP7rG776QtmTglBJ0B9eQ9YZIQVMVHVIPMmwG+3X0eAe9oaDNhPZs3VrEa7DTS1iYXzZpKzlfS1r/A29WizYJh/wB3MEyUpDqJQVd1wX0fLra+nSJZGAlIZBSH/WHOx3YkWI9Dzhe8IbGP2bhcGU+tRM7IkqNu8AQ1wGe7vbryi5cP1qaiWmYne0wMCyglyNQQHD3sz6tCyuwKpALoJG+UBVi2rOQD10hFhuHVdPOzUgJf3kWZj+YEsU9TpDgVdbXEkqo6m4FxOwYPIEtphAUQXBIch07WsfdPSAKjMtZ5E6fsOcBUvF2VCe2lozhgUoWVgAasWsTv3lb3vHqOKy5KZY2D6Xu597fl4RNe0IUXObRpKSchQgFKdVHUlyTdWjX0Fo3RJB97vXskMx0Z35cvWFcvHVG6kDmyiQ+hF7sLN5kbxUOLeJa5CSCOzlnUyt/5l6jyaO0/O1gZ6pTamtyI74u41RSgy5ZCqm4LXTL2BO2cACw31ZmNNpuMESJZKEZ5y7qUv3U6sANVljckhyTFVCFzT3QT0G0MZClU7dpKSoc2D/6v3jR8BANpyZCld7kjA72kNTMn1UwrWSon8R0HIDYDoIZ4dUVVEoKkTHBYlI0Pik2PiImRi8hY94oPIgkeoeJDUyv+9LP+rTzSI8XY4247WhimnO6573lkovbAtIAqKUE7qQSl2AGhBGw32g7/ANZpABy000k7umx16/L6xSVYrJSDcK8Ao+jtC6qx3/tpbqbnyGkKFBWPonmfaMvLXjXtfqVuJMsSHfmogFtAWSBvpCPAeGqnEpipilEIB+8nLuH5Bz3l9HAG5FoW4Bg6qupRKBbOe8o/hSLqUX5AGO8YRQyZcoBginkhhoHvoSDd9y/ecvrBuUoCyjMQu6rycSDhPgmVSpeWC595RU6lag7ZRzsOWu72rpgkAlyWyh30udN9N4CXxBPWCZEsIlj8WQqV0YWA8PDyVzccnApWpXvhQStRKSliz5EixLWBvpflCWJyTKQpjIVRQcirTFF+8nvIRbS7uWHmd7iJsS4fTUy2ITMS3uzBnT8bpPURLgdEhu2mTAqYq6ipQzeBBNm5CGqpUtSrTQD0OW/ikx4A8icZrYnJ8U9mEiUsqEleU/gzqID/AJFC46BXxsIT0OEjDpwmhSjImd0uNATZyORa/L0jtlTRzVggLRNSQxBYH/VlIPmBFCxShvMkzUkZgQxY6gqBcO5OVV/0E6qMdqO9rMSR1j9NsJwBfpI1zMuigRtobEc+Wn9iIUYiAQ9vpFKpsXqKDLLqUKVIVeWr9Nw6ToW3SdOkPKbFZS0JMuYyS7iYMo5WKhlJZ9HMTvpimeR3E06WqR8cHsY2qZYzEHTw08yfSNaaQFDKD3kl0ltC4bcn3m2Gp5xhqXQCFjMwFlDY6uN2j2Xi8pAebPQhjoVgkjoA5fy/qnzWsI9iOpmVOF3UoBkKLtfkSR8y0VDi2rEmWqW4zTGZtpYLueRJbYaXhlxD7SZQSUU6c6vzqDANowPeUfFh01fnlRPXPWVKJUo6kxpaPT1D5qmBMjWa1NuxOY7wvgupqJSZstIKVuxzoGhINiX1BjIXS6GYAwmADk6h8hGRoEtfDD5TGsO0fSUlRYJJPr8IlrKiXKH3qgLfw0HNN/zN3Uf5r9DCCuVUgHNny7sbeYT9YUwtNODkn5SypqiuAPnLdw7INbP0Alyw4ST3R1WdwNSTrYAXAi8yJYln7oOrUzSO8dQ6Q5yCzWv12hVwPhglUiT+KccyueQEgBvyhiT1aLNheE5yS1wMo6qU5c9EJBV6DeM3UVAXIHAmrpqe2kGf3kdDQhQdS86iXbe/Mm732HLeG0ulSgB0m1wSd73+JglNACCoJezpB/K4CP8AMoi1rACPJ1EtJLLUGJFi47oc2UNBpblEJJJjfEBxF1ZiSEuQHUQDmfRIsDb4DeEdR2kx3ASk3fn1P5jpr5NBFCkTStWrrItZkoOVNh0HqTDASUuGFv2jpO0yhUBEr8rDSSQNi+h5b7CLBLwaWygEJDA7udLfjVeCJqUpmDK10h/Fli/oILNQghhlcjdtTzzKUfhHvELRb9LRVhmHksyXdRBs+z/tDCfg7gpUlg1x+YF9d93gbDe0GXK7uHuRdQCbehhqqZM/Fqw1Y/GEOTe4M9UZgbC05xjuDpp1gJbIdNEsdWbbpC9UhrsR5RaOOqTtZSEFQClqABL2Zr/A7RR5nDdRIYmYtEs3zpuG3YhYB9RGrpyHS7HMkq3U4W4hBw5BJJly1PzR9Qx9IHqsFp03IEsdVqHoCXb1hLiFWoFhPWvzIf8A8jC0rJ1MaKUXOd0zaldAbbMxlXTJCRllJc/mLn0BPxgOnpSsgAEkwThmFKmF9E7n9uZjqHBPAqqkuhIlyk2Usi56J/MfgPhBs+zyrkxIp+J52wIv9mmDiXOUVWUZZuTsVS3t9esX2Rg65pfKoSQoqZicygAAb7HYdN4uGEcOyKZIEtAzM2c3UfPbwEMQQdxCTpWc3cwjqFXCDEqUiVN0Tmlp3G5DAbghIYWa94gTSIQ4A05Jf4kPr15xbZlRLBykpzcnvENThiVbA+P9/wB84Q+ka3lN4a6oA5FpWVTQdAoebeTvGSZJIDOCNHbfrtblDOfT5TZLHokDxeBFPoyndhtdn1bkCYhNxzLFcMMQOvqJuUAMlncpQnOeWVR8Oh1vaKhjmKdl96o2zISSTckhYBO+mbX6xfqeWZqSGFkpIfqHEc69pPDMyaZAlEMuaErFgAshgonoEkH13MNpeZrPxBJABKjIifi/iZH+FUcjVcwmasFrI7ReUeYPpFWw7PL71POmSyRcIURbqn+xFvxDhJFKUqnBM06OhQLACzanozDxij4tQqkLt3pbukuApIOj5S6T0jRpbSNoklUm+6HTpc2YkJ7QqAADGXLBt1CXPi8QKwgn3lKPSw6fh8BAtNxLNRcMoDaYlMweqkv8YdU/tNmoSUiRTsde7NHwE5vhDNjjgCL8RDyTAf8AB0Me6B43+JMappcp2A+EaVvGMyYrN2cpJPJKvqswsnYstW7eAA/rBBXPMFmpjiWWXUoYOlRPiB9IyKiZxMZBeDB8UTodTRzJKQtYdJLF/eS+9mcQjq8LlqmpU1jqBbMRz5P0hpU4spYUFEqJBBJOnQDa8LE14zpAN0kvvZLk/GM+lvHvNisKZt2nQuF0JXIklg6AUEdUKV9DFroOHi5IBb+YanWyhp5xx3g/jj7PUETA8lawojXKRoevUbx3CXiqJskGWvOksc6Tl1u1nIbS7coz9VSek2es9+JLqBT+MgWmZKUwJF3GZNhlGUXDiw0iNMxbBwClgm24dyLPdR1PSDqJSSp3F97gtYBiPE38I1qakFR7qbXd+TDVgb6xODieDG9ts55wnjYnzZqVAJWZizlFj3lksH2CnEWNdCogkEMCznpqegf68o5fxJhc+lrqhclJypV2oI1CV79QC4PhDjC/aclYSmoBSR+JNwepGsW1tKzf5KeQf2jaOqAOxzY/r1lrm4coLB7RIDPa+hP7wVTU6XfMT0F/3hPIx6RMLpnIU4b3gPgSDHi68HWdLA6zEgAesS7G4Il5II5j+TVBGoa4Oh/CpR9biN52NZ+g1J5RUq3imjlJcz+0LNklgrJ8VFkjxeKtV8SVOIL+z0svIhX4QXLc1r2T0sPGGpo3qG5Fh3Mkq16CHu36RvXYmqtrB2TmVT99ag2xAtte7ecWKkSlaWcF9CQ7hjsdr7QTw3wxLo5BlvnWsfeK5lv/AGjaIsPmBSMjnOlRRL0YZmIs2g+kOZl9KcCDTVj5n5MrHEPBEknOhOUKP4SLE7M+h/pCaRw7Kl6pKj1v8BHV67D/ALuZLLOpAI6kWtaxDPFJWglIU7WBB5E/SHJWe1rxD0qd91pDg+DKnTpcoWzqAt+EbnyDmO+UFGiRKRLQMqUhgP71O56vHKPZ8P8Ank50FJyr8MwAcfzM/wAY6+Yt0vBMztachekgVNJTtfyZx+5aNFTSkPlA2G5cncAecbzVN46C2p6CBFziC6md7MdB1JGvgPODqVAmSZMq3k32YZQgtYd4jnbYvc31ghEwGwGmloUVGKoluVN3i7AFRVtfXpeNJWJFVkyVj9RCU+jxONWinEb4DkXjDEUOl7CxB6We3Vg3pC9UpyFcik/DKr1EEpqUrdLkK1yuH9C4N+URIkywBmSDtmaz8lcj8OsIrMtQ7lhoCgsZFRyTKU5BPdAN/wArsfQtFe9pE9KKPOLNMRt+sfQn1i2ppUh1AMNGbr6xx72u8VpnTpdHJLiWrNMb8wdh5AknxEBTpksBDD5LRXXYOvN2stXbS1K95AUyCdErBAylmjK7F1TEhKkial8qBMloUW90ssNMB3AzRvTVq5YSZKgiYxcsfvAQCUqSoEEpuMpF3cPrEM+SgpUEkOE5lSg5ykalFvdGpH4eZFxUJ0iJ1YX2C1AhKcyARdwUqYOCl7EP8R0gD7BLU5UkXLAgt46W0h/X0ksJRPkZlSyezmBQAKFsCHYsQoOxs7EawrqKEhGckZdAdAT+Vm94X6ddo6GN+Y4KCnF7RacJlkliWctfYeIg2gwCSoFRc6sCf6p+B8o9SHS4u1tPn8Inkulhb4fP+sEztbmdSkl7lRPBTyk27OXbmkE3vrlMZE65oJNgerj94yFbjH+Gv6fKLcQr+zBS4K+m3idz02hZhKM0wglnSpupII+sD01OqasISCSSwAi913soXJAeaO+3ZqIIS51Cxcp2YxS7U6I2scmZ6+JXYMBgSv8AD/DgnJmlbjL3U9FC5JG7WDdY9pKiso1ESyptwkuFDwi0YLRzZAVKnDvgl7u4OVi+4IHwieZRhZH4dn+gG56CJm1F2IORKV0wCgrcGAUftWmyw0ySHtcEoPd0sQRBafa0CzU6iz2Cxd+fdJ5RZaPhkqRmmZJMrnOLqV1EtP1gWoXJl9yUoqJsCAlIf+VI0ic+Dzs/ePUVb23/ALRbw9xcqtrGmSxK+7yoAdzd7k6nyg/ij2aUygZoJkKN+6HST1Rz8GhNxdTzeyRUSie0kHM13yls1uhAPrDDDvaCirQjOQJiR3knc80nTo0F5vXSwJwgX8Orn6yq/wDppUkOlcsjZyQfkYF/4AqRqqWP8zn0AjqSMeExLAO23KF866yGA3bW5/sQY1VTrFnSU/syq0XsyTrMn5m1SlJSfU/QRasNoJchOWQkJTu2p8TvBs6SQklj6aRAavsk9pMIQgDVRAD+O/gLwipVeoMm8qpU6dM+UWhkyZkQVKLWJJOyRqfK8C8HSRNlfaCrKVTFFALM2azg+HOKZi3EUzEJgpqcEIJGdWjgbn8qRsNzHRKWUiip+8oSZSABmmPctokaqVuwjhpFBnk/xONWD32nA69zJuJ8dEumXNLoUlBB07yiGSA2oJv6xUaaWRJQDqUh9n7sKKnEZmK1IQgKTTSlPf8AEeatnPLYRY6pLBgQWsb6f0hhTYLHmIUh/TxEqFqpKkVyVWlrSJiPzBQCVb65SY7vRYoiZJE1KgpBTmChuDuPHlztHC8NXKqUT0rcozj3QA4ADd7bQHTeG/AcyfIrEUyFFVJMXnCD3igp7zA6sSATsW53h1KqUJB5ganT7wHXjr9Z1maspBUbLUHN3yjkPrzMKlz35wZVlR/Eb7ECNaejAGZQDcw/wG5N4jqk1XxEU9qLcwDDaPvLmkOXYB9EpLBjqNzDOopETElKyw10Iv0VaNpNLlCzly5i4c3Zt+XNo1XV5AxCiG1F3+FtYIIEw087l2usVy5OSemWSZiSklyC6MrMy+rs0PZUvMCNiGINwx1tA1LTP30kBJJYauGbna40hjIQwgqNI7uMfSLr1L+/1nLvajxdUYchNPJSU9qHTOJc5RZgNljR+TeXHsExRUqaVqT2iVFluxJd9FEG5c66uXju/tdwpFQilSsEgTFaatkJ9O6IpmSnTIMooSEgEMz5j/Nz6iKXq06N0AvKaOmauoqXt/cVVAzJzU6zkKksX74UMuVwSVAgAsRoHGZUMcO4MqJ00TO7IIZRIcOdywsAb2DaszRJgWHpkpDJ7xGupA8ecWSXiBYfmSe6dHG4PQxn1dU4O2n85oDRDbuPMqeMcPoBJUSXJJCUBKSSX0GngGhfT06kKIlq7RKnSUTEuFJNmLF30vrFn4nUCQUm5s3ztFbnUpDO/lB0ndl8xjGp014FoqxHDQgmxlkEggl8pDuDuGsLwL9qUDZWZI0vm9DqPJocJqSn3klSXdQfXxIv/tCfFMJRMGaU6V72ypJ5M9i733tFqG+GkNRSBdPlJJMhBAJnBPQoUSPMAiPYqy5q0kguCNRGRV4B7/xIfxS/+ZbMJR2C0rlhOZP5g4897x0BPHgqkGVOQEKZiPwkdH+sc/SqCcOopk1TS0lRHwHU6CIq1MPlpZRbaRYQpM2Z9tWhazkSm6jcpSl2Z9TcjzhnS1Gcgsw0SBsD15nUnrD3D+EWWVz5jqUASlKXNr3Kral9IsGF8GyHCTLXo7lR0PgwiYuDYCUswS5J/WVTLnyp7V0uzK+bHbq8SUNGBcMEv3jl7xHIXLCL1O4Ekqdkkcrv83hfP4DUgHIcw/Lofmx+Ed2VLcGKXU0mPMSyqYzFPlSEnbVgXZx5RQuL/ZjMlkzqMFSdTLHvA/o5jpqI6kmnShACFEKBYjKQedwYyTXZSAvvJO6RcdW5QlKzUmusdVpiquR/c4HQ8UVEhTH8OoULhviDD2X7SJr5socsXdQ000jrOM8LUtSfvZSJjiytD/qFxHKPaTwzIo5spNOCkKSSoFRUAQ2hN2uY0KValXYKVsTM91q0l3K1x+siqvaRUqfKUpfdio/+RMV3EMVmzi82YpZ/UXbw2EBtFl4KwXtZnaq9yXzAOZWwvFpWnRXdaSq9XUMEvH/B2MVQl5KKlp5IbKuoWgrUo88yyxL6AJYQxrMBlzV566onVMzxypHQDYdA0ETJyrAAgDQAMB5QfNldtLBHvJ1bX0jMesxOMD76zYp6amoscn76TaiqJEqWJcuSEoHJRfzOpjSvlyZiFpIKMwY5V3Ie+o06QFlbmPrEsjD1qdTAJHO5I6QnbY3vHgLwBIsMwNEmXllEqc5u9qX6QThuKClqqeYsMntAlR6KBST0ZwY2l0sxCmCc27DWx5RL9kRNQ01OdBPeS6kqSx6XBEe3ebcTCKg09gE6nWSQSGPeUXD6MNfKNpKbuonN6DyGkIqD7uUhCphUhI+6nHXLZhM57B7derD7epKcswA8lj6/0ig1E3FuPv7tME0mttH399uYfPmjs1EnQPbVxAVCvMoulNxYX2MEKqUkuNhfq/ONiU5ToG35ER5m3Ne4x+8WPKtrczZIIsAB0EezKxhA32obDzeKNx37RZVGkoQRMqCLJFwjqv8AaADMTanyYS0r5aJfajxin7XIkjvdm6lhOuZbAC2+Uf8AlFfosSM9WQyyhKWLkMTmUlNx56xTqRU2pqM3eWtSsyjcnVyTF1waoaqRLmkpTMCpbqJ7hUxSb6d8JhtamEXOTaaOmqHbj0gxvUZBWTpanCEqYX0DBmaPBSEOQtRSkmwL9wBJJD7jNE/FdFlqBOAKRMQkq6LS6VJP6rQBS14QCQ4SE5Tu7qDgdTz6RngEgETRR7rmFkqCjcKSgsHSL2u5G7wsM4KSoMUklgdbMXt6AGPKjHwosEFn0e9yCSTBeL0CUiSsKcLYKAHuqJ6awxVK+rrOM4b0mAVqdWSxA7w5dQeULEKCQFkEgKZYFsySNOhLG+0O6uoCZ2dhNlqJTlcpJCTYk6pBDHzaEIzBKwVPmZ+VnZvUxQhxJnGZrOkSlnMZKQ/Mkm1rmPIc01EjInN2bkA95Ewm9xoltCNI8j3ikd53wweg+UVYZhyqiaJabDUnkkamLxh9OkPJkshOigxC1fqfcwv4eozJpUTEj7yacztYJSSEgk2Y3MWTCkFKEpWnvG6VnW5JN/NoRXq7mt0E7RphFv1Ma0qLrJJWpYSgG4Dks7c2hxNHZoWoKDpASm4sRoOsLcHqAqamW4sp26JH7tD/ABaWlgAA6lDQgfPWO06d0L9pFqGtUCH7+7TbDZ61JBUxfW4hiIGpBZmNhu3zEExsaUEIMzJqkFjYRZjODCanMlkzUg5VNuxseYitYfhxADC4cFz3s278maLzFV4hmdjOzJt2iT6ix+BiTXUVW1QD3l2jrOf8Xyi0smWbMConyf5RyPiuTNxGqUZACkygE6gak3ud4ccZcbgIMmUpyr3lA2A5JiHgXDFJkmYVZTMLt0GkSUw1FTVPPSaJVareF8TK5J9n1ST3sqfFT/KLlw3RIkypctW7knmXZ4bdgfzj1MKsKQJjpKg8vOkk6WIIbraPHUPWHm4EbT09OgbryY0CEFZTcgDq7j6RElJSTcgDW/zjUoI0B/mPdceH0jJchS7zMwQDoNT4mO7QJ7exMjVUMyh3k8juYJlYlNBZLDNqBdx05QUqklhTIDpf8Qu1vjrEqqiXKJCH3AUdWMAYam8DNLNSRMKim/dBU+a9xYwZMpSJigS7sbHeAUl8oBNn166wdSJCXJHqHELfEct494dkqXImS1OUhTDRgCAS773NooeL8SV2F1CkSvvaY3ShYzhPNIPvAA6X0aLl7PK8TjUkAZUrABJYEsHHw1iv8eYrKkTu+RuwF3bLpFFPctsXmU+16jLewgtH7c5Q/i0bK3yL1PgoR7We3aUUkIoy5/NMDP4AF4oVbPmVysspASgalv8A3K+kXrhj2dy5khAnSUZhqq76/GKKjUaa+dc9okUmYkg4HU3lVxz2o1tWMiGlJ/LKBc+JufRoQ0HDFTPV7igN1LcAP43MfQuE8LU8lKQmWBa4YBvSHcvDpYH8NHoNISNZtFqaWi22A+ck+2BOQ4VwrLpZIIUDNUO+SU28AQ4HSEHElLmBKT3hcemnpHdKiilXHZJPw+MIMa4Jp54cPKXz1Gm8SpXIfc8uFemaewCwlAwPjcViUSaj+KGD6ZymwP8A9xrfqjbEcPyHcoJsfm/JoScZ8AzaeYVBr3BGivA7GEtJxNOlAy5rqGjK19Yt8EVPPRPuJxNR4Y2VBjoeksiJKSpRSdGAffn8YstNIStIy92zRSafiaUWvla2kWPD+LqdJHfYMLdWvE9enVtgGV0atLm4k9bhTF+sKJ8jYaw4x7jijKO4slTbJiiV/FZc9iCl/wARufLrHdNSrVB5hb3g1tTSUXll7eSm0yYAsajOq3INtZoyKXL4fqJgz5D3r3IB+N4yLPw6dXkn4up0pfzOsTCDQSDmSmSZMoKBANyfeHJjrDzs0IlyckzOkZk8wGVt4xz7hCr+1UXZE9+nJswJMlRc5X3Bf1iwYdiImLIWDLkJASlSj7p0B5MdzGdUplWZf1ldJgyq8umD0w7fNpb5/wC0Oq+o+8Sku2vug9IqtBNKSrMoPmCRlLg5W3hyKZRn/msNU87ka3gUY22iTV6YL7ieks0k25abNEiVPC6jmnMU8vEQfIHdHhG3p6m/ExKi7TJI5f7ba3LJlpBZRVtyYv8ASOmTpwSkqOgEcaxniNNZXEZAtEtJyvdi+v8AfKA1lQABeevylugpFn3cf2ZRME4YVNWFzUkI1Y6q/pF9lhIDBDNozj6ROmcfyfCNzUE6pUPKMirWaqbmbtKitIWEhB0ASxNg5+dtIoVRVTcOrVonJORZzXDZkk2UPP5R03BaU1C1MWBOQFr6OpvHSE3tH4OnVYTlSntJQZJJuU8n5QencKbPwYjUkn0HIzD8JxKVOT2iVBTCx1PmNmgqbMSsWG7k6PHCk1FTRTG78pQ2Lh/3EWmh9qywlpssK6g5T6RU+kcZTIiE1tM4qYM6LPlnbQwP2POEFL7VqUjvSZrtZsp8d4HqvapLAPZU5fmtQHwDwkUa3G2OOpoDN5b5MrLdgOZMVHi3jQN2FMcylWKht0HWFKJuI4nmyMJY1ZQlpA6klzBlBgdLQNMqamVMmj/pyj2hT56A+MOTTqpu5uew+snqassNtMWHc/SdL4Vl/wCH4bLRMShKikqW4YkqcuTuACz8hHMpuXE61bk9nLSyW3vv4mFnFHHUyr7iXRL0Z3Kv5j9BaLFwPw+qXJK2767+AHOCqA0kLsfMeImgq1H2jI6yyYLhSQRLSAlA0sw/qYtiZypafu0ZspYnw5CE1CoICXAcO17ktv5vFhpsekhOUuwF3G8ZmScy+vcWCrcSWk4hFgpChmLPyPWDTiiD3XblcQmkT0PMvmBbK9nfQiNJ2GiT7zKzMfPkI7cgSRqFMt2jZdSOcDVtSwAGpu4hFSS1pmLJB72geDUKKw5GnPaAYXjRQCm/SSCnlzUdnM7yVBuqfCKPxHwvLlrUiYgKADhTOGP10i2zqooFoq3H8+ZNoZapb585lqbcbfSDpX3gA2jvRcnI7TmUvCZc2q7NDpRo+t2MPF+znRpx6unb1iegwhdPIexUFBavLb0i1pHaIzgjKoDvaMf9o0KuqcHyHHEXR0dMi9RcnPt+kqEn2ey95yj4JA+cOaPhmnpwWlhSvzKuQH267esOKWSGdw7XjUS3UX0Hz29InbUVHwTK00tJMqokkvCgQCoFzyDxkTJKmsTGRPdpRYTl3AMwitlMSHUxY6gguD0i7cQC6BsMzDl3jpGRkaGr/PHtMjQ/kfGWHhn/AOmk/wAyvmqCaSerOe8dTuecexkZv+xl44l0wFZLOSe7v4w6EZGRvaD8r4z5rVfmGU/2mTlJo15SRbYtuI5DwNefNf8Au8ZGRFX/AOyauj9Ce5l3WPnAwPe848jIyxNaWngKWDncA99e3WLTR0yc6jlS76sHj2MjT0wHl9z/ABPntaT4jewnMfb9ISaeUSkOCWLBxbYxwAx5GRpUOW95LV9Ce31m8nWCxGRkUGIE9znR4KEsdiSwd9WvGRkLfp7x1Pr7QzhWUFVCAQCH3Dx2WbaWgCwfa0eRkZmt9c1v+P8ARD5KBy2ginSH0jIyMwS5+shrEhtIMwVWaRe/jeMjI6eIqr6IfSoF7QPO96MjI8JMvqMBxQd1PiIS4oP+RP8A+TGRkeHIlI9I95XZx7p8DB3BHeolvdipnu1to8jIM/ln3H1lB9X33Emox3T5fON5eg8T848jI51jxJgIyMjIGD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430" name="AutoShape 6" descr="data:image/jpeg;base64,/9j/4AAQSkZJRgABAQAAAQABAAD/2wCEAAkGBhQSERUUExQWFRUWGB8aGBgYFxsYHBgYGBoXHBwgGBocHCcfHBokGxgXHy8gIycpLCwsHR8xNTAqNSYrLCkBCQoKDgwOGg8PGi8kHyUvLC8sMSwsLywsLCwsLCwsLCwsLywsLCwsLCwsLCwsLCwsLCwsLCwsLCwsLCwsLCwsLP/AABEIAMIBAwMBIgACEQEDEQH/xAAcAAACAgMBAQAAAAAAAAAAAAAEBQMGAAIHAQj/xABGEAABAgQEAwUFBgQEBQMFAAABAhEAAwQhBRIxQQZRYRMicYGRBzKhscEUI0JSYtEzcuHwFYKS8RYkQ1OiF7LiNHN0k9L/xAAaAQADAQEBAQAAAAAAAAAAAAACAwQFAQAG/8QAMREAAgEDAwIEBAYCAwAAAAAAAQIAAxEhBBIxQVETIjJxgZHB8BQzYaGx0SNCBUNS/9oADAMBAAIRAxEAPwDn9OplhTktttDReNljYB7aQuFORpGKQTGWyqxuZrq7oLKbTxcx9/KJMNw2ZOXlQkEi/vAW8zEHYtE8tMEeLLBDG92nlaRKcKIJGyb38YBXNV2SiS2Yu3SGsmQCzgHdtbwNVzFZiFJHgAwgUPSNcXF4olzAfxkeMNKWWk+9PSkeBMeyaUKdwAdo3FIhPMmDdgcQKaFcn6yy4ZQUKpZK6qcsj8KJbD1LxEjC5CroSoJ5rLk+WkQ4LiKUyyGDMTt7w68o2krStGYH028Yl2EHk/ftGGuTxCVyZaB3Egkb2JiIVhOjg+kaSaZStPd5kwUmWyWcHk4ZvMxwkCCAWzIBUn084llVlrt4NrG0rDknWahNnu58gwjM0pAdn6mwgdwPELb3ngUk94IA5hrQjrqkJnqSQEg6H94lrcb7RSZctmJuRoz7QzrsJTOB0trzHhFCrYXYRZcnCmKDL5nWN/swAuYjRImySwAnI/IoH/f0geZiKHuhaG1HvAet49tbpC8ReuJLNSNAHiNlJOhj2TiaE6K+BjydjSACT3uR5R2zcWnrrzeE5gREi5Iy2PlAmFzs8tSutvCJM0LK2No9WBF+89lVCkF0kg9ImkzpSrTEkE/iTY+fOIUpMa9m8dnPhJ6ijTLGZCs4fX9xAh77p2bcaRvKLW2OrxNV1kgD7tC3Zi5SxPRtoarHg5ktRADcYHaKDnp1aBSSOT6xGmqST3S0ETsSUrRD9TeAp1CpRckJMOAvzEbivHENUARbVrxEmWdREcqgbVZ8hBsnC5S7GoUjqZZI+BjlrdYe+/SbTcTWpISVEgbQMYYVOAiUAZc6VPT+ksoeIP7xrJwqZNDy05iNQ4f0MLuqjEPzOc8xfGRPMolpJBQoEajKYyCuIO0yYTgoWvEWdoWf4bORdBJ8Cx9Iz/GahFitQfm37QQp39JEE1besER3Lnk/hT4kaRDU1iRYXUdAIVyKozD96qaRyQAfrDaWJSEvLkT1HdS2SPWAZdphq28ff8Q2UGSnoLxpTjt5pCYUVtao+8RLT+VJc+sQUeKZFixSg6Mb+MCKLEE9Yzx1DAHiP5iTJmrQbqy/Pk8RFQ5RHiU0TQFJCgse6rNmHyvA0jFBpMBSeYDg/wB9IBUJF+sc9QBrdOkhAXLmlKQVIXcA2f8ArAq6hUpfdKk+NiOnUQ9OGmajNLmS1EcpiQQR+lRBgKZORM+7njItNn/rD0qA/WR1KVsjHbt7XmkjiiaGBULcxEv/ABar8qD4k/vG+E4AgTFKV94gJ7obUqLCGSeHadZdKHAtYmx6h4F3og8Qko12HqiWZxZMysMieoS5+JMCGfOqFfiX1Nkj0tFmp8JkBX8NPK4dvV4LqEBJDBhtZhHPFRfSs7+Hc+tovwzB0oDLGZRPvAkEdE7N4iLVSrSEgCwYkk/ibYwjlK6w0XRKMlSiMoawBdt3+kR1KhBuTL6VFWWyiQVE8LcqD8tmhbVz0ZCkDtFF2AFwdiTyhcnFO1UEy5ai9nUWSDzi30eEolJB1Pl8ooZgnIkW3dwZSqPg1ZGZb32FvjDFfCByMEj1v684uE6QVIzgHKCxLWB+g/pAiEWuBA+M7ZvPCmq4AlfosD7H8KgN3uPEtGVlOACpLW1uPhv5Q5mKKC6C3T+kRVVJKqEhShkUNFI2P60fiB5i/wAoEtc3MNTtFhK6FHWC0ICkMn3txz8BAlXTlLoUO82g35EHceEQ0ExMwhKldnM2J90+JGnjBlbi8erZt3h0mpaWpJGqnB8NR49IDmrB1A9Lw2mYFV0pMyZLHZKuSshcqY/5VB7n18ImUrD5yBlmTKSb/wBuYkzZRP6VJ74B6vBqw6SN0MraUhPP1jWZNfQvE86WEqKVLQQT3VoLj9x5x5W4VNlhKloIQsOhbOlY/SrQ+EMBzmcIsMCQJqH1Eby2On7QOE25RuJUFF2v0hEyQRdiGjZL8yDzBII9I1l1ik725QbIxVCQSpCT1jhJ7T1rHmBzEl7z1/ExkCGrWbgWOlo9j20xm4dv5/uWE0rJCiRfYXMAz5aFF+zBA5/vEyZj3Bsbi+0YVAWOnMXiUXEtNjA006X/AIYZtrX8ojmUCFEsVdApTiC1Bza3iX+MbLpVC536gwe494vYD0lZm4bMK8uXXTl6wavhmaSApSANHJZvJifhDlS8gB3NxpAkynWvmflFIqMZA1NBe1zCaPB5ElPeq1ZvypQnK/V1E7a5RG02dJWlhKc7m4F+hsPGBpGEOxUoJSd+bcv32gmUhKNla2uA/hCyATcm5jFdlFhgfOBf4VJL2UkwtxPB1IdSbo6KzN4xbalaFpT2ZGYlmNjc6dYjppCApRmPlCTpzHM6NYwS1CuYDIGxEfBuIJTNKJhZKwA/K8dLo6WTICu73VXBfp46EWeOXY3SpEuVMRuC9mYvb4QTg/GsyUkImJExHXUef7wivQat50+I9pZp9Qun/wAdT4H3zLRPkAqK0BknblEsmiVOslJUrkHPy+sOuEcGFfLE0JWiSCxcXWeSenWLtMwIy5ZCUiWkctT48zED1SuLZEqL072vzOdSOFKhwezIvcFSU/MxnEeH1MqnUESJiyoM6E58obcpdt4uZw0bqCEhDkqNjz31hBOmKmFxZJ0Ce64D3UeRvb15QC1GZgTxG2spCH9pzbhrDpompUpCwA92fUEC2sX5NSWvLPptE5khKMpZ9LBgHiNFKEhgQRy3AbVvnFVSt4huZKmm2C02q6qWE/djLm1BJcO9gSNPWAZS297TnsPGCTIUlSQk5WYAjbr4/CIp3e1DF7aDN5aA/PlvAqRONTPSadkSCwJDPaApMsBZa9n/AN4JXIKU5pajpcc4kVlzBQZlAeR5Qd7RNoox2gMySSLLl95Be/UOOf0hVh8uprRkEqXOUkanJLmHwVmSVn1MPsXqRLQpVgkA/I/VhFDOOH8qerOH8b3iikrMuBALIp8xtHlTiFZRjs1faJA/KoKyn1YEesJ52N5tUpPUJy/AWjynr6pYyyzOUnkMyh+0Ey+HayY5+zqV/lTDwiL6rfOKNV29N/lFqqjPZKWPQ/OGFBjdTToMvMoyVe8iy0H/ACqs/WxjeRhk2nUDMlGXm0zAHTppvE0spCjnJQ52SCP9LiPMy8AXHznUpk+Ymx+UBViqDs3hb4GNk16PCDJ1AF+7kXbUDKd7XAvAk7CU/lKf79I4ChhMlQdphrJfOBJ9SFG2g+PpE6cKSzhj0J5QTKIQCCnXpBXUcZgbXPqxIJMtWUXbpGRsqjP4VBtnjI5jvCsR0/eDYbixl91d0/FPh+0WOhp+2vLPaBn7uo/mTqPlC5XA0+atX2VCpsoaTFASktzJWoADW5PpFfC1S1WUUqSdUnQjkR8xBtTWplTmJp12p4YXEukygUkPlLc2t66QNVqZBUnYP+8J6bi2pRpNV1e7+J1PrGyccnzXSEhROvd584T4FQHNpT+KpsLC8s8zG5U1KQUoRMCQHNwrw2A9YCniYpndn1HXkIp6ipKiDqLNEsvEFJ0JHgoiHChbiSGsDzLjLQqwlS5qufcJBJ5JF2MO6Lgyqmp7SYEyQEn+JLKG2/GlMsHdyp9458niKeAwmzf/ANqh9YYYXw/VViTMSUlLkFUxZ21O5Yc4Bk2i7G0IMXNlzHtZIo6d889M1f5ZX3t+qh90P9S/CBk4ZUVQCUSVIlE6qLOOZUWKy3INFiwLhSRTpCi01diZh58pcshgNsx9fww8o6hSiANeZ3v87C3hrEzVbHy5949Ex5orTwKFoyd1Iyhu+Sb6OMhDtCWf7GZ2YdnOSpG7jvDw0B+EdHoJKgSCLjUC2x1J0YbMVW93eHmH0oIswPgxHi9yPIeEJWpUTgxlUo/qHEW4LjQp5UumTJydkgC7g2Auehd3h4jFFrSl5YOewu12J3HIE6xFUy0TAxF3sprhhsNzbzGotYjDlZ0qNgtJyncdCBslQY2b4RM6seuILtTtfbY/GIOJ60fZ0S3KSopSpJcKKbksPxAlg4cRph+CKAJUAjMLBrkclagE7gX67Q0xZKVdwllJIUlZHeEy1wPdAAAcB3dtjEmH1qZ0vMrIlbMQB/1EuFWuQxFjuIDb0vHCoVS4EWKwxCUjKlKebAPpbrrAdZLc2UGYDSz9XcQ4KSUuUlQO+gPneAlUZUdAkEgertfTY+nSFZlVNx1MQTpCT/ESQdigNu38pA8OloBrqUoAUGWNApm8iNldPQnZ9U0DgAKF2YnQ58wTbQXZJ5FtoAlU/dOZDy1e8GA135Ag6ciIarERxCtkRF9vQm6lAZw+tnBKVN6JPmYBVXoUSEkFtb2HK7MIS8UUxmVKabMEmU+Ys+pckf5WPWNhThCUoQEgMW/FuQ6re/Y32Hk14UBQepkNizHsIbVTZEz3wZ4T/wBML7FG3TtF67ZN4iBlZO7T0su9gJedQbVzMzqfTeJJGHoKXHxuSemvw9FaxJU0t7AAW38N+fM6fKObv9bxwoAeYiEUWMzUEFKwOQypYP0ytDc8S1iJgX20xRCQMhOVBLWdKTz8H6QhlUZ2ueUP8FkjM0w5XHdscxOlmII87dIQ9hxKPDVh5hBin7VIXJnV81U0F0ibmCUqSO7YgvqQSVMAbAxSamoVTTOzqpSJqNimYC6f0TUOG/Sp25CLPjJCatKadRByOXIJzBTDR73OjxpVcNmac01KSr+VgS+pALufKHJVC5fg/ORtQa5FLp8olUqiUxk1C5Z/JPl6eEyXmB8wmBlTg/voN9UqF/KH/wDw5LygiUm1ieze/q4DcxsY8n8LyiPdlnTQZDfTVt/OGeNTv1nPAqgWxK39p55P78IiXVSgDmudmhjinCKQTkKpauSgSPXUfGKxiGHzJK8swEHUbgjmDoRFdPY/BkVVqlPlfrJVYkXtpGQKiS4d4yKNqyTxHjGaqfO/izFkDZSir0D2jE4OnmfhDFYcloklymvYDdyAPjEpqnpiWCivXMGp8Fl8iefRtXgpOWUnORlQPdGmZQ2+RMepxSWCwT2yjohDpS+znVQ6BvERkzAlzlZqiaEckS05ykasACEpHmS+sATnznEMAW/xjP31ieVRCeCoFluX6klw/KBZuFzE/hfwvFjrsBRJAVTLWpV8yVlLkO2iRa17n5XFk4sl2UFIVyYn+reUNWsTlMiKNBcCpg/tGvs97BXaSJ8qWVm6TMQCfAPpFzTTS5SBKQMoK86kpBDv7qEke6wZ3HvKPK3PU4WVzZcxLtmSF2I7rhyHa4Dxe6icTNJI0Nh+l9vWI6oBfcDz07GUqSqbLcde4kxn5r66CxLJd2Gju72F9+oZ4dSC5WoujQA/iVdiQTlDEEhJJYEFWoCyRIKlBOTwSncHcPpyJLknnaHdfSFKFFbJWAO4DZ2YZzcq+Gw5mFwZPNrwGCbizAMwIDFvUv8A2Ia4fiSlBmZx8gGG9oQYakTGUke9YhnIIcbbu/pDikKEJUQoZk67MWAv82DwGTidIFp4mt9HvyjJdUUlRBIHZEnb3Fat/K/KApAAADO5bXZ9zoH+m0L6nEkieoJN5YKWGmchOZxuE/d2/MC+kAw8pjUTe1oROxBS1FSjofdUDy5anTQ2t1g7hapJROUCD/zCh4KyS/gVJWnxIMU3GMWTRyjMWxmKH3aTcqVuTf3Qd99LQ69mqymiSr3lTCqYsvuSGGvvWHntACmQu/pKNQy/ljmW2qUr8JLapO2udBZma5QR4coiBJAGXQEauyXBDs90qFtm8Y8FXn0PwDjz8XgpKS7k/IfU/KAuDJSCosYDWyXNgLlRZ9lkOzPvccjEBp+4rMWKjezMXvqRv4e9D9wwBIBcAdXJtYAeB6RUuPOL5VJKIBBnFwhIN9fxgiwHQsqO7C58s8lYjBnNsSnoVi80Es6QgH9SQj/+SIfT8AQFFS1BB1ypUD08Bod4pcrAFzqebVIUVzEqzKA1a5UT8fSDsFr6icljImzB+ZKFF/EsxPm/KL6lIsPIeMGNo1ghs45yI8q5QRoeVrA//IaGBAkm/p0/b+7wVLwaeQQJNQEfiHZLPO7AFr/7wvXiciU6ZxWlTEZQhTguCPeyuLbwtUbgSg1U5JEY068gckh9ANVcm2A3c9LKaNcRxbKhRWlIBsCp1aW7t9XB5wiq+MZaHEiWSdlTCCRpcJTbbQnnzgXAsMmYjOV2k1koAKuZBLMgCw8YPwLDfUwBEnVAnZTyTLHwHQKqJk6pUciUjIgfmJIdj0DX0LkPaLHWULH3iBoSFDy1Bgujo5ctARLSlKEDuhIPxcm/XxjbNYgPq7c+YPOzxm1au99w4l9BGRLEyvVMm5Bd2sSeWoZwPNthA8ucrLlJKtXBuMwsWBsCQ19bQxxFQBBDOlr38jbp9YHqZCVF0Ad/vJ/mD2I00cHw6w1WxCZcwenqUhJSUpUCCSCS5YElSFAdNPiYBxfCxNlZCHChmlqOqef+YOH2Iy+W8ySAXT472Ctm/Sr5x7WL+7WGyhOVaTowKkpIcDRph56CHphgVktUAqbxHQ8NPLTYdXB1BL/GPYIVj8tJUns0qZSr9qUv3jsLRkW2qHOZkeLTGLCASZTAJd23ggIB2frEcTIcwsmVqs1TLCHypACrHR/XlDKTJWRmN/EP7rG776QtmTglBJ0B9eQ9YZIQVMVHVIPMmwG+3X0eAe9oaDNhPZs3VrEa7DTS1iYXzZpKzlfS1r/A29WizYJh/wB3MEyUpDqJQVd1wX0fLra+nSJZGAlIZBSH/WHOx3YkWI9Dzhe8IbGP2bhcGU+tRM7IkqNu8AQ1wGe7vbryi5cP1qaiWmYne0wMCyglyNQQHD3sz6tCyuwKpALoJG+UBVi2rOQD10hFhuHVdPOzUgJf3kWZj+YEsU9TpDgVdbXEkqo6m4FxOwYPIEtphAUQXBIch07WsfdPSAKjMtZ5E6fsOcBUvF2VCe2lozhgUoWVgAasWsTv3lb3vHqOKy5KZY2D6Xu597fl4RNe0IUXObRpKSchQgFKdVHUlyTdWjX0Fo3RJB97vXskMx0Z35cvWFcvHVG6kDmyiQ+hF7sLN5kbxUOLeJa5CSCOzlnUyt/5l6jyaO0/O1gZ6pTamtyI74u41RSgy5ZCqm4LXTL2BO2cACw31ZmNNpuMESJZKEZ5y7qUv3U6sANVljckhyTFVCFzT3QT0G0MZClU7dpKSoc2D/6v3jR8BANpyZCld7kjA72kNTMn1UwrWSon8R0HIDYDoIZ4dUVVEoKkTHBYlI0Pik2PiImRi8hY94oPIgkeoeJDUyv+9LP+rTzSI8XY4247WhimnO6573lkovbAtIAqKUE7qQSl2AGhBGw32g7/ANZpABy000k7umx16/L6xSVYrJSDcK8Ao+jtC6qx3/tpbqbnyGkKFBWPonmfaMvLXjXtfqVuJMsSHfmogFtAWSBvpCPAeGqnEpipilEIB+8nLuH5Bz3l9HAG5FoW4Bg6qupRKBbOe8o/hSLqUX5AGO8YRQyZcoBginkhhoHvoSDd9y/ecvrBuUoCyjMQu6rycSDhPgmVSpeWC595RU6lag7ZRzsOWu72rpgkAlyWyh30udN9N4CXxBPWCZEsIlj8WQqV0YWA8PDyVzccnApWpXvhQStRKSliz5EixLWBvpflCWJyTKQpjIVRQcirTFF+8nvIRbS7uWHmd7iJsS4fTUy2ITMS3uzBnT8bpPURLgdEhu2mTAqYq6ipQzeBBNm5CGqpUtSrTQD0OW/ikx4A8icZrYnJ8U9mEiUsqEleU/gzqID/AJFC46BXxsIT0OEjDpwmhSjImd0uNATZyORa/L0jtlTRzVggLRNSQxBYH/VlIPmBFCxShvMkzUkZgQxY6gqBcO5OVV/0E6qMdqO9rMSR1j9NsJwBfpI1zMuigRtobEc+Wn9iIUYiAQ9vpFKpsXqKDLLqUKVIVeWr9Nw6ToW3SdOkPKbFZS0JMuYyS7iYMo5WKhlJZ9HMTvpimeR3E06WqR8cHsY2qZYzEHTw08yfSNaaQFDKD3kl0ltC4bcn3m2Gp5xhqXQCFjMwFlDY6uN2j2Xi8pAebPQhjoVgkjoA5fy/qnzWsI9iOpmVOF3UoBkKLtfkSR8y0VDi2rEmWqW4zTGZtpYLueRJbYaXhlxD7SZQSUU6c6vzqDANowPeUfFh01fnlRPXPWVKJUo6kxpaPT1D5qmBMjWa1NuxOY7wvgupqJSZstIKVuxzoGhINiX1BjIXS6GYAwmADk6h8hGRoEtfDD5TGsO0fSUlRYJJPr8IlrKiXKH3qgLfw0HNN/zN3Uf5r9DCCuVUgHNny7sbeYT9YUwtNODkn5SypqiuAPnLdw7INbP0Alyw4ST3R1WdwNSTrYAXAi8yJYln7oOrUzSO8dQ6Q5yCzWv12hVwPhglUiT+KccyueQEgBvyhiT1aLNheE5yS1wMo6qU5c9EJBV6DeM3UVAXIHAmrpqe2kGf3kdDQhQdS86iXbe/Mm732HLeG0ulSgB0m1wSd73+JglNACCoJezpB/K4CP8AMoi1rACPJ1EtJLLUGJFi47oc2UNBpblEJJJjfEBxF1ZiSEuQHUQDmfRIsDb4DeEdR2kx3ASk3fn1P5jpr5NBFCkTStWrrItZkoOVNh0HqTDASUuGFv2jpO0yhUBEr8rDSSQNi+h5b7CLBLwaWygEJDA7udLfjVeCJqUpmDK10h/Fli/oILNQghhlcjdtTzzKUfhHvELRb9LRVhmHksyXdRBs+z/tDCfg7gpUlg1x+YF9d93gbDe0GXK7uHuRdQCbehhqqZM/Fqw1Y/GEOTe4M9UZgbC05xjuDpp1gJbIdNEsdWbbpC9UhrsR5RaOOqTtZSEFQClqABL2Zr/A7RR5nDdRIYmYtEs3zpuG3YhYB9RGrpyHS7HMkq3U4W4hBw5BJJly1PzR9Qx9IHqsFp03IEsdVqHoCXb1hLiFWoFhPWvzIf8A8jC0rJ1MaKUXOd0zaldAbbMxlXTJCRllJc/mLn0BPxgOnpSsgAEkwThmFKmF9E7n9uZjqHBPAqqkuhIlyk2Usi56J/MfgPhBs+zyrkxIp+J52wIv9mmDiXOUVWUZZuTsVS3t9esX2Rg65pfKoSQoqZicygAAb7HYdN4uGEcOyKZIEtAzM2c3UfPbwEMQQdxCTpWc3cwjqFXCDEqUiVN0Tmlp3G5DAbghIYWa94gTSIQ4A05Jf4kPr15xbZlRLBykpzcnvENThiVbA+P9/wB84Q+ka3lN4a6oA5FpWVTQdAoebeTvGSZJIDOCNHbfrtblDOfT5TZLHokDxeBFPoyndhtdn1bkCYhNxzLFcMMQOvqJuUAMlncpQnOeWVR8Oh1vaKhjmKdl96o2zISSTckhYBO+mbX6xfqeWZqSGFkpIfqHEc69pPDMyaZAlEMuaErFgAshgonoEkH13MNpeZrPxBJABKjIifi/iZH+FUcjVcwmasFrI7ReUeYPpFWw7PL71POmSyRcIURbqn+xFvxDhJFKUqnBM06OhQLACzanozDxij4tQqkLt3pbukuApIOj5S6T0jRpbSNoklUm+6HTpc2YkJ7QqAADGXLBt1CXPi8QKwgn3lKPSw6fh8BAtNxLNRcMoDaYlMweqkv8YdU/tNmoSUiRTsde7NHwE5vhDNjjgCL8RDyTAf8AB0Me6B43+JMappcp2A+EaVvGMyYrN2cpJPJKvqswsnYstW7eAA/rBBXPMFmpjiWWXUoYOlRPiB9IyKiZxMZBeDB8UTodTRzJKQtYdJLF/eS+9mcQjq8LlqmpU1jqBbMRz5P0hpU4spYUFEqJBBJOnQDa8LE14zpAN0kvvZLk/GM+lvHvNisKZt2nQuF0JXIklg6AUEdUKV9DFroOHi5IBb+YanWyhp5xx3g/jj7PUETA8lawojXKRoevUbx3CXiqJskGWvOksc6Tl1u1nIbS7coz9VSek2es9+JLqBT+MgWmZKUwJF3GZNhlGUXDiw0iNMxbBwClgm24dyLPdR1PSDqJSSp3F97gtYBiPE38I1qakFR7qbXd+TDVgb6xODieDG9ts55wnjYnzZqVAJWZizlFj3lksH2CnEWNdCogkEMCznpqegf68o5fxJhc+lrqhclJypV2oI1CV79QC4PhDjC/aclYSmoBSR+JNwepGsW1tKzf5KeQf2jaOqAOxzY/r1lrm4coLB7RIDPa+hP7wVTU6XfMT0F/3hPIx6RMLpnIU4b3gPgSDHi68HWdLA6zEgAesS7G4Il5II5j+TVBGoa4Oh/CpR9biN52NZ+g1J5RUq3imjlJcz+0LNklgrJ8VFkjxeKtV8SVOIL+z0svIhX4QXLc1r2T0sPGGpo3qG5Fh3Mkq16CHu36RvXYmqtrB2TmVT99ag2xAtte7ecWKkSlaWcF9CQ7hjsdr7QTw3wxLo5BlvnWsfeK5lv/AGjaIsPmBSMjnOlRRL0YZmIs2g+kOZl9KcCDTVj5n5MrHEPBEknOhOUKP4SLE7M+h/pCaRw7Kl6pKj1v8BHV67D/ALuZLLOpAI6kWtaxDPFJWglIU7WBB5E/SHJWe1rxD0qd91pDg+DKnTpcoWzqAt+EbnyDmO+UFGiRKRLQMqUhgP71O56vHKPZ8P8Ank50FJyr8MwAcfzM/wAY6+Yt0vBMztachekgVNJTtfyZx+5aNFTSkPlA2G5cncAecbzVN46C2p6CBFziC6md7MdB1JGvgPODqVAmSZMq3k32YZQgtYd4jnbYvc31ghEwGwGmloUVGKoluVN3i7AFRVtfXpeNJWJFVkyVj9RCU+jxONWinEb4DkXjDEUOl7CxB6We3Vg3pC9UpyFcik/DKr1EEpqUrdLkK1yuH9C4N+URIkywBmSDtmaz8lcj8OsIrMtQ7lhoCgsZFRyTKU5BPdAN/wArsfQtFe9pE9KKPOLNMRt+sfQn1i2ppUh1AMNGbr6xx72u8VpnTpdHJLiWrNMb8wdh5AknxEBTpksBDD5LRXXYOvN2stXbS1K95AUyCdErBAylmjK7F1TEhKkial8qBMloUW90ssNMB3AzRvTVq5YSZKgiYxcsfvAQCUqSoEEpuMpF3cPrEM+SgpUEkOE5lSg5ykalFvdGpH4eZFxUJ0iJ1YX2C1AhKcyARdwUqYOCl7EP8R0gD7BLU5UkXLAgt46W0h/X0ksJRPkZlSyezmBQAKFsCHYsQoOxs7EawrqKEhGckZdAdAT+Vm94X6ddo6GN+Y4KCnF7RacJlkliWctfYeIg2gwCSoFRc6sCf6p+B8o9SHS4u1tPn8Inkulhb4fP+sEztbmdSkl7lRPBTyk27OXbmkE3vrlMZE65oJNgerj94yFbjH+Gv6fKLcQr+zBS4K+m3idz02hZhKM0wglnSpupII+sD01OqasISCSSwAi913soXJAeaO+3ZqIIS51Cxcp2YxS7U6I2scmZ6+JXYMBgSv8AD/DgnJmlbjL3U9FC5JG7WDdY9pKiso1ESyptwkuFDwi0YLRzZAVKnDvgl7u4OVi+4IHwieZRhZH4dn+gG56CJm1F2IORKV0wCgrcGAUftWmyw0ySHtcEoPd0sQRBafa0CzU6iz2Cxd+fdJ5RZaPhkqRmmZJMrnOLqV1EtP1gWoXJl9yUoqJsCAlIf+VI0ic+Dzs/ePUVb23/ALRbw9xcqtrGmSxK+7yoAdzd7k6nyg/ij2aUygZoJkKN+6HST1Rz8GhNxdTzeyRUSie0kHM13yls1uhAPrDDDvaCirQjOQJiR3knc80nTo0F5vXSwJwgX8Orn6yq/wDppUkOlcsjZyQfkYF/4AqRqqWP8zn0AjqSMeExLAO23KF866yGA3bW5/sQY1VTrFnSU/syq0XsyTrMn5m1SlJSfU/QRasNoJchOWQkJTu2p8TvBs6SQklj6aRAavsk9pMIQgDVRAD+O/gLwipVeoMm8qpU6dM+UWhkyZkQVKLWJJOyRqfK8C8HSRNlfaCrKVTFFALM2azg+HOKZi3EUzEJgpqcEIJGdWjgbn8qRsNzHRKWUiip+8oSZSABmmPctokaqVuwjhpFBnk/xONWD32nA69zJuJ8dEumXNLoUlBB07yiGSA2oJv6xUaaWRJQDqUh9n7sKKnEZmK1IQgKTTSlPf8AEeatnPLYRY6pLBgQWsb6f0hhTYLHmIUh/TxEqFqpKkVyVWlrSJiPzBQCVb65SY7vRYoiZJE1KgpBTmChuDuPHlztHC8NXKqUT0rcozj3QA4ADd7bQHTeG/AcyfIrEUyFFVJMXnCD3igp7zA6sSATsW53h1KqUJB5ganT7wHXjr9Z1maspBUbLUHN3yjkPrzMKlz35wZVlR/Eb7ECNaejAGZQDcw/wG5N4jqk1XxEU9qLcwDDaPvLmkOXYB9EpLBjqNzDOopETElKyw10Iv0VaNpNLlCzly5i4c3Zt+XNo1XV5AxCiG1F3+FtYIIEw087l2usVy5OSemWSZiSklyC6MrMy+rs0PZUvMCNiGINwx1tA1LTP30kBJJYauGbna40hjIQwgqNI7uMfSLr1L+/1nLvajxdUYchNPJSU9qHTOJc5RZgNljR+TeXHsExRUqaVqT2iVFluxJd9FEG5c66uXju/tdwpFQilSsEgTFaatkJ9O6IpmSnTIMooSEgEMz5j/Nz6iKXq06N0AvKaOmauoqXt/cVVAzJzU6zkKksX74UMuVwSVAgAsRoHGZUMcO4MqJ00TO7IIZRIcOdywsAb2DaszRJgWHpkpDJ7xGupA8ecWSXiBYfmSe6dHG4PQxn1dU4O2n85oDRDbuPMqeMcPoBJUSXJJCUBKSSX0GngGhfT06kKIlq7RKnSUTEuFJNmLF30vrFn4nUCQUm5s3ztFbnUpDO/lB0ndl8xjGp014FoqxHDQgmxlkEggl8pDuDuGsLwL9qUDZWZI0vm9DqPJocJqSn3klSXdQfXxIv/tCfFMJRMGaU6V72ypJ5M9i733tFqG+GkNRSBdPlJJMhBAJnBPQoUSPMAiPYqy5q0kguCNRGRV4B7/xIfxS/+ZbMJR2C0rlhOZP5g4897x0BPHgqkGVOQEKZiPwkdH+sc/SqCcOopk1TS0lRHwHU6CIq1MPlpZRbaRYQpM2Z9tWhazkSm6jcpSl2Z9TcjzhnS1Gcgsw0SBsD15nUnrD3D+EWWVz5jqUASlKXNr3Kral9IsGF8GyHCTLXo7lR0PgwiYuDYCUswS5J/WVTLnyp7V0uzK+bHbq8SUNGBcMEv3jl7xHIXLCL1O4Ekqdkkcrv83hfP4DUgHIcw/Lofmx+Ed2VLcGKXU0mPMSyqYzFPlSEnbVgXZx5RQuL/ZjMlkzqMFSdTLHvA/o5jpqI6kmnShACFEKBYjKQedwYyTXZSAvvJO6RcdW5QlKzUmusdVpiquR/c4HQ8UVEhTH8OoULhviDD2X7SJr5socsXdQ000jrOM8LUtSfvZSJjiytD/qFxHKPaTwzIo5spNOCkKSSoFRUAQ2hN2uY0KValXYKVsTM91q0l3K1x+siqvaRUqfKUpfdio/+RMV3EMVmzi82YpZ/UXbw2EBtFl4KwXtZnaq9yXzAOZWwvFpWnRXdaSq9XUMEvH/B2MVQl5KKlp5IbKuoWgrUo88yyxL6AJYQxrMBlzV566onVMzxypHQDYdA0ETJyrAAgDQAMB5QfNldtLBHvJ1bX0jMesxOMD76zYp6amoscn76TaiqJEqWJcuSEoHJRfzOpjSvlyZiFpIKMwY5V3Ie+o06QFlbmPrEsjD1qdTAJHO5I6QnbY3vHgLwBIsMwNEmXllEqc5u9qX6QThuKClqqeYsMntAlR6KBST0ZwY2l0sxCmCc27DWx5RL9kRNQ01OdBPeS6kqSx6XBEe3ebcTCKg09gE6nWSQSGPeUXD6MNfKNpKbuonN6DyGkIqD7uUhCphUhI+6nHXLZhM57B7derD7epKcswA8lj6/0ig1E3FuPv7tME0mttH399uYfPmjs1EnQPbVxAVCvMoulNxYX2MEKqUkuNhfq/ONiU5ToG35ER5m3Ne4x+8WPKtrczZIIsAB0EezKxhA32obDzeKNx37RZVGkoQRMqCLJFwjqv8AaADMTanyYS0r5aJfajxin7XIkjvdm6lhOuZbAC2+Uf8AlFfosSM9WQyyhKWLkMTmUlNx56xTqRU2pqM3eWtSsyjcnVyTF1waoaqRLmkpTMCpbqJ7hUxSb6d8JhtamEXOTaaOmqHbj0gxvUZBWTpanCEqYX0DBmaPBSEOQtRSkmwL9wBJJD7jNE/FdFlqBOAKRMQkq6LS6VJP6rQBS14QCQ4SE5Tu7qDgdTz6RngEgETRR7rmFkqCjcKSgsHSL2u5G7wsM4KSoMUklgdbMXt6AGPKjHwosEFn0e9yCSTBeL0CUiSsKcLYKAHuqJ6awxVK+rrOM4b0mAVqdWSxA7w5dQeULEKCQFkEgKZYFsySNOhLG+0O6uoCZ2dhNlqJTlcpJCTYk6pBDHzaEIzBKwVPmZ+VnZvUxQhxJnGZrOkSlnMZKQ/Mkm1rmPIc01EjInN2bkA95Ewm9xoltCNI8j3ikd53wweg+UVYZhyqiaJabDUnkkamLxh9OkPJkshOigxC1fqfcwv4eozJpUTEj7yacztYJSSEgk2Y3MWTCkFKEpWnvG6VnW5JN/NoRXq7mt0E7RphFv1Ma0qLrJJWpYSgG4Dks7c2hxNHZoWoKDpASm4sRoOsLcHqAqamW4sp26JH7tD/ABaWlgAA6lDQgfPWO06d0L9pFqGtUCH7+7TbDZ61JBUxfW4hiIGpBZmNhu3zEExsaUEIMzJqkFjYRZjODCanMlkzUg5VNuxseYitYfhxADC4cFz3s278maLzFV4hmdjOzJt2iT6ix+BiTXUVW1QD3l2jrOf8Xyi0smWbMConyf5RyPiuTNxGqUZACkygE6gak3ud4ccZcbgIMmUpyr3lA2A5JiHgXDFJkmYVZTMLt0GkSUw1FTVPPSaJVareF8TK5J9n1ST3sqfFT/KLlw3RIkypctW7knmXZ4bdgfzj1MKsKQJjpKg8vOkk6WIIbraPHUPWHm4EbT09OgbryY0CEFZTcgDq7j6RElJSTcgDW/zjUoI0B/mPdceH0jJchS7zMwQDoNT4mO7QJ7exMjVUMyh3k8juYJlYlNBZLDNqBdx05QUqklhTIDpf8Qu1vjrEqqiXKJCH3AUdWMAYam8DNLNSRMKim/dBU+a9xYwZMpSJigS7sbHeAUl8oBNn166wdSJCXJHqHELfEct494dkqXImS1OUhTDRgCAS773NooeL8SV2F1CkSvvaY3ShYzhPNIPvAA6X0aLl7PK8TjUkAZUrABJYEsHHw1iv8eYrKkTu+RuwF3bLpFFPctsXmU+16jLewgtH7c5Q/i0bK3yL1PgoR7We3aUUkIoy5/NMDP4AF4oVbPmVysspASgalv8A3K+kXrhj2dy5khAnSUZhqq76/GKKjUaa+dc9okUmYkg4HU3lVxz2o1tWMiGlJ/LKBc+JufRoQ0HDFTPV7igN1LcAP43MfQuE8LU8lKQmWBa4YBvSHcvDpYH8NHoNISNZtFqaWi22A+ck+2BOQ4VwrLpZIIUDNUO+SU28AQ4HSEHElLmBKT3hcemnpHdKiilXHZJPw+MIMa4Jp54cPKXz1Gm8SpXIfc8uFemaewCwlAwPjcViUSaj+KGD6ZymwP8A9xrfqjbEcPyHcoJsfm/JoScZ8AzaeYVBr3BGivA7GEtJxNOlAy5rqGjK19Yt8EVPPRPuJxNR4Y2VBjoeksiJKSpRSdGAffn8YstNIStIy92zRSafiaUWvla2kWPD+LqdJHfYMLdWvE9enVtgGV0atLm4k9bhTF+sKJ8jYaw4x7jijKO4slTbJiiV/FZc9iCl/wARufLrHdNSrVB5hb3g1tTSUXll7eSm0yYAsajOq3INtZoyKXL4fqJgz5D3r3IB+N4yLPw6dXkn4up0pfzOsTCDQSDmSmSZMoKBANyfeHJjrDzs0IlyckzOkZk8wGVt4xz7hCr+1UXZE9+nJswJMlRc5X3Bf1iwYdiImLIWDLkJASlSj7p0B5MdzGdUplWZf1ldJgyq8umD0w7fNpb5/wC0Oq+o+8Sku2vug9IqtBNKSrMoPmCRlLg5W3hyKZRn/msNU87ka3gUY22iTV6YL7ieks0k25abNEiVPC6jmnMU8vEQfIHdHhG3p6m/ExKi7TJI5f7ba3LJlpBZRVtyYv8ASOmTpwSkqOgEcaxniNNZXEZAtEtJyvdi+v8AfKA1lQABeevylugpFn3cf2ZRME4YVNWFzUkI1Y6q/pF9lhIDBDNozj6ROmcfyfCNzUE6pUPKMirWaqbmbtKitIWEhB0ASxNg5+dtIoVRVTcOrVonJORZzXDZkk2UPP5R03BaU1C1MWBOQFr6OpvHSE3tH4OnVYTlSntJQZJJuU8n5QencKbPwYjUkn0HIzD8JxKVOT2iVBTCx1PmNmgqbMSsWG7k6PHCk1FTRTG78pQ2Lh/3EWmh9qywlpssK6g5T6RU+kcZTIiE1tM4qYM6LPlnbQwP2POEFL7VqUjvSZrtZsp8d4HqvapLAPZU5fmtQHwDwkUa3G2OOpoDN5b5MrLdgOZMVHi3jQN2FMcylWKht0HWFKJuI4nmyMJY1ZQlpA6klzBlBgdLQNMqamVMmj/pyj2hT56A+MOTTqpu5uew+snqassNtMWHc/SdL4Vl/wCH4bLRMShKikqW4YkqcuTuACz8hHMpuXE61bk9nLSyW3vv4mFnFHHUyr7iXRL0Z3Kv5j9BaLFwPw+qXJK2767+AHOCqA0kLsfMeImgq1H2jI6yyYLhSQRLSAlA0sw/qYtiZypafu0ZspYnw5CE1CoICXAcO17ktv5vFhpsekhOUuwF3G8ZmScy+vcWCrcSWk4hFgpChmLPyPWDTiiD3XblcQmkT0PMvmBbK9nfQiNJ2GiT7zKzMfPkI7cgSRqFMt2jZdSOcDVtSwAGpu4hFSS1pmLJB72geDUKKw5GnPaAYXjRQCm/SSCnlzUdnM7yVBuqfCKPxHwvLlrUiYgKADhTOGP10i2zqooFoq3H8+ZNoZapb585lqbcbfSDpX3gA2jvRcnI7TmUvCZc2q7NDpRo+t2MPF+znRpx6unb1iegwhdPIexUFBavLb0i1pHaIzgjKoDvaMf9o0KuqcHyHHEXR0dMi9RcnPt+kqEn2ey95yj4JA+cOaPhmnpwWlhSvzKuQH267esOKWSGdw7XjUS3UX0Hz29InbUVHwTK00tJMqokkvCgQCoFzyDxkTJKmsTGRPdpRYTl3AMwitlMSHUxY6gguD0i7cQC6BsMzDl3jpGRkaGr/PHtMjQ/kfGWHhn/AOmk/wAyvmqCaSerOe8dTuecexkZv+xl44l0wFZLOSe7v4w6EZGRvaD8r4z5rVfmGU/2mTlJo15SRbYtuI5DwNefNf8Au8ZGRFX/AOyauj9Ce5l3WPnAwPe848jIyxNaWngKWDncA99e3WLTR0yc6jlS76sHj2MjT0wHl9z/ABPntaT4jewnMfb9ISaeUSkOCWLBxbYxwAx5GRpUOW95LV9Ce31m8nWCxGRkUGIE9znR4KEsdiSwd9WvGRkLfp7x1Pr7QzhWUFVCAQCH3Dx2WbaWgCwfa0eRkZmt9c1v+P8ARD5KBy2ginSH0jIyMwS5+shrEhtIMwVWaRe/jeMjI6eIqr6IfSoF7QPO96MjI8JMvqMBxQd1PiIS4oP+RP8A+TGRkeHIlI9I95XZx7p8DB3BHeolvdipnu1to8jIM/ln3H1lB9X33Emox3T5fON5eg8T848jI51jxJgIyMjIGD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3431" name="Picture 7"/>
          <p:cNvPicPr>
            <a:picLocks noChangeAspect="1" noChangeArrowheads="1"/>
          </p:cNvPicPr>
          <p:nvPr/>
        </p:nvPicPr>
        <p:blipFill>
          <a:blip r:embed="rId3" cstate="print"/>
          <a:srcRect/>
          <a:stretch>
            <a:fillRect/>
          </a:stretch>
        </p:blipFill>
        <p:spPr bwMode="auto">
          <a:xfrm>
            <a:off x="5854700" y="4394200"/>
            <a:ext cx="3289300" cy="2463800"/>
          </a:xfrm>
          <a:prstGeom prst="rect">
            <a:avLst/>
          </a:prstGeom>
          <a:noFill/>
          <a:ln w="9525">
            <a:noFill/>
            <a:miter lim="800000"/>
            <a:headEnd/>
            <a:tailEnd/>
          </a:ln>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1154" name="Rectangle 2"/>
          <p:cNvSpPr>
            <a:spLocks noGrp="1" noChangeArrowheads="1"/>
          </p:cNvSpPr>
          <p:nvPr>
            <p:ph type="title"/>
          </p:nvPr>
        </p:nvSpPr>
        <p:spPr/>
        <p:txBody>
          <a:bodyPr/>
          <a:lstStyle/>
          <a:p>
            <a:r>
              <a:rPr lang="en-US"/>
              <a:t>Tell -- Draw a Picture</a:t>
            </a:r>
          </a:p>
        </p:txBody>
      </p:sp>
      <p:sp>
        <p:nvSpPr>
          <p:cNvPr id="561155" name="Rectangle 3"/>
          <p:cNvSpPr>
            <a:spLocks noGrp="1" noChangeArrowheads="1"/>
          </p:cNvSpPr>
          <p:nvPr>
            <p:ph type="body" idx="1"/>
          </p:nvPr>
        </p:nvSpPr>
        <p:spPr/>
        <p:txBody>
          <a:bodyPr/>
          <a:lstStyle/>
          <a:p>
            <a:r>
              <a:rPr lang="en-US"/>
              <a:t>When telling about quantitative variables, start by making a histogram or stem-and-leaf display and discuss the shape of the distribution.</a:t>
            </a:r>
            <a:endParaRPr lang="en-US" sz="3200"/>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02" name="Rectangle 2"/>
          <p:cNvSpPr>
            <a:spLocks noGrp="1" noChangeArrowheads="1"/>
          </p:cNvSpPr>
          <p:nvPr>
            <p:ph type="title"/>
          </p:nvPr>
        </p:nvSpPr>
        <p:spPr/>
        <p:txBody>
          <a:bodyPr>
            <a:normAutofit fontScale="90000"/>
          </a:bodyPr>
          <a:lstStyle/>
          <a:p>
            <a:r>
              <a:rPr lang="en-US"/>
              <a:t>Tell -- Shape, Center, and Spread</a:t>
            </a:r>
          </a:p>
        </p:txBody>
      </p:sp>
      <p:sp>
        <p:nvSpPr>
          <p:cNvPr id="563203" name="Rectangle 3"/>
          <p:cNvSpPr>
            <a:spLocks noGrp="1" noChangeArrowheads="1"/>
          </p:cNvSpPr>
          <p:nvPr>
            <p:ph type="body" idx="1"/>
          </p:nvPr>
        </p:nvSpPr>
        <p:spPr/>
        <p:txBody>
          <a:bodyPr/>
          <a:lstStyle/>
          <a:p>
            <a:r>
              <a:rPr lang="en-US"/>
              <a:t>Next, always report the </a:t>
            </a:r>
            <a:r>
              <a:rPr lang="en-US" i="1">
                <a:solidFill>
                  <a:srgbClr val="FF0000"/>
                </a:solidFill>
              </a:rPr>
              <a:t>shape</a:t>
            </a:r>
            <a:r>
              <a:rPr lang="en-US"/>
              <a:t> of its distribution, along with a </a:t>
            </a:r>
            <a:r>
              <a:rPr lang="en-US" i="1">
                <a:solidFill>
                  <a:srgbClr val="FF0000"/>
                </a:solidFill>
              </a:rPr>
              <a:t>center</a:t>
            </a:r>
            <a:r>
              <a:rPr lang="en-US"/>
              <a:t> and a </a:t>
            </a:r>
            <a:r>
              <a:rPr lang="en-US" i="1">
                <a:solidFill>
                  <a:srgbClr val="FF0000"/>
                </a:solidFill>
              </a:rPr>
              <a:t>spread</a:t>
            </a:r>
            <a:r>
              <a:rPr lang="en-US"/>
              <a:t>.</a:t>
            </a:r>
          </a:p>
          <a:p>
            <a:pPr lvl="1"/>
            <a:r>
              <a:rPr lang="en-US"/>
              <a:t>If the shape is </a:t>
            </a:r>
            <a:r>
              <a:rPr lang="en-US" i="1">
                <a:solidFill>
                  <a:srgbClr val="FF0000"/>
                </a:solidFill>
              </a:rPr>
              <a:t>skewed</a:t>
            </a:r>
            <a:r>
              <a:rPr lang="en-US"/>
              <a:t>, report the </a:t>
            </a:r>
            <a:r>
              <a:rPr lang="en-US" i="1">
                <a:solidFill>
                  <a:srgbClr val="FF0000"/>
                </a:solidFill>
              </a:rPr>
              <a:t>median</a:t>
            </a:r>
            <a:r>
              <a:rPr lang="en-US"/>
              <a:t> and </a:t>
            </a:r>
            <a:r>
              <a:rPr lang="en-US" i="1">
                <a:solidFill>
                  <a:srgbClr val="FF0000"/>
                </a:solidFill>
              </a:rPr>
              <a:t>IQR</a:t>
            </a:r>
            <a:r>
              <a:rPr lang="en-US"/>
              <a:t>.</a:t>
            </a:r>
          </a:p>
          <a:p>
            <a:pPr lvl="1"/>
            <a:r>
              <a:rPr lang="en-US"/>
              <a:t>If the shape is </a:t>
            </a:r>
            <a:r>
              <a:rPr lang="en-US" i="1">
                <a:solidFill>
                  <a:srgbClr val="FF0000"/>
                </a:solidFill>
              </a:rPr>
              <a:t>symmetric</a:t>
            </a:r>
            <a:r>
              <a:rPr lang="en-US"/>
              <a:t>, report the </a:t>
            </a:r>
            <a:r>
              <a:rPr lang="en-US" i="1">
                <a:solidFill>
                  <a:srgbClr val="FF0000"/>
                </a:solidFill>
              </a:rPr>
              <a:t>mean</a:t>
            </a:r>
            <a:r>
              <a:rPr lang="en-US"/>
              <a:t> and </a:t>
            </a:r>
            <a:r>
              <a:rPr lang="en-US" i="1">
                <a:solidFill>
                  <a:srgbClr val="FF0000"/>
                </a:solidFill>
              </a:rPr>
              <a:t>standard deviation</a:t>
            </a:r>
            <a:r>
              <a:rPr lang="en-US"/>
              <a:t> and possibly the median and IQR as well.</a:t>
            </a: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4226" name="Rectangle 2"/>
          <p:cNvSpPr>
            <a:spLocks noGrp="1" noChangeArrowheads="1"/>
          </p:cNvSpPr>
          <p:nvPr>
            <p:ph type="title"/>
          </p:nvPr>
        </p:nvSpPr>
        <p:spPr/>
        <p:txBody>
          <a:bodyPr>
            <a:normAutofit fontScale="90000"/>
          </a:bodyPr>
          <a:lstStyle/>
          <a:p>
            <a:r>
              <a:rPr lang="en-US"/>
              <a:t>Tell -- What About Unusual Features?</a:t>
            </a:r>
          </a:p>
        </p:txBody>
      </p:sp>
      <p:sp>
        <p:nvSpPr>
          <p:cNvPr id="564227" name="Rectangle 3"/>
          <p:cNvSpPr>
            <a:spLocks noGrp="1" noChangeArrowheads="1"/>
          </p:cNvSpPr>
          <p:nvPr>
            <p:ph type="body" idx="1"/>
          </p:nvPr>
        </p:nvSpPr>
        <p:spPr/>
        <p:txBody>
          <a:bodyPr>
            <a:normAutofit lnSpcReduction="10000"/>
          </a:bodyPr>
          <a:lstStyle/>
          <a:p>
            <a:pPr>
              <a:lnSpc>
                <a:spcPct val="90000"/>
              </a:lnSpc>
            </a:pPr>
            <a:r>
              <a:rPr lang="en-US"/>
              <a:t>If there are multiple modes, try to understand why. If you identify a reason for the separate modes, it may be good to split the data into two groups.</a:t>
            </a:r>
          </a:p>
          <a:p>
            <a:pPr>
              <a:lnSpc>
                <a:spcPct val="90000"/>
              </a:lnSpc>
              <a:buFont typeface="Wingdings" pitchFamily="1" charset="2"/>
              <a:buNone/>
            </a:pPr>
            <a:endParaRPr lang="en-US"/>
          </a:p>
          <a:p>
            <a:pPr>
              <a:lnSpc>
                <a:spcPct val="90000"/>
              </a:lnSpc>
            </a:pPr>
            <a:r>
              <a:rPr lang="en-US"/>
              <a:t>If there are any clear outliers and you are reporting the mean and standard deviation, report them with the outliers present and with the outliers removed. The differences may be quite revealing.</a:t>
            </a:r>
          </a:p>
          <a:p>
            <a:pPr lvl="1">
              <a:lnSpc>
                <a:spcPct val="90000"/>
              </a:lnSpc>
            </a:pPr>
            <a:r>
              <a:rPr lang="en-US"/>
              <a:t>Note: The median and IQR are not likely to be affected by the outliers.</a:t>
            </a: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22" name="Rectangle 2"/>
          <p:cNvSpPr>
            <a:spLocks noGrp="1" noChangeArrowheads="1"/>
          </p:cNvSpPr>
          <p:nvPr>
            <p:ph type="title"/>
          </p:nvPr>
        </p:nvSpPr>
        <p:spPr/>
        <p:txBody>
          <a:bodyPr/>
          <a:lstStyle/>
          <a:p>
            <a:r>
              <a:rPr lang="en-US"/>
              <a:t>What Can Go Wrong?</a:t>
            </a:r>
          </a:p>
        </p:txBody>
      </p:sp>
      <p:sp>
        <p:nvSpPr>
          <p:cNvPr id="542723" name="Rectangle 3"/>
          <p:cNvSpPr>
            <a:spLocks noGrp="1" noChangeArrowheads="1"/>
          </p:cNvSpPr>
          <p:nvPr>
            <p:ph type="body" idx="1"/>
          </p:nvPr>
        </p:nvSpPr>
        <p:spPr>
          <a:ln/>
        </p:spPr>
        <p:txBody>
          <a:bodyPr/>
          <a:lstStyle/>
          <a:p>
            <a:pPr marL="342900" indent="-342900"/>
            <a:r>
              <a:rPr lang="en-US" sz="2600"/>
              <a:t>Don’t make a histogram of a categorical variable—bar charts or pie charts should be used for categorical data.</a:t>
            </a:r>
          </a:p>
          <a:p>
            <a:pPr marL="342900" indent="-342900"/>
            <a:endParaRPr lang="en-US" sz="2600"/>
          </a:p>
          <a:p>
            <a:pPr marL="342900" indent="-342900"/>
            <a:r>
              <a:rPr lang="en-US" sz="2600"/>
              <a:t>Don’t look for shape,                                                 center, and spread                                                          of a bar chart.</a:t>
            </a:r>
          </a:p>
        </p:txBody>
      </p:sp>
      <p:pic>
        <p:nvPicPr>
          <p:cNvPr id="542724" name="Picture 4" descr="04-13a"/>
          <p:cNvPicPr>
            <a:picLocks noChangeAspect="1" noChangeArrowheads="1"/>
          </p:cNvPicPr>
          <p:nvPr/>
        </p:nvPicPr>
        <p:blipFill>
          <a:blip r:embed="rId3" cstate="print"/>
          <a:srcRect/>
          <a:stretch>
            <a:fillRect/>
          </a:stretch>
        </p:blipFill>
        <p:spPr bwMode="auto">
          <a:xfrm>
            <a:off x="3683178" y="1524000"/>
            <a:ext cx="5460822" cy="3733800"/>
          </a:xfrm>
          <a:prstGeom prst="rect">
            <a:avLst/>
          </a:prstGeom>
          <a:noFill/>
        </p:spPr>
      </p:pic>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3746" name="Rectangle 2"/>
          <p:cNvSpPr>
            <a:spLocks noGrp="1" noChangeArrowheads="1"/>
          </p:cNvSpPr>
          <p:nvPr>
            <p:ph type="title"/>
          </p:nvPr>
        </p:nvSpPr>
        <p:spPr/>
        <p:txBody>
          <a:bodyPr/>
          <a:lstStyle/>
          <a:p>
            <a:r>
              <a:rPr lang="en-US" dirty="0"/>
              <a:t>What Can Go Wrong</a:t>
            </a:r>
            <a:r>
              <a:rPr lang="en-US" dirty="0" smtClean="0"/>
              <a:t>?</a:t>
            </a:r>
            <a:endParaRPr lang="en-US" dirty="0"/>
          </a:p>
        </p:txBody>
      </p:sp>
      <p:sp>
        <p:nvSpPr>
          <p:cNvPr id="543747" name="Rectangle 3"/>
          <p:cNvSpPr>
            <a:spLocks noGrp="1" noChangeArrowheads="1"/>
          </p:cNvSpPr>
          <p:nvPr>
            <p:ph type="body" idx="1"/>
          </p:nvPr>
        </p:nvSpPr>
        <p:spPr>
          <a:ln/>
        </p:spPr>
        <p:txBody>
          <a:bodyPr/>
          <a:lstStyle/>
          <a:p>
            <a:pPr marL="342900" indent="-342900"/>
            <a:r>
              <a:rPr lang="en-US" sz="2400"/>
              <a:t>Don’t use bars in every display—save them for histograms and bar charts.</a:t>
            </a:r>
          </a:p>
          <a:p>
            <a:pPr marL="342900" indent="-342900"/>
            <a:r>
              <a:rPr lang="en-US" sz="2400"/>
              <a:t>Below is a badly drawn plot and the proper histogram for the number of juvenile bald eagles sighted in a collection of weeks:</a:t>
            </a:r>
            <a:endParaRPr lang="en-US"/>
          </a:p>
        </p:txBody>
      </p:sp>
      <p:pic>
        <p:nvPicPr>
          <p:cNvPr id="543748" name="Picture 4" descr="04-14a"/>
          <p:cNvPicPr>
            <a:picLocks noChangeAspect="1" noChangeArrowheads="1"/>
          </p:cNvPicPr>
          <p:nvPr/>
        </p:nvPicPr>
        <p:blipFill>
          <a:blip r:embed="rId3" cstate="print"/>
          <a:srcRect/>
          <a:stretch>
            <a:fillRect/>
          </a:stretch>
        </p:blipFill>
        <p:spPr bwMode="auto">
          <a:xfrm>
            <a:off x="0" y="2286000"/>
            <a:ext cx="4483162" cy="2743200"/>
          </a:xfrm>
          <a:prstGeom prst="rect">
            <a:avLst/>
          </a:prstGeom>
          <a:noFill/>
          <a:ln w="9525">
            <a:noFill/>
            <a:miter lim="800000"/>
            <a:headEnd/>
            <a:tailEnd/>
          </a:ln>
        </p:spPr>
      </p:pic>
      <p:pic>
        <p:nvPicPr>
          <p:cNvPr id="543749" name="Picture 5" descr="04-15a"/>
          <p:cNvPicPr>
            <a:picLocks noChangeAspect="1" noChangeArrowheads="1"/>
          </p:cNvPicPr>
          <p:nvPr/>
        </p:nvPicPr>
        <p:blipFill>
          <a:blip r:embed="rId4" cstate="print"/>
          <a:srcRect/>
          <a:stretch>
            <a:fillRect/>
          </a:stretch>
        </p:blipFill>
        <p:spPr bwMode="auto">
          <a:xfrm>
            <a:off x="4876800" y="2133600"/>
            <a:ext cx="4267200" cy="2871921"/>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770" name="Rectangle 2"/>
          <p:cNvSpPr>
            <a:spLocks noGrp="1" noChangeArrowheads="1"/>
          </p:cNvSpPr>
          <p:nvPr>
            <p:ph type="title"/>
          </p:nvPr>
        </p:nvSpPr>
        <p:spPr/>
        <p:txBody>
          <a:bodyPr/>
          <a:lstStyle/>
          <a:p>
            <a:r>
              <a:rPr lang="en-US" dirty="0"/>
              <a:t>What Can Go Wrong</a:t>
            </a:r>
            <a:r>
              <a:rPr lang="en-US" dirty="0" smtClean="0"/>
              <a:t>?</a:t>
            </a:r>
            <a:endParaRPr lang="en-US" dirty="0"/>
          </a:p>
        </p:txBody>
      </p:sp>
      <p:sp>
        <p:nvSpPr>
          <p:cNvPr id="544771" name="Rectangle 3"/>
          <p:cNvSpPr>
            <a:spLocks noGrp="1" noChangeArrowheads="1"/>
          </p:cNvSpPr>
          <p:nvPr>
            <p:ph type="body" idx="1"/>
          </p:nvPr>
        </p:nvSpPr>
        <p:spPr>
          <a:ln/>
        </p:spPr>
        <p:txBody>
          <a:bodyPr/>
          <a:lstStyle/>
          <a:p>
            <a:pPr marL="342900" indent="-342900"/>
            <a:r>
              <a:rPr lang="en-US"/>
              <a:t>Choose a bin width appropriate to the data.</a:t>
            </a:r>
          </a:p>
          <a:p>
            <a:pPr marL="742950" lvl="1" indent="-285750"/>
            <a:r>
              <a:rPr lang="en-US"/>
              <a:t>Changing the bin width changes the appearance of the histogram:</a:t>
            </a:r>
          </a:p>
          <a:p>
            <a:pPr marL="742950" lvl="1" indent="-285750">
              <a:buFont typeface="Wingdings" pitchFamily="1" charset="2"/>
              <a:buNone/>
            </a:pPr>
            <a:endParaRPr lang="en-US"/>
          </a:p>
        </p:txBody>
      </p:sp>
      <p:pic>
        <p:nvPicPr>
          <p:cNvPr id="544773" name="Picture 5" descr="Picture 13"/>
          <p:cNvPicPr>
            <a:picLocks noChangeAspect="1" noChangeArrowheads="1"/>
          </p:cNvPicPr>
          <p:nvPr/>
        </p:nvPicPr>
        <p:blipFill>
          <a:blip r:embed="rId3" cstate="print"/>
          <a:srcRect/>
          <a:stretch>
            <a:fillRect/>
          </a:stretch>
        </p:blipFill>
        <p:spPr bwMode="auto">
          <a:xfrm>
            <a:off x="0" y="2209800"/>
            <a:ext cx="5699125" cy="2774950"/>
          </a:xfrm>
          <a:prstGeom prst="rect">
            <a:avLst/>
          </a:prstGeom>
          <a:noFill/>
        </p:spPr>
      </p:pic>
      <p:pic>
        <p:nvPicPr>
          <p:cNvPr id="544774" name="Picture 6" descr="Picture 14"/>
          <p:cNvPicPr>
            <a:picLocks noChangeAspect="1" noChangeArrowheads="1"/>
          </p:cNvPicPr>
          <p:nvPr/>
        </p:nvPicPr>
        <p:blipFill>
          <a:blip r:embed="rId4" cstate="print"/>
          <a:srcRect/>
          <a:stretch>
            <a:fillRect/>
          </a:stretch>
        </p:blipFill>
        <p:spPr bwMode="auto">
          <a:xfrm>
            <a:off x="5991194" y="2438400"/>
            <a:ext cx="3152806" cy="2590800"/>
          </a:xfrm>
          <a:prstGeom prst="rect">
            <a:avLst/>
          </a:prstGeom>
          <a:noFill/>
        </p:spPr>
      </p:pic>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5794" name="Rectangle 2"/>
          <p:cNvSpPr>
            <a:spLocks noGrp="1" noChangeArrowheads="1"/>
          </p:cNvSpPr>
          <p:nvPr>
            <p:ph type="title"/>
          </p:nvPr>
        </p:nvSpPr>
        <p:spPr/>
        <p:txBody>
          <a:bodyPr>
            <a:normAutofit/>
          </a:bodyPr>
          <a:lstStyle/>
          <a:p>
            <a:r>
              <a:rPr lang="en-US" dirty="0"/>
              <a:t>What Can Go Wrong</a:t>
            </a:r>
            <a:r>
              <a:rPr lang="en-US" dirty="0" smtClean="0"/>
              <a:t>?</a:t>
            </a:r>
            <a:endParaRPr lang="en-US" dirty="0"/>
          </a:p>
        </p:txBody>
      </p:sp>
      <p:sp>
        <p:nvSpPr>
          <p:cNvPr id="545795" name="Rectangle 3"/>
          <p:cNvSpPr>
            <a:spLocks noGrp="1" noChangeArrowheads="1"/>
          </p:cNvSpPr>
          <p:nvPr>
            <p:ph type="body" sz="half" idx="1"/>
          </p:nvPr>
        </p:nvSpPr>
        <p:spPr>
          <a:xfrm>
            <a:off x="228600" y="304800"/>
            <a:ext cx="8294687" cy="4876800"/>
          </a:xfrm>
          <a:ln/>
        </p:spPr>
        <p:txBody>
          <a:bodyPr>
            <a:normAutofit lnSpcReduction="10000"/>
          </a:bodyPr>
          <a:lstStyle/>
          <a:p>
            <a:pPr marL="342900" indent="-342900">
              <a:lnSpc>
                <a:spcPct val="90000"/>
              </a:lnSpc>
            </a:pPr>
            <a:r>
              <a:rPr lang="en-US" sz="2400" dirty="0"/>
              <a:t>Don’t forget to do a reality check – don’t let the calculator do the thinking for you.</a:t>
            </a:r>
          </a:p>
          <a:p>
            <a:pPr marL="342900" indent="-342900">
              <a:lnSpc>
                <a:spcPct val="90000"/>
              </a:lnSpc>
            </a:pPr>
            <a:r>
              <a:rPr lang="en-US" sz="2400" dirty="0"/>
              <a:t>Don’t forget to sort the values before finding the median or percentiles.</a:t>
            </a:r>
          </a:p>
          <a:p>
            <a:pPr marL="342900" indent="-342900">
              <a:lnSpc>
                <a:spcPct val="90000"/>
              </a:lnSpc>
            </a:pPr>
            <a:r>
              <a:rPr lang="en-US" sz="2400" dirty="0"/>
              <a:t>Don’t worry about small differences when using different methods.</a:t>
            </a:r>
          </a:p>
          <a:p>
            <a:pPr marL="342900" indent="-342900">
              <a:lnSpc>
                <a:spcPct val="90000"/>
              </a:lnSpc>
            </a:pPr>
            <a:r>
              <a:rPr lang="en-US" sz="2400" dirty="0"/>
              <a:t>Don’t compute numerical summaries of a categorical variable.</a:t>
            </a:r>
          </a:p>
          <a:p>
            <a:pPr marL="342900" indent="-342900">
              <a:lnSpc>
                <a:spcPct val="90000"/>
              </a:lnSpc>
            </a:pPr>
            <a:r>
              <a:rPr lang="en-US" sz="2400" dirty="0"/>
              <a:t>Don’t report too many decimal places.</a:t>
            </a:r>
          </a:p>
          <a:p>
            <a:pPr marL="342900" indent="-342900">
              <a:lnSpc>
                <a:spcPct val="90000"/>
              </a:lnSpc>
            </a:pPr>
            <a:r>
              <a:rPr lang="en-US" sz="2400" dirty="0"/>
              <a:t>Don’t round in the middle of a calculation.</a:t>
            </a:r>
          </a:p>
          <a:p>
            <a:pPr marL="342900" indent="-342900">
              <a:lnSpc>
                <a:spcPct val="90000"/>
              </a:lnSpc>
            </a:pPr>
            <a:r>
              <a:rPr lang="en-US" sz="2400" dirty="0"/>
              <a:t>Watch out for multiple modes</a:t>
            </a:r>
          </a:p>
          <a:p>
            <a:pPr marL="342900" indent="-342900">
              <a:lnSpc>
                <a:spcPct val="90000"/>
              </a:lnSpc>
            </a:pPr>
            <a:r>
              <a:rPr lang="en-US" sz="2400" dirty="0"/>
              <a:t>Beware of outliers</a:t>
            </a:r>
          </a:p>
          <a:p>
            <a:pPr marL="342900" indent="-342900">
              <a:lnSpc>
                <a:spcPct val="90000"/>
              </a:lnSpc>
            </a:pPr>
            <a:r>
              <a:rPr lang="en-US" sz="2400" dirty="0"/>
              <a:t>Make a picture … make a picture . . . make a picture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194" name="Rectangle 2"/>
          <p:cNvSpPr>
            <a:spLocks noGrp="1" noChangeArrowheads="1"/>
          </p:cNvSpPr>
          <p:nvPr>
            <p:ph type="title"/>
          </p:nvPr>
        </p:nvSpPr>
        <p:spPr/>
        <p:txBody>
          <a:bodyPr/>
          <a:lstStyle/>
          <a:p>
            <a:r>
              <a:rPr lang="en-US" sz="3200" dirty="0"/>
              <a:t>Histograms: Displaying the </a:t>
            </a:r>
            <a:r>
              <a:rPr lang="en-US" sz="3200" dirty="0" smtClean="0"/>
              <a:t>Distribution</a:t>
            </a:r>
            <a:endParaRPr lang="en-US" sz="3200" dirty="0"/>
          </a:p>
        </p:txBody>
      </p:sp>
      <p:sp>
        <p:nvSpPr>
          <p:cNvPr id="520195" name="Rectangle 3"/>
          <p:cNvSpPr>
            <a:spLocks noGrp="1" noChangeArrowheads="1"/>
          </p:cNvSpPr>
          <p:nvPr>
            <p:ph type="body" idx="1"/>
          </p:nvPr>
        </p:nvSpPr>
        <p:spPr>
          <a:xfrm>
            <a:off x="228600" y="228600"/>
            <a:ext cx="8294687" cy="4572000"/>
          </a:xfrm>
          <a:ln/>
        </p:spPr>
        <p:txBody>
          <a:bodyPr/>
          <a:lstStyle/>
          <a:p>
            <a:pPr marL="342900" indent="-342900"/>
            <a:r>
              <a:rPr lang="en-US" sz="2400" dirty="0"/>
              <a:t>A </a:t>
            </a:r>
            <a:r>
              <a:rPr lang="en-US" sz="2400" dirty="0">
                <a:solidFill>
                  <a:schemeClr val="hlink"/>
                </a:solidFill>
              </a:rPr>
              <a:t>relative frequency histogram</a:t>
            </a:r>
            <a:r>
              <a:rPr lang="en-US" sz="2400" dirty="0"/>
              <a:t> displays the </a:t>
            </a:r>
            <a:r>
              <a:rPr lang="en-US" sz="2400" i="1" dirty="0"/>
              <a:t>percentage</a:t>
            </a:r>
            <a:r>
              <a:rPr lang="en-US" sz="2400" dirty="0"/>
              <a:t> of cases in each bin instead of the count. </a:t>
            </a:r>
          </a:p>
          <a:p>
            <a:pPr marL="742950" lvl="1" indent="-285750"/>
            <a:r>
              <a:rPr lang="en-US" sz="2400" dirty="0"/>
              <a:t>In this way, relative </a:t>
            </a:r>
          </a:p>
          <a:p>
            <a:pPr marL="742950" lvl="1" indent="-285750">
              <a:buFont typeface="Wingdings" pitchFamily="1" charset="2"/>
              <a:buNone/>
            </a:pPr>
            <a:r>
              <a:rPr lang="en-US" sz="2400" dirty="0"/>
              <a:t>    frequency histograms                                                          are faithful to the                                                                  area principle.</a:t>
            </a:r>
          </a:p>
          <a:p>
            <a:pPr marL="742950" lvl="1" indent="-285750">
              <a:buFont typeface="Wingdings" pitchFamily="1" charset="2"/>
              <a:buNone/>
            </a:pPr>
            <a:endParaRPr lang="en-US" sz="2400" dirty="0"/>
          </a:p>
          <a:p>
            <a:pPr marL="342900" indent="-342900"/>
            <a:r>
              <a:rPr lang="en-US" sz="2400" dirty="0"/>
              <a:t>Here is a relative                                                   frequency histogram of                                                                       earthquake magnitudes:</a:t>
            </a:r>
            <a:endParaRPr lang="en-US" dirty="0"/>
          </a:p>
        </p:txBody>
      </p:sp>
      <p:pic>
        <p:nvPicPr>
          <p:cNvPr id="520197" name="Picture 5" descr="Figure4"/>
          <p:cNvPicPr>
            <a:picLocks noChangeAspect="1" noChangeArrowheads="1"/>
          </p:cNvPicPr>
          <p:nvPr/>
        </p:nvPicPr>
        <p:blipFill>
          <a:blip r:embed="rId3" cstate="print"/>
          <a:srcRect/>
          <a:stretch>
            <a:fillRect/>
          </a:stretch>
        </p:blipFill>
        <p:spPr bwMode="auto">
          <a:xfrm>
            <a:off x="4267200" y="1219200"/>
            <a:ext cx="4572000" cy="3205163"/>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6818" name="Rectangle 2"/>
          <p:cNvSpPr>
            <a:spLocks noGrp="1" noChangeArrowheads="1"/>
          </p:cNvSpPr>
          <p:nvPr>
            <p:ph type="title"/>
          </p:nvPr>
        </p:nvSpPr>
        <p:spPr/>
        <p:txBody>
          <a:bodyPr/>
          <a:lstStyle/>
          <a:p>
            <a:r>
              <a:rPr lang="en-US"/>
              <a:t>What have we learned?</a:t>
            </a:r>
          </a:p>
        </p:txBody>
      </p:sp>
      <p:sp>
        <p:nvSpPr>
          <p:cNvPr id="546819" name="Rectangle 3"/>
          <p:cNvSpPr>
            <a:spLocks noGrp="1" noChangeArrowheads="1"/>
          </p:cNvSpPr>
          <p:nvPr>
            <p:ph type="body" idx="1"/>
          </p:nvPr>
        </p:nvSpPr>
        <p:spPr/>
        <p:txBody>
          <a:bodyPr/>
          <a:lstStyle/>
          <a:p>
            <a:pPr marL="342900" indent="-342900">
              <a:lnSpc>
                <a:spcPct val="90000"/>
              </a:lnSpc>
            </a:pPr>
            <a:r>
              <a:rPr lang="en-US" sz="2400"/>
              <a:t>We’ve learned how to make a picture for quantitative data to help us see the story the data have to </a:t>
            </a:r>
            <a:r>
              <a:rPr lang="en-US" sz="2400" i="1"/>
              <a:t>Tell.</a:t>
            </a:r>
          </a:p>
          <a:p>
            <a:pPr marL="342900" indent="-342900">
              <a:lnSpc>
                <a:spcPct val="90000"/>
              </a:lnSpc>
            </a:pPr>
            <a:r>
              <a:rPr lang="en-US" sz="2400"/>
              <a:t>We can display the distribution of quantitative data with a </a:t>
            </a:r>
            <a:r>
              <a:rPr lang="en-US" sz="2400" i="1"/>
              <a:t>histogram</a:t>
            </a:r>
            <a:r>
              <a:rPr lang="en-US" sz="2400"/>
              <a:t>, </a:t>
            </a:r>
            <a:r>
              <a:rPr lang="en-US" sz="2400" i="1"/>
              <a:t>stem-and-leaf display</a:t>
            </a:r>
            <a:r>
              <a:rPr lang="en-US" sz="2400"/>
              <a:t>, or </a:t>
            </a:r>
            <a:r>
              <a:rPr lang="en-US" sz="2400" i="1"/>
              <a:t>dotplot.</a:t>
            </a:r>
            <a:endParaRPr lang="en-US" sz="2400"/>
          </a:p>
          <a:p>
            <a:pPr marL="342900" indent="-342900">
              <a:lnSpc>
                <a:spcPct val="90000"/>
              </a:lnSpc>
            </a:pPr>
            <a:r>
              <a:rPr lang="en-US" sz="2400"/>
              <a:t>We’ve learned how to summarize distributions of quantitative variables numerically.</a:t>
            </a:r>
          </a:p>
          <a:p>
            <a:pPr marL="742950" lvl="1" indent="-285750">
              <a:lnSpc>
                <a:spcPct val="90000"/>
              </a:lnSpc>
            </a:pPr>
            <a:r>
              <a:rPr lang="en-US" sz="2400"/>
              <a:t>Measures of center for a distribution include the median and mean.</a:t>
            </a:r>
          </a:p>
          <a:p>
            <a:pPr marL="742950" lvl="1" indent="-285750">
              <a:lnSpc>
                <a:spcPct val="90000"/>
              </a:lnSpc>
            </a:pPr>
            <a:r>
              <a:rPr lang="en-US" sz="2400"/>
              <a:t>Measures of spread include the range, IQR, and standard deviation.</a:t>
            </a:r>
          </a:p>
          <a:p>
            <a:pPr marL="742950" lvl="1" indent="-285750">
              <a:lnSpc>
                <a:spcPct val="90000"/>
              </a:lnSpc>
            </a:pPr>
            <a:r>
              <a:rPr lang="en-US" sz="2400"/>
              <a:t>Use the median and IQR when the distribution is skewed.  Use the mean and standard deviation if the distribution is symmetric.</a:t>
            </a: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02" name="Rectangle 2"/>
          <p:cNvSpPr>
            <a:spLocks noGrp="1" noChangeArrowheads="1"/>
          </p:cNvSpPr>
          <p:nvPr>
            <p:ph type="title"/>
          </p:nvPr>
        </p:nvSpPr>
        <p:spPr/>
        <p:txBody>
          <a:bodyPr>
            <a:normAutofit/>
          </a:bodyPr>
          <a:lstStyle/>
          <a:p>
            <a:r>
              <a:rPr lang="en-US" dirty="0"/>
              <a:t>What have we learned</a:t>
            </a:r>
            <a:r>
              <a:rPr lang="en-US" dirty="0" smtClean="0"/>
              <a:t>?</a:t>
            </a:r>
            <a:endParaRPr lang="en-US" dirty="0"/>
          </a:p>
        </p:txBody>
      </p:sp>
      <p:sp>
        <p:nvSpPr>
          <p:cNvPr id="614403" name="Rectangle 3"/>
          <p:cNvSpPr>
            <a:spLocks noGrp="1" noChangeArrowheads="1"/>
          </p:cNvSpPr>
          <p:nvPr>
            <p:ph type="body" idx="1"/>
          </p:nvPr>
        </p:nvSpPr>
        <p:spPr/>
        <p:txBody>
          <a:bodyPr/>
          <a:lstStyle/>
          <a:p>
            <a:pPr marL="342900" indent="-342900"/>
            <a:r>
              <a:rPr lang="en-US"/>
              <a:t>We’ve learned to </a:t>
            </a:r>
            <a:r>
              <a:rPr lang="en-US" i="1"/>
              <a:t>Think</a:t>
            </a:r>
            <a:r>
              <a:rPr lang="en-US"/>
              <a:t> about the type of variable we are summarizing.</a:t>
            </a:r>
          </a:p>
          <a:p>
            <a:pPr marL="742950" lvl="1" indent="-285750"/>
            <a:r>
              <a:rPr lang="en-US"/>
              <a:t>All methods of this chapter assume the data are quantitative.</a:t>
            </a:r>
          </a:p>
          <a:p>
            <a:pPr marL="742950" lvl="1" indent="-285750"/>
            <a:r>
              <a:rPr lang="en-US"/>
              <a:t>The </a:t>
            </a:r>
            <a:r>
              <a:rPr lang="en-US" b="1"/>
              <a:t>Quantitative Data Condition</a:t>
            </a:r>
            <a:r>
              <a:rPr lang="en-US"/>
              <a:t> serves as a check that the data are, in fact, quantitative.</a:t>
            </a:r>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lstStyle/>
          <a:p>
            <a:r>
              <a:rPr lang="en-US" dirty="0" smtClean="0"/>
              <a:t>Pages 64 – 72</a:t>
            </a:r>
          </a:p>
          <a:p>
            <a:endParaRPr lang="en-US" dirty="0" smtClean="0"/>
          </a:p>
          <a:p>
            <a:r>
              <a:rPr lang="en-US" dirty="0" smtClean="0"/>
              <a:t>3, 4, 10, 12, 14, 16, 25, 27, 29, 36</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p:txBody>
          <a:bodyPr/>
          <a:lstStyle/>
          <a:p>
            <a:r>
              <a:rPr lang="en-US"/>
              <a:t>Stem-and-Leaf Displays</a:t>
            </a:r>
          </a:p>
        </p:txBody>
      </p:sp>
      <p:sp>
        <p:nvSpPr>
          <p:cNvPr id="521219" name="Rectangle 3"/>
          <p:cNvSpPr>
            <a:spLocks noGrp="1" noChangeArrowheads="1"/>
          </p:cNvSpPr>
          <p:nvPr>
            <p:ph type="body" idx="1"/>
          </p:nvPr>
        </p:nvSpPr>
        <p:spPr>
          <a:ln/>
        </p:spPr>
        <p:txBody>
          <a:bodyPr/>
          <a:lstStyle/>
          <a:p>
            <a:pPr marL="342900" indent="-342900"/>
            <a:r>
              <a:rPr lang="en-US">
                <a:solidFill>
                  <a:schemeClr val="hlink"/>
                </a:solidFill>
              </a:rPr>
              <a:t>Stem-and-leaf displays</a:t>
            </a:r>
            <a:r>
              <a:rPr lang="en-US"/>
              <a:t> show the distribution of a quantitative variable, like histograms do, while preserving the individual values.</a:t>
            </a:r>
          </a:p>
          <a:p>
            <a:pPr marL="342900" indent="-342900"/>
            <a:r>
              <a:rPr lang="en-US"/>
              <a:t>Stem-and-leaf displays contain all the information found in a histogram and, when carefully drawn, satisfy the area principle and show the distribution.</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ChangeArrowheads="1"/>
          </p:cNvSpPr>
          <p:nvPr>
            <p:ph type="title"/>
          </p:nvPr>
        </p:nvSpPr>
        <p:spPr/>
        <p:txBody>
          <a:bodyPr/>
          <a:lstStyle/>
          <a:p>
            <a:r>
              <a:rPr lang="en-US"/>
              <a:t>Stem-and-Leaf Example</a:t>
            </a:r>
          </a:p>
        </p:txBody>
      </p:sp>
      <p:sp>
        <p:nvSpPr>
          <p:cNvPr id="522243" name="Rectangle 3"/>
          <p:cNvSpPr>
            <a:spLocks noGrp="1" noChangeArrowheads="1"/>
          </p:cNvSpPr>
          <p:nvPr>
            <p:ph type="body" idx="1"/>
          </p:nvPr>
        </p:nvSpPr>
        <p:spPr>
          <a:ln/>
        </p:spPr>
        <p:txBody>
          <a:bodyPr/>
          <a:lstStyle/>
          <a:p>
            <a:pPr marL="342900" indent="-342900"/>
            <a:r>
              <a:rPr lang="en-US" sz="2400"/>
              <a:t>Compare the histogram and stem-and-leaf display for the pulse rates of 24 women at a health clinic. Which graphical display do </a:t>
            </a:r>
            <a:r>
              <a:rPr lang="en-US" sz="2400" i="1"/>
              <a:t>you</a:t>
            </a:r>
            <a:r>
              <a:rPr lang="en-US" sz="2400"/>
              <a:t> prefer?</a:t>
            </a:r>
            <a:r>
              <a:rPr lang="en-US"/>
              <a:t> </a:t>
            </a:r>
          </a:p>
        </p:txBody>
      </p:sp>
      <p:pic>
        <p:nvPicPr>
          <p:cNvPr id="522244" name="Picture 4" descr="ait04-02a"/>
          <p:cNvPicPr>
            <a:picLocks noChangeAspect="1" noChangeArrowheads="1"/>
          </p:cNvPicPr>
          <p:nvPr/>
        </p:nvPicPr>
        <p:blipFill>
          <a:blip r:embed="rId3" cstate="print"/>
          <a:srcRect/>
          <a:stretch>
            <a:fillRect/>
          </a:stretch>
        </p:blipFill>
        <p:spPr bwMode="auto">
          <a:xfrm>
            <a:off x="5334000" y="2209800"/>
            <a:ext cx="3633788" cy="2520950"/>
          </a:xfrm>
          <a:prstGeom prst="rect">
            <a:avLst/>
          </a:prstGeom>
          <a:noFill/>
        </p:spPr>
      </p:pic>
      <p:pic>
        <p:nvPicPr>
          <p:cNvPr id="522245" name="Picture 5" descr="Figure4"/>
          <p:cNvPicPr>
            <a:picLocks noChangeAspect="1" noChangeArrowheads="1"/>
          </p:cNvPicPr>
          <p:nvPr/>
        </p:nvPicPr>
        <p:blipFill>
          <a:blip r:embed="rId4" cstate="print"/>
          <a:srcRect/>
          <a:stretch>
            <a:fillRect/>
          </a:stretch>
        </p:blipFill>
        <p:spPr bwMode="auto">
          <a:xfrm>
            <a:off x="152400" y="1600200"/>
            <a:ext cx="4876800" cy="3354387"/>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266" name="Rectangle 2"/>
          <p:cNvSpPr>
            <a:spLocks noGrp="1" noChangeArrowheads="1"/>
          </p:cNvSpPr>
          <p:nvPr>
            <p:ph type="title"/>
          </p:nvPr>
        </p:nvSpPr>
        <p:spPr/>
        <p:txBody>
          <a:bodyPr/>
          <a:lstStyle/>
          <a:p>
            <a:r>
              <a:rPr lang="en-US" sz="3200"/>
              <a:t>Constructing a Stem-and-Leaf Display</a:t>
            </a:r>
          </a:p>
        </p:txBody>
      </p:sp>
      <p:sp>
        <p:nvSpPr>
          <p:cNvPr id="523267" name="Rectangle 3"/>
          <p:cNvSpPr>
            <a:spLocks noGrp="1" noChangeArrowheads="1"/>
          </p:cNvSpPr>
          <p:nvPr>
            <p:ph type="body" idx="1"/>
          </p:nvPr>
        </p:nvSpPr>
        <p:spPr>
          <a:ln/>
        </p:spPr>
        <p:txBody>
          <a:bodyPr/>
          <a:lstStyle/>
          <a:p>
            <a:pPr marL="342900" indent="-342900"/>
            <a:r>
              <a:rPr lang="en-US"/>
              <a:t>First, cut each data value into leading digits (“stems”) and trailing digits (“leaves”). </a:t>
            </a:r>
          </a:p>
          <a:p>
            <a:pPr marL="342900" indent="-342900"/>
            <a:r>
              <a:rPr lang="en-US"/>
              <a:t>Use the stems to label the bins.</a:t>
            </a:r>
          </a:p>
          <a:p>
            <a:pPr marL="342900" indent="-342900"/>
            <a:r>
              <a:rPr lang="en-US"/>
              <a:t>Use only one digit for each leaf—either round or truncate the data values to one decimal place after the stem.</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0" name="Rectangle 2"/>
          <p:cNvSpPr>
            <a:spLocks noGrp="1" noChangeArrowheads="1"/>
          </p:cNvSpPr>
          <p:nvPr>
            <p:ph type="title"/>
          </p:nvPr>
        </p:nvSpPr>
        <p:spPr/>
        <p:txBody>
          <a:bodyPr/>
          <a:lstStyle/>
          <a:p>
            <a:r>
              <a:rPr lang="en-US"/>
              <a:t>Dotplots</a:t>
            </a:r>
          </a:p>
        </p:txBody>
      </p:sp>
      <p:sp>
        <p:nvSpPr>
          <p:cNvPr id="524291" name="Rectangle 3"/>
          <p:cNvSpPr>
            <a:spLocks noGrp="1" noChangeArrowheads="1"/>
          </p:cNvSpPr>
          <p:nvPr>
            <p:ph type="body" sz="half" idx="1"/>
          </p:nvPr>
        </p:nvSpPr>
        <p:spPr>
          <a:xfrm>
            <a:off x="228600" y="228600"/>
            <a:ext cx="3798887" cy="4572000"/>
          </a:xfrm>
          <a:ln/>
        </p:spPr>
        <p:txBody>
          <a:bodyPr/>
          <a:lstStyle/>
          <a:p>
            <a:pPr marL="342900" indent="-342900">
              <a:lnSpc>
                <a:spcPct val="90000"/>
              </a:lnSpc>
            </a:pPr>
            <a:r>
              <a:rPr lang="en-US" sz="2400" dirty="0"/>
              <a:t>A </a:t>
            </a:r>
            <a:r>
              <a:rPr lang="en-US" sz="2400" dirty="0" err="1">
                <a:solidFill>
                  <a:schemeClr val="hlink"/>
                </a:solidFill>
              </a:rPr>
              <a:t>dotplot</a:t>
            </a:r>
            <a:r>
              <a:rPr lang="en-US" sz="2400" dirty="0"/>
              <a:t> is a simple display. It just places a dot along an axis for each case in the data.</a:t>
            </a:r>
          </a:p>
          <a:p>
            <a:pPr marL="342900" indent="-342900">
              <a:lnSpc>
                <a:spcPct val="90000"/>
              </a:lnSpc>
            </a:pPr>
            <a:r>
              <a:rPr lang="en-US" sz="2400" dirty="0"/>
              <a:t>The </a:t>
            </a:r>
            <a:r>
              <a:rPr lang="en-US" sz="2400" dirty="0" err="1"/>
              <a:t>dotplot</a:t>
            </a:r>
            <a:r>
              <a:rPr lang="en-US" sz="2400" dirty="0"/>
              <a:t> to the right shows Kentucky Derby winning times, plotting each race as its own dot.</a:t>
            </a:r>
          </a:p>
          <a:p>
            <a:pPr marL="342900" indent="-342900">
              <a:lnSpc>
                <a:spcPct val="90000"/>
              </a:lnSpc>
            </a:pPr>
            <a:r>
              <a:rPr lang="en-US" sz="2400" dirty="0"/>
              <a:t>You might see a </a:t>
            </a:r>
            <a:r>
              <a:rPr lang="en-US" sz="2400" dirty="0" err="1"/>
              <a:t>dotplot</a:t>
            </a:r>
            <a:r>
              <a:rPr lang="en-US" sz="2400" dirty="0"/>
              <a:t> displayed horizontally or vertically.</a:t>
            </a:r>
          </a:p>
        </p:txBody>
      </p:sp>
      <p:pic>
        <p:nvPicPr>
          <p:cNvPr id="524292" name="Picture 4" descr="04-03a"/>
          <p:cNvPicPr>
            <a:picLocks noChangeAspect="1" noChangeArrowheads="1"/>
          </p:cNvPicPr>
          <p:nvPr/>
        </p:nvPicPr>
        <p:blipFill>
          <a:blip r:embed="rId3" cstate="print"/>
          <a:srcRect/>
          <a:stretch>
            <a:fillRect/>
          </a:stretch>
        </p:blipFill>
        <p:spPr bwMode="auto">
          <a:xfrm>
            <a:off x="4343399" y="-1"/>
            <a:ext cx="4800601" cy="5699051"/>
          </a:xfrm>
          <a:prstGeom prst="rect">
            <a:avLst/>
          </a:prstGeom>
          <a:noFill/>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Jeff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Jeff01</Template>
  <TotalTime>1830</TotalTime>
  <Words>2363</Words>
  <Application>Microsoft Office PowerPoint</Application>
  <PresentationFormat>On-screen Show (4:3)</PresentationFormat>
  <Paragraphs>293</Paragraphs>
  <Slides>52</Slides>
  <Notes>42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52</vt:i4>
      </vt:variant>
    </vt:vector>
  </HeadingPairs>
  <TitlesOfParts>
    <vt:vector size="54" baseType="lpstr">
      <vt:lpstr>Jeff01</vt:lpstr>
      <vt:lpstr>MathType 5.0 Equation</vt:lpstr>
      <vt:lpstr>Statistics 3</vt:lpstr>
      <vt:lpstr>Dealing With a Lot of Numbers…</vt:lpstr>
      <vt:lpstr>Histograms</vt:lpstr>
      <vt:lpstr>Histograms: Displaying the Distribution</vt:lpstr>
      <vt:lpstr>Histograms: Displaying the Distribution</vt:lpstr>
      <vt:lpstr>Stem-and-Leaf Displays</vt:lpstr>
      <vt:lpstr>Stem-and-Leaf Example</vt:lpstr>
      <vt:lpstr>Constructing a Stem-and-Leaf Display</vt:lpstr>
      <vt:lpstr>Dotplots</vt:lpstr>
      <vt:lpstr>Think Before You Draw, Again</vt:lpstr>
      <vt:lpstr>Shape, Center, and Spread</vt:lpstr>
      <vt:lpstr>What is the Shape of the Distribution?</vt:lpstr>
      <vt:lpstr>Humps</vt:lpstr>
      <vt:lpstr>Humps (cont.)</vt:lpstr>
      <vt:lpstr>Humps (cont.)</vt:lpstr>
      <vt:lpstr>Symmetry</vt:lpstr>
      <vt:lpstr>Symmetry (cont.)</vt:lpstr>
      <vt:lpstr>Anything Unusual?</vt:lpstr>
      <vt:lpstr>Anything Unusual? </vt:lpstr>
      <vt:lpstr>Example</vt:lpstr>
      <vt:lpstr>The Data</vt:lpstr>
      <vt:lpstr>Example</vt:lpstr>
      <vt:lpstr>Statistics 3</vt:lpstr>
      <vt:lpstr>Where is the Center?</vt:lpstr>
      <vt:lpstr>Center of a Distribution -Median</vt:lpstr>
      <vt:lpstr>How Spread Out is the Distribution?</vt:lpstr>
      <vt:lpstr>Spread: Home on the Range</vt:lpstr>
      <vt:lpstr>Spread: The Interquartile Range</vt:lpstr>
      <vt:lpstr>Spread: The Interquartile Range</vt:lpstr>
      <vt:lpstr>Spread: The Interquartile Range </vt:lpstr>
      <vt:lpstr>5-Number Summary</vt:lpstr>
      <vt:lpstr>Summarizing Symmetric Distributions - Mean</vt:lpstr>
      <vt:lpstr>Summarizing Symmetric Distributions - Mean</vt:lpstr>
      <vt:lpstr>Mean or Median?</vt:lpstr>
      <vt:lpstr>What About Spread? The Standard Deviation</vt:lpstr>
      <vt:lpstr>What About Spread? The Standard Deviation</vt:lpstr>
      <vt:lpstr>What About Spread? The Standard Deviation</vt:lpstr>
      <vt:lpstr>Thinking About Variation</vt:lpstr>
      <vt:lpstr>Example</vt:lpstr>
      <vt:lpstr>Example</vt:lpstr>
      <vt:lpstr>Example</vt:lpstr>
      <vt:lpstr>Example</vt:lpstr>
      <vt:lpstr>Tell -- Draw a Picture</vt:lpstr>
      <vt:lpstr>Tell -- Shape, Center, and Spread</vt:lpstr>
      <vt:lpstr>Tell -- What About Unusual Features?</vt:lpstr>
      <vt:lpstr>What Can Go Wrong?</vt:lpstr>
      <vt:lpstr>What Can Go Wrong?</vt:lpstr>
      <vt:lpstr>What Can Go Wrong?</vt:lpstr>
      <vt:lpstr>What Can Go Wrong?</vt:lpstr>
      <vt:lpstr>What have we learned?</vt:lpstr>
      <vt:lpstr>What have we learned?</vt:lpstr>
      <vt:lpstr>Homework</vt:lpstr>
    </vt:vector>
  </TitlesOfParts>
  <Company>Wall to Wall Stencils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Statistics 3</dc:title>
  <dc:creator>Jeff Fronius</dc:creator>
  <cp:lastModifiedBy>Jeff Fronius</cp:lastModifiedBy>
  <cp:revision>23</cp:revision>
  <dcterms:created xsi:type="dcterms:W3CDTF">2013-08-05T10:33:19Z</dcterms:created>
  <dcterms:modified xsi:type="dcterms:W3CDTF">2013-08-10T22:51:38Z</dcterms:modified>
</cp:coreProperties>
</file>