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56" r:id="rId2"/>
    <p:sldId id="342" r:id="rId3"/>
    <p:sldId id="379" r:id="rId4"/>
    <p:sldId id="380" r:id="rId5"/>
    <p:sldId id="382" r:id="rId6"/>
    <p:sldId id="383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66" r:id="rId22"/>
    <p:sldId id="367" r:id="rId23"/>
    <p:sldId id="368" r:id="rId24"/>
    <p:sldId id="369" r:id="rId25"/>
    <p:sldId id="370" r:id="rId26"/>
    <p:sldId id="371" r:id="rId27"/>
    <p:sldId id="372" r:id="rId28"/>
    <p:sldId id="373" r:id="rId29"/>
    <p:sldId id="374" r:id="rId30"/>
    <p:sldId id="375" r:id="rId31"/>
    <p:sldId id="376" r:id="rId32"/>
    <p:sldId id="377" r:id="rId33"/>
    <p:sldId id="339" r:id="rId34"/>
    <p:sldId id="396" r:id="rId35"/>
    <p:sldId id="397" r:id="rId36"/>
    <p:sldId id="341" r:id="rId37"/>
    <p:sldId id="384" r:id="rId38"/>
    <p:sldId id="385" r:id="rId39"/>
    <p:sldId id="398" r:id="rId40"/>
    <p:sldId id="386" r:id="rId41"/>
    <p:sldId id="400" r:id="rId42"/>
    <p:sldId id="401" r:id="rId43"/>
    <p:sldId id="402" r:id="rId44"/>
    <p:sldId id="403" r:id="rId45"/>
    <p:sldId id="404" r:id="rId46"/>
    <p:sldId id="405" r:id="rId47"/>
    <p:sldId id="338" r:id="rId48"/>
    <p:sldId id="399" r:id="rId49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FF99"/>
    <a:srgbClr val="FFCCFF"/>
    <a:srgbClr val="FF9933"/>
    <a:srgbClr val="800080"/>
    <a:srgbClr val="FF00FF"/>
    <a:srgbClr val="FF3300"/>
    <a:srgbClr val="00FF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80" y="-71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35659-6189-4A54-B01C-1743953BB326}" type="datetimeFigureOut">
              <a:rPr lang="en-US" smtClean="0"/>
              <a:pPr/>
              <a:t>9/6/2014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31063-AD97-4D9F-9E31-73160C6B2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826000"/>
            <a:ext cx="8001000" cy="889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95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3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0"/>
            <a:ext cx="86868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"/>
            <a:ext cx="8686800" cy="45085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1"/>
            <a:ext cx="7772400" cy="952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00100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3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62500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723900"/>
            <a:ext cx="4040188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2" y="11430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2" y="723900"/>
            <a:ext cx="4041775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46625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1539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4300"/>
            <a:ext cx="3008313" cy="44047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05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0442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762500"/>
            <a:ext cx="9144000" cy="9525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625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7000"/>
            <a:ext cx="8839200" cy="450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7625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Properties of Parallel Lines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 3-1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Line 2"/>
          <p:cNvSpPr>
            <a:spLocks noChangeShapeType="1"/>
          </p:cNvSpPr>
          <p:nvPr/>
        </p:nvSpPr>
        <p:spPr bwMode="auto">
          <a:xfrm flipV="1">
            <a:off x="3200400" y="317500"/>
            <a:ext cx="1752600" cy="34290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51" name="Line 3"/>
          <p:cNvSpPr>
            <a:spLocks noChangeShapeType="1"/>
          </p:cNvSpPr>
          <p:nvPr/>
        </p:nvSpPr>
        <p:spPr bwMode="auto">
          <a:xfrm>
            <a:off x="1295400" y="889000"/>
            <a:ext cx="4724400" cy="2603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52" name="Line 4"/>
          <p:cNvSpPr>
            <a:spLocks noChangeShapeType="1"/>
          </p:cNvSpPr>
          <p:nvPr/>
        </p:nvSpPr>
        <p:spPr bwMode="auto">
          <a:xfrm>
            <a:off x="2667000" y="190500"/>
            <a:ext cx="4724400" cy="2603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4114800" y="20320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3886200" y="1079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1600200" y="4000500"/>
            <a:ext cx="55536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FF"/>
                </a:solidFill>
              </a:rPr>
              <a:t>Alternate Interior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Line 2"/>
          <p:cNvSpPr>
            <a:spLocks noChangeShapeType="1"/>
          </p:cNvSpPr>
          <p:nvPr/>
        </p:nvSpPr>
        <p:spPr bwMode="auto">
          <a:xfrm flipV="1">
            <a:off x="457200" y="1651000"/>
            <a:ext cx="7848600" cy="571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75" name="Line 3"/>
          <p:cNvSpPr>
            <a:spLocks noChangeShapeType="1"/>
          </p:cNvSpPr>
          <p:nvPr/>
        </p:nvSpPr>
        <p:spPr bwMode="auto">
          <a:xfrm>
            <a:off x="1295400" y="889000"/>
            <a:ext cx="4724400" cy="2603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76" name="Line 4"/>
          <p:cNvSpPr>
            <a:spLocks noChangeShapeType="1"/>
          </p:cNvSpPr>
          <p:nvPr/>
        </p:nvSpPr>
        <p:spPr bwMode="auto">
          <a:xfrm>
            <a:off x="2667000" y="190500"/>
            <a:ext cx="4724400" cy="2603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4114800" y="20320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6553200" y="1841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1828800" y="3937000"/>
            <a:ext cx="51432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FF"/>
                </a:solidFill>
              </a:rPr>
              <a:t>Corresponding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498" name="Group 2"/>
          <p:cNvGrpSpPr>
            <a:grpSpLocks/>
          </p:cNvGrpSpPr>
          <p:nvPr/>
        </p:nvGrpSpPr>
        <p:grpSpPr bwMode="auto">
          <a:xfrm rot="15971338">
            <a:off x="-200025" y="733425"/>
            <a:ext cx="4667250" cy="3962400"/>
            <a:chOff x="288" y="144"/>
            <a:chExt cx="4944" cy="2496"/>
          </a:xfrm>
        </p:grpSpPr>
        <p:sp>
          <p:nvSpPr>
            <p:cNvPr id="106499" name="Line 3"/>
            <p:cNvSpPr>
              <a:spLocks noChangeShapeType="1"/>
            </p:cNvSpPr>
            <p:nvPr/>
          </p:nvSpPr>
          <p:spPr bwMode="auto">
            <a:xfrm flipV="1">
              <a:off x="288" y="1248"/>
              <a:ext cx="4944" cy="432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00" name="Line 4"/>
            <p:cNvSpPr>
              <a:spLocks noChangeShapeType="1"/>
            </p:cNvSpPr>
            <p:nvPr/>
          </p:nvSpPr>
          <p:spPr bwMode="auto">
            <a:xfrm>
              <a:off x="816" y="672"/>
              <a:ext cx="2976" cy="1968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01" name="Line 5"/>
            <p:cNvSpPr>
              <a:spLocks noChangeShapeType="1"/>
            </p:cNvSpPr>
            <p:nvPr/>
          </p:nvSpPr>
          <p:spPr bwMode="auto">
            <a:xfrm>
              <a:off x="1680" y="144"/>
              <a:ext cx="2976" cy="1968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2057400" y="12700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2057400" y="3619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4083115" y="762000"/>
            <a:ext cx="405752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00FF"/>
                </a:solidFill>
              </a:rPr>
              <a:t>Alternate Exterior</a:t>
            </a:r>
          </a:p>
          <a:p>
            <a:pPr algn="ctr"/>
            <a:r>
              <a:rPr lang="en-US" sz="3600" b="1">
                <a:solidFill>
                  <a:srgbClr val="FF00FF"/>
                </a:solidFill>
              </a:rPr>
              <a:t>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Line 2"/>
          <p:cNvSpPr>
            <a:spLocks noChangeShapeType="1"/>
          </p:cNvSpPr>
          <p:nvPr/>
        </p:nvSpPr>
        <p:spPr bwMode="auto">
          <a:xfrm flipV="1">
            <a:off x="457200" y="1651000"/>
            <a:ext cx="7848600" cy="571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3" name="Line 3"/>
          <p:cNvSpPr>
            <a:spLocks noChangeShapeType="1"/>
          </p:cNvSpPr>
          <p:nvPr/>
        </p:nvSpPr>
        <p:spPr bwMode="auto">
          <a:xfrm>
            <a:off x="1295400" y="889000"/>
            <a:ext cx="4724400" cy="2603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2667000" y="190500"/>
            <a:ext cx="4724400" cy="2603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3276600" y="15240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4495800" y="1460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1600200" y="4000500"/>
            <a:ext cx="62974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FF"/>
                </a:solidFill>
              </a:rPr>
              <a:t>Consecutive Interior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Line 2"/>
          <p:cNvSpPr>
            <a:spLocks noChangeShapeType="1"/>
          </p:cNvSpPr>
          <p:nvPr/>
        </p:nvSpPr>
        <p:spPr bwMode="auto">
          <a:xfrm flipV="1">
            <a:off x="3200400" y="317500"/>
            <a:ext cx="1752600" cy="34290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47" name="Line 3"/>
          <p:cNvSpPr>
            <a:spLocks noChangeShapeType="1"/>
          </p:cNvSpPr>
          <p:nvPr/>
        </p:nvSpPr>
        <p:spPr bwMode="auto">
          <a:xfrm>
            <a:off x="1295400" y="889000"/>
            <a:ext cx="4724400" cy="2603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48" name="Line 4"/>
          <p:cNvSpPr>
            <a:spLocks noChangeShapeType="1"/>
          </p:cNvSpPr>
          <p:nvPr/>
        </p:nvSpPr>
        <p:spPr bwMode="auto">
          <a:xfrm>
            <a:off x="2667000" y="190500"/>
            <a:ext cx="4724400" cy="2603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4114800" y="20320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4495800" y="13970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1600200" y="4000500"/>
            <a:ext cx="62974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FF"/>
                </a:solidFill>
              </a:rPr>
              <a:t>Consecutive Interior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Line 2"/>
          <p:cNvSpPr>
            <a:spLocks noChangeShapeType="1"/>
          </p:cNvSpPr>
          <p:nvPr/>
        </p:nvSpPr>
        <p:spPr bwMode="auto">
          <a:xfrm flipV="1">
            <a:off x="457200" y="1651000"/>
            <a:ext cx="7848600" cy="571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71" name="Line 3"/>
          <p:cNvSpPr>
            <a:spLocks noChangeShapeType="1"/>
          </p:cNvSpPr>
          <p:nvPr/>
        </p:nvSpPr>
        <p:spPr bwMode="auto">
          <a:xfrm>
            <a:off x="1295400" y="889000"/>
            <a:ext cx="4724400" cy="2603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72" name="Line 4"/>
          <p:cNvSpPr>
            <a:spLocks noChangeShapeType="1"/>
          </p:cNvSpPr>
          <p:nvPr/>
        </p:nvSpPr>
        <p:spPr bwMode="auto">
          <a:xfrm>
            <a:off x="2667000" y="190500"/>
            <a:ext cx="4724400" cy="2603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3886200" y="1968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4572000" y="1460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1600200" y="4000500"/>
            <a:ext cx="55536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FF"/>
                </a:solidFill>
              </a:rPr>
              <a:t>Alternate Interior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 rot="15971338">
            <a:off x="-200025" y="733425"/>
            <a:ext cx="4667250" cy="3962400"/>
            <a:chOff x="288" y="144"/>
            <a:chExt cx="4944" cy="2496"/>
          </a:xfrm>
        </p:grpSpPr>
        <p:sp>
          <p:nvSpPr>
            <p:cNvPr id="110595" name="Line 3"/>
            <p:cNvSpPr>
              <a:spLocks noChangeShapeType="1"/>
            </p:cNvSpPr>
            <p:nvPr/>
          </p:nvSpPr>
          <p:spPr bwMode="auto">
            <a:xfrm flipV="1">
              <a:off x="288" y="1248"/>
              <a:ext cx="4944" cy="432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596" name="Line 4"/>
            <p:cNvSpPr>
              <a:spLocks noChangeShapeType="1"/>
            </p:cNvSpPr>
            <p:nvPr/>
          </p:nvSpPr>
          <p:spPr bwMode="auto">
            <a:xfrm>
              <a:off x="816" y="672"/>
              <a:ext cx="2976" cy="1968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597" name="Line 5"/>
            <p:cNvSpPr>
              <a:spLocks noChangeShapeType="1"/>
            </p:cNvSpPr>
            <p:nvPr/>
          </p:nvSpPr>
          <p:spPr bwMode="auto">
            <a:xfrm>
              <a:off x="1680" y="144"/>
              <a:ext cx="2976" cy="1968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2209800" y="1841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2590800" y="3238500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3810000" y="762000"/>
            <a:ext cx="51432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FF"/>
                </a:solidFill>
              </a:rPr>
              <a:t>Corresponding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Line 2"/>
          <p:cNvSpPr>
            <a:spLocks noChangeShapeType="1"/>
          </p:cNvSpPr>
          <p:nvPr/>
        </p:nvSpPr>
        <p:spPr bwMode="auto">
          <a:xfrm flipV="1">
            <a:off x="457200" y="1651000"/>
            <a:ext cx="7848600" cy="571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19" name="Line 3"/>
          <p:cNvSpPr>
            <a:spLocks noChangeShapeType="1"/>
          </p:cNvSpPr>
          <p:nvPr/>
        </p:nvSpPr>
        <p:spPr bwMode="auto">
          <a:xfrm>
            <a:off x="1295400" y="889000"/>
            <a:ext cx="4724400" cy="2603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20" name="Line 4"/>
          <p:cNvSpPr>
            <a:spLocks noChangeShapeType="1"/>
          </p:cNvSpPr>
          <p:nvPr/>
        </p:nvSpPr>
        <p:spPr bwMode="auto">
          <a:xfrm>
            <a:off x="2667000" y="190500"/>
            <a:ext cx="4724400" cy="2603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3276600" y="15240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5410200" y="1968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1600200" y="4000500"/>
            <a:ext cx="55536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FF"/>
                </a:solidFill>
              </a:rPr>
              <a:t>Alternate Interior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Line 2"/>
          <p:cNvSpPr>
            <a:spLocks noChangeShapeType="1"/>
          </p:cNvSpPr>
          <p:nvPr/>
        </p:nvSpPr>
        <p:spPr bwMode="auto">
          <a:xfrm flipV="1">
            <a:off x="3200400" y="317500"/>
            <a:ext cx="1752600" cy="34290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3" name="Line 3"/>
          <p:cNvSpPr>
            <a:spLocks noChangeShapeType="1"/>
          </p:cNvSpPr>
          <p:nvPr/>
        </p:nvSpPr>
        <p:spPr bwMode="auto">
          <a:xfrm>
            <a:off x="1295400" y="889000"/>
            <a:ext cx="4724400" cy="2603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4" name="Line 4"/>
          <p:cNvSpPr>
            <a:spLocks noChangeShapeType="1"/>
          </p:cNvSpPr>
          <p:nvPr/>
        </p:nvSpPr>
        <p:spPr bwMode="auto">
          <a:xfrm>
            <a:off x="2667000" y="190500"/>
            <a:ext cx="4724400" cy="2603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200400" y="22860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4800600" y="825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1600200" y="4000500"/>
            <a:ext cx="57075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FF"/>
                </a:solidFill>
              </a:rPr>
              <a:t>Alternate Exterior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Line 2"/>
          <p:cNvSpPr>
            <a:spLocks noChangeShapeType="1"/>
          </p:cNvSpPr>
          <p:nvPr/>
        </p:nvSpPr>
        <p:spPr bwMode="auto">
          <a:xfrm flipV="1">
            <a:off x="457200" y="1651000"/>
            <a:ext cx="7848600" cy="571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67" name="Line 3"/>
          <p:cNvSpPr>
            <a:spLocks noChangeShapeType="1"/>
          </p:cNvSpPr>
          <p:nvPr/>
        </p:nvSpPr>
        <p:spPr bwMode="auto">
          <a:xfrm>
            <a:off x="1295400" y="889000"/>
            <a:ext cx="4724400" cy="2603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68" name="Line 4"/>
          <p:cNvSpPr>
            <a:spLocks noChangeShapeType="1"/>
          </p:cNvSpPr>
          <p:nvPr/>
        </p:nvSpPr>
        <p:spPr bwMode="auto">
          <a:xfrm>
            <a:off x="2667000" y="190500"/>
            <a:ext cx="4724400" cy="2603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2133600" y="1587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6477000" y="1841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1600200" y="4000500"/>
            <a:ext cx="57075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FF"/>
                </a:solidFill>
              </a:rPr>
              <a:t>Alternate Exterior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>
                <a:solidFill>
                  <a:srgbClr val="FFFF00"/>
                </a:solidFill>
              </a:rPr>
              <a:t>Definition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Transversal</a:t>
            </a:r>
            <a:r>
              <a:rPr lang="en-US" sz="4000" b="1" dirty="0"/>
              <a:t> – A line that crosses two other lines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533400" y="1778000"/>
            <a:ext cx="79560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Note: the two other lines may be parallel, but do not need to be parallel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690" name="Group 2"/>
          <p:cNvGrpSpPr>
            <a:grpSpLocks/>
          </p:cNvGrpSpPr>
          <p:nvPr/>
        </p:nvGrpSpPr>
        <p:grpSpPr bwMode="auto">
          <a:xfrm rot="15971338">
            <a:off x="-200025" y="733425"/>
            <a:ext cx="4667250" cy="3962400"/>
            <a:chOff x="288" y="144"/>
            <a:chExt cx="4944" cy="2496"/>
          </a:xfrm>
        </p:grpSpPr>
        <p:sp>
          <p:nvSpPr>
            <p:cNvPr id="114691" name="Line 3"/>
            <p:cNvSpPr>
              <a:spLocks noChangeShapeType="1"/>
            </p:cNvSpPr>
            <p:nvPr/>
          </p:nvSpPr>
          <p:spPr bwMode="auto">
            <a:xfrm flipV="1">
              <a:off x="288" y="1248"/>
              <a:ext cx="4944" cy="432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692" name="Line 4"/>
            <p:cNvSpPr>
              <a:spLocks noChangeShapeType="1"/>
            </p:cNvSpPr>
            <p:nvPr/>
          </p:nvSpPr>
          <p:spPr bwMode="auto">
            <a:xfrm>
              <a:off x="816" y="672"/>
              <a:ext cx="2976" cy="1968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693" name="Line 5"/>
            <p:cNvSpPr>
              <a:spLocks noChangeShapeType="1"/>
            </p:cNvSpPr>
            <p:nvPr/>
          </p:nvSpPr>
          <p:spPr bwMode="auto">
            <a:xfrm>
              <a:off x="1680" y="144"/>
              <a:ext cx="2976" cy="1968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1447800" y="1714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1828800" y="30480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3810000" y="762000"/>
            <a:ext cx="51432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FF"/>
                </a:solidFill>
              </a:rPr>
              <a:t>Corresponding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Line 2"/>
          <p:cNvSpPr>
            <a:spLocks noChangeShapeType="1"/>
          </p:cNvSpPr>
          <p:nvPr/>
        </p:nvSpPr>
        <p:spPr bwMode="auto">
          <a:xfrm flipV="1">
            <a:off x="457200" y="1651000"/>
            <a:ext cx="7848600" cy="571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15" name="Line 3"/>
          <p:cNvSpPr>
            <a:spLocks noChangeShapeType="1"/>
          </p:cNvSpPr>
          <p:nvPr/>
        </p:nvSpPr>
        <p:spPr bwMode="auto">
          <a:xfrm>
            <a:off x="1295400" y="889000"/>
            <a:ext cx="4724400" cy="2603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16" name="Line 4"/>
          <p:cNvSpPr>
            <a:spLocks noChangeShapeType="1"/>
          </p:cNvSpPr>
          <p:nvPr/>
        </p:nvSpPr>
        <p:spPr bwMode="auto">
          <a:xfrm>
            <a:off x="2667000" y="190500"/>
            <a:ext cx="4724400" cy="2603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2971800" y="21590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5638800" y="1333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1600200" y="4000500"/>
            <a:ext cx="57075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FF"/>
                </a:solidFill>
              </a:rPr>
              <a:t>Alternate Exterior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738" name="Group 2"/>
          <p:cNvGrpSpPr>
            <a:grpSpLocks/>
          </p:cNvGrpSpPr>
          <p:nvPr/>
        </p:nvGrpSpPr>
        <p:grpSpPr bwMode="auto">
          <a:xfrm rot="15971338">
            <a:off x="-200025" y="733425"/>
            <a:ext cx="4667250" cy="3962400"/>
            <a:chOff x="288" y="144"/>
            <a:chExt cx="4944" cy="2496"/>
          </a:xfrm>
        </p:grpSpPr>
        <p:sp>
          <p:nvSpPr>
            <p:cNvPr id="116739" name="Line 3"/>
            <p:cNvSpPr>
              <a:spLocks noChangeShapeType="1"/>
            </p:cNvSpPr>
            <p:nvPr/>
          </p:nvSpPr>
          <p:spPr bwMode="auto">
            <a:xfrm flipV="1">
              <a:off x="288" y="1248"/>
              <a:ext cx="4944" cy="432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740" name="Line 4"/>
            <p:cNvSpPr>
              <a:spLocks noChangeShapeType="1"/>
            </p:cNvSpPr>
            <p:nvPr/>
          </p:nvSpPr>
          <p:spPr bwMode="auto">
            <a:xfrm>
              <a:off x="816" y="672"/>
              <a:ext cx="2976" cy="1968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741" name="Line 5"/>
            <p:cNvSpPr>
              <a:spLocks noChangeShapeType="1"/>
            </p:cNvSpPr>
            <p:nvPr/>
          </p:nvSpPr>
          <p:spPr bwMode="auto">
            <a:xfrm>
              <a:off x="1680" y="144"/>
              <a:ext cx="2976" cy="1968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1752600" y="2222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2057400" y="3619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16744" name="Text Box 8"/>
          <p:cNvSpPr txBox="1">
            <a:spLocks noChangeArrowheads="1"/>
          </p:cNvSpPr>
          <p:nvPr/>
        </p:nvSpPr>
        <p:spPr bwMode="auto">
          <a:xfrm>
            <a:off x="3810000" y="762000"/>
            <a:ext cx="51432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FF"/>
                </a:solidFill>
              </a:rPr>
              <a:t>Corresponding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Line 2"/>
          <p:cNvSpPr>
            <a:spLocks noChangeShapeType="1"/>
          </p:cNvSpPr>
          <p:nvPr/>
        </p:nvSpPr>
        <p:spPr bwMode="auto">
          <a:xfrm flipV="1">
            <a:off x="457200" y="1651000"/>
            <a:ext cx="7848600" cy="571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763" name="Line 3"/>
          <p:cNvSpPr>
            <a:spLocks noChangeShapeType="1"/>
          </p:cNvSpPr>
          <p:nvPr/>
        </p:nvSpPr>
        <p:spPr bwMode="auto">
          <a:xfrm>
            <a:off x="1295400" y="889000"/>
            <a:ext cx="4724400" cy="2603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764" name="Line 4"/>
          <p:cNvSpPr>
            <a:spLocks noChangeShapeType="1"/>
          </p:cNvSpPr>
          <p:nvPr/>
        </p:nvSpPr>
        <p:spPr bwMode="auto">
          <a:xfrm>
            <a:off x="2667000" y="190500"/>
            <a:ext cx="4724400" cy="2603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3048000" y="21590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5334000" y="1968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1828800" y="3937000"/>
            <a:ext cx="51432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FF"/>
                </a:solidFill>
              </a:rPr>
              <a:t>Corresponding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786" name="Group 2"/>
          <p:cNvGrpSpPr>
            <a:grpSpLocks/>
          </p:cNvGrpSpPr>
          <p:nvPr/>
        </p:nvGrpSpPr>
        <p:grpSpPr bwMode="auto">
          <a:xfrm rot="15971338">
            <a:off x="-200025" y="733425"/>
            <a:ext cx="4667250" cy="3962400"/>
            <a:chOff x="288" y="144"/>
            <a:chExt cx="4944" cy="2496"/>
          </a:xfrm>
        </p:grpSpPr>
        <p:sp>
          <p:nvSpPr>
            <p:cNvPr id="118787" name="Line 3"/>
            <p:cNvSpPr>
              <a:spLocks noChangeShapeType="1"/>
            </p:cNvSpPr>
            <p:nvPr/>
          </p:nvSpPr>
          <p:spPr bwMode="auto">
            <a:xfrm flipV="1">
              <a:off x="288" y="1248"/>
              <a:ext cx="4944" cy="432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8788" name="Line 4"/>
            <p:cNvSpPr>
              <a:spLocks noChangeShapeType="1"/>
            </p:cNvSpPr>
            <p:nvPr/>
          </p:nvSpPr>
          <p:spPr bwMode="auto">
            <a:xfrm>
              <a:off x="816" y="672"/>
              <a:ext cx="2976" cy="1968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8789" name="Line 5"/>
            <p:cNvSpPr>
              <a:spLocks noChangeShapeType="1"/>
            </p:cNvSpPr>
            <p:nvPr/>
          </p:nvSpPr>
          <p:spPr bwMode="auto">
            <a:xfrm>
              <a:off x="1680" y="144"/>
              <a:ext cx="2976" cy="1968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1676400" y="2222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2362200" y="26670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4160059" y="762000"/>
            <a:ext cx="390363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00FF"/>
                </a:solidFill>
              </a:rPr>
              <a:t>Alternate Interior</a:t>
            </a:r>
          </a:p>
          <a:p>
            <a:pPr algn="ctr"/>
            <a:r>
              <a:rPr lang="en-US" sz="3600" b="1">
                <a:solidFill>
                  <a:srgbClr val="FF00FF"/>
                </a:solidFill>
              </a:rPr>
              <a:t>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Line 2"/>
          <p:cNvSpPr>
            <a:spLocks noChangeShapeType="1"/>
          </p:cNvSpPr>
          <p:nvPr/>
        </p:nvSpPr>
        <p:spPr bwMode="auto">
          <a:xfrm flipV="1">
            <a:off x="457200" y="1651000"/>
            <a:ext cx="7848600" cy="571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811" name="Line 3"/>
          <p:cNvSpPr>
            <a:spLocks noChangeShapeType="1"/>
          </p:cNvSpPr>
          <p:nvPr/>
        </p:nvSpPr>
        <p:spPr bwMode="auto">
          <a:xfrm>
            <a:off x="1295400" y="889000"/>
            <a:ext cx="4724400" cy="2603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812" name="Line 4"/>
          <p:cNvSpPr>
            <a:spLocks noChangeShapeType="1"/>
          </p:cNvSpPr>
          <p:nvPr/>
        </p:nvSpPr>
        <p:spPr bwMode="auto">
          <a:xfrm>
            <a:off x="2667000" y="190500"/>
            <a:ext cx="4724400" cy="2603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3352800" y="1587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5791200" y="1333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1828800" y="3937000"/>
            <a:ext cx="51432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FF"/>
                </a:solidFill>
              </a:rPr>
              <a:t>Corresponding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834" name="Group 2"/>
          <p:cNvGrpSpPr>
            <a:grpSpLocks/>
          </p:cNvGrpSpPr>
          <p:nvPr/>
        </p:nvGrpSpPr>
        <p:grpSpPr bwMode="auto">
          <a:xfrm rot="15971338">
            <a:off x="-200025" y="733425"/>
            <a:ext cx="4667250" cy="3962400"/>
            <a:chOff x="288" y="144"/>
            <a:chExt cx="4944" cy="2496"/>
          </a:xfrm>
        </p:grpSpPr>
        <p:sp>
          <p:nvSpPr>
            <p:cNvPr id="120835" name="Line 3"/>
            <p:cNvSpPr>
              <a:spLocks noChangeShapeType="1"/>
            </p:cNvSpPr>
            <p:nvPr/>
          </p:nvSpPr>
          <p:spPr bwMode="auto">
            <a:xfrm flipV="1">
              <a:off x="288" y="1248"/>
              <a:ext cx="4944" cy="432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836" name="Line 4"/>
            <p:cNvSpPr>
              <a:spLocks noChangeShapeType="1"/>
            </p:cNvSpPr>
            <p:nvPr/>
          </p:nvSpPr>
          <p:spPr bwMode="auto">
            <a:xfrm>
              <a:off x="816" y="672"/>
              <a:ext cx="2976" cy="1968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837" name="Line 5"/>
            <p:cNvSpPr>
              <a:spLocks noChangeShapeType="1"/>
            </p:cNvSpPr>
            <p:nvPr/>
          </p:nvSpPr>
          <p:spPr bwMode="auto">
            <a:xfrm>
              <a:off x="1680" y="144"/>
              <a:ext cx="2976" cy="1968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1752600" y="22860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20839" name="Text Box 7"/>
          <p:cNvSpPr txBox="1">
            <a:spLocks noChangeArrowheads="1"/>
          </p:cNvSpPr>
          <p:nvPr/>
        </p:nvSpPr>
        <p:spPr bwMode="auto">
          <a:xfrm>
            <a:off x="1828800" y="30480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20840" name="Text Box 8"/>
          <p:cNvSpPr txBox="1">
            <a:spLocks noChangeArrowheads="1"/>
          </p:cNvSpPr>
          <p:nvPr/>
        </p:nvSpPr>
        <p:spPr bwMode="auto">
          <a:xfrm>
            <a:off x="3788162" y="762000"/>
            <a:ext cx="464742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00FF"/>
                </a:solidFill>
              </a:rPr>
              <a:t>Consecutive Interior</a:t>
            </a:r>
          </a:p>
          <a:p>
            <a:pPr algn="ctr"/>
            <a:r>
              <a:rPr lang="en-US" sz="3600" b="1">
                <a:solidFill>
                  <a:srgbClr val="FF00FF"/>
                </a:solidFill>
              </a:rPr>
              <a:t>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Line 2"/>
          <p:cNvSpPr>
            <a:spLocks noChangeShapeType="1"/>
          </p:cNvSpPr>
          <p:nvPr/>
        </p:nvSpPr>
        <p:spPr bwMode="auto">
          <a:xfrm flipV="1">
            <a:off x="3200400" y="317500"/>
            <a:ext cx="1752600" cy="34290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59" name="Line 3"/>
          <p:cNvSpPr>
            <a:spLocks noChangeShapeType="1"/>
          </p:cNvSpPr>
          <p:nvPr/>
        </p:nvSpPr>
        <p:spPr bwMode="auto">
          <a:xfrm>
            <a:off x="1295400" y="889000"/>
            <a:ext cx="4724400" cy="2603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60" name="Line 4"/>
          <p:cNvSpPr>
            <a:spLocks noChangeShapeType="1"/>
          </p:cNvSpPr>
          <p:nvPr/>
        </p:nvSpPr>
        <p:spPr bwMode="auto">
          <a:xfrm>
            <a:off x="2667000" y="190500"/>
            <a:ext cx="4724400" cy="2603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3276600" y="22860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21862" name="Text Box 6"/>
          <p:cNvSpPr txBox="1">
            <a:spLocks noChangeArrowheads="1"/>
          </p:cNvSpPr>
          <p:nvPr/>
        </p:nvSpPr>
        <p:spPr bwMode="auto">
          <a:xfrm>
            <a:off x="3810000" y="1079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21863" name="Text Box 7"/>
          <p:cNvSpPr txBox="1">
            <a:spLocks noChangeArrowheads="1"/>
          </p:cNvSpPr>
          <p:nvPr/>
        </p:nvSpPr>
        <p:spPr bwMode="auto">
          <a:xfrm>
            <a:off x="1600200" y="4000500"/>
            <a:ext cx="51432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FF"/>
                </a:solidFill>
              </a:rPr>
              <a:t>Corresponding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882" name="Group 2"/>
          <p:cNvGrpSpPr>
            <a:grpSpLocks/>
          </p:cNvGrpSpPr>
          <p:nvPr/>
        </p:nvGrpSpPr>
        <p:grpSpPr bwMode="auto">
          <a:xfrm rot="15971338">
            <a:off x="-200025" y="733425"/>
            <a:ext cx="4667250" cy="3962400"/>
            <a:chOff x="288" y="144"/>
            <a:chExt cx="4944" cy="2496"/>
          </a:xfrm>
        </p:grpSpPr>
        <p:sp>
          <p:nvSpPr>
            <p:cNvPr id="122883" name="Line 3"/>
            <p:cNvSpPr>
              <a:spLocks noChangeShapeType="1"/>
            </p:cNvSpPr>
            <p:nvPr/>
          </p:nvSpPr>
          <p:spPr bwMode="auto">
            <a:xfrm flipV="1">
              <a:off x="288" y="1248"/>
              <a:ext cx="4944" cy="432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884" name="Line 4"/>
            <p:cNvSpPr>
              <a:spLocks noChangeShapeType="1"/>
            </p:cNvSpPr>
            <p:nvPr/>
          </p:nvSpPr>
          <p:spPr bwMode="auto">
            <a:xfrm>
              <a:off x="816" y="672"/>
              <a:ext cx="2976" cy="1968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885" name="Line 5"/>
            <p:cNvSpPr>
              <a:spLocks noChangeShapeType="1"/>
            </p:cNvSpPr>
            <p:nvPr/>
          </p:nvSpPr>
          <p:spPr bwMode="auto">
            <a:xfrm>
              <a:off x="1680" y="144"/>
              <a:ext cx="2976" cy="1968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2209800" y="1841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1828800" y="3111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22888" name="Text Box 8"/>
          <p:cNvSpPr txBox="1">
            <a:spLocks noChangeArrowheads="1"/>
          </p:cNvSpPr>
          <p:nvPr/>
        </p:nvSpPr>
        <p:spPr bwMode="auto">
          <a:xfrm>
            <a:off x="4160059" y="762000"/>
            <a:ext cx="390363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00FF"/>
                </a:solidFill>
              </a:rPr>
              <a:t>Alternate Interior</a:t>
            </a:r>
          </a:p>
          <a:p>
            <a:pPr algn="ctr"/>
            <a:r>
              <a:rPr lang="en-US" sz="3600" b="1">
                <a:solidFill>
                  <a:srgbClr val="FF00FF"/>
                </a:solidFill>
              </a:rPr>
              <a:t>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Line 2"/>
          <p:cNvSpPr>
            <a:spLocks noChangeShapeType="1"/>
          </p:cNvSpPr>
          <p:nvPr/>
        </p:nvSpPr>
        <p:spPr bwMode="auto">
          <a:xfrm flipV="1">
            <a:off x="457200" y="1651000"/>
            <a:ext cx="7848600" cy="571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907" name="Line 3"/>
          <p:cNvSpPr>
            <a:spLocks noChangeShapeType="1"/>
          </p:cNvSpPr>
          <p:nvPr/>
        </p:nvSpPr>
        <p:spPr bwMode="auto">
          <a:xfrm>
            <a:off x="1295400" y="889000"/>
            <a:ext cx="4724400" cy="2603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908" name="Line 4"/>
          <p:cNvSpPr>
            <a:spLocks noChangeShapeType="1"/>
          </p:cNvSpPr>
          <p:nvPr/>
        </p:nvSpPr>
        <p:spPr bwMode="auto">
          <a:xfrm>
            <a:off x="2667000" y="190500"/>
            <a:ext cx="4724400" cy="2603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4114800" y="20320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5410200" y="19050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1600200" y="4000500"/>
            <a:ext cx="62974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FF"/>
                </a:solidFill>
              </a:rPr>
              <a:t>Consecutive Interior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762500"/>
            <a:ext cx="8686800" cy="9525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rgbClr val="FFFF00"/>
                </a:solidFill>
              </a:rPr>
              <a:t>Definition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Corresponding Angles </a:t>
            </a:r>
            <a:r>
              <a:rPr lang="en-US" sz="4000" b="1" dirty="0"/>
              <a:t>– Angles that appear in the same relative position</a:t>
            </a:r>
          </a:p>
        </p:txBody>
      </p:sp>
      <p:sp>
        <p:nvSpPr>
          <p:cNvPr id="129035" name="Line 11"/>
          <p:cNvSpPr>
            <a:spLocks noChangeShapeType="1"/>
          </p:cNvSpPr>
          <p:nvPr/>
        </p:nvSpPr>
        <p:spPr bwMode="auto">
          <a:xfrm flipV="1">
            <a:off x="609600" y="3048000"/>
            <a:ext cx="7848600" cy="571500"/>
          </a:xfrm>
          <a:prstGeom prst="line">
            <a:avLst/>
          </a:prstGeom>
          <a:noFill/>
          <a:ln w="3810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36" name="Line 12"/>
          <p:cNvSpPr>
            <a:spLocks noChangeShapeType="1"/>
          </p:cNvSpPr>
          <p:nvPr/>
        </p:nvSpPr>
        <p:spPr bwMode="auto">
          <a:xfrm>
            <a:off x="1447800" y="2286000"/>
            <a:ext cx="4724400" cy="2603500"/>
          </a:xfrm>
          <a:prstGeom prst="line">
            <a:avLst/>
          </a:prstGeom>
          <a:noFill/>
          <a:ln w="3810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37" name="Line 13"/>
          <p:cNvSpPr>
            <a:spLocks noChangeShapeType="1"/>
          </p:cNvSpPr>
          <p:nvPr/>
        </p:nvSpPr>
        <p:spPr bwMode="auto">
          <a:xfrm>
            <a:off x="4343400" y="2413000"/>
            <a:ext cx="3200400" cy="1778000"/>
          </a:xfrm>
          <a:prstGeom prst="line">
            <a:avLst/>
          </a:prstGeom>
          <a:noFill/>
          <a:ln w="3810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38" name="Text Box 14"/>
          <p:cNvSpPr txBox="1">
            <a:spLocks noChangeArrowheads="1"/>
          </p:cNvSpPr>
          <p:nvPr/>
        </p:nvSpPr>
        <p:spPr bwMode="auto">
          <a:xfrm>
            <a:off x="2286000" y="30480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29039" name="Text Box 15"/>
          <p:cNvSpPr txBox="1">
            <a:spLocks noChangeArrowheads="1"/>
          </p:cNvSpPr>
          <p:nvPr/>
        </p:nvSpPr>
        <p:spPr bwMode="auto">
          <a:xfrm>
            <a:off x="4724400" y="2857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930" name="Group 2"/>
          <p:cNvGrpSpPr>
            <a:grpSpLocks/>
          </p:cNvGrpSpPr>
          <p:nvPr/>
        </p:nvGrpSpPr>
        <p:grpSpPr bwMode="auto">
          <a:xfrm rot="15971338">
            <a:off x="-200025" y="733425"/>
            <a:ext cx="4667250" cy="3962400"/>
            <a:chOff x="288" y="144"/>
            <a:chExt cx="4944" cy="2496"/>
          </a:xfrm>
        </p:grpSpPr>
        <p:sp>
          <p:nvSpPr>
            <p:cNvPr id="124931" name="Line 3"/>
            <p:cNvSpPr>
              <a:spLocks noChangeShapeType="1"/>
            </p:cNvSpPr>
            <p:nvPr/>
          </p:nvSpPr>
          <p:spPr bwMode="auto">
            <a:xfrm flipV="1">
              <a:off x="288" y="1248"/>
              <a:ext cx="4944" cy="432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32" name="Line 4"/>
            <p:cNvSpPr>
              <a:spLocks noChangeShapeType="1"/>
            </p:cNvSpPr>
            <p:nvPr/>
          </p:nvSpPr>
          <p:spPr bwMode="auto">
            <a:xfrm>
              <a:off x="816" y="672"/>
              <a:ext cx="2976" cy="1968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33" name="Line 5"/>
            <p:cNvSpPr>
              <a:spLocks noChangeShapeType="1"/>
            </p:cNvSpPr>
            <p:nvPr/>
          </p:nvSpPr>
          <p:spPr bwMode="auto">
            <a:xfrm>
              <a:off x="1680" y="144"/>
              <a:ext cx="2976" cy="1968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1524000" y="1587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2514600" y="3238500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4083115" y="762000"/>
            <a:ext cx="405752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00FF"/>
                </a:solidFill>
              </a:rPr>
              <a:t>Alternate Exterior</a:t>
            </a:r>
          </a:p>
          <a:p>
            <a:pPr algn="ctr"/>
            <a:r>
              <a:rPr lang="en-US" sz="3600" b="1">
                <a:solidFill>
                  <a:srgbClr val="FF00FF"/>
                </a:solidFill>
              </a:rPr>
              <a:t>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Line 2"/>
          <p:cNvSpPr>
            <a:spLocks noChangeShapeType="1"/>
          </p:cNvSpPr>
          <p:nvPr/>
        </p:nvSpPr>
        <p:spPr bwMode="auto">
          <a:xfrm flipV="1">
            <a:off x="3200400" y="317500"/>
            <a:ext cx="1752600" cy="34290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55" name="Line 3"/>
          <p:cNvSpPr>
            <a:spLocks noChangeShapeType="1"/>
          </p:cNvSpPr>
          <p:nvPr/>
        </p:nvSpPr>
        <p:spPr bwMode="auto">
          <a:xfrm>
            <a:off x="1295400" y="889000"/>
            <a:ext cx="4724400" cy="2603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56" name="Line 4"/>
          <p:cNvSpPr>
            <a:spLocks noChangeShapeType="1"/>
          </p:cNvSpPr>
          <p:nvPr/>
        </p:nvSpPr>
        <p:spPr bwMode="auto">
          <a:xfrm>
            <a:off x="2667000" y="190500"/>
            <a:ext cx="4724400" cy="2603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3810000" y="2603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25958" name="Text Box 6"/>
          <p:cNvSpPr txBox="1">
            <a:spLocks noChangeArrowheads="1"/>
          </p:cNvSpPr>
          <p:nvPr/>
        </p:nvSpPr>
        <p:spPr bwMode="auto">
          <a:xfrm>
            <a:off x="4495800" y="13970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1600200" y="4000500"/>
            <a:ext cx="51432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FF"/>
                </a:solidFill>
              </a:rPr>
              <a:t>Corresponding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978" name="Group 2"/>
          <p:cNvGrpSpPr>
            <a:grpSpLocks/>
          </p:cNvGrpSpPr>
          <p:nvPr/>
        </p:nvGrpSpPr>
        <p:grpSpPr bwMode="auto">
          <a:xfrm rot="15971338">
            <a:off x="-200025" y="733425"/>
            <a:ext cx="4667250" cy="3962400"/>
            <a:chOff x="288" y="144"/>
            <a:chExt cx="4944" cy="2496"/>
          </a:xfrm>
        </p:grpSpPr>
        <p:sp>
          <p:nvSpPr>
            <p:cNvPr id="126979" name="Line 3"/>
            <p:cNvSpPr>
              <a:spLocks noChangeShapeType="1"/>
            </p:cNvSpPr>
            <p:nvPr/>
          </p:nvSpPr>
          <p:spPr bwMode="auto">
            <a:xfrm flipV="1">
              <a:off x="288" y="1248"/>
              <a:ext cx="4944" cy="432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980" name="Line 4"/>
            <p:cNvSpPr>
              <a:spLocks noChangeShapeType="1"/>
            </p:cNvSpPr>
            <p:nvPr/>
          </p:nvSpPr>
          <p:spPr bwMode="auto">
            <a:xfrm>
              <a:off x="816" y="672"/>
              <a:ext cx="2976" cy="1968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981" name="Line 5"/>
            <p:cNvSpPr>
              <a:spLocks noChangeShapeType="1"/>
            </p:cNvSpPr>
            <p:nvPr/>
          </p:nvSpPr>
          <p:spPr bwMode="auto">
            <a:xfrm>
              <a:off x="1680" y="144"/>
              <a:ext cx="2976" cy="1968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1981200" y="12700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2362200" y="2603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26984" name="Text Box 8"/>
          <p:cNvSpPr txBox="1">
            <a:spLocks noChangeArrowheads="1"/>
          </p:cNvSpPr>
          <p:nvPr/>
        </p:nvSpPr>
        <p:spPr bwMode="auto">
          <a:xfrm>
            <a:off x="3810000" y="762000"/>
            <a:ext cx="51432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FF"/>
                </a:solidFill>
              </a:rPr>
              <a:t>Corresponding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>
                <a:solidFill>
                  <a:srgbClr val="FFFF00"/>
                </a:solidFill>
              </a:rPr>
              <a:t>Investigation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252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57414" y="2032000"/>
            <a:ext cx="3586586" cy="368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384426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>
                <a:solidFill>
                  <a:srgbClr val="FFFF00"/>
                </a:solidFill>
              </a:rPr>
              <a:t>Investigation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57414" y="2032000"/>
            <a:ext cx="3586586" cy="368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>
                <a:solidFill>
                  <a:srgbClr val="FFFF00"/>
                </a:solidFill>
              </a:rPr>
              <a:t>Investigation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7414" y="2032000"/>
            <a:ext cx="3586586" cy="368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551671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0"/>
            <a:ext cx="8229600" cy="9525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Conjecture / Postulate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2921000"/>
          </a:xfrm>
        </p:spPr>
        <p:txBody>
          <a:bodyPr>
            <a:noAutofit/>
          </a:bodyPr>
          <a:lstStyle/>
          <a:p>
            <a:r>
              <a:rPr lang="en-US" sz="3600" b="1" dirty="0"/>
              <a:t>If two parallel lines are cut by a transversal, then the corresponding angles are congruent</a:t>
            </a:r>
            <a:endParaRPr lang="en-US" sz="3600" b="1" dirty="0">
              <a:cs typeface="Arial" charset="0"/>
            </a:endParaRPr>
          </a:p>
        </p:txBody>
      </p:sp>
      <p:sp>
        <p:nvSpPr>
          <p:cNvPr id="90121" name="Line 9"/>
          <p:cNvSpPr>
            <a:spLocks noChangeShapeType="1"/>
          </p:cNvSpPr>
          <p:nvPr/>
        </p:nvSpPr>
        <p:spPr bwMode="auto">
          <a:xfrm flipV="1">
            <a:off x="762000" y="3111500"/>
            <a:ext cx="7848600" cy="571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2" name="Line 10"/>
          <p:cNvSpPr>
            <a:spLocks noChangeShapeType="1"/>
          </p:cNvSpPr>
          <p:nvPr/>
        </p:nvSpPr>
        <p:spPr bwMode="auto">
          <a:xfrm>
            <a:off x="2362200" y="2794000"/>
            <a:ext cx="3124200" cy="17780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3" name="Line 11"/>
          <p:cNvSpPr>
            <a:spLocks noChangeShapeType="1"/>
          </p:cNvSpPr>
          <p:nvPr/>
        </p:nvSpPr>
        <p:spPr bwMode="auto">
          <a:xfrm>
            <a:off x="3886200" y="2159000"/>
            <a:ext cx="3810000" cy="2095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3657600" y="30480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6096000" y="27940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9" name="Rectangle 8"/>
          <p:cNvSpPr/>
          <p:nvPr/>
        </p:nvSpPr>
        <p:spPr>
          <a:xfrm>
            <a:off x="2743200" y="1181100"/>
            <a:ext cx="3505200" cy="63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762500"/>
            <a:ext cx="8229600" cy="9525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Conjecture / Theorem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2921000"/>
          </a:xfrm>
        </p:spPr>
        <p:txBody>
          <a:bodyPr>
            <a:noAutofit/>
          </a:bodyPr>
          <a:lstStyle/>
          <a:p>
            <a:r>
              <a:rPr lang="en-US" sz="4000" b="1" dirty="0"/>
              <a:t>If two parallel lines are cut by a transversal, then the alternate interior angles are congruent</a:t>
            </a:r>
            <a:endParaRPr lang="en-US" sz="4000" b="1" dirty="0">
              <a:cs typeface="Arial" charset="0"/>
            </a:endParaRPr>
          </a:p>
        </p:txBody>
      </p:sp>
      <p:sp>
        <p:nvSpPr>
          <p:cNvPr id="134148" name="Line 4"/>
          <p:cNvSpPr>
            <a:spLocks noChangeShapeType="1"/>
          </p:cNvSpPr>
          <p:nvPr/>
        </p:nvSpPr>
        <p:spPr bwMode="auto">
          <a:xfrm flipV="1">
            <a:off x="533400" y="3238500"/>
            <a:ext cx="7848600" cy="571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49" name="Line 5"/>
          <p:cNvSpPr>
            <a:spLocks noChangeShapeType="1"/>
          </p:cNvSpPr>
          <p:nvPr/>
        </p:nvSpPr>
        <p:spPr bwMode="auto">
          <a:xfrm>
            <a:off x="2133600" y="2921000"/>
            <a:ext cx="3124200" cy="17780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50" name="Line 6"/>
          <p:cNvSpPr>
            <a:spLocks noChangeShapeType="1"/>
          </p:cNvSpPr>
          <p:nvPr/>
        </p:nvSpPr>
        <p:spPr bwMode="auto">
          <a:xfrm>
            <a:off x="4724400" y="2921000"/>
            <a:ext cx="2743200" cy="1460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51" name="Text Box 7"/>
          <p:cNvSpPr txBox="1">
            <a:spLocks noChangeArrowheads="1"/>
          </p:cNvSpPr>
          <p:nvPr/>
        </p:nvSpPr>
        <p:spPr bwMode="auto">
          <a:xfrm>
            <a:off x="3429000" y="31750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5410200" y="3492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9" name="Rectangle 8"/>
          <p:cNvSpPr/>
          <p:nvPr/>
        </p:nvSpPr>
        <p:spPr>
          <a:xfrm>
            <a:off x="4953000" y="1333500"/>
            <a:ext cx="3657600" cy="63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762500"/>
            <a:ext cx="8229600" cy="9525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Conjecture / Theorem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2921000"/>
          </a:xfrm>
        </p:spPr>
        <p:txBody>
          <a:bodyPr>
            <a:noAutofit/>
          </a:bodyPr>
          <a:lstStyle/>
          <a:p>
            <a:r>
              <a:rPr lang="en-US" sz="4000" b="1" dirty="0"/>
              <a:t>If two parallel lines are cut by a transversal, then the alternate exterior angles are congruent</a:t>
            </a:r>
            <a:endParaRPr lang="en-US" sz="4000" b="1" dirty="0">
              <a:cs typeface="Arial" charset="0"/>
            </a:endParaRPr>
          </a:p>
        </p:txBody>
      </p:sp>
      <p:sp>
        <p:nvSpPr>
          <p:cNvPr id="135172" name="Line 4"/>
          <p:cNvSpPr>
            <a:spLocks noChangeShapeType="1"/>
          </p:cNvSpPr>
          <p:nvPr/>
        </p:nvSpPr>
        <p:spPr bwMode="auto">
          <a:xfrm flipV="1">
            <a:off x="685800" y="3111500"/>
            <a:ext cx="7848600" cy="571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173" name="Line 5"/>
          <p:cNvSpPr>
            <a:spLocks noChangeShapeType="1"/>
          </p:cNvSpPr>
          <p:nvPr/>
        </p:nvSpPr>
        <p:spPr bwMode="auto">
          <a:xfrm>
            <a:off x="2286000" y="2794000"/>
            <a:ext cx="3124200" cy="17780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174" name="Line 6"/>
          <p:cNvSpPr>
            <a:spLocks noChangeShapeType="1"/>
          </p:cNvSpPr>
          <p:nvPr/>
        </p:nvSpPr>
        <p:spPr bwMode="auto">
          <a:xfrm>
            <a:off x="4953000" y="2794000"/>
            <a:ext cx="2667000" cy="1460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3200400" y="3492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35176" name="Text Box 8"/>
          <p:cNvSpPr txBox="1">
            <a:spLocks noChangeArrowheads="1"/>
          </p:cNvSpPr>
          <p:nvPr/>
        </p:nvSpPr>
        <p:spPr bwMode="auto">
          <a:xfrm>
            <a:off x="6019800" y="27940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9" name="Rectangle 8"/>
          <p:cNvSpPr/>
          <p:nvPr/>
        </p:nvSpPr>
        <p:spPr>
          <a:xfrm>
            <a:off x="5105400" y="1257300"/>
            <a:ext cx="3657600" cy="63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762500"/>
            <a:ext cx="8229600" cy="9525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Conjecture / Theorem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2921000"/>
          </a:xfrm>
        </p:spPr>
        <p:txBody>
          <a:bodyPr>
            <a:noAutofit/>
          </a:bodyPr>
          <a:lstStyle/>
          <a:p>
            <a:r>
              <a:rPr lang="en-US" sz="4000" b="1" dirty="0"/>
              <a:t>If two parallel lines are cut by a transversal, then the </a:t>
            </a:r>
            <a:r>
              <a:rPr lang="en-US" sz="4000" b="1" dirty="0" smtClean="0"/>
              <a:t>same side interior angles are supplementary</a:t>
            </a:r>
            <a:endParaRPr lang="en-US" sz="4000" b="1" dirty="0">
              <a:cs typeface="Arial" charset="0"/>
            </a:endParaRPr>
          </a:p>
        </p:txBody>
      </p:sp>
      <p:sp>
        <p:nvSpPr>
          <p:cNvPr id="135172" name="Line 4"/>
          <p:cNvSpPr>
            <a:spLocks noChangeShapeType="1"/>
          </p:cNvSpPr>
          <p:nvPr/>
        </p:nvSpPr>
        <p:spPr bwMode="auto">
          <a:xfrm flipV="1">
            <a:off x="685800" y="3111500"/>
            <a:ext cx="7848600" cy="571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173" name="Line 5"/>
          <p:cNvSpPr>
            <a:spLocks noChangeShapeType="1"/>
          </p:cNvSpPr>
          <p:nvPr/>
        </p:nvSpPr>
        <p:spPr bwMode="auto">
          <a:xfrm>
            <a:off x="2286000" y="2794000"/>
            <a:ext cx="3124200" cy="17780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174" name="Line 6"/>
          <p:cNvSpPr>
            <a:spLocks noChangeShapeType="1"/>
          </p:cNvSpPr>
          <p:nvPr/>
        </p:nvSpPr>
        <p:spPr bwMode="auto">
          <a:xfrm>
            <a:off x="4953000" y="2794000"/>
            <a:ext cx="2667000" cy="1460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4038600" y="3429000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X</a:t>
            </a:r>
          </a:p>
        </p:txBody>
      </p:sp>
      <p:sp>
        <p:nvSpPr>
          <p:cNvPr id="135176" name="Text Box 8"/>
          <p:cNvSpPr txBox="1">
            <a:spLocks noChangeArrowheads="1"/>
          </p:cNvSpPr>
          <p:nvPr/>
        </p:nvSpPr>
        <p:spPr bwMode="auto">
          <a:xfrm>
            <a:off x="5562600" y="3365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X</a:t>
            </a:r>
          </a:p>
        </p:txBody>
      </p:sp>
      <p:sp>
        <p:nvSpPr>
          <p:cNvPr id="9" name="Rectangle 8"/>
          <p:cNvSpPr/>
          <p:nvPr/>
        </p:nvSpPr>
        <p:spPr>
          <a:xfrm>
            <a:off x="4953000" y="1333500"/>
            <a:ext cx="4191000" cy="63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89500"/>
            <a:ext cx="8229600" cy="8255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rgbClr val="FFFF00"/>
                </a:solidFill>
              </a:rPr>
              <a:t>Definition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48895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Alternate Interior Angles </a:t>
            </a:r>
            <a:r>
              <a:rPr lang="en-US" sz="3600" b="1" dirty="0"/>
              <a:t>– Angles between the pair of lines and on opposite sides of the transversal</a:t>
            </a:r>
          </a:p>
        </p:txBody>
      </p:sp>
      <p:sp>
        <p:nvSpPr>
          <p:cNvPr id="130052" name="Line 4"/>
          <p:cNvSpPr>
            <a:spLocks noChangeShapeType="1"/>
          </p:cNvSpPr>
          <p:nvPr/>
        </p:nvSpPr>
        <p:spPr bwMode="auto">
          <a:xfrm flipV="1">
            <a:off x="1066800" y="3048000"/>
            <a:ext cx="7848600" cy="571500"/>
          </a:xfrm>
          <a:prstGeom prst="line">
            <a:avLst/>
          </a:prstGeom>
          <a:noFill/>
          <a:ln w="44450">
            <a:solidFill>
              <a:schemeClr val="accent3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0053" name="Line 5"/>
          <p:cNvSpPr>
            <a:spLocks noChangeShapeType="1"/>
          </p:cNvSpPr>
          <p:nvPr/>
        </p:nvSpPr>
        <p:spPr bwMode="auto">
          <a:xfrm>
            <a:off x="1905000" y="2286000"/>
            <a:ext cx="4724400" cy="2603500"/>
          </a:xfrm>
          <a:prstGeom prst="line">
            <a:avLst/>
          </a:prstGeom>
          <a:noFill/>
          <a:ln w="44450">
            <a:solidFill>
              <a:schemeClr val="accent3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0054" name="Line 6"/>
          <p:cNvSpPr>
            <a:spLocks noChangeShapeType="1"/>
          </p:cNvSpPr>
          <p:nvPr/>
        </p:nvSpPr>
        <p:spPr bwMode="auto">
          <a:xfrm>
            <a:off x="4800600" y="2413000"/>
            <a:ext cx="3200400" cy="1778000"/>
          </a:xfrm>
          <a:prstGeom prst="line">
            <a:avLst/>
          </a:prstGeom>
          <a:noFill/>
          <a:ln w="44450">
            <a:solidFill>
              <a:schemeClr val="accent3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4572000" y="3365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5181600" y="2857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>
                <a:solidFill>
                  <a:srgbClr val="FFFF00"/>
                </a:solidFill>
              </a:rPr>
              <a:t>Investigation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0"/>
            <a:ext cx="8229600" cy="4381500"/>
          </a:xfrm>
        </p:spPr>
        <p:txBody>
          <a:bodyPr>
            <a:normAutofit fontScale="92500"/>
          </a:bodyPr>
          <a:lstStyle/>
          <a:p>
            <a:r>
              <a:rPr lang="en-US" sz="4800" b="1" dirty="0"/>
              <a:t>Will these conjectures hold if the lines are not parallel?</a:t>
            </a:r>
          </a:p>
          <a:p>
            <a:r>
              <a:rPr lang="en-US" sz="4800" b="1" dirty="0"/>
              <a:t>Try it</a:t>
            </a:r>
          </a:p>
          <a:p>
            <a:endParaRPr lang="en-US" sz="4800" b="1" dirty="0"/>
          </a:p>
          <a:p>
            <a:r>
              <a:rPr lang="en-US" sz="4800" b="1" dirty="0"/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7046913" cy="43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254000"/>
            <a:ext cx="4191000" cy="2985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175000"/>
            <a:ext cx="6997700" cy="613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3939891"/>
            <a:ext cx="8686800" cy="536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7046913" cy="43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44500"/>
            <a:ext cx="2971800" cy="2871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365500"/>
            <a:ext cx="7239000" cy="583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4064000"/>
            <a:ext cx="8839200" cy="542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7046913" cy="43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508001"/>
            <a:ext cx="3657600" cy="2616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3439885"/>
            <a:ext cx="6629400" cy="59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4064000"/>
            <a:ext cx="5181600" cy="47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434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444500"/>
            <a:ext cx="4294413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825500"/>
            <a:ext cx="2178050" cy="518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1524000"/>
            <a:ext cx="751928" cy="53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2286000"/>
            <a:ext cx="8001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434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34999"/>
            <a:ext cx="2133600" cy="384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1" y="698500"/>
            <a:ext cx="2784889" cy="69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1201" y="1587500"/>
            <a:ext cx="1037167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38800" y="2540000"/>
            <a:ext cx="1524000" cy="750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434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508000"/>
            <a:ext cx="506281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825500"/>
            <a:ext cx="2353896" cy="645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43800" y="1651000"/>
            <a:ext cx="111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43800" y="2603501"/>
            <a:ext cx="1143000" cy="750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>
                <a:solidFill>
                  <a:srgbClr val="FFFF00"/>
                </a:solidFill>
              </a:rPr>
              <a:t>Homework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Pages 119 – 121</a:t>
            </a:r>
          </a:p>
          <a:p>
            <a:endParaRPr lang="en-US" sz="4800" dirty="0" smtClean="0"/>
          </a:p>
          <a:p>
            <a:r>
              <a:rPr lang="en-US" sz="4800" dirty="0" smtClean="0"/>
              <a:t>10-18, 24, 29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>
                <a:solidFill>
                  <a:srgbClr val="FFFF00"/>
                </a:solidFill>
              </a:rPr>
              <a:t>Honors Homework</a:t>
            </a:r>
            <a:endParaRPr lang="en-US" sz="6600" b="1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Pages 119 – 121</a:t>
            </a:r>
          </a:p>
          <a:p>
            <a:endParaRPr lang="en-US" sz="4800" dirty="0" smtClean="0"/>
          </a:p>
          <a:p>
            <a:r>
              <a:rPr lang="en-US" sz="4800" dirty="0" smtClean="0"/>
              <a:t>10 - 24, 29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889500"/>
            <a:ext cx="8229600" cy="8255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rgbClr val="FFFF00"/>
                </a:solidFill>
              </a:rPr>
              <a:t>Definition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48895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Alternate Exterior Angles </a:t>
            </a:r>
            <a:r>
              <a:rPr lang="en-US" sz="4000" b="1" dirty="0"/>
              <a:t>– Angles outside the pair of lines and on opposite sides of the transversal</a:t>
            </a:r>
          </a:p>
        </p:txBody>
      </p:sp>
      <p:sp>
        <p:nvSpPr>
          <p:cNvPr id="132100" name="Line 4"/>
          <p:cNvSpPr>
            <a:spLocks noChangeShapeType="1"/>
          </p:cNvSpPr>
          <p:nvPr/>
        </p:nvSpPr>
        <p:spPr bwMode="auto">
          <a:xfrm flipV="1">
            <a:off x="685800" y="2984500"/>
            <a:ext cx="7848600" cy="571500"/>
          </a:xfrm>
          <a:prstGeom prst="line">
            <a:avLst/>
          </a:prstGeom>
          <a:noFill/>
          <a:ln w="508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01" name="Line 5"/>
          <p:cNvSpPr>
            <a:spLocks noChangeShapeType="1"/>
          </p:cNvSpPr>
          <p:nvPr/>
        </p:nvSpPr>
        <p:spPr bwMode="auto">
          <a:xfrm>
            <a:off x="1524000" y="2222500"/>
            <a:ext cx="4724400" cy="2603500"/>
          </a:xfrm>
          <a:prstGeom prst="line">
            <a:avLst/>
          </a:prstGeom>
          <a:noFill/>
          <a:ln w="508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02" name="Line 6"/>
          <p:cNvSpPr>
            <a:spLocks noChangeShapeType="1"/>
          </p:cNvSpPr>
          <p:nvPr/>
        </p:nvSpPr>
        <p:spPr bwMode="auto">
          <a:xfrm>
            <a:off x="4419600" y="2349500"/>
            <a:ext cx="3200400" cy="1778000"/>
          </a:xfrm>
          <a:prstGeom prst="line">
            <a:avLst/>
          </a:prstGeom>
          <a:noFill/>
          <a:ln w="508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03" name="Text Box 7"/>
          <p:cNvSpPr txBox="1">
            <a:spLocks noChangeArrowheads="1"/>
          </p:cNvSpPr>
          <p:nvPr/>
        </p:nvSpPr>
        <p:spPr bwMode="auto">
          <a:xfrm>
            <a:off x="3200400" y="3429000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32104" name="Text Box 8"/>
          <p:cNvSpPr txBox="1">
            <a:spLocks noChangeArrowheads="1"/>
          </p:cNvSpPr>
          <p:nvPr/>
        </p:nvSpPr>
        <p:spPr bwMode="auto">
          <a:xfrm>
            <a:off x="5867400" y="26670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889500"/>
            <a:ext cx="8229600" cy="8255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rgbClr val="FFFF00"/>
                </a:solidFill>
              </a:rPr>
              <a:t>Definition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48895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Same Side Interior </a:t>
            </a:r>
            <a:r>
              <a:rPr lang="en-US" sz="4000" b="1" dirty="0">
                <a:solidFill>
                  <a:srgbClr val="7030A0"/>
                </a:solidFill>
              </a:rPr>
              <a:t>Angles </a:t>
            </a:r>
            <a:r>
              <a:rPr lang="en-US" sz="4000" b="1" dirty="0"/>
              <a:t>– Angles inside the pair of lines and on the same side of the transversal</a:t>
            </a:r>
          </a:p>
        </p:txBody>
      </p:sp>
      <p:sp>
        <p:nvSpPr>
          <p:cNvPr id="133124" name="Line 4"/>
          <p:cNvSpPr>
            <a:spLocks noChangeShapeType="1"/>
          </p:cNvSpPr>
          <p:nvPr/>
        </p:nvSpPr>
        <p:spPr bwMode="auto">
          <a:xfrm flipV="1">
            <a:off x="762000" y="2921000"/>
            <a:ext cx="7848600" cy="571500"/>
          </a:xfrm>
          <a:prstGeom prst="line">
            <a:avLst/>
          </a:prstGeom>
          <a:noFill/>
          <a:ln w="57150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25" name="Line 5"/>
          <p:cNvSpPr>
            <a:spLocks noChangeShapeType="1"/>
          </p:cNvSpPr>
          <p:nvPr/>
        </p:nvSpPr>
        <p:spPr bwMode="auto">
          <a:xfrm>
            <a:off x="2133600" y="2413000"/>
            <a:ext cx="4191000" cy="2349500"/>
          </a:xfrm>
          <a:prstGeom prst="line">
            <a:avLst/>
          </a:prstGeom>
          <a:noFill/>
          <a:ln w="57150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26" name="Line 6"/>
          <p:cNvSpPr>
            <a:spLocks noChangeShapeType="1"/>
          </p:cNvSpPr>
          <p:nvPr/>
        </p:nvSpPr>
        <p:spPr bwMode="auto">
          <a:xfrm>
            <a:off x="4495800" y="2286000"/>
            <a:ext cx="3200400" cy="1778000"/>
          </a:xfrm>
          <a:prstGeom prst="line">
            <a:avLst/>
          </a:prstGeom>
          <a:noFill/>
          <a:ln w="57150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27" name="Text Box 7"/>
          <p:cNvSpPr txBox="1">
            <a:spLocks noChangeArrowheads="1"/>
          </p:cNvSpPr>
          <p:nvPr/>
        </p:nvSpPr>
        <p:spPr bwMode="auto">
          <a:xfrm>
            <a:off x="3581400" y="2857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X</a:t>
            </a:r>
          </a:p>
        </p:txBody>
      </p:sp>
      <p:sp>
        <p:nvSpPr>
          <p:cNvPr id="133128" name="Text Box 8"/>
          <p:cNvSpPr txBox="1">
            <a:spLocks noChangeArrowheads="1"/>
          </p:cNvSpPr>
          <p:nvPr/>
        </p:nvSpPr>
        <p:spPr bwMode="auto">
          <a:xfrm>
            <a:off x="5029200" y="2730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378" name="Group 2"/>
          <p:cNvGraphicFramePr>
            <a:graphicFrameLocks noGrp="1"/>
          </p:cNvGraphicFramePr>
          <p:nvPr/>
        </p:nvGraphicFramePr>
        <p:xfrm>
          <a:off x="76200" y="1164167"/>
          <a:ext cx="8915400" cy="3505200"/>
        </p:xfrm>
        <a:graphic>
          <a:graphicData uri="http://schemas.openxmlformats.org/drawingml/2006/table">
            <a:tbl>
              <a:tblPr/>
              <a:tblGrid>
                <a:gridCol w="3581400"/>
                <a:gridCol w="2667000"/>
                <a:gridCol w="2667000"/>
              </a:tblGrid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8100" marB="381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Same side of Transversal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Opposite sides of Transversal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Between the Parallel Lines</a:t>
                      </a:r>
                    </a:p>
                  </a:txBody>
                  <a:tcPr marT="38100" marB="381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Same Side Interior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Alternate Interior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Outside the Parallel Lines</a:t>
                      </a:r>
                    </a:p>
                  </a:txBody>
                  <a:tcPr marT="38100" marB="381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Alternate Exterior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Same position compared to parallel lines</a:t>
                      </a:r>
                    </a:p>
                  </a:txBody>
                  <a:tcPr marT="38100" marB="381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Corresponding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01400" name="Text Box 24"/>
          <p:cNvSpPr txBox="1">
            <a:spLocks noChangeArrowheads="1"/>
          </p:cNvSpPr>
          <p:nvPr/>
        </p:nvSpPr>
        <p:spPr bwMode="auto">
          <a:xfrm>
            <a:off x="4191000" y="190500"/>
            <a:ext cx="403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1" dirty="0">
                <a:latin typeface="Franklin Gothic Medium" pitchFamily="34" charset="0"/>
              </a:rPr>
              <a:t>Transversal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Line 2"/>
          <p:cNvSpPr>
            <a:spLocks noChangeShapeType="1"/>
          </p:cNvSpPr>
          <p:nvPr/>
        </p:nvSpPr>
        <p:spPr bwMode="auto">
          <a:xfrm flipV="1">
            <a:off x="457200" y="1651000"/>
            <a:ext cx="7848600" cy="571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03" name="Line 3"/>
          <p:cNvSpPr>
            <a:spLocks noChangeShapeType="1"/>
          </p:cNvSpPr>
          <p:nvPr/>
        </p:nvSpPr>
        <p:spPr bwMode="auto">
          <a:xfrm>
            <a:off x="1295400" y="889000"/>
            <a:ext cx="4724400" cy="2603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04" name="Line 4"/>
          <p:cNvSpPr>
            <a:spLocks noChangeShapeType="1"/>
          </p:cNvSpPr>
          <p:nvPr/>
        </p:nvSpPr>
        <p:spPr bwMode="auto">
          <a:xfrm>
            <a:off x="2667000" y="190500"/>
            <a:ext cx="4724400" cy="26035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2133600" y="16510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4572000" y="14605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1828800" y="3937000"/>
            <a:ext cx="51432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FF"/>
                </a:solidFill>
              </a:rPr>
              <a:t>Corresponding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426" name="Group 2"/>
          <p:cNvGrpSpPr>
            <a:grpSpLocks/>
          </p:cNvGrpSpPr>
          <p:nvPr/>
        </p:nvGrpSpPr>
        <p:grpSpPr bwMode="auto">
          <a:xfrm rot="15971338">
            <a:off x="-200025" y="733425"/>
            <a:ext cx="4667250" cy="3962400"/>
            <a:chOff x="288" y="144"/>
            <a:chExt cx="4944" cy="2496"/>
          </a:xfrm>
        </p:grpSpPr>
        <p:sp>
          <p:nvSpPr>
            <p:cNvPr id="103427" name="Line 3"/>
            <p:cNvSpPr>
              <a:spLocks noChangeShapeType="1"/>
            </p:cNvSpPr>
            <p:nvPr/>
          </p:nvSpPr>
          <p:spPr bwMode="auto">
            <a:xfrm flipV="1">
              <a:off x="288" y="1248"/>
              <a:ext cx="4944" cy="432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28" name="Line 4"/>
            <p:cNvSpPr>
              <a:spLocks noChangeShapeType="1"/>
            </p:cNvSpPr>
            <p:nvPr/>
          </p:nvSpPr>
          <p:spPr bwMode="auto">
            <a:xfrm>
              <a:off x="816" y="672"/>
              <a:ext cx="2976" cy="1968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29" name="Line 5"/>
            <p:cNvSpPr>
              <a:spLocks noChangeShapeType="1"/>
            </p:cNvSpPr>
            <p:nvPr/>
          </p:nvSpPr>
          <p:spPr bwMode="auto">
            <a:xfrm>
              <a:off x="1680" y="144"/>
              <a:ext cx="2976" cy="1968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2209800" y="1778000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2362200" y="266700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3788162" y="762000"/>
            <a:ext cx="464742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00FF"/>
                </a:solidFill>
              </a:rPr>
              <a:t>Consecutive Interior</a:t>
            </a:r>
          </a:p>
          <a:p>
            <a:pPr algn="ctr"/>
            <a:r>
              <a:rPr lang="en-US" sz="3600" b="1">
                <a:solidFill>
                  <a:srgbClr val="FF00FF"/>
                </a:solidFill>
              </a:rPr>
              <a:t>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2" grpId="0"/>
    </p:bld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852</TotalTime>
  <Words>436</Words>
  <Application>Microsoft Office PowerPoint</Application>
  <PresentationFormat>On-screen Show (16:10)</PresentationFormat>
  <Paragraphs>198</Paragraphs>
  <Slides>48</Slides>
  <Notes>48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Jeff01</vt:lpstr>
      <vt:lpstr>Geometry 3-1</vt:lpstr>
      <vt:lpstr>Definition</vt:lpstr>
      <vt:lpstr>Definition</vt:lpstr>
      <vt:lpstr>Definition</vt:lpstr>
      <vt:lpstr>Definition</vt:lpstr>
      <vt:lpstr>Definition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Investigation</vt:lpstr>
      <vt:lpstr>Investigation</vt:lpstr>
      <vt:lpstr>Investigation</vt:lpstr>
      <vt:lpstr>Conjecture / Postulate</vt:lpstr>
      <vt:lpstr>Conjecture / Theorem</vt:lpstr>
      <vt:lpstr>Conjecture / Theorem</vt:lpstr>
      <vt:lpstr>Conjecture / Theorem</vt:lpstr>
      <vt:lpstr>Investigation</vt:lpstr>
      <vt:lpstr>Practice</vt:lpstr>
      <vt:lpstr>Practice</vt:lpstr>
      <vt:lpstr>Practice</vt:lpstr>
      <vt:lpstr>Practice</vt:lpstr>
      <vt:lpstr>Practice</vt:lpstr>
      <vt:lpstr>Practice</vt:lpstr>
      <vt:lpstr>Homework</vt:lpstr>
      <vt:lpstr>Honors 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Polygons</dc:title>
  <dc:creator>Fronius</dc:creator>
  <cp:lastModifiedBy>Jeff Fronius</cp:lastModifiedBy>
  <cp:revision>54</cp:revision>
  <dcterms:created xsi:type="dcterms:W3CDTF">2006-09-14T21:23:10Z</dcterms:created>
  <dcterms:modified xsi:type="dcterms:W3CDTF">2014-09-06T21:14:02Z</dcterms:modified>
</cp:coreProperties>
</file>