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sldIdLst>
    <p:sldId id="256" r:id="rId2"/>
    <p:sldId id="257" r:id="rId3"/>
    <p:sldId id="258" r:id="rId4"/>
    <p:sldId id="259" r:id="rId5"/>
    <p:sldId id="261" r:id="rId6"/>
    <p:sldId id="264" r:id="rId7"/>
    <p:sldId id="271" r:id="rId8"/>
    <p:sldId id="266" r:id="rId9"/>
    <p:sldId id="267" r:id="rId10"/>
    <p:sldId id="265" r:id="rId11"/>
    <p:sldId id="268" r:id="rId12"/>
    <p:sldId id="269" r:id="rId13"/>
    <p:sldId id="262" r:id="rId14"/>
    <p:sldId id="270" r:id="rId15"/>
    <p:sldId id="263" r:id="rId16"/>
    <p:sldId id="272" r:id="rId17"/>
    <p:sldId id="274" r:id="rId18"/>
    <p:sldId id="275" r:id="rId19"/>
    <p:sldId id="273" r:id="rId20"/>
    <p:sldId id="276" r:id="rId21"/>
    <p:sldId id="277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278" r:id="rId5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80" y="-7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2C28D-A602-497F-88AB-E3A1F57EEFFC}" type="datetimeFigureOut">
              <a:rPr lang="en-US" smtClean="0"/>
              <a:pPr/>
              <a:t>8/23/2014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278FF-5798-4BFD-8DE7-811D4A1C99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278FF-5798-4BFD-8DE7-811D4A1C996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278FF-5798-4BFD-8DE7-811D4A1C996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278FF-5798-4BFD-8DE7-811D4A1C996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278FF-5798-4BFD-8DE7-811D4A1C996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278FF-5798-4BFD-8DE7-811D4A1C996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278FF-5798-4BFD-8DE7-811D4A1C996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278FF-5798-4BFD-8DE7-811D4A1C996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278FF-5798-4BFD-8DE7-811D4A1C996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278FF-5798-4BFD-8DE7-811D4A1C996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278FF-5798-4BFD-8DE7-811D4A1C996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278FF-5798-4BFD-8DE7-811D4A1C996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278FF-5798-4BFD-8DE7-811D4A1C996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278FF-5798-4BFD-8DE7-811D4A1C996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278FF-5798-4BFD-8DE7-811D4A1C996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278FF-5798-4BFD-8DE7-811D4A1C996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278FF-5798-4BFD-8DE7-811D4A1C996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278FF-5798-4BFD-8DE7-811D4A1C996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EAB6B-7794-43DB-898C-08B0ECA9415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EAB6B-7794-43DB-898C-08B0ECA9415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EAB6B-7794-43DB-898C-08B0ECA94156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EAB6B-7794-43DB-898C-08B0ECA94156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EAB6B-7794-43DB-898C-08B0ECA94156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278FF-5798-4BFD-8DE7-811D4A1C996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EAB6B-7794-43DB-898C-08B0ECA94156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EAB6B-7794-43DB-898C-08B0ECA94156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EAB6B-7794-43DB-898C-08B0ECA94156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EAB6B-7794-43DB-898C-08B0ECA94156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EAB6B-7794-43DB-898C-08B0ECA94156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EAB6B-7794-43DB-898C-08B0ECA94156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EAB6B-7794-43DB-898C-08B0ECA94156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EAB6B-7794-43DB-898C-08B0ECA94156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EAB6B-7794-43DB-898C-08B0ECA94156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EAB6B-7794-43DB-898C-08B0ECA94156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278FF-5798-4BFD-8DE7-811D4A1C996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EAB6B-7794-43DB-898C-08B0ECA94156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EAB6B-7794-43DB-898C-08B0ECA94156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EAB6B-7794-43DB-898C-08B0ECA94156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EAB6B-7794-43DB-898C-08B0ECA94156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EAB6B-7794-43DB-898C-08B0ECA94156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EAB6B-7794-43DB-898C-08B0ECA94156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EAB6B-7794-43DB-898C-08B0ECA94156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EAB6B-7794-43DB-898C-08B0ECA94156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EAB6B-7794-43DB-898C-08B0ECA94156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EAB6B-7794-43DB-898C-08B0ECA94156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278FF-5798-4BFD-8DE7-811D4A1C996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278FF-5798-4BFD-8DE7-811D4A1C9963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278FF-5798-4BFD-8DE7-811D4A1C9963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278FF-5798-4BFD-8DE7-811D4A1C9963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278FF-5798-4BFD-8DE7-811D4A1C9963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278FF-5798-4BFD-8DE7-811D4A1C9963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278FF-5798-4BFD-8DE7-811D4A1C9963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278FF-5798-4BFD-8DE7-811D4A1C9963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278FF-5798-4BFD-8DE7-811D4A1C9963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278FF-5798-4BFD-8DE7-811D4A1C996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278FF-5798-4BFD-8DE7-811D4A1C996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278FF-5798-4BFD-8DE7-811D4A1C996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278FF-5798-4BFD-8DE7-811D4A1C996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343400"/>
            <a:ext cx="8001000" cy="8001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8859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138862" y="2138363"/>
            <a:ext cx="5143500" cy="86677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229600" y="0"/>
            <a:ext cx="914400" cy="51435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466344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46634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286250"/>
            <a:ext cx="86868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1450"/>
            <a:ext cx="8686800" cy="4057650"/>
          </a:xfrm>
        </p:spPr>
        <p:txBody>
          <a:bodyPr/>
          <a:lstStyle>
            <a:lvl1pPr>
              <a:buClr>
                <a:schemeClr val="tx2">
                  <a:lumMod val="75000"/>
                </a:schemeClr>
              </a:buClr>
              <a:defRPr/>
            </a:lvl1pPr>
            <a:lvl2pPr>
              <a:buClr>
                <a:schemeClr val="tx2">
                  <a:lumMod val="75000"/>
                </a:schemeClr>
              </a:buClr>
              <a:defRPr/>
            </a:lvl2pPr>
            <a:lvl3pPr>
              <a:buClr>
                <a:schemeClr val="tx2">
                  <a:lumMod val="75000"/>
                </a:schemeClr>
              </a:buClr>
              <a:defRPr/>
            </a:lvl3pPr>
            <a:lvl4pPr>
              <a:buClr>
                <a:schemeClr val="tx2">
                  <a:lumMod val="75000"/>
                </a:schemeClr>
              </a:buClr>
              <a:defRPr/>
            </a:lvl4pPr>
            <a:lvl5pPr>
              <a:buClr>
                <a:schemeClr val="tx2">
                  <a:lumMod val="75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286251"/>
            <a:ext cx="7772400" cy="8572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20091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138862" y="2138363"/>
            <a:ext cx="5143500" cy="86677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229600" y="0"/>
            <a:ext cx="914400" cy="51435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40030"/>
            <a:ext cx="4267200" cy="35890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0030"/>
            <a:ext cx="4267200" cy="35890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286250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871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51510"/>
            <a:ext cx="4040188" cy="3429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2" y="102871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2" y="651510"/>
            <a:ext cx="4041775" cy="3429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271962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7"/>
            <a:ext cx="5111750" cy="3738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2870"/>
            <a:ext cx="3008313" cy="39643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11480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71450"/>
            <a:ext cx="5486400" cy="3703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453985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286250"/>
            <a:ext cx="9144000" cy="8572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2862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14300"/>
            <a:ext cx="8839200" cy="4057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4286250"/>
            <a:ext cx="9144000" cy="0"/>
          </a:xfrm>
          <a:prstGeom prst="line">
            <a:avLst/>
          </a:prstGeom>
          <a:ln w="508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FFF00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Geometry 2-3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Deductive Reasoning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Deductive Reasoning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Law of Syllogism </a:t>
            </a:r>
            <a:r>
              <a:rPr lang="en-US" dirty="0" smtClean="0"/>
              <a:t>– Combining two conditional statements when the conclusion of the first statement is the hypothesis of the second statement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95550"/>
            <a:ext cx="9144000" cy="1458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Deductive Reasoning</a:t>
            </a:r>
            <a:endParaRPr lang="en-US" sz="3600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173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33550"/>
            <a:ext cx="9144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Deductive Reasoning</a:t>
            </a:r>
            <a:endParaRPr lang="en-US" sz="36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75438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5951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3375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Deductive Reasoning</a:t>
            </a:r>
            <a:endParaRPr lang="en-US" sz="36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0"/>
            <a:ext cx="6934200" cy="123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04950"/>
            <a:ext cx="8991600" cy="761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2647950"/>
            <a:ext cx="8991600" cy="1397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Deductive Reasoning</a:t>
            </a:r>
            <a:endParaRPr lang="en-US" sz="3600" dirty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8991600" cy="1397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04950"/>
            <a:ext cx="8153400" cy="65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473000"/>
            <a:ext cx="9144000" cy="901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0"/>
            <a:ext cx="47699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Deductive Reasoning</a:t>
            </a:r>
            <a:endParaRPr lang="en-US" sz="3600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99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971550"/>
            <a:ext cx="8991600" cy="133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799" y="3028950"/>
            <a:ext cx="458992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Deductive Reasoning</a:t>
            </a:r>
            <a:endParaRPr lang="en-US" sz="3600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99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819150"/>
            <a:ext cx="8763000" cy="1726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2876550"/>
            <a:ext cx="8991600" cy="47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Deductive Reasoning</a:t>
            </a:r>
            <a:endParaRPr lang="en-US" sz="3600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99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819150"/>
            <a:ext cx="75438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495550"/>
            <a:ext cx="9144000" cy="515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Deductive Reasoning</a:t>
            </a:r>
            <a:endParaRPr lang="en-US" sz="3600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10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971550"/>
            <a:ext cx="8839200" cy="8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2876550"/>
            <a:ext cx="2628900" cy="646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1450"/>
            <a:ext cx="8915400" cy="405765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Deductive Reasoning – </a:t>
            </a:r>
            <a:r>
              <a:rPr lang="en-US" dirty="0" smtClean="0"/>
              <a:t>The process of showing that certain statements follow logically from agreed upon assumptions and proven facts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Deductive Reasoning</a:t>
            </a:r>
            <a:endParaRPr lang="en-US" sz="3600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10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971550"/>
            <a:ext cx="69246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2190750"/>
            <a:ext cx="6400800" cy="821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Deductive Reasoning</a:t>
            </a:r>
            <a:endParaRPr lang="en-US" sz="3600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10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971549"/>
            <a:ext cx="8229600" cy="1115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2952750"/>
            <a:ext cx="2373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Geometry </a:t>
            </a:r>
            <a:r>
              <a:rPr lang="en-US" dirty="0" smtClean="0"/>
              <a:t>2-3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Deductive Reasoning</a:t>
            </a:r>
          </a:p>
          <a:p>
            <a:r>
              <a:rPr lang="en-US" dirty="0" smtClean="0"/>
              <a:t>Konigsberg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Seven Bridges of Konigsberg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0"/>
            <a:ext cx="3048000" cy="4203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04800" y="133350"/>
            <a:ext cx="5638800" cy="3962399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6000" b="1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 Story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Seven Bridges of Konigsberg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0"/>
            <a:ext cx="6400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286250"/>
            <a:ext cx="8229600" cy="857250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Definition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440055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accent1"/>
                </a:solidFill>
              </a:rPr>
              <a:t>Network – A collection of points connected by paths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0B0F0"/>
                </a:solidFill>
              </a:rPr>
              <a:t>Traveling a network means that the network can be drawn with a pencil without lifting the pencil off the paper, and without retracing any paths.  (Points may be passed over more than once.)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b="1">
                <a:solidFill>
                  <a:srgbClr val="FFFF00"/>
                </a:solidFill>
              </a:rPr>
              <a:t>Networks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6000" b="1" dirty="0">
                <a:solidFill>
                  <a:srgbClr val="00B050"/>
                </a:solidFill>
              </a:rPr>
              <a:t>Which of the following networks can be traveled, and which are impossible to travel?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4084638" cy="3698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800600" y="971550"/>
            <a:ext cx="350044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66CC"/>
                </a:solidFill>
              </a:rPr>
              <a:t>Can be traveled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00600" cy="354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638800" y="819150"/>
            <a:ext cx="3276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rgbClr val="FF66CC"/>
                </a:solidFill>
              </a:rPr>
              <a:t>Can be traveled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50"/>
            <a:ext cx="5562600" cy="34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867400" y="1200150"/>
            <a:ext cx="3276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rgbClr val="FF66CC"/>
                </a:solidFill>
              </a:rPr>
              <a:t>Cannot be traveled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Deductive Reasoning - Example</a:t>
            </a:r>
            <a:endParaRPr lang="en-US" sz="36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475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6019800" y="1600201"/>
            <a:ext cx="2590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38200" y="1981201"/>
            <a:ext cx="7086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524000" y="2438401"/>
            <a:ext cx="7086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057400" y="2971801"/>
            <a:ext cx="7086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057400" y="3352801"/>
            <a:ext cx="7086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905000" y="3810001"/>
            <a:ext cx="7086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9550"/>
            <a:ext cx="44180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105400" y="1657350"/>
            <a:ext cx="350044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66CC"/>
                </a:solidFill>
              </a:rPr>
              <a:t>Can be traveled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50"/>
            <a:ext cx="51054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334000" y="1276350"/>
            <a:ext cx="3276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rgbClr val="FF66CC"/>
                </a:solidFill>
              </a:rPr>
              <a:t>Cannot be traveled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1950"/>
            <a:ext cx="457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638800" y="1276350"/>
            <a:ext cx="3276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rgbClr val="FF66CC"/>
                </a:solidFill>
              </a:rPr>
              <a:t>Cannot be traveled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9550"/>
            <a:ext cx="6705600" cy="2865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343400" y="3028950"/>
            <a:ext cx="3276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rgbClr val="FF66CC"/>
                </a:solidFill>
              </a:rPr>
              <a:t>Cannot be traveled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3350"/>
            <a:ext cx="51054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257800" y="1962150"/>
            <a:ext cx="350044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66CC"/>
                </a:solidFill>
              </a:rPr>
              <a:t>Can be traveled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414713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953000" y="1581150"/>
            <a:ext cx="350044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66CC"/>
                </a:solidFill>
              </a:rPr>
              <a:t>Can be traveled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172200" cy="284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6096000" y="2190750"/>
            <a:ext cx="3048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FF66CC"/>
                </a:solidFill>
              </a:rPr>
              <a:t>Cannot be traveled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78338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867400" y="1733550"/>
            <a:ext cx="3276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rgbClr val="FF66CC"/>
                </a:solidFill>
              </a:rPr>
              <a:t>Cannot be traveled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006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410200" y="2266950"/>
            <a:ext cx="350044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66CC"/>
                </a:solidFill>
              </a:rPr>
              <a:t>Can be traveled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"/>
            <a:ext cx="4495800" cy="3306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5334000" y="1504950"/>
            <a:ext cx="350044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66CC"/>
                </a:solidFill>
              </a:rPr>
              <a:t>Can be traveled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Deductive Reasoning - Practice</a:t>
            </a:r>
            <a:endParaRPr lang="en-US" sz="36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0"/>
            <a:ext cx="8229600" cy="4236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5250"/>
            <a:ext cx="464502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486400" y="1504950"/>
            <a:ext cx="350044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66CC"/>
                </a:solidFill>
              </a:rPr>
              <a:t>Can be traveled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486400" cy="3982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5867400" y="1504950"/>
            <a:ext cx="3276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rgbClr val="FF66CC"/>
                </a:solidFill>
              </a:rPr>
              <a:t>Cannot be traveled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334000" cy="3618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5410200" y="1581150"/>
            <a:ext cx="350044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66CC"/>
                </a:solidFill>
              </a:rPr>
              <a:t>Can be traveled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0"/>
            <a:ext cx="6096000" cy="2404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0" y="272415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chemeClr val="tx2">
                    <a:lumMod val="75000"/>
                  </a:schemeClr>
                </a:solidFill>
              </a:rPr>
              <a:t>Where would you add an eighth bridge so the network can be traveled from C to B?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0" y="287655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chemeClr val="tx2">
                    <a:lumMod val="75000"/>
                  </a:schemeClr>
                </a:solidFill>
              </a:rPr>
              <a:t>Where would you add an eighth bridge so the network can be traveled from C to B?</a:t>
            </a:r>
          </a:p>
        </p:txBody>
      </p:sp>
      <p:grpSp>
        <p:nvGrpSpPr>
          <p:cNvPr id="2" name="Group 6"/>
          <p:cNvGrpSpPr/>
          <p:nvPr/>
        </p:nvGrpSpPr>
        <p:grpSpPr>
          <a:xfrm>
            <a:off x="381000" y="0"/>
            <a:ext cx="7391400" cy="2915873"/>
            <a:chOff x="381000" y="0"/>
            <a:chExt cx="8305800" cy="3276600"/>
          </a:xfrm>
        </p:grpSpPr>
        <p:pic>
          <p:nvPicPr>
            <p:cNvPr id="2253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" y="0"/>
              <a:ext cx="8305800" cy="327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532" name="Rectangle 4"/>
            <p:cNvSpPr>
              <a:spLocks noChangeArrowheads="1"/>
            </p:cNvSpPr>
            <p:nvPr/>
          </p:nvSpPr>
          <p:spPr bwMode="auto">
            <a:xfrm>
              <a:off x="4953000" y="2000250"/>
              <a:ext cx="838200" cy="114300"/>
            </a:xfrm>
            <a:prstGeom prst="rect">
              <a:avLst/>
            </a:prstGeom>
            <a:solidFill>
              <a:srgbClr val="800000"/>
            </a:solidFill>
            <a:ln w="25400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3" name="Line 5"/>
            <p:cNvSpPr>
              <a:spLocks noChangeShapeType="1"/>
            </p:cNvSpPr>
            <p:nvPr/>
          </p:nvSpPr>
          <p:spPr bwMode="auto">
            <a:xfrm flipH="1">
              <a:off x="5867400" y="2057400"/>
              <a:ext cx="914400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34" name="Text Box 6"/>
            <p:cNvSpPr txBox="1">
              <a:spLocks noChangeArrowheads="1"/>
            </p:cNvSpPr>
            <p:nvPr/>
          </p:nvSpPr>
          <p:spPr bwMode="auto">
            <a:xfrm>
              <a:off x="6477000" y="2000250"/>
              <a:ext cx="188083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CC0000"/>
                  </a:solidFill>
                </a:rPr>
                <a:t>Eighth Bridge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0"/>
            <a:ext cx="8305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325755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schemeClr val="tx2">
                    <a:lumMod val="75000"/>
                  </a:schemeClr>
                </a:solidFill>
              </a:rPr>
              <a:t>What is the pathway?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4953000" y="2000250"/>
            <a:ext cx="838200" cy="114300"/>
          </a:xfrm>
          <a:prstGeom prst="rect">
            <a:avLst/>
          </a:prstGeom>
          <a:solidFill>
            <a:srgbClr val="800000"/>
          </a:solidFill>
          <a:ln w="254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30413" y="171450"/>
            <a:ext cx="45275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0"/>
            <a:ext cx="6172200" cy="243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257175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800" b="1" dirty="0">
                <a:solidFill>
                  <a:schemeClr val="tx2">
                    <a:lumMod val="75000"/>
                  </a:schemeClr>
                </a:solidFill>
              </a:rPr>
              <a:t>Can you add an eighth bridge to start and end at the same point?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362200" y="4312503"/>
            <a:ext cx="431457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66CC"/>
                </a:solidFill>
              </a:rPr>
              <a:t>No, not possible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b="1">
                <a:solidFill>
                  <a:srgbClr val="FFFF00"/>
                </a:solidFill>
              </a:rPr>
              <a:t>Conclusion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</a:schemeClr>
                </a:solidFill>
              </a:rPr>
              <a:t>Each intersecting point is either even or odd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62150"/>
            <a:ext cx="8353425" cy="1693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b="1">
                <a:solidFill>
                  <a:srgbClr val="FFFF00"/>
                </a:solidFill>
              </a:rPr>
              <a:t>Conclusion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</a:schemeClr>
                </a:solidFill>
              </a:rPr>
              <a:t>What must happen at an odd point?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733550"/>
            <a:ext cx="8353425" cy="1693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295400" y="3409950"/>
            <a:ext cx="63439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chemeClr val="tx2">
                    <a:lumMod val="75000"/>
                  </a:schemeClr>
                </a:solidFill>
              </a:rPr>
              <a:t>You must start or 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b="1">
                <a:solidFill>
                  <a:srgbClr val="FFFF00"/>
                </a:solidFill>
              </a:rPr>
              <a:t>Conjecture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</a:schemeClr>
                </a:solidFill>
              </a:rPr>
              <a:t>A network can be traveled if the number of odd points is zero or two.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Deductive Reasoning</a:t>
            </a:r>
            <a:endParaRPr lang="en-US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-17450"/>
            <a:ext cx="6705600" cy="51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990600" y="1352550"/>
            <a:ext cx="6781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2114550"/>
            <a:ext cx="9144000" cy="3028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Practice Problems</a:t>
            </a:r>
            <a:endParaRPr lang="en-US" sz="3600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9344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9094" y="1504950"/>
            <a:ext cx="8774906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3257550"/>
            <a:ext cx="4724400" cy="683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Practice Problems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9344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1581150"/>
            <a:ext cx="54864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3409950"/>
            <a:ext cx="1854200" cy="653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Practice Problems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9344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504950"/>
            <a:ext cx="8763000" cy="1344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3105149"/>
            <a:ext cx="4648200" cy="70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Practice Problems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9344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504950"/>
            <a:ext cx="8610600" cy="142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3257550"/>
            <a:ext cx="4419600" cy="72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Practice Problems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9344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428750"/>
            <a:ext cx="8329613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3181349"/>
            <a:ext cx="2286000" cy="883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Practice Problems</a:t>
            </a:r>
            <a:endParaRPr lang="en-US" sz="3600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0"/>
            <a:ext cx="7620000" cy="225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2571750"/>
            <a:ext cx="62992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333750"/>
            <a:ext cx="8153400" cy="49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Practice Problems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0"/>
            <a:ext cx="7620000" cy="225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495550"/>
            <a:ext cx="853821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105150"/>
            <a:ext cx="8319191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Homework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Pages 85 – </a:t>
            </a:r>
            <a:r>
              <a:rPr lang="en-US" dirty="0" smtClean="0"/>
              <a:t>87</a:t>
            </a:r>
            <a:endParaRPr lang="en-US" dirty="0" smtClean="0"/>
          </a:p>
          <a:p>
            <a:r>
              <a:rPr lang="en-US" dirty="0" smtClean="0"/>
              <a:t>7, 8, 11, 14, 25, </a:t>
            </a:r>
            <a:r>
              <a:rPr lang="en-US" dirty="0" smtClean="0"/>
              <a:t>32, 34, 35, 38-41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Deductive Reasoning</a:t>
            </a:r>
            <a:endParaRPr lang="en-US" sz="36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8915400" cy="89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52550"/>
            <a:ext cx="8991600" cy="689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571750"/>
            <a:ext cx="8839200" cy="751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Deductive Reasoning</a:t>
            </a:r>
            <a:endParaRPr lang="en-US" sz="36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2233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Deductive Reasoning</a:t>
            </a:r>
            <a:endParaRPr lang="en-US" sz="360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340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28750"/>
            <a:ext cx="8534400" cy="43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962150"/>
            <a:ext cx="9144000" cy="696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Deductive Reasoning</a:t>
            </a:r>
            <a:endParaRPr lang="en-US" sz="36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1455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876551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Jeff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Jeff01</Template>
  <TotalTime>673</TotalTime>
  <Words>410</Words>
  <Application>Microsoft Office PowerPoint</Application>
  <PresentationFormat>On-screen Show (16:9)</PresentationFormat>
  <Paragraphs>130</Paragraphs>
  <Slides>57</Slides>
  <Notes>57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Jeff01</vt:lpstr>
      <vt:lpstr>Geometry 2-3</vt:lpstr>
      <vt:lpstr>Vocabulary</vt:lpstr>
      <vt:lpstr>Deductive Reasoning - Example</vt:lpstr>
      <vt:lpstr>Deductive Reasoning - Practice</vt:lpstr>
      <vt:lpstr>Deductive Reasoning</vt:lpstr>
      <vt:lpstr>Deductive Reasoning</vt:lpstr>
      <vt:lpstr>Deductive Reasoning</vt:lpstr>
      <vt:lpstr>Deductive Reasoning</vt:lpstr>
      <vt:lpstr>Deductive Reasoning</vt:lpstr>
      <vt:lpstr>Deductive Reasoning</vt:lpstr>
      <vt:lpstr>Deductive Reasoning</vt:lpstr>
      <vt:lpstr>Deductive Reasoning</vt:lpstr>
      <vt:lpstr>Deductive Reasoning</vt:lpstr>
      <vt:lpstr>Deductive Reasoning</vt:lpstr>
      <vt:lpstr>Slide 15</vt:lpstr>
      <vt:lpstr>Deductive Reasoning</vt:lpstr>
      <vt:lpstr>Deductive Reasoning</vt:lpstr>
      <vt:lpstr>Deductive Reasoning</vt:lpstr>
      <vt:lpstr>Deductive Reasoning</vt:lpstr>
      <vt:lpstr>Deductive Reasoning</vt:lpstr>
      <vt:lpstr>Deductive Reasoning</vt:lpstr>
      <vt:lpstr>Geometry 2-3</vt:lpstr>
      <vt:lpstr>The Seven Bridges of Konigsberg</vt:lpstr>
      <vt:lpstr>The Seven Bridges of Konigsberg</vt:lpstr>
      <vt:lpstr>Definition</vt:lpstr>
      <vt:lpstr>Networks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Conclusion</vt:lpstr>
      <vt:lpstr>Conclusion</vt:lpstr>
      <vt:lpstr>Conjecture</vt:lpstr>
      <vt:lpstr>Practice Problems</vt:lpstr>
      <vt:lpstr>Practice Problems</vt:lpstr>
      <vt:lpstr>Practice Problems</vt:lpstr>
      <vt:lpstr>Practice Problems</vt:lpstr>
      <vt:lpstr>Practice Problems</vt:lpstr>
      <vt:lpstr>Practice Problems</vt:lpstr>
      <vt:lpstr>Practice Problems</vt:lpstr>
      <vt:lpstr>Homework</vt:lpstr>
    </vt:vector>
  </TitlesOfParts>
  <Company>Wall to Wall Stencils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Geometry 2-1</dc:title>
  <dc:creator>Jeff Fronius</dc:creator>
  <cp:lastModifiedBy>Jeff Fronius</cp:lastModifiedBy>
  <cp:revision>34</cp:revision>
  <dcterms:created xsi:type="dcterms:W3CDTF">2012-08-25T01:34:54Z</dcterms:created>
  <dcterms:modified xsi:type="dcterms:W3CDTF">2014-08-23T12:52:40Z</dcterms:modified>
</cp:coreProperties>
</file>