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</p:sldMasterIdLst>
  <p:notesMasterIdLst>
    <p:notesMasterId r:id="rId41"/>
  </p:notesMasterIdLst>
  <p:sldIdLst>
    <p:sldId id="259" r:id="rId2"/>
    <p:sldId id="283" r:id="rId3"/>
    <p:sldId id="313" r:id="rId4"/>
    <p:sldId id="284" r:id="rId5"/>
    <p:sldId id="287" r:id="rId6"/>
    <p:sldId id="288" r:id="rId7"/>
    <p:sldId id="289" r:id="rId8"/>
    <p:sldId id="290" r:id="rId9"/>
    <p:sldId id="291" r:id="rId10"/>
    <p:sldId id="292" r:id="rId11"/>
    <p:sldId id="293" r:id="rId12"/>
    <p:sldId id="314" r:id="rId13"/>
    <p:sldId id="294" r:id="rId14"/>
    <p:sldId id="295" r:id="rId15"/>
    <p:sldId id="296" r:id="rId16"/>
    <p:sldId id="297" r:id="rId17"/>
    <p:sldId id="298" r:id="rId18"/>
    <p:sldId id="312" r:id="rId19"/>
    <p:sldId id="316" r:id="rId20"/>
    <p:sldId id="325" r:id="rId21"/>
    <p:sldId id="317" r:id="rId22"/>
    <p:sldId id="326" r:id="rId23"/>
    <p:sldId id="319" r:id="rId24"/>
    <p:sldId id="320" r:id="rId25"/>
    <p:sldId id="299" r:id="rId26"/>
    <p:sldId id="304" r:id="rId27"/>
    <p:sldId id="305" r:id="rId28"/>
    <p:sldId id="308" r:id="rId29"/>
    <p:sldId id="315" r:id="rId30"/>
    <p:sldId id="327" r:id="rId31"/>
    <p:sldId id="318" r:id="rId32"/>
    <p:sldId id="328" r:id="rId33"/>
    <p:sldId id="321" r:id="rId34"/>
    <p:sldId id="329" r:id="rId35"/>
    <p:sldId id="322" r:id="rId36"/>
    <p:sldId id="331" r:id="rId37"/>
    <p:sldId id="330" r:id="rId38"/>
    <p:sldId id="311" r:id="rId39"/>
    <p:sldId id="332" r:id="rId4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CC0000"/>
    <a:srgbClr val="9999FF"/>
    <a:srgbClr val="FFFF00"/>
    <a:srgbClr val="FFDDDD"/>
    <a:srgbClr val="461E64"/>
    <a:srgbClr val="FFCCCC"/>
    <a:srgbClr val="66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39" autoAdjust="0"/>
    <p:restoredTop sz="94660"/>
  </p:normalViewPr>
  <p:slideViewPr>
    <p:cSldViewPr>
      <p:cViewPr>
        <p:scale>
          <a:sx n="90" d="100"/>
          <a:sy n="90" d="100"/>
        </p:scale>
        <p:origin x="-1116" y="-3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906EAF3-8235-430E-A7EF-00AB2AD6EF46}" type="datetimeFigureOut">
              <a:rPr lang="en-US"/>
              <a:pPr>
                <a:defRPr/>
              </a:pPr>
              <a:t>3/2/2013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8A73038-39BA-46E2-AF23-B83DF74067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A73038-39BA-46E2-AF23-B83DF7406732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A73038-39BA-46E2-AF23-B83DF7406732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A73038-39BA-46E2-AF23-B83DF7406732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A73038-39BA-46E2-AF23-B83DF7406732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A73038-39BA-46E2-AF23-B83DF7406732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A73038-39BA-46E2-AF23-B83DF7406732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A73038-39BA-46E2-AF23-B83DF7406732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A73038-39BA-46E2-AF23-B83DF7406732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A73038-39BA-46E2-AF23-B83DF7406732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A73038-39BA-46E2-AF23-B83DF7406732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A73038-39BA-46E2-AF23-B83DF7406732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A73038-39BA-46E2-AF23-B83DF7406732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A73038-39BA-46E2-AF23-B83DF7406732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A73038-39BA-46E2-AF23-B83DF7406732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A73038-39BA-46E2-AF23-B83DF7406732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A73038-39BA-46E2-AF23-B83DF7406732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A73038-39BA-46E2-AF23-B83DF7406732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A73038-39BA-46E2-AF23-B83DF7406732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A73038-39BA-46E2-AF23-B83DF7406732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A73038-39BA-46E2-AF23-B83DF7406732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A73038-39BA-46E2-AF23-B83DF7406732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A73038-39BA-46E2-AF23-B83DF7406732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5791200"/>
            <a:ext cx="8001000" cy="106680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25146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7" name="Picture 6" descr="logo201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5281612" y="2995613"/>
            <a:ext cx="6858000" cy="866775"/>
          </a:xfrm>
          <a:prstGeom prst="rect">
            <a:avLst/>
          </a:prstGeom>
          <a:solidFill>
            <a:schemeClr val="tx1"/>
          </a:solidFill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8229600" y="0"/>
            <a:ext cx="914400" cy="6858000"/>
          </a:xfrm>
          <a:prstGeom prst="rect">
            <a:avLst/>
          </a:prstGeom>
          <a:solidFill>
            <a:schemeClr val="bg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621792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62179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715000"/>
            <a:ext cx="8686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8600"/>
            <a:ext cx="8686800" cy="5410200"/>
          </a:xfrm>
        </p:spPr>
        <p:txBody>
          <a:bodyPr/>
          <a:lstStyle>
            <a:lvl1pPr>
              <a:buClr>
                <a:schemeClr val="tx2">
                  <a:lumMod val="75000"/>
                </a:schemeClr>
              </a:buClr>
              <a:defRPr/>
            </a:lvl1pPr>
            <a:lvl2pPr>
              <a:buClr>
                <a:schemeClr val="tx2">
                  <a:lumMod val="75000"/>
                </a:schemeClr>
              </a:buClr>
              <a:defRPr/>
            </a:lvl2pPr>
            <a:lvl3pPr>
              <a:buClr>
                <a:schemeClr val="tx2">
                  <a:lumMod val="75000"/>
                </a:schemeClr>
              </a:buClr>
              <a:defRPr/>
            </a:lvl3pPr>
            <a:lvl4pPr>
              <a:buClr>
                <a:schemeClr val="tx2">
                  <a:lumMod val="75000"/>
                </a:schemeClr>
              </a:buClr>
              <a:defRPr/>
            </a:lvl4pPr>
            <a:lvl5pPr>
              <a:buClr>
                <a:schemeClr val="tx2">
                  <a:lumMod val="75000"/>
                </a:schemeClr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715001"/>
            <a:ext cx="7772400" cy="11430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96012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7" name="Picture 6" descr="logo201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5281612" y="2995613"/>
            <a:ext cx="6858000" cy="866775"/>
          </a:xfrm>
          <a:prstGeom prst="rect">
            <a:avLst/>
          </a:prstGeom>
          <a:solidFill>
            <a:schemeClr val="tx1"/>
          </a:solidFill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8229600" y="0"/>
            <a:ext cx="914400" cy="6858000"/>
          </a:xfrm>
          <a:prstGeom prst="rect">
            <a:avLst/>
          </a:prstGeom>
          <a:solidFill>
            <a:schemeClr val="bg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320040"/>
            <a:ext cx="4267200" cy="47853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320040"/>
            <a:ext cx="4267200" cy="47853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71500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161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868680"/>
            <a:ext cx="4040188" cy="4572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1" y="137161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1" y="868680"/>
            <a:ext cx="4041775" cy="4572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6959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49847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37160"/>
            <a:ext cx="3008313" cy="528574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54864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228600"/>
            <a:ext cx="5486400" cy="493776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60531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715000"/>
            <a:ext cx="9144000" cy="1143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7150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152400"/>
            <a:ext cx="8839200" cy="541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5715000"/>
            <a:ext cx="9144000" cy="0"/>
          </a:xfrm>
          <a:prstGeom prst="line">
            <a:avLst/>
          </a:prstGeom>
          <a:ln w="50800" cmpd="thinThick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rgbClr val="FFFF00"/>
          </a:solidFill>
          <a:latin typeface="Georgia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png"/><Relationship Id="rId4" Type="http://schemas.openxmlformats.org/officeDocument/2006/relationships/image" Target="../media/image4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4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1.png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Geometry 10-4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Surface Areas of Pyramids and Cones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/>
          </p:cNvSpPr>
          <p:nvPr>
            <p:ph type="title"/>
          </p:nvPr>
        </p:nvSpPr>
        <p:spPr bwMode="auto"/>
        <p:txBody>
          <a:bodyPr wrap="square" tIns="4572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mtClean="0"/>
              <a:t>Surface Area</a:t>
            </a: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1800" y="0"/>
            <a:ext cx="2362200" cy="314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200400"/>
            <a:ext cx="7543800" cy="2490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5791200" cy="122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5" name="Text Box 7"/>
          <p:cNvSpPr txBox="1">
            <a:spLocks noChangeArrowheads="1"/>
          </p:cNvSpPr>
          <p:nvPr/>
        </p:nvSpPr>
        <p:spPr bwMode="auto">
          <a:xfrm>
            <a:off x="381000" y="1524000"/>
            <a:ext cx="59277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66"/>
                </a:solidFill>
              </a:rPr>
              <a:t>½ </a:t>
            </a:r>
            <a:r>
              <a:rPr lang="en-US" sz="3200" b="1" dirty="0" err="1">
                <a:solidFill>
                  <a:srgbClr val="FF0066"/>
                </a:solidFill>
              </a:rPr>
              <a:t>anb</a:t>
            </a:r>
            <a:r>
              <a:rPr lang="en-US" sz="3200" b="1" dirty="0">
                <a:solidFill>
                  <a:srgbClr val="FF0066"/>
                </a:solidFill>
              </a:rPr>
              <a:t> + ½ </a:t>
            </a:r>
            <a:r>
              <a:rPr lang="en-US" sz="3200" b="1" dirty="0" err="1">
                <a:solidFill>
                  <a:srgbClr val="FF0066"/>
                </a:solidFill>
              </a:rPr>
              <a:t>nbl</a:t>
            </a:r>
            <a:r>
              <a:rPr lang="en-US" sz="3200" b="1" dirty="0">
                <a:solidFill>
                  <a:srgbClr val="FF0066"/>
                </a:solidFill>
              </a:rPr>
              <a:t> = ½ </a:t>
            </a:r>
            <a:r>
              <a:rPr lang="en-US" sz="3200" b="1" dirty="0" err="1">
                <a:solidFill>
                  <a:srgbClr val="FF0066"/>
                </a:solidFill>
              </a:rPr>
              <a:t>nb</a:t>
            </a:r>
            <a:r>
              <a:rPr lang="en-US" sz="3200" b="1" dirty="0">
                <a:solidFill>
                  <a:srgbClr val="FF0066"/>
                </a:solidFill>
              </a:rPr>
              <a:t> ( a + l )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/>
          </p:cNvSpPr>
          <p:nvPr>
            <p:ph type="title"/>
          </p:nvPr>
        </p:nvSpPr>
        <p:spPr bwMode="auto"/>
        <p:txBody>
          <a:bodyPr wrap="square" tIns="4572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mtClean="0"/>
              <a:t>Surface Area</a:t>
            </a: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43700" y="0"/>
            <a:ext cx="24003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124200"/>
            <a:ext cx="7543800" cy="2490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5799138" cy="168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9" name="Text Box 7"/>
          <p:cNvSpPr txBox="1">
            <a:spLocks noChangeArrowheads="1"/>
          </p:cNvSpPr>
          <p:nvPr/>
        </p:nvSpPr>
        <p:spPr bwMode="auto">
          <a:xfrm>
            <a:off x="914400" y="1676400"/>
            <a:ext cx="51847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66"/>
                </a:solidFill>
              </a:rPr>
              <a:t>½ </a:t>
            </a:r>
            <a:r>
              <a:rPr lang="en-US" sz="3200" b="1" dirty="0" err="1">
                <a:solidFill>
                  <a:srgbClr val="FF0066"/>
                </a:solidFill>
              </a:rPr>
              <a:t>ap</a:t>
            </a:r>
            <a:r>
              <a:rPr lang="en-US" sz="3200" b="1" dirty="0">
                <a:solidFill>
                  <a:srgbClr val="FF0066"/>
                </a:solidFill>
              </a:rPr>
              <a:t> + ½ pl = ½ p ( a + l )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Surface Area of a Pyramid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609600"/>
            <a:ext cx="8774528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/>
          </p:cNvSpPr>
          <p:nvPr>
            <p:ph type="title"/>
          </p:nvPr>
        </p:nvSpPr>
        <p:spPr bwMode="auto"/>
        <p:txBody>
          <a:bodyPr wrap="square" tIns="4572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mtClean="0"/>
              <a:t>Surface Area</a:t>
            </a:r>
          </a:p>
        </p:txBody>
      </p:sp>
      <p:pic>
        <p:nvPicPr>
          <p:cNvPr id="18435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80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143000"/>
            <a:ext cx="2328863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5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90800" y="1295400"/>
            <a:ext cx="3352800" cy="258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6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72200" y="1143000"/>
            <a:ext cx="2971800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/>
          </p:cNvSpPr>
          <p:nvPr>
            <p:ph type="title"/>
          </p:nvPr>
        </p:nvSpPr>
        <p:spPr bwMode="auto"/>
        <p:txBody>
          <a:bodyPr wrap="square" tIns="4572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mtClean="0"/>
              <a:t>Surface Area</a:t>
            </a:r>
          </a:p>
        </p:txBody>
      </p:sp>
      <p:pic>
        <p:nvPicPr>
          <p:cNvPr id="1945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04800"/>
            <a:ext cx="2328863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90800" y="304800"/>
            <a:ext cx="3352800" cy="258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72200" y="228600"/>
            <a:ext cx="2971800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600" y="3276600"/>
            <a:ext cx="36576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8" name="Text Box 8"/>
          <p:cNvSpPr txBox="1">
            <a:spLocks noChangeArrowheads="1"/>
          </p:cNvSpPr>
          <p:nvPr/>
        </p:nvSpPr>
        <p:spPr bwMode="auto">
          <a:xfrm>
            <a:off x="4114800" y="3429000"/>
            <a:ext cx="102711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3200" b="1">
                <a:solidFill>
                  <a:srgbClr val="FF0066"/>
                </a:solidFill>
                <a:cs typeface="Arial" charset="0"/>
              </a:rPr>
              <a:t>π</a:t>
            </a:r>
            <a:r>
              <a:rPr lang="en-US" sz="3200" b="1">
                <a:solidFill>
                  <a:srgbClr val="FF0066"/>
                </a:solidFill>
              </a:rPr>
              <a:t>r</a:t>
            </a:r>
            <a:r>
              <a:rPr lang="en-US" sz="3200" b="1" baseline="30000">
                <a:solidFill>
                  <a:srgbClr val="FF0066"/>
                </a:solidFill>
              </a:rPr>
              <a:t>2</a:t>
            </a:r>
            <a:r>
              <a:rPr lang="en-US" sz="3200" b="1">
                <a:solidFill>
                  <a:srgbClr val="FF0066"/>
                </a:solidFill>
              </a:rPr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/>
          </p:cNvSpPr>
          <p:nvPr>
            <p:ph type="title"/>
          </p:nvPr>
        </p:nvSpPr>
        <p:spPr bwMode="auto"/>
        <p:txBody>
          <a:bodyPr wrap="square" tIns="4572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mtClean="0"/>
              <a:t>Surface Area</a:t>
            </a:r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81000"/>
            <a:ext cx="2328863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90800" y="381000"/>
            <a:ext cx="3352800" cy="258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72200" y="304800"/>
            <a:ext cx="2971800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71" name="Text Box 7"/>
          <p:cNvSpPr txBox="1">
            <a:spLocks noChangeArrowheads="1"/>
          </p:cNvSpPr>
          <p:nvPr/>
        </p:nvSpPr>
        <p:spPr bwMode="auto">
          <a:xfrm>
            <a:off x="3886200" y="4114800"/>
            <a:ext cx="282733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FF0066"/>
                </a:solidFill>
                <a:cs typeface="Arial" charset="0"/>
              </a:rPr>
              <a:t>2</a:t>
            </a:r>
            <a:r>
              <a:rPr lang="el-GR" sz="3200" b="1">
                <a:solidFill>
                  <a:srgbClr val="FF0066"/>
                </a:solidFill>
                <a:cs typeface="Arial" charset="0"/>
              </a:rPr>
              <a:t>π</a:t>
            </a:r>
            <a:r>
              <a:rPr lang="en-US" sz="3200" b="1">
                <a:solidFill>
                  <a:srgbClr val="FF0066"/>
                </a:solidFill>
              </a:rPr>
              <a:t>r</a:t>
            </a:r>
            <a:r>
              <a:rPr lang="en-US" sz="3200" b="1">
                <a:solidFill>
                  <a:srgbClr val="FF0066"/>
                </a:solidFill>
                <a:cs typeface="Arial" charset="0"/>
              </a:rPr>
              <a:t> / 2</a:t>
            </a:r>
            <a:r>
              <a:rPr lang="el-GR" sz="3200" b="1">
                <a:solidFill>
                  <a:srgbClr val="FF0066"/>
                </a:solidFill>
                <a:cs typeface="Arial" charset="0"/>
              </a:rPr>
              <a:t>π</a:t>
            </a:r>
            <a:r>
              <a:rPr lang="en-US" sz="3200" b="1">
                <a:solidFill>
                  <a:srgbClr val="FF0066"/>
                </a:solidFill>
                <a:cs typeface="Arial" charset="0"/>
              </a:rPr>
              <a:t>l = r/l </a:t>
            </a:r>
          </a:p>
        </p:txBody>
      </p:sp>
      <p:pic>
        <p:nvPicPr>
          <p:cNvPr id="20487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352800"/>
            <a:ext cx="7772400" cy="59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/>
          </p:cNvSpPr>
          <p:nvPr>
            <p:ph type="title"/>
          </p:nvPr>
        </p:nvSpPr>
        <p:spPr bwMode="auto"/>
        <p:txBody>
          <a:bodyPr wrap="square" tIns="4572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mtClean="0"/>
              <a:t>Surface Area</a:t>
            </a:r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81000"/>
            <a:ext cx="2328863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90800" y="381000"/>
            <a:ext cx="3352800" cy="258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72200" y="304800"/>
            <a:ext cx="2971800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4" name="Text Box 6"/>
          <p:cNvSpPr txBox="1">
            <a:spLocks noChangeArrowheads="1"/>
          </p:cNvSpPr>
          <p:nvPr/>
        </p:nvSpPr>
        <p:spPr bwMode="auto">
          <a:xfrm>
            <a:off x="3352800" y="4800600"/>
            <a:ext cx="287450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3200" b="1" dirty="0" smtClean="0">
                <a:solidFill>
                  <a:srgbClr val="FF0066"/>
                </a:solidFill>
                <a:cs typeface="Arial" charset="0"/>
              </a:rPr>
              <a:t>π</a:t>
            </a:r>
            <a:r>
              <a:rPr lang="en-US" sz="3200" b="1" dirty="0" smtClean="0">
                <a:solidFill>
                  <a:srgbClr val="FF0066"/>
                </a:solidFill>
                <a:cs typeface="Arial" charset="0"/>
              </a:rPr>
              <a:t>l</a:t>
            </a:r>
            <a:r>
              <a:rPr lang="en-US" sz="3200" b="1" baseline="30000" dirty="0" smtClean="0">
                <a:solidFill>
                  <a:srgbClr val="FF0066"/>
                </a:solidFill>
                <a:cs typeface="Arial" charset="0"/>
              </a:rPr>
              <a:t>2</a:t>
            </a:r>
            <a:r>
              <a:rPr lang="en-US" sz="3200" b="1" dirty="0" smtClean="0">
                <a:solidFill>
                  <a:srgbClr val="FF0066"/>
                </a:solidFill>
                <a:cs typeface="Arial" charset="0"/>
              </a:rPr>
              <a:t> </a:t>
            </a:r>
            <a:r>
              <a:rPr lang="en-US" sz="3200" b="1" dirty="0">
                <a:solidFill>
                  <a:srgbClr val="FF0066"/>
                </a:solidFill>
              </a:rPr>
              <a:t>r</a:t>
            </a:r>
            <a:r>
              <a:rPr lang="en-US" sz="3200" b="1" dirty="0">
                <a:solidFill>
                  <a:srgbClr val="FF0066"/>
                </a:solidFill>
                <a:cs typeface="Arial" charset="0"/>
              </a:rPr>
              <a:t> / l = l </a:t>
            </a:r>
            <a:r>
              <a:rPr lang="el-GR" sz="3200" b="1" dirty="0" smtClean="0">
                <a:solidFill>
                  <a:srgbClr val="FF0066"/>
                </a:solidFill>
                <a:cs typeface="Arial" charset="0"/>
              </a:rPr>
              <a:t>π</a:t>
            </a:r>
            <a:r>
              <a:rPr lang="en-US" sz="3200" b="1" dirty="0" smtClean="0">
                <a:solidFill>
                  <a:srgbClr val="FF0066"/>
                </a:solidFill>
                <a:cs typeface="Arial" charset="0"/>
              </a:rPr>
              <a:t> </a:t>
            </a:r>
            <a:r>
              <a:rPr lang="en-US" sz="3200" b="1" dirty="0">
                <a:solidFill>
                  <a:srgbClr val="FF0066"/>
                </a:solidFill>
                <a:cs typeface="Arial" charset="0"/>
              </a:rPr>
              <a:t>r </a:t>
            </a:r>
          </a:p>
        </p:txBody>
      </p:sp>
      <p:pic>
        <p:nvPicPr>
          <p:cNvPr id="21511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352800"/>
            <a:ext cx="60960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2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3886200"/>
            <a:ext cx="5791200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/>
          </p:cNvSpPr>
          <p:nvPr>
            <p:ph type="title"/>
          </p:nvPr>
        </p:nvSpPr>
        <p:spPr bwMode="auto"/>
        <p:txBody>
          <a:bodyPr wrap="square" tIns="4572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mtClean="0"/>
              <a:t>Surface Area</a:t>
            </a:r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33400"/>
            <a:ext cx="2328863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90800" y="533400"/>
            <a:ext cx="3352800" cy="258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72200" y="457200"/>
            <a:ext cx="2971800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8" name="Text Box 6"/>
          <p:cNvSpPr txBox="1">
            <a:spLocks noChangeArrowheads="1"/>
          </p:cNvSpPr>
          <p:nvPr/>
        </p:nvSpPr>
        <p:spPr bwMode="auto">
          <a:xfrm>
            <a:off x="3886200" y="4267200"/>
            <a:ext cx="212910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3200" b="1" dirty="0" smtClean="0">
                <a:solidFill>
                  <a:srgbClr val="FF0066"/>
                </a:solidFill>
                <a:cs typeface="Arial" charset="0"/>
              </a:rPr>
              <a:t>π</a:t>
            </a:r>
            <a:r>
              <a:rPr lang="en-US" sz="3200" b="1" dirty="0" smtClean="0">
                <a:solidFill>
                  <a:srgbClr val="FF0066"/>
                </a:solidFill>
              </a:rPr>
              <a:t>r </a:t>
            </a:r>
            <a:r>
              <a:rPr lang="en-US" sz="3200" b="1" dirty="0">
                <a:solidFill>
                  <a:srgbClr val="FF0066"/>
                </a:solidFill>
              </a:rPr>
              <a:t>( r + l )</a:t>
            </a:r>
            <a:r>
              <a:rPr lang="en-US" sz="3200" b="1" dirty="0">
                <a:solidFill>
                  <a:srgbClr val="FF0066"/>
                </a:solidFill>
                <a:cs typeface="Arial" charset="0"/>
              </a:rPr>
              <a:t> </a:t>
            </a:r>
          </a:p>
        </p:txBody>
      </p:sp>
      <p:pic>
        <p:nvPicPr>
          <p:cNvPr id="22535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429000"/>
            <a:ext cx="7010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Surface Area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0999" y="609600"/>
            <a:ext cx="8452381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999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90600"/>
            <a:ext cx="3581400" cy="2887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/>
          </p:cNvSpPr>
          <p:nvPr>
            <p:ph type="title"/>
          </p:nvPr>
        </p:nvSpPr>
        <p:spPr bwMode="auto"/>
        <p:txBody>
          <a:bodyPr wrap="square" tIns="4572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mtClean="0"/>
              <a:t>Surface Area</a:t>
            </a:r>
          </a:p>
        </p:txBody>
      </p:sp>
      <p:sp>
        <p:nvSpPr>
          <p:cNvPr id="7171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Lateral Faces and Bases in Prisms and Pyramids</a:t>
            </a: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76400"/>
            <a:ext cx="4648200" cy="319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78375" y="1600200"/>
            <a:ext cx="4365625" cy="308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999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90600"/>
            <a:ext cx="3581400" cy="2887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71600" y="1797240"/>
            <a:ext cx="7772400" cy="5060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4475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38200"/>
            <a:ext cx="3331210" cy="309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4475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38200"/>
            <a:ext cx="3331210" cy="309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76400" y="2133600"/>
            <a:ext cx="7467600" cy="3457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66775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57200"/>
            <a:ext cx="2691493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589" y="4114800"/>
            <a:ext cx="8758411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4815" y="1676400"/>
            <a:ext cx="9009185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/>
          </p:cNvSpPr>
          <p:nvPr>
            <p:ph type="title"/>
          </p:nvPr>
        </p:nvSpPr>
        <p:spPr bwMode="auto"/>
        <p:txBody>
          <a:bodyPr wrap="square" tIns="4572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mtClean="0"/>
              <a:t>Surface Area - Example</a:t>
            </a:r>
          </a:p>
        </p:txBody>
      </p:sp>
      <p:pic>
        <p:nvPicPr>
          <p:cNvPr id="2355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2209800"/>
            <a:ext cx="3360738" cy="324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5386388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7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14400" y="685800"/>
            <a:ext cx="3263900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8" name="Picture 1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95400" y="1143000"/>
            <a:ext cx="41910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9" name="Picture 1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76400" y="1752600"/>
            <a:ext cx="11430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50" name="Picture 1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600200" y="2209800"/>
            <a:ext cx="1600200" cy="51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51" name="Picture 1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3048000"/>
            <a:ext cx="5943600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Practice Problems</a:t>
            </a:r>
            <a:endParaRPr lang="en-US" dirty="0"/>
          </a:p>
        </p:txBody>
      </p:sp>
      <p:pic>
        <p:nvPicPr>
          <p:cNvPr id="2867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71011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33400"/>
            <a:ext cx="415607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00600" y="0"/>
            <a:ext cx="4343400" cy="397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" y="2237342"/>
            <a:ext cx="6858000" cy="3172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Practice Problems</a:t>
            </a:r>
            <a:endParaRPr lang="en-US" dirty="0"/>
          </a:p>
        </p:txBody>
      </p:sp>
      <p:pic>
        <p:nvPicPr>
          <p:cNvPr id="2969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71011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33400"/>
            <a:ext cx="415607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19825" y="0"/>
            <a:ext cx="2924175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" y="1905000"/>
            <a:ext cx="6934200" cy="2675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Practice Problems</a:t>
            </a:r>
            <a:endParaRPr lang="en-US" dirty="0"/>
          </a:p>
        </p:txBody>
      </p:sp>
      <p:pic>
        <p:nvPicPr>
          <p:cNvPr id="3277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71011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33400"/>
            <a:ext cx="415607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" y="1143000"/>
            <a:ext cx="649605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Practice Problems</a:t>
            </a:r>
            <a:endParaRPr lang="en-US" dirty="0"/>
          </a:p>
        </p:txBody>
      </p:sp>
      <p:pic>
        <p:nvPicPr>
          <p:cNvPr id="3277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71011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33400"/>
            <a:ext cx="415607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649605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36150" y="1371600"/>
            <a:ext cx="610785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Vocabulary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686800" cy="56388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</a:rPr>
              <a:t>Pyramid</a:t>
            </a:r>
            <a:r>
              <a:rPr lang="en-US" sz="2800" dirty="0" smtClean="0"/>
              <a:t> – A polyhedron with a base, and the remaining faces are triangles meeting at one point</a:t>
            </a:r>
          </a:p>
          <a:p>
            <a:r>
              <a:rPr lang="en-US" sz="2800" b="1" dirty="0" smtClean="0">
                <a:solidFill>
                  <a:srgbClr val="7030A0"/>
                </a:solidFill>
              </a:rPr>
              <a:t>Vertex of a Pyramid </a:t>
            </a:r>
            <a:r>
              <a:rPr lang="en-US" sz="2800" dirty="0" smtClean="0"/>
              <a:t>– The point where triangles meet</a:t>
            </a:r>
          </a:p>
          <a:p>
            <a:r>
              <a:rPr lang="en-US" sz="2800" b="1" dirty="0" smtClean="0">
                <a:solidFill>
                  <a:srgbClr val="7030A0"/>
                </a:solidFill>
              </a:rPr>
              <a:t>Altitude</a:t>
            </a:r>
            <a:r>
              <a:rPr lang="en-US" sz="2800" dirty="0" smtClean="0"/>
              <a:t> – The height of a pyramid</a:t>
            </a:r>
          </a:p>
          <a:p>
            <a:r>
              <a:rPr lang="en-US" sz="2800" b="1" dirty="0" smtClean="0">
                <a:solidFill>
                  <a:srgbClr val="7030A0"/>
                </a:solidFill>
              </a:rPr>
              <a:t>Slant Height </a:t>
            </a:r>
            <a:r>
              <a:rPr lang="en-US" sz="2800" dirty="0" smtClean="0"/>
              <a:t>– The height of a lateral face triangle in a pyramid</a:t>
            </a:r>
            <a:endParaRPr lang="en-US" sz="28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429000"/>
            <a:ext cx="7772400" cy="2221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 Problems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46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685800"/>
            <a:ext cx="3962400" cy="377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76400" y="4572000"/>
            <a:ext cx="1422400" cy="669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 Problems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46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57200"/>
            <a:ext cx="2438400" cy="4027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6400" y="2209800"/>
            <a:ext cx="3365500" cy="340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4572000"/>
            <a:ext cx="1409700" cy="662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48400" y="1371600"/>
            <a:ext cx="1697182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 Problems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22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838200"/>
            <a:ext cx="6457950" cy="237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57600" y="3657600"/>
            <a:ext cx="1983248" cy="65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 Problems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22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38200"/>
            <a:ext cx="4749800" cy="241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75300" y="2438400"/>
            <a:ext cx="3568700" cy="309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19200" y="3505200"/>
            <a:ext cx="194733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77000" y="1600200"/>
            <a:ext cx="1898650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 Problems</a:t>
            </a:r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543800" cy="586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685800"/>
            <a:ext cx="3962400" cy="4258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2600" y="4495800"/>
            <a:ext cx="1858818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 Problems</a:t>
            </a:r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543800" cy="586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9600"/>
            <a:ext cx="3454400" cy="326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10400" y="580216"/>
            <a:ext cx="1887984" cy="5083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" y="3962400"/>
            <a:ext cx="1983441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34000" y="914400"/>
            <a:ext cx="1980111" cy="67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 Problems</a:t>
            </a:r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382000" cy="55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609600"/>
            <a:ext cx="3733800" cy="4280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0" y="4800600"/>
            <a:ext cx="1816100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 Problems</a:t>
            </a:r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382000" cy="55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9600"/>
            <a:ext cx="3143250" cy="3613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2514600"/>
            <a:ext cx="4152900" cy="313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14400" y="4343400"/>
            <a:ext cx="1708331" cy="67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38800" y="1676400"/>
            <a:ext cx="2018937" cy="67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Homework</a:t>
            </a:r>
            <a:endParaRPr lang="en-US" dirty="0"/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Pages 540 – 543</a:t>
            </a:r>
          </a:p>
          <a:p>
            <a:endParaRPr lang="en-US" dirty="0" smtClean="0"/>
          </a:p>
          <a:p>
            <a:r>
              <a:rPr lang="en-US" dirty="0" smtClean="0"/>
              <a:t>2 – 20 even, 26, 32, 62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Honors Homework</a:t>
            </a:r>
            <a:endParaRPr lang="en-US" dirty="0"/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Pages 540 – 543</a:t>
            </a:r>
          </a:p>
          <a:p>
            <a:endParaRPr lang="en-US" dirty="0" smtClean="0"/>
          </a:p>
          <a:p>
            <a:r>
              <a:rPr lang="en-US" dirty="0" smtClean="0"/>
              <a:t>2 – 20 even, 26, 31 - 33, 46, 48, 62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/>
          </p:cNvSpPr>
          <p:nvPr>
            <p:ph type="title"/>
          </p:nvPr>
        </p:nvSpPr>
        <p:spPr bwMode="auto"/>
        <p:txBody>
          <a:bodyPr wrap="square" tIns="4572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mtClean="0"/>
              <a:t>Surface Area</a:t>
            </a:r>
          </a:p>
        </p:txBody>
      </p:sp>
      <p:pic>
        <p:nvPicPr>
          <p:cNvPr id="8195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270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/>
          </p:cNvSpPr>
          <p:nvPr>
            <p:ph type="title"/>
          </p:nvPr>
        </p:nvSpPr>
        <p:spPr bwMode="auto"/>
        <p:txBody>
          <a:bodyPr wrap="square" tIns="4572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mtClean="0"/>
              <a:t>Surface Area</a:t>
            </a:r>
          </a:p>
        </p:txBody>
      </p:sp>
      <p:pic>
        <p:nvPicPr>
          <p:cNvPr id="1126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951413" cy="269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33800" y="990600"/>
            <a:ext cx="5410200" cy="366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971800"/>
            <a:ext cx="3473450" cy="235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/>
          </p:cNvSpPr>
          <p:nvPr>
            <p:ph type="title"/>
          </p:nvPr>
        </p:nvSpPr>
        <p:spPr bwMode="auto"/>
        <p:txBody>
          <a:bodyPr wrap="square" tIns="4572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mtClean="0"/>
              <a:t>Surface Area</a:t>
            </a:r>
          </a:p>
        </p:txBody>
      </p:sp>
      <p:pic>
        <p:nvPicPr>
          <p:cNvPr id="1229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250" y="1600200"/>
            <a:ext cx="257175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7543800" cy="2490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953000"/>
            <a:ext cx="8610600" cy="56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/>
          </p:cNvSpPr>
          <p:nvPr>
            <p:ph type="title"/>
          </p:nvPr>
        </p:nvSpPr>
        <p:spPr bwMode="auto"/>
        <p:txBody>
          <a:bodyPr wrap="square" tIns="4572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mtClean="0"/>
              <a:t>Surface Area</a:t>
            </a: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43700" y="0"/>
            <a:ext cx="24003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200400"/>
            <a:ext cx="7543800" cy="2490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81000"/>
            <a:ext cx="5184775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4" name="Text Box 8"/>
          <p:cNvSpPr txBox="1">
            <a:spLocks noChangeArrowheads="1"/>
          </p:cNvSpPr>
          <p:nvPr/>
        </p:nvSpPr>
        <p:spPr bwMode="auto">
          <a:xfrm>
            <a:off x="5334000" y="304800"/>
            <a:ext cx="9969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66"/>
                </a:solidFill>
              </a:rPr>
              <a:t>½ </a:t>
            </a:r>
            <a:r>
              <a:rPr lang="en-US" sz="3200" b="1" dirty="0" err="1">
                <a:solidFill>
                  <a:srgbClr val="FF0066"/>
                </a:solidFill>
              </a:rPr>
              <a:t>bl</a:t>
            </a:r>
            <a:endParaRPr lang="en-US" sz="3200" b="1" dirty="0">
              <a:solidFill>
                <a:srgbClr val="FF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/>
          </p:cNvSpPr>
          <p:nvPr>
            <p:ph type="title"/>
          </p:nvPr>
        </p:nvSpPr>
        <p:spPr bwMode="auto"/>
        <p:txBody>
          <a:bodyPr wrap="square" tIns="4572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mtClean="0"/>
              <a:t>Surface Area</a:t>
            </a:r>
          </a:p>
        </p:txBody>
      </p:sp>
      <p:pic>
        <p:nvPicPr>
          <p:cNvPr id="1433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367213"/>
            <a:ext cx="7543800" cy="2490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80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81600" y="381000"/>
            <a:ext cx="3962400" cy="351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8" name="Text Box 8"/>
          <p:cNvSpPr txBox="1">
            <a:spLocks noChangeArrowheads="1"/>
          </p:cNvSpPr>
          <p:nvPr/>
        </p:nvSpPr>
        <p:spPr bwMode="auto">
          <a:xfrm>
            <a:off x="1752600" y="1066800"/>
            <a:ext cx="29146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66"/>
                </a:solidFill>
              </a:rPr>
              <a:t>½ </a:t>
            </a:r>
            <a:r>
              <a:rPr lang="en-US" sz="3200" b="1" dirty="0" err="1">
                <a:solidFill>
                  <a:srgbClr val="FF0066"/>
                </a:solidFill>
              </a:rPr>
              <a:t>nbl</a:t>
            </a:r>
            <a:r>
              <a:rPr lang="en-US" sz="3200" b="1" dirty="0">
                <a:solidFill>
                  <a:srgbClr val="FF0066"/>
                </a:solidFill>
              </a:rPr>
              <a:t>   or ½ pl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/>
          </p:cNvSpPr>
          <p:nvPr>
            <p:ph type="title"/>
          </p:nvPr>
        </p:nvSpPr>
        <p:spPr bwMode="auto"/>
        <p:txBody>
          <a:bodyPr wrap="square" tIns="4572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mtClean="0"/>
              <a:t>Surface Area</a:t>
            </a: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86550" y="0"/>
            <a:ext cx="245745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124200"/>
            <a:ext cx="7543800" cy="2490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52400"/>
            <a:ext cx="5394325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1" name="Text Box 7"/>
          <p:cNvSpPr txBox="1">
            <a:spLocks noChangeArrowheads="1"/>
          </p:cNvSpPr>
          <p:nvPr/>
        </p:nvSpPr>
        <p:spPr bwMode="auto">
          <a:xfrm>
            <a:off x="2590800" y="838200"/>
            <a:ext cx="29146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66"/>
                </a:solidFill>
              </a:rPr>
              <a:t>½ </a:t>
            </a:r>
            <a:r>
              <a:rPr lang="en-US" sz="3200" b="1" dirty="0" err="1">
                <a:solidFill>
                  <a:srgbClr val="FF0066"/>
                </a:solidFill>
              </a:rPr>
              <a:t>anb</a:t>
            </a:r>
            <a:r>
              <a:rPr lang="en-US" sz="3200" b="1" dirty="0">
                <a:solidFill>
                  <a:srgbClr val="FF0066"/>
                </a:solidFill>
              </a:rPr>
              <a:t> or ½ </a:t>
            </a:r>
            <a:r>
              <a:rPr lang="en-US" sz="3200" b="1" dirty="0" err="1">
                <a:solidFill>
                  <a:srgbClr val="FF0066"/>
                </a:solidFill>
              </a:rPr>
              <a:t>ap</a:t>
            </a:r>
            <a:endParaRPr lang="en-US" sz="3200" b="1" dirty="0">
              <a:solidFill>
                <a:srgbClr val="FF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1" grpId="0"/>
    </p:bldLst>
  </p:timing>
</p:sld>
</file>

<file path=ppt/theme/theme1.xml><?xml version="1.0" encoding="utf-8"?>
<a:theme xmlns:a="http://schemas.openxmlformats.org/drawingml/2006/main" name="Jeff0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Jeff01</Template>
  <TotalTime>4272</TotalTime>
  <Words>258</Words>
  <Application>Microsoft Office PowerPoint</Application>
  <PresentationFormat>On-screen Show (4:3)</PresentationFormat>
  <Paragraphs>82</Paragraphs>
  <Slides>39</Slides>
  <Notes>22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Jeff01</vt:lpstr>
      <vt:lpstr>Geometry 10-4</vt:lpstr>
      <vt:lpstr>Surface Area</vt:lpstr>
      <vt:lpstr>Vocabulary</vt:lpstr>
      <vt:lpstr>Surface Area</vt:lpstr>
      <vt:lpstr>Surface Area</vt:lpstr>
      <vt:lpstr>Surface Area</vt:lpstr>
      <vt:lpstr>Surface Area</vt:lpstr>
      <vt:lpstr>Surface Area</vt:lpstr>
      <vt:lpstr>Surface Area</vt:lpstr>
      <vt:lpstr>Surface Area</vt:lpstr>
      <vt:lpstr>Surface Area</vt:lpstr>
      <vt:lpstr>Surface Area of a Pyramid</vt:lpstr>
      <vt:lpstr>Surface Area</vt:lpstr>
      <vt:lpstr>Surface Area</vt:lpstr>
      <vt:lpstr>Surface Area</vt:lpstr>
      <vt:lpstr>Surface Area</vt:lpstr>
      <vt:lpstr>Surface Area</vt:lpstr>
      <vt:lpstr>Surface Area</vt:lpstr>
      <vt:lpstr>Example</vt:lpstr>
      <vt:lpstr>Example</vt:lpstr>
      <vt:lpstr>Example</vt:lpstr>
      <vt:lpstr>Example</vt:lpstr>
      <vt:lpstr>Example</vt:lpstr>
      <vt:lpstr>Example</vt:lpstr>
      <vt:lpstr>Surface Area - Example</vt:lpstr>
      <vt:lpstr>Practice Problems</vt:lpstr>
      <vt:lpstr>Practice Problems</vt:lpstr>
      <vt:lpstr>Practice Problems</vt:lpstr>
      <vt:lpstr>Practice Problems</vt:lpstr>
      <vt:lpstr>Practice Problems</vt:lpstr>
      <vt:lpstr>Practice Problems</vt:lpstr>
      <vt:lpstr>Practice Problems</vt:lpstr>
      <vt:lpstr>Practice Problems</vt:lpstr>
      <vt:lpstr>Practice Problems</vt:lpstr>
      <vt:lpstr>Practice Problems</vt:lpstr>
      <vt:lpstr>Practice Problems</vt:lpstr>
      <vt:lpstr>Practice Problems</vt:lpstr>
      <vt:lpstr>Homework</vt:lpstr>
      <vt:lpstr>Honors Homework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Algebraic Expressions</dc:title>
  <dc:creator>Fronius</dc:creator>
  <cp:lastModifiedBy>Jeff Fronius</cp:lastModifiedBy>
  <cp:revision>283</cp:revision>
  <dcterms:created xsi:type="dcterms:W3CDTF">2008-08-10T20:43:11Z</dcterms:created>
  <dcterms:modified xsi:type="dcterms:W3CDTF">2013-03-02T20:40:10Z</dcterms:modified>
</cp:coreProperties>
</file>