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456" r:id="rId2"/>
    <p:sldId id="519" r:id="rId3"/>
    <p:sldId id="525" r:id="rId4"/>
    <p:sldId id="507" r:id="rId5"/>
    <p:sldId id="520" r:id="rId6"/>
    <p:sldId id="508" r:id="rId7"/>
    <p:sldId id="517" r:id="rId8"/>
    <p:sldId id="509" r:id="rId9"/>
    <p:sldId id="510" r:id="rId10"/>
    <p:sldId id="511" r:id="rId11"/>
    <p:sldId id="512" r:id="rId12"/>
    <p:sldId id="513" r:id="rId13"/>
    <p:sldId id="514" r:id="rId14"/>
    <p:sldId id="515" r:id="rId15"/>
    <p:sldId id="516" r:id="rId16"/>
    <p:sldId id="521" r:id="rId17"/>
    <p:sldId id="527" r:id="rId18"/>
    <p:sldId id="528" r:id="rId19"/>
    <p:sldId id="529" r:id="rId20"/>
    <p:sldId id="530" r:id="rId21"/>
    <p:sldId id="531" r:id="rId22"/>
    <p:sldId id="532" r:id="rId23"/>
    <p:sldId id="533" r:id="rId24"/>
    <p:sldId id="534" r:id="rId25"/>
    <p:sldId id="535" r:id="rId26"/>
    <p:sldId id="536" r:id="rId27"/>
    <p:sldId id="537" r:id="rId28"/>
    <p:sldId id="538" r:id="rId29"/>
    <p:sldId id="539" r:id="rId30"/>
    <p:sldId id="540" r:id="rId31"/>
    <p:sldId id="541" r:id="rId32"/>
    <p:sldId id="542" r:id="rId33"/>
    <p:sldId id="543" r:id="rId34"/>
    <p:sldId id="544" r:id="rId35"/>
    <p:sldId id="545" r:id="rId36"/>
    <p:sldId id="546" r:id="rId37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  <a:srgbClr val="99FF99"/>
    <a:srgbClr val="FF9933"/>
    <a:srgbClr val="800080"/>
    <a:srgbClr val="66FFFF"/>
    <a:srgbClr val="00FF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770" y="-114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C6AC9-10DC-4B0B-890C-C8B64A3DB773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DFC85-7FE3-4128-89CC-98E148B16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DFC85-7FE3-4128-89CC-98E148B1600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826000"/>
            <a:ext cx="8001000" cy="889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95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0"/>
            <a:ext cx="86868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"/>
            <a:ext cx="8686800" cy="45085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1"/>
            <a:ext cx="7772400" cy="952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625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723900"/>
            <a:ext cx="4040188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1430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2" y="723900"/>
            <a:ext cx="4041775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46625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1539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4300"/>
            <a:ext cx="3008313" cy="44047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05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442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7000"/>
            <a:ext cx="8839200" cy="4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7625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25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1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dirty="0" smtClean="0">
                <a:solidFill>
                  <a:srgbClr val="FFFF66"/>
                </a:solidFill>
              </a:rPr>
              <a:t>Geometry 5-4a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Inverses and </a:t>
            </a:r>
            <a:r>
              <a:rPr lang="en-US" dirty="0" err="1" smtClean="0"/>
              <a:t>Contrapositives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Inverses and </a:t>
            </a:r>
            <a:r>
              <a:rPr lang="en-US" dirty="0" err="1" smtClean="0"/>
              <a:t>Contrapositives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-1"/>
            <a:ext cx="7543800" cy="53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" y="1016000"/>
            <a:ext cx="6209099" cy="64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540000"/>
            <a:ext cx="6697436" cy="56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1714500"/>
            <a:ext cx="6149975" cy="5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3302000"/>
            <a:ext cx="7467600" cy="40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Inverses and </a:t>
            </a:r>
            <a:r>
              <a:rPr lang="en-US" dirty="0" err="1" smtClean="0"/>
              <a:t>Contrapositives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-1"/>
            <a:ext cx="7543800" cy="53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079500"/>
            <a:ext cx="5962650" cy="59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667000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1841500"/>
            <a:ext cx="7315200" cy="45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3365500"/>
            <a:ext cx="7162800" cy="53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Inverses and </a:t>
            </a:r>
            <a:r>
              <a:rPr lang="en-US" dirty="0" err="1" smtClean="0"/>
              <a:t>Contrapositives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79500"/>
            <a:ext cx="7277100" cy="55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03500"/>
            <a:ext cx="2787650" cy="60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-1"/>
            <a:ext cx="7543800" cy="53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1778000"/>
            <a:ext cx="7086600" cy="50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3238500"/>
            <a:ext cx="2654300" cy="4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Inverses and </a:t>
            </a:r>
            <a:r>
              <a:rPr lang="en-US" dirty="0" err="1" smtClean="0"/>
              <a:t>Contrapositives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89001"/>
            <a:ext cx="7467600" cy="87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-1"/>
            <a:ext cx="8991600" cy="84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968500"/>
            <a:ext cx="7772400" cy="77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2857500"/>
            <a:ext cx="1052348" cy="47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3429000"/>
            <a:ext cx="7772400" cy="77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4318001"/>
            <a:ext cx="838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Inverses and </a:t>
            </a:r>
            <a:r>
              <a:rPr lang="en-US" dirty="0" err="1" smtClean="0"/>
              <a:t>Contrapositives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-1"/>
            <a:ext cx="8991600" cy="84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079500"/>
            <a:ext cx="8610600" cy="51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2603500"/>
            <a:ext cx="114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1651000"/>
            <a:ext cx="5715000" cy="84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111500"/>
            <a:ext cx="5486400" cy="84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4127500"/>
            <a:ext cx="914400" cy="3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Inverses and </a:t>
            </a:r>
            <a:r>
              <a:rPr lang="en-US" dirty="0" err="1" smtClean="0"/>
              <a:t>Contrapositives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4000"/>
            <a:ext cx="9144000" cy="31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016000"/>
            <a:ext cx="8534400" cy="43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714500"/>
            <a:ext cx="4191000" cy="80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2857499"/>
            <a:ext cx="5257800" cy="82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Inverses and </a:t>
            </a:r>
            <a:r>
              <a:rPr lang="en-US" dirty="0" err="1" smtClean="0"/>
              <a:t>Contrapositives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34400" cy="85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016000"/>
            <a:ext cx="5867400" cy="54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968501"/>
            <a:ext cx="5486400" cy="49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2794000"/>
            <a:ext cx="7543800" cy="49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3619500"/>
            <a:ext cx="7543800" cy="54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dirty="0" smtClean="0">
                <a:solidFill>
                  <a:srgbClr val="FFFF66"/>
                </a:solidFill>
              </a:rPr>
              <a:t>Geometry 5-4b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Indirect Reasoning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Indirect Reasoning – </a:t>
            </a:r>
            <a:r>
              <a:rPr lang="en-US" sz="2800" dirty="0" smtClean="0"/>
              <a:t>a type of reasoning in which all possibilities are considered and then the unwanted ones are proved false. The remaining possibilities must be true.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71600" y="0"/>
            <a:ext cx="6480925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Conditional Statements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952500"/>
            <a:ext cx="4604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Hypothesis - Conclusion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Reasoning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571500"/>
            <a:ext cx="8609524" cy="2031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Reasoning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73152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47700"/>
            <a:ext cx="717005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181100"/>
            <a:ext cx="8229600" cy="5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866900"/>
            <a:ext cx="8229600" cy="58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628900"/>
            <a:ext cx="8305800" cy="29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Indirect proofs require the identification of contradictions.</a:t>
            </a:r>
          </a:p>
          <a:p>
            <a:endParaRPr lang="en-US" dirty="0" smtClean="0"/>
          </a:p>
          <a:p>
            <a:r>
              <a:rPr lang="en-US" dirty="0" smtClean="0"/>
              <a:t>When given three statements, consider each of the three combinations of the statements to identify any and all contradictions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Reasoning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6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22500"/>
            <a:ext cx="8915400" cy="132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Reasoning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0010"/>
            <a:ext cx="9144000" cy="357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8534400" cy="166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72200" y="4826000"/>
            <a:ext cx="2743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Reasoning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6324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04900"/>
            <a:ext cx="8610600" cy="84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171700"/>
            <a:ext cx="8686800" cy="15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000500"/>
            <a:ext cx="8534399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Reasoning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5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35000"/>
            <a:ext cx="3124200" cy="124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635000"/>
            <a:ext cx="4953000" cy="13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2349500"/>
            <a:ext cx="1771650" cy="44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Reasoning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635000"/>
            <a:ext cx="40894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71500"/>
            <a:ext cx="1828800" cy="148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45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476500"/>
            <a:ext cx="1549400" cy="51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Reasoning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499"/>
            <a:ext cx="7010400" cy="4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762000"/>
            <a:ext cx="3200400" cy="51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587500"/>
            <a:ext cx="5369564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175001"/>
            <a:ext cx="7620000" cy="44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2540000"/>
            <a:ext cx="4229100" cy="43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Reasoning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499"/>
            <a:ext cx="7010400" cy="4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016000"/>
            <a:ext cx="4210050" cy="57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540000"/>
            <a:ext cx="4654550" cy="55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1778000"/>
            <a:ext cx="7696200" cy="51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238500"/>
            <a:ext cx="7620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964613" cy="37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44500"/>
            <a:ext cx="6248400" cy="45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778000"/>
            <a:ext cx="7467600" cy="46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921000"/>
            <a:ext cx="5181600" cy="89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016000"/>
            <a:ext cx="8077200" cy="50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2349500"/>
            <a:ext cx="8077200" cy="49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3810000"/>
            <a:ext cx="6934200" cy="91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Reasoning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499"/>
            <a:ext cx="7010400" cy="4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016001"/>
            <a:ext cx="4730750" cy="61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794001"/>
            <a:ext cx="4114800" cy="53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1778000"/>
            <a:ext cx="7467600" cy="46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3556000"/>
            <a:ext cx="5257800" cy="37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Reasoning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"/>
            <a:ext cx="8458200" cy="54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25500"/>
            <a:ext cx="2667000" cy="12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952500"/>
            <a:ext cx="4419600" cy="41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524000"/>
            <a:ext cx="6096000" cy="34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2032000"/>
            <a:ext cx="6096000" cy="180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3937001"/>
            <a:ext cx="6172200" cy="71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Reasoning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4638" y="0"/>
            <a:ext cx="378936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334000" cy="21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95500"/>
            <a:ext cx="9144000" cy="96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48000"/>
            <a:ext cx="9144000" cy="134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Reasoning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7000"/>
            <a:ext cx="7239000" cy="88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143000"/>
            <a:ext cx="7239000" cy="111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2603500"/>
            <a:ext cx="6705600" cy="51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Reasoning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486400" cy="48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1" y="508000"/>
            <a:ext cx="643403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51001"/>
            <a:ext cx="2590800" cy="227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2900" y="1587500"/>
            <a:ext cx="6261100" cy="37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9208" y="2095500"/>
            <a:ext cx="650479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Reasoning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35000"/>
            <a:ext cx="3937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0"/>
            <a:ext cx="5486400" cy="48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51000"/>
            <a:ext cx="2269706" cy="156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1714500"/>
            <a:ext cx="3352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64470" y="2222500"/>
            <a:ext cx="6679530" cy="198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267 – 270</a:t>
            </a:r>
          </a:p>
          <a:p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 smtClean="0"/>
              <a:t>– </a:t>
            </a:r>
            <a:r>
              <a:rPr lang="en-US" dirty="0" smtClean="0"/>
              <a:t>14 </a:t>
            </a:r>
            <a:r>
              <a:rPr lang="en-US" dirty="0" smtClean="0"/>
              <a:t>even</a:t>
            </a:r>
            <a:r>
              <a:rPr lang="en-US" dirty="0" smtClean="0"/>
              <a:t>, 17, </a:t>
            </a:r>
            <a:r>
              <a:rPr lang="en-US" dirty="0" smtClean="0"/>
              <a:t>18, 21, </a:t>
            </a:r>
            <a:r>
              <a:rPr lang="en-US" dirty="0" smtClean="0"/>
              <a:t>22</a:t>
            </a:r>
            <a:r>
              <a:rPr lang="en-US" dirty="0" smtClean="0"/>
              <a:t>, 28, 31, </a:t>
            </a:r>
            <a:r>
              <a:rPr lang="en-US" dirty="0" smtClean="0"/>
              <a:t>34</a:t>
            </a:r>
            <a:r>
              <a:rPr lang="en-US" dirty="0" smtClean="0"/>
              <a:t>, 35, 38, 47 - </a:t>
            </a:r>
            <a:r>
              <a:rPr lang="en-US" dirty="0" smtClean="0"/>
              <a:t>55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Negation – </a:t>
            </a:r>
            <a:r>
              <a:rPr lang="en-US" sz="2800" dirty="0" smtClean="0"/>
              <a:t>A statement with the opposite meaning of original statement</a:t>
            </a:r>
          </a:p>
          <a:p>
            <a:endParaRPr lang="en-US" sz="2800" b="1" dirty="0" smtClean="0">
              <a:solidFill>
                <a:srgbClr val="7030A0"/>
              </a:solidFill>
            </a:endParaRPr>
          </a:p>
          <a:p>
            <a:r>
              <a:rPr lang="en-US" sz="2800" b="1" dirty="0" smtClean="0">
                <a:solidFill>
                  <a:srgbClr val="7030A0"/>
                </a:solidFill>
              </a:rPr>
              <a:t>Inverse </a:t>
            </a:r>
            <a:r>
              <a:rPr lang="en-US" sz="2800" dirty="0" smtClean="0"/>
              <a:t>– A conditional statement where both the hypothesis and the conclusion are negations</a:t>
            </a:r>
          </a:p>
          <a:p>
            <a:endParaRPr lang="en-US" sz="2800" dirty="0" smtClean="0"/>
          </a:p>
          <a:p>
            <a:r>
              <a:rPr lang="en-US" sz="2800" b="1" dirty="0" err="1" smtClean="0">
                <a:solidFill>
                  <a:srgbClr val="7030A0"/>
                </a:solidFill>
              </a:rPr>
              <a:t>Contrapositive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/>
              <a:t>– A conditional statement where both the hypothesis and the conclusion are negated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266700"/>
            <a:ext cx="8610600" cy="3940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Inverses and </a:t>
            </a:r>
            <a:r>
              <a:rPr lang="en-US" dirty="0" err="1" smtClean="0"/>
              <a:t>Contrapositives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317500"/>
            <a:ext cx="8991600" cy="578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397001"/>
            <a:ext cx="8915400" cy="1530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Inverses and </a:t>
            </a:r>
            <a:r>
              <a:rPr lang="en-US" dirty="0" err="1" smtClean="0"/>
              <a:t>Contrapositives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4000"/>
            <a:ext cx="9144000" cy="31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1" y="825500"/>
            <a:ext cx="5334001" cy="46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460501"/>
            <a:ext cx="5435600" cy="48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2159001"/>
            <a:ext cx="7391400" cy="45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2921000"/>
            <a:ext cx="6553200" cy="44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3556000"/>
            <a:ext cx="6553200" cy="48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0" y="4254500"/>
            <a:ext cx="71008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Inverses and </a:t>
            </a:r>
            <a:r>
              <a:rPr lang="en-US" dirty="0" err="1" smtClean="0"/>
              <a:t>Contrapositives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0"/>
            <a:ext cx="8382000" cy="846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876300"/>
            <a:ext cx="8077200" cy="181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8575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Inverses and </a:t>
            </a:r>
            <a:r>
              <a:rPr lang="en-US" dirty="0" err="1" smtClean="0"/>
              <a:t>Contrapositives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534400" cy="76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028700"/>
            <a:ext cx="8610600" cy="59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019300"/>
            <a:ext cx="8458200" cy="39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628900"/>
            <a:ext cx="8534400" cy="8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1511</TotalTime>
  <Words>247</Words>
  <Application>Microsoft Office PowerPoint</Application>
  <PresentationFormat>On-screen Show (16:10)</PresentationFormat>
  <Paragraphs>87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Jeff01</vt:lpstr>
      <vt:lpstr>Geometry 5-4a</vt:lpstr>
      <vt:lpstr>Review</vt:lpstr>
      <vt:lpstr>Review</vt:lpstr>
      <vt:lpstr>Definitions</vt:lpstr>
      <vt:lpstr>Summary</vt:lpstr>
      <vt:lpstr>Inverses and Contrapositives</vt:lpstr>
      <vt:lpstr>Inverses and Contrapositives</vt:lpstr>
      <vt:lpstr>Inverses and Contrapositives</vt:lpstr>
      <vt:lpstr>Inverses and Contrapositives</vt:lpstr>
      <vt:lpstr>Inverses and Contrapositives</vt:lpstr>
      <vt:lpstr>Inverses and Contrapositives</vt:lpstr>
      <vt:lpstr>Inverses and Contrapositives</vt:lpstr>
      <vt:lpstr>Inverses and Contrapositives</vt:lpstr>
      <vt:lpstr>Inverses and Contrapositives</vt:lpstr>
      <vt:lpstr>Inverses and Contrapositives</vt:lpstr>
      <vt:lpstr>Inverses and Contrapositives</vt:lpstr>
      <vt:lpstr>Geometry 5-4b</vt:lpstr>
      <vt:lpstr>Definitions</vt:lpstr>
      <vt:lpstr>Slide 19</vt:lpstr>
      <vt:lpstr>Indirect Reasoning</vt:lpstr>
      <vt:lpstr>Indirect Reasoning</vt:lpstr>
      <vt:lpstr>Indirect Reasoning</vt:lpstr>
      <vt:lpstr>Indirect Reasoning</vt:lpstr>
      <vt:lpstr>Indirect Reasoning</vt:lpstr>
      <vt:lpstr>Indirect Reasoning</vt:lpstr>
      <vt:lpstr>Indirect Reasoning</vt:lpstr>
      <vt:lpstr>Indirect Reasoning</vt:lpstr>
      <vt:lpstr>Indirect Reasoning</vt:lpstr>
      <vt:lpstr>Indirect Reasoning</vt:lpstr>
      <vt:lpstr>Indirect Reasoning</vt:lpstr>
      <vt:lpstr>Indirect Reasoning</vt:lpstr>
      <vt:lpstr>Indirect Reasoning</vt:lpstr>
      <vt:lpstr>Indirect Reasoning</vt:lpstr>
      <vt:lpstr>Indirect Reasoning</vt:lpstr>
      <vt:lpstr>Indirect Reasoning</vt:lpstr>
      <vt:lpstr>Homework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Polygons</dc:title>
  <dc:creator>Fronius</dc:creator>
  <cp:lastModifiedBy>Jeff Fronius</cp:lastModifiedBy>
  <cp:revision>100</cp:revision>
  <dcterms:created xsi:type="dcterms:W3CDTF">2006-09-14T21:23:10Z</dcterms:created>
  <dcterms:modified xsi:type="dcterms:W3CDTF">2014-10-11T20:25:21Z</dcterms:modified>
</cp:coreProperties>
</file>