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434" r:id="rId3"/>
    <p:sldId id="432" r:id="rId4"/>
    <p:sldId id="474" r:id="rId5"/>
    <p:sldId id="475" r:id="rId6"/>
    <p:sldId id="476" r:id="rId7"/>
    <p:sldId id="477" r:id="rId8"/>
    <p:sldId id="435" r:id="rId9"/>
    <p:sldId id="479" r:id="rId10"/>
    <p:sldId id="480" r:id="rId11"/>
    <p:sldId id="481" r:id="rId12"/>
    <p:sldId id="436" r:id="rId13"/>
    <p:sldId id="485" r:id="rId14"/>
    <p:sldId id="486" r:id="rId15"/>
    <p:sldId id="487" r:id="rId16"/>
    <p:sldId id="439" r:id="rId17"/>
    <p:sldId id="488" r:id="rId18"/>
    <p:sldId id="489" r:id="rId19"/>
    <p:sldId id="441" r:id="rId20"/>
    <p:sldId id="501" r:id="rId21"/>
    <p:sldId id="502" r:id="rId22"/>
    <p:sldId id="503" r:id="rId23"/>
    <p:sldId id="504" r:id="rId24"/>
    <p:sldId id="505" r:id="rId2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  <a:srgbClr val="99FF99"/>
    <a:srgbClr val="FF9933"/>
    <a:srgbClr val="800080"/>
    <a:srgbClr val="66FFFF"/>
    <a:srgbClr val="00FF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14" y="-114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C6AC9-10DC-4B0B-890C-C8B64A3DB773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DFC85-7FE3-4128-89CC-98E148B16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DFC85-7FE3-4128-89CC-98E148B1600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Geometry 5-3a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032000"/>
            <a:ext cx="5334000" cy="14605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Concurrent Lines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Fold perpendicular bisectors into each side of your triangles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Highlight the altitudes</a:t>
            </a:r>
          </a:p>
        </p:txBody>
      </p:sp>
      <p:sp>
        <p:nvSpPr>
          <p:cNvPr id="4" name="Isosceles Triangle 3"/>
          <p:cNvSpPr/>
          <p:nvPr/>
        </p:nvSpPr>
        <p:spPr>
          <a:xfrm rot="11456464">
            <a:off x="2674964" y="3188071"/>
            <a:ext cx="5725523" cy="1196007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368800" y="3048000"/>
            <a:ext cx="2540000" cy="762000"/>
          </a:xfrm>
          <a:prstGeom prst="line">
            <a:avLst/>
          </a:prstGeom>
          <a:ln w="50800">
            <a:solidFill>
              <a:srgbClr val="99FF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5080000" y="2882900"/>
            <a:ext cx="2413000" cy="838200"/>
          </a:xfrm>
          <a:prstGeom prst="line">
            <a:avLst/>
          </a:prstGeom>
          <a:ln w="50800">
            <a:solidFill>
              <a:srgbClr val="99FF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057650" y="2000250"/>
            <a:ext cx="2095500" cy="2286000"/>
          </a:xfrm>
          <a:prstGeom prst="line">
            <a:avLst/>
          </a:prstGeom>
          <a:ln w="50800">
            <a:solidFill>
              <a:srgbClr val="99FF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Are the perpendicular bisectors concurrent?</a:t>
            </a:r>
          </a:p>
        </p:txBody>
      </p:sp>
      <p:sp>
        <p:nvSpPr>
          <p:cNvPr id="4" name="Isosceles Triangle 3"/>
          <p:cNvSpPr/>
          <p:nvPr/>
        </p:nvSpPr>
        <p:spPr>
          <a:xfrm rot="11456464">
            <a:off x="1531964" y="2997571"/>
            <a:ext cx="5725523" cy="1196007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225800" y="2857500"/>
            <a:ext cx="2540000" cy="762000"/>
          </a:xfrm>
          <a:prstGeom prst="line">
            <a:avLst/>
          </a:prstGeom>
          <a:ln w="50800">
            <a:solidFill>
              <a:srgbClr val="99FF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3937000" y="2692400"/>
            <a:ext cx="2413000" cy="838200"/>
          </a:xfrm>
          <a:prstGeom prst="line">
            <a:avLst/>
          </a:prstGeom>
          <a:ln w="50800">
            <a:solidFill>
              <a:srgbClr val="99FF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914650" y="1809750"/>
            <a:ext cx="2095500" cy="2286000"/>
          </a:xfrm>
          <a:prstGeom prst="line">
            <a:avLst/>
          </a:prstGeom>
          <a:ln w="50800">
            <a:solidFill>
              <a:srgbClr val="99FF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" y="1016000"/>
            <a:ext cx="8013732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CC"/>
                </a:solidFill>
              </a:rPr>
              <a:t>Label and Save this piece of patty Paper</a:t>
            </a:r>
            <a:endParaRPr lang="en-US" sz="32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Perpendicular </a:t>
            </a:r>
            <a:r>
              <a:rPr lang="en-US" sz="4000" b="1" dirty="0" smtClean="0">
                <a:solidFill>
                  <a:srgbClr val="FFFF00"/>
                </a:solidFill>
              </a:rPr>
              <a:t>Bisector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3771636"/>
          </a:xfrm>
        </p:spPr>
        <p:txBody>
          <a:bodyPr/>
          <a:lstStyle/>
          <a:p>
            <a:r>
              <a:rPr lang="en-US" sz="5400" b="1">
                <a:solidFill>
                  <a:schemeClr val="tx2">
                    <a:lumMod val="50000"/>
                  </a:schemeClr>
                </a:solidFill>
              </a:rPr>
              <a:t>The three perpendicular bisectors of a triangle are concurrent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2209801" y="2286001"/>
            <a:ext cx="51459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 dirty="0" err="1">
                <a:solidFill>
                  <a:srgbClr val="FF5050"/>
                </a:solidFill>
              </a:rPr>
              <a:t>Circumcenter</a:t>
            </a:r>
            <a:endParaRPr lang="en-US" sz="6000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Use the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Circumcenter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patty paper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Measure the distance from the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Circumcenter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 to each of the vertices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209800" y="2413000"/>
            <a:ext cx="4724400" cy="1905000"/>
            <a:chOff x="2598763" y="3581400"/>
            <a:chExt cx="5725523" cy="3124200"/>
          </a:xfrm>
        </p:grpSpPr>
        <p:sp>
          <p:nvSpPr>
            <p:cNvPr id="10" name="Isosceles Triangle 9"/>
            <p:cNvSpPr/>
            <p:nvPr/>
          </p:nvSpPr>
          <p:spPr>
            <a:xfrm rot="11456464">
              <a:off x="2598763" y="4892486"/>
              <a:ext cx="5725523" cy="1435208"/>
            </a:xfrm>
            <a:prstGeom prst="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038600" y="4800600"/>
              <a:ext cx="3048000" cy="762000"/>
            </a:xfrm>
            <a:prstGeom prst="line">
              <a:avLst/>
            </a:prstGeom>
            <a:ln w="50800">
              <a:solidFill>
                <a:srgbClr val="99FF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762500" y="4610100"/>
              <a:ext cx="2895600" cy="838200"/>
            </a:xfrm>
            <a:prstGeom prst="line">
              <a:avLst/>
            </a:prstGeom>
            <a:ln w="50800">
              <a:solidFill>
                <a:srgbClr val="99FF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771900" y="3695700"/>
              <a:ext cx="2514600" cy="2286000"/>
            </a:xfrm>
            <a:prstGeom prst="line">
              <a:avLst/>
            </a:prstGeom>
            <a:ln w="50800">
              <a:solidFill>
                <a:srgbClr val="99FF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Tape or glue the patty paper to another piece of paper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09800" y="2222500"/>
            <a:ext cx="4724400" cy="1905000"/>
            <a:chOff x="2598763" y="3581400"/>
            <a:chExt cx="5725523" cy="3124200"/>
          </a:xfrm>
        </p:grpSpPr>
        <p:sp>
          <p:nvSpPr>
            <p:cNvPr id="10" name="Isosceles Triangle 9"/>
            <p:cNvSpPr/>
            <p:nvPr/>
          </p:nvSpPr>
          <p:spPr>
            <a:xfrm rot="11456464">
              <a:off x="2598763" y="4892486"/>
              <a:ext cx="5725523" cy="1435208"/>
            </a:xfrm>
            <a:prstGeom prst="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038600" y="4800600"/>
              <a:ext cx="3048000" cy="762000"/>
            </a:xfrm>
            <a:prstGeom prst="line">
              <a:avLst/>
            </a:prstGeom>
            <a:ln w="50800">
              <a:solidFill>
                <a:srgbClr val="99FF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4762500" y="4610100"/>
              <a:ext cx="2895600" cy="838200"/>
            </a:xfrm>
            <a:prstGeom prst="line">
              <a:avLst/>
            </a:prstGeom>
            <a:ln w="50800">
              <a:solidFill>
                <a:srgbClr val="99FF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3771900" y="3695700"/>
              <a:ext cx="2514600" cy="2286000"/>
            </a:xfrm>
            <a:prstGeom prst="line">
              <a:avLst/>
            </a:prstGeom>
            <a:ln w="50800">
              <a:solidFill>
                <a:srgbClr val="99FF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Use the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Circumcenter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as the center of a circle, and a vertex as the radius, and construct a circle around your triangle.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62200" y="2857500"/>
            <a:ext cx="3676086" cy="1524000"/>
            <a:chOff x="2598763" y="3581400"/>
            <a:chExt cx="5725523" cy="3124200"/>
          </a:xfrm>
        </p:grpSpPr>
        <p:sp>
          <p:nvSpPr>
            <p:cNvPr id="13" name="Isosceles Triangle 12"/>
            <p:cNvSpPr/>
            <p:nvPr/>
          </p:nvSpPr>
          <p:spPr>
            <a:xfrm rot="11456464">
              <a:off x="2598763" y="4892486"/>
              <a:ext cx="5725523" cy="1435208"/>
            </a:xfrm>
            <a:prstGeom prst="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>
              <a:off x="4038600" y="4800600"/>
              <a:ext cx="3048000" cy="762000"/>
            </a:xfrm>
            <a:prstGeom prst="line">
              <a:avLst/>
            </a:prstGeom>
            <a:ln w="50800">
              <a:solidFill>
                <a:srgbClr val="99FF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4762500" y="4610100"/>
              <a:ext cx="2895600" cy="838200"/>
            </a:xfrm>
            <a:prstGeom prst="line">
              <a:avLst/>
            </a:prstGeom>
            <a:ln w="50800">
              <a:solidFill>
                <a:srgbClr val="99FF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771900" y="3695700"/>
              <a:ext cx="2514600" cy="2286000"/>
            </a:xfrm>
            <a:prstGeom prst="line">
              <a:avLst/>
            </a:prstGeom>
            <a:ln w="50800">
              <a:solidFill>
                <a:srgbClr val="99FF99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Oval 16"/>
          <p:cNvSpPr/>
          <p:nvPr/>
        </p:nvSpPr>
        <p:spPr>
          <a:xfrm>
            <a:off x="2438400" y="1397000"/>
            <a:ext cx="4038600" cy="2921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/>
          <a:lstStyle/>
          <a:p>
            <a:r>
              <a:rPr lang="en-US" sz="5400" b="1" dirty="0" err="1">
                <a:solidFill>
                  <a:srgbClr val="FFFF00"/>
                </a:solidFill>
              </a:rPr>
              <a:t>Circumcenter</a:t>
            </a:r>
            <a:r>
              <a:rPr lang="en-US" sz="5400" b="1" dirty="0">
                <a:solidFill>
                  <a:srgbClr val="FFFF00"/>
                </a:solidFill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</a:rPr>
              <a:t>Theorem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"/>
            <a:ext cx="9144000" cy="377163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The perpendicular bisectors of the sides of a triangle are concurrent at a point equidistant from the vertices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968501"/>
            <a:ext cx="3149600" cy="258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032001"/>
            <a:ext cx="3378200" cy="2493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 rot="20641608">
            <a:off x="1960592" y="1996120"/>
            <a:ext cx="6068965" cy="1722761"/>
          </a:xfrm>
          <a:prstGeom prst="triangl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Use the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Incenter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patty paper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Measure the distance from the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Incenter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to each of the three sides (perpendicular distances)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3916101" y="2823900"/>
            <a:ext cx="2288623" cy="699576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2032000"/>
            <a:ext cx="4343400" cy="2413000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95600" y="2984500"/>
            <a:ext cx="5301246" cy="5246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sosceles Triangle 15"/>
          <p:cNvSpPr/>
          <p:nvPr/>
        </p:nvSpPr>
        <p:spPr>
          <a:xfrm rot="20641608">
            <a:off x="1579592" y="2250119"/>
            <a:ext cx="6068965" cy="1722761"/>
          </a:xfrm>
          <a:prstGeom prst="triangl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Tape or glue the patty paper down, and construct a circle, with the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incenter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as the center and the distance to the sides as the radius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3535101" y="3077900"/>
            <a:ext cx="2288623" cy="699576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1981200" y="2286000"/>
            <a:ext cx="4343400" cy="2413000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14600" y="3238500"/>
            <a:ext cx="5301246" cy="5246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733800" y="2413000"/>
            <a:ext cx="1905000" cy="15240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rmAutofit fontScale="90000"/>
          </a:bodyPr>
          <a:lstStyle/>
          <a:p>
            <a:r>
              <a:rPr lang="en-US" sz="6000" b="1" dirty="0" err="1">
                <a:solidFill>
                  <a:srgbClr val="FFFF00"/>
                </a:solidFill>
              </a:rPr>
              <a:t>Incenter</a:t>
            </a:r>
            <a:r>
              <a:rPr lang="en-US" sz="6000" b="1" dirty="0">
                <a:solidFill>
                  <a:srgbClr val="FFFF00"/>
                </a:solidFill>
              </a:rPr>
              <a:t> </a:t>
            </a:r>
            <a:r>
              <a:rPr lang="en-US" sz="6000" b="1" dirty="0" smtClean="0">
                <a:solidFill>
                  <a:srgbClr val="FFFF00"/>
                </a:solidFill>
              </a:rPr>
              <a:t>Theorem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3771636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The bisectors of the angles of a triangle are concurrent at a point equidistant from the sides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905000"/>
            <a:ext cx="4122187" cy="278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1758145"/>
            <a:ext cx="5867400" cy="231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>
                <a:solidFill>
                  <a:srgbClr val="FFFF00"/>
                </a:solidFill>
              </a:rPr>
              <a:t>Volunteer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7000"/>
            <a:ext cx="8229600" cy="4254500"/>
          </a:xfrm>
        </p:spPr>
        <p:txBody>
          <a:bodyPr/>
          <a:lstStyle/>
          <a:p>
            <a:r>
              <a:rPr lang="en-US" sz="4800" b="1" dirty="0">
                <a:solidFill>
                  <a:schemeClr val="tx2">
                    <a:lumMod val="50000"/>
                  </a:schemeClr>
                </a:solidFill>
              </a:rPr>
              <a:t>Draw three lines, in three different colors on the whiteboard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762000" y="2667000"/>
            <a:ext cx="72122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accent4">
                    <a:lumMod val="75000"/>
                  </a:schemeClr>
                </a:solidFill>
              </a:rPr>
              <a:t>Where do the lines cross?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5486400" cy="83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952500"/>
            <a:ext cx="4495800" cy="362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1" y="3365500"/>
            <a:ext cx="1712913" cy="55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5486400" cy="83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365500"/>
            <a:ext cx="1676400" cy="791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889000"/>
            <a:ext cx="6248400" cy="366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5486400" cy="83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746500"/>
            <a:ext cx="157353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079500"/>
            <a:ext cx="4800600" cy="3604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259 – 263</a:t>
            </a:r>
          </a:p>
          <a:p>
            <a:endParaRPr lang="en-US" dirty="0" smtClean="0"/>
          </a:p>
          <a:p>
            <a:r>
              <a:rPr lang="en-US" dirty="0" smtClean="0"/>
              <a:t>2, 3, 6, 8, 9, 19, 21, 45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Homework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259 – 263</a:t>
            </a:r>
          </a:p>
          <a:p>
            <a:endParaRPr lang="en-US" dirty="0" smtClean="0"/>
          </a:p>
          <a:p>
            <a:r>
              <a:rPr lang="en-US" dirty="0" smtClean="0"/>
              <a:t>2, 3, 6, 8, 9, 19, 21, 31, 45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/>
          <a:lstStyle/>
          <a:p>
            <a:r>
              <a:rPr lang="en-US" sz="5400" b="1" dirty="0">
                <a:solidFill>
                  <a:srgbClr val="FFFF00"/>
                </a:solidFill>
              </a:rPr>
              <a:t>Definition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1778000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>
                <a:solidFill>
                  <a:srgbClr val="7030A0"/>
                </a:solidFill>
              </a:rPr>
              <a:t>Concurrent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 – Lines or segments that have three or more points in common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pic>
        <p:nvPicPr>
          <p:cNvPr id="1843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8000"/>
            <a:ext cx="466976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8148" y="1905000"/>
            <a:ext cx="3875852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Supplies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Patty Paper - 2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Straight Edge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Compass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Printer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Draw a large triangle on your patty paper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Some students draw obtuse, some right, some acute</a:t>
            </a:r>
          </a:p>
        </p:txBody>
      </p:sp>
      <p:sp>
        <p:nvSpPr>
          <p:cNvPr id="4" name="Isosceles Triangle 3"/>
          <p:cNvSpPr/>
          <p:nvPr/>
        </p:nvSpPr>
        <p:spPr>
          <a:xfrm rot="20641608">
            <a:off x="2453291" y="1996120"/>
            <a:ext cx="6068965" cy="1722761"/>
          </a:xfrm>
          <a:prstGeom prst="triangl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Fold Angle Bisectors into each angle of the triangle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Highlight the lines</a:t>
            </a:r>
          </a:p>
        </p:txBody>
      </p:sp>
      <p:sp>
        <p:nvSpPr>
          <p:cNvPr id="4" name="Isosceles Triangle 3"/>
          <p:cNvSpPr/>
          <p:nvPr/>
        </p:nvSpPr>
        <p:spPr>
          <a:xfrm rot="20641608">
            <a:off x="2529490" y="1932620"/>
            <a:ext cx="6068965" cy="1722761"/>
          </a:xfrm>
          <a:prstGeom prst="triangl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rot="16200000" flipH="1">
            <a:off x="4484999" y="2760401"/>
            <a:ext cx="2288623" cy="699576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2931098" y="1968501"/>
            <a:ext cx="4343400" cy="2413000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64498" y="2921001"/>
            <a:ext cx="5301246" cy="5246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Are the angle bisectors concurrent?</a:t>
            </a:r>
          </a:p>
        </p:txBody>
      </p:sp>
      <p:sp>
        <p:nvSpPr>
          <p:cNvPr id="4" name="Isosceles Triangle 3"/>
          <p:cNvSpPr/>
          <p:nvPr/>
        </p:nvSpPr>
        <p:spPr>
          <a:xfrm rot="20641608">
            <a:off x="1157891" y="1996120"/>
            <a:ext cx="6068965" cy="1722761"/>
          </a:xfrm>
          <a:prstGeom prst="triangl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 rot="16200000" flipH="1">
            <a:off x="3113400" y="2823900"/>
            <a:ext cx="2288623" cy="699576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1559499" y="2032000"/>
            <a:ext cx="4343400" cy="2413000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" idx="4"/>
          </p:cNvCxnSpPr>
          <p:nvPr/>
        </p:nvCxnSpPr>
        <p:spPr>
          <a:xfrm>
            <a:off x="2092899" y="2984500"/>
            <a:ext cx="5301246" cy="5246"/>
          </a:xfrm>
          <a:prstGeom prst="line">
            <a:avLst/>
          </a:prstGeom>
          <a:ln w="50800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889000"/>
            <a:ext cx="8013732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CC"/>
                </a:solidFill>
              </a:rPr>
              <a:t>Label and Save this piece of patty Paper</a:t>
            </a:r>
            <a:endParaRPr lang="en-US" sz="32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Angle </a:t>
            </a:r>
            <a:r>
              <a:rPr lang="en-US" sz="5400" b="1" dirty="0" smtClean="0">
                <a:solidFill>
                  <a:srgbClr val="FFFF00"/>
                </a:solidFill>
              </a:rPr>
              <a:t>Bisector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3771636"/>
          </a:xfrm>
        </p:spPr>
        <p:txBody>
          <a:bodyPr/>
          <a:lstStyle/>
          <a:p>
            <a:r>
              <a:rPr lang="en-US" sz="5400" b="1" dirty="0">
                <a:solidFill>
                  <a:schemeClr val="tx2">
                    <a:lumMod val="50000"/>
                  </a:schemeClr>
                </a:solidFill>
              </a:rPr>
              <a:t>The three angle bisectors of a triangle are concurrent</a:t>
            </a:r>
          </a:p>
        </p:txBody>
      </p:sp>
      <p:sp>
        <p:nvSpPr>
          <p:cNvPr id="204809" name="Text Box 9"/>
          <p:cNvSpPr txBox="1">
            <a:spLocks noChangeArrowheads="1"/>
          </p:cNvSpPr>
          <p:nvPr/>
        </p:nvSpPr>
        <p:spPr bwMode="auto">
          <a:xfrm>
            <a:off x="2895601" y="2476501"/>
            <a:ext cx="317747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 dirty="0" err="1">
                <a:solidFill>
                  <a:srgbClr val="FF5050"/>
                </a:solidFill>
              </a:rPr>
              <a:t>Incenter</a:t>
            </a:r>
            <a:endParaRPr lang="en-US" sz="6000" b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Investigation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Draw a large triangle on your patty paper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Some students draw obtuse, some right, some acute</a:t>
            </a:r>
          </a:p>
        </p:txBody>
      </p:sp>
      <p:sp>
        <p:nvSpPr>
          <p:cNvPr id="4" name="Isosceles Triangle 3"/>
          <p:cNvSpPr/>
          <p:nvPr/>
        </p:nvSpPr>
        <p:spPr>
          <a:xfrm rot="11456464">
            <a:off x="1684365" y="2981922"/>
            <a:ext cx="5725523" cy="1196007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1348</TotalTime>
  <Words>383</Words>
  <Application>Microsoft Office PowerPoint</Application>
  <PresentationFormat>On-screen Show (16:10)</PresentationFormat>
  <Paragraphs>91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Jeff01</vt:lpstr>
      <vt:lpstr>Geometry 5-3a</vt:lpstr>
      <vt:lpstr>Volunteer</vt:lpstr>
      <vt:lpstr>Definition</vt:lpstr>
      <vt:lpstr>Investigation</vt:lpstr>
      <vt:lpstr>Investigation</vt:lpstr>
      <vt:lpstr>Investigation</vt:lpstr>
      <vt:lpstr>Investigation</vt:lpstr>
      <vt:lpstr>Angle Bisector</vt:lpstr>
      <vt:lpstr>Investigation</vt:lpstr>
      <vt:lpstr>Investigation</vt:lpstr>
      <vt:lpstr>Investigation</vt:lpstr>
      <vt:lpstr>Perpendicular Bisector</vt:lpstr>
      <vt:lpstr>Investigation</vt:lpstr>
      <vt:lpstr>Investigation</vt:lpstr>
      <vt:lpstr>Investigation</vt:lpstr>
      <vt:lpstr>Circumcenter Theorem</vt:lpstr>
      <vt:lpstr>Investigation</vt:lpstr>
      <vt:lpstr>Investigation</vt:lpstr>
      <vt:lpstr>Incenter Theorem</vt:lpstr>
      <vt:lpstr>Practice Problems</vt:lpstr>
      <vt:lpstr>Practice Problems</vt:lpstr>
      <vt:lpstr>Practice Problems</vt:lpstr>
      <vt:lpstr>Homework</vt:lpstr>
      <vt:lpstr>Honors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Polygons</dc:title>
  <dc:creator>Fronius</dc:creator>
  <cp:lastModifiedBy>Jeff Fronius</cp:lastModifiedBy>
  <cp:revision>85</cp:revision>
  <dcterms:created xsi:type="dcterms:W3CDTF">2006-09-14T21:23:10Z</dcterms:created>
  <dcterms:modified xsi:type="dcterms:W3CDTF">2014-10-11T16:07:56Z</dcterms:modified>
</cp:coreProperties>
</file>