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9" r:id="rId18"/>
    <p:sldId id="315" r:id="rId19"/>
    <p:sldId id="316" r:id="rId20"/>
    <p:sldId id="317" r:id="rId21"/>
    <p:sldId id="318" r:id="rId22"/>
    <p:sldId id="258" r:id="rId23"/>
    <p:sldId id="256" r:id="rId24"/>
    <p:sldId id="259" r:id="rId25"/>
    <p:sldId id="262" r:id="rId26"/>
    <p:sldId id="263" r:id="rId27"/>
    <p:sldId id="264" r:id="rId28"/>
    <p:sldId id="265" r:id="rId29"/>
    <p:sldId id="268" r:id="rId30"/>
    <p:sldId id="266" r:id="rId31"/>
    <p:sldId id="269" r:id="rId32"/>
    <p:sldId id="270" r:id="rId33"/>
    <p:sldId id="267" r:id="rId34"/>
    <p:sldId id="271" r:id="rId35"/>
    <p:sldId id="272" r:id="rId36"/>
    <p:sldId id="274" r:id="rId37"/>
    <p:sldId id="276" r:id="rId38"/>
    <p:sldId id="281" r:id="rId39"/>
    <p:sldId id="283" r:id="rId40"/>
    <p:sldId id="278" r:id="rId41"/>
    <p:sldId id="260" r:id="rId42"/>
    <p:sldId id="261" r:id="rId43"/>
    <p:sldId id="285" r:id="rId44"/>
    <p:sldId id="320" r:id="rId45"/>
    <p:sldId id="319" r:id="rId46"/>
    <p:sldId id="28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9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E1107-8C15-4C98-91AA-2F34A5D8891F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98901-8971-4E24-A945-15707898B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DE20-9576-4A9A-ADB9-E7CDB599BE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5D95-2840-4400-9D96-B3569DF032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5D95-2840-4400-9D96-B3569DF032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E01F-929F-4918-8374-59FD2E65A2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E01F-929F-4918-8374-59FD2E65A2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D41A-A0A0-4809-959D-D935C9A16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2DC5-718F-4835-B4FA-8895E3D51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7-8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Geometric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763000" cy="252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381000" y="914400"/>
            <a:ext cx="8458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5791200" y="457200"/>
            <a:ext cx="3048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8610600" cy="230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81000" y="3657601"/>
            <a:ext cx="838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"/>
            <a:ext cx="4811713" cy="335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5791200" y="5334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5943600" y="16002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943600" y="28194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8229600" cy="25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85800" y="990600"/>
            <a:ext cx="7848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010400" y="609600"/>
            <a:ext cx="1447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Circle Vocabulary (review)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257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Circle </a:t>
            </a:r>
            <a:r>
              <a:rPr lang="en-US" sz="2800" b="1" dirty="0" smtClean="0">
                <a:solidFill>
                  <a:schemeClr val="accent1"/>
                </a:solidFill>
              </a:rPr>
              <a:t>– The set of all points in a plane that are equidistant from a given point 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Center </a:t>
            </a:r>
            <a:r>
              <a:rPr lang="en-US" sz="2800" b="1" dirty="0" smtClean="0">
                <a:solidFill>
                  <a:schemeClr val="accent1"/>
                </a:solidFill>
              </a:rPr>
              <a:t>– Equidistant point of a circle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Radius</a:t>
            </a:r>
            <a:r>
              <a:rPr lang="en-US" sz="2800" b="1" dirty="0" smtClean="0">
                <a:solidFill>
                  <a:schemeClr val="accent1"/>
                </a:solidFill>
              </a:rPr>
              <a:t> – Distance from the center of a circle to a point on the circle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Diameter </a:t>
            </a:r>
            <a:r>
              <a:rPr lang="en-US" sz="2800" b="1" dirty="0" smtClean="0">
                <a:solidFill>
                  <a:schemeClr val="accent1"/>
                </a:solidFill>
              </a:rPr>
              <a:t>– Distance from a point on the circle to another point on the circle through the center of the circle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Congruent Circles </a:t>
            </a:r>
            <a:r>
              <a:rPr lang="en-US" sz="2800" b="1" dirty="0" smtClean="0">
                <a:solidFill>
                  <a:schemeClr val="accent1"/>
                </a:solidFill>
              </a:rPr>
              <a:t>– Circles with congruent radii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Central Angle </a:t>
            </a:r>
            <a:r>
              <a:rPr lang="en-US" sz="2800" b="1" dirty="0" smtClean="0">
                <a:solidFill>
                  <a:schemeClr val="accent1"/>
                </a:solidFill>
              </a:rPr>
              <a:t>– Angle with vertex at the center of the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Arc Vocabulary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52400"/>
            <a:ext cx="67818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	An angle whose vertex is the center of a circle</a:t>
            </a:r>
          </a:p>
        </p:txBody>
      </p:sp>
      <p:sp>
        <p:nvSpPr>
          <p:cNvPr id="637960" name="Text Box 8"/>
          <p:cNvSpPr txBox="1">
            <a:spLocks noChangeArrowheads="1"/>
          </p:cNvSpPr>
          <p:nvPr/>
        </p:nvSpPr>
        <p:spPr bwMode="auto">
          <a:xfrm>
            <a:off x="0" y="228600"/>
            <a:ext cx="2530475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Central Angle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2514600" y="9144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Part of the circle that measures between 180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° and 360°</a:t>
            </a:r>
          </a:p>
        </p:txBody>
      </p:sp>
      <p:sp>
        <p:nvSpPr>
          <p:cNvPr id="637963" name="Text Box 11"/>
          <p:cNvSpPr txBox="1">
            <a:spLocks noChangeArrowheads="1"/>
          </p:cNvSpPr>
          <p:nvPr/>
        </p:nvSpPr>
        <p:spPr bwMode="auto">
          <a:xfrm>
            <a:off x="609600" y="990600"/>
            <a:ext cx="1857375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Major Arc</a:t>
            </a:r>
          </a:p>
        </p:txBody>
      </p:sp>
      <p:sp>
        <p:nvSpPr>
          <p:cNvPr id="637964" name="Text Box 12"/>
          <p:cNvSpPr txBox="1">
            <a:spLocks noChangeArrowheads="1"/>
          </p:cNvSpPr>
          <p:nvPr/>
        </p:nvSpPr>
        <p:spPr bwMode="auto">
          <a:xfrm>
            <a:off x="609600" y="1905000"/>
            <a:ext cx="1876425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Minor Arc</a:t>
            </a: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2438400" y="17526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Part of the circle that measures between 0° and 180°</a:t>
            </a:r>
          </a:p>
        </p:txBody>
      </p: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533400" y="2819400"/>
            <a:ext cx="1995488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Semicircle</a:t>
            </a:r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>
            <a:off x="2438400" y="2743200"/>
            <a:ext cx="67056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An arc whose endpoints are the endpoints of a diameter of a circle</a:t>
            </a:r>
          </a:p>
        </p:txBody>
      </p:sp>
      <p:sp>
        <p:nvSpPr>
          <p:cNvPr id="637968" name="Text Box 16"/>
          <p:cNvSpPr txBox="1">
            <a:spLocks noChangeArrowheads="1"/>
          </p:cNvSpPr>
          <p:nvPr/>
        </p:nvSpPr>
        <p:spPr bwMode="auto">
          <a:xfrm>
            <a:off x="0" y="3505200"/>
            <a:ext cx="2590800" cy="977900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Measure of a Minor Arc</a:t>
            </a:r>
          </a:p>
        </p:txBody>
      </p:sp>
      <p:sp>
        <p:nvSpPr>
          <p:cNvPr id="637969" name="Text Box 17"/>
          <p:cNvSpPr txBox="1">
            <a:spLocks noChangeArrowheads="1"/>
          </p:cNvSpPr>
          <p:nvPr/>
        </p:nvSpPr>
        <p:spPr bwMode="auto">
          <a:xfrm>
            <a:off x="0" y="4737100"/>
            <a:ext cx="2514600" cy="977900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Measure of a Major Arc</a:t>
            </a:r>
          </a:p>
        </p:txBody>
      </p:sp>
      <p:sp>
        <p:nvSpPr>
          <p:cNvPr id="15373" name="Rectangle 18"/>
          <p:cNvSpPr>
            <a:spLocks noChangeArrowheads="1"/>
          </p:cNvSpPr>
          <p:nvPr/>
        </p:nvSpPr>
        <p:spPr bwMode="auto">
          <a:xfrm>
            <a:off x="2743200" y="37338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The measure of the arcs central angle</a:t>
            </a:r>
          </a:p>
        </p:txBody>
      </p:sp>
      <p:sp>
        <p:nvSpPr>
          <p:cNvPr id="637971" name="Rectangle 19"/>
          <p:cNvSpPr>
            <a:spLocks noChangeArrowheads="1"/>
          </p:cNvSpPr>
          <p:nvPr/>
        </p:nvSpPr>
        <p:spPr bwMode="auto">
          <a:xfrm>
            <a:off x="2667000" y="4800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The difference between 360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and the measure of its associated minor arc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0" grpId="0" animBg="1"/>
      <p:bldP spid="637963" grpId="0" animBg="1"/>
      <p:bldP spid="637964" grpId="0" animBg="1"/>
      <p:bldP spid="637966" grpId="0" animBg="1"/>
      <p:bldP spid="637968" grpId="0" animBg="1"/>
      <p:bldP spid="637969" grpId="0" animBg="1"/>
      <p:bldP spid="6379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Theorem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799"/>
            <a:ext cx="8458200" cy="242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white">
          <a:xfrm>
            <a:off x="6629400" y="990600"/>
            <a:ext cx="1981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533400" y="1447800"/>
            <a:ext cx="6324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534400" cy="232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8343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09600" y="914400"/>
            <a:ext cx="6324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781800" y="685800"/>
            <a:ext cx="1905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533400" y="3429000"/>
            <a:ext cx="8001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6248400" y="3048000"/>
            <a:ext cx="2286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 Area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The area of a circle is given by the formula A = </a:t>
            </a:r>
            <a:r>
              <a:rPr lang="el-GR" b="1" dirty="0" smtClean="0">
                <a:solidFill>
                  <a:srgbClr val="7030A0"/>
                </a:solidFill>
              </a:rPr>
              <a:t>π</a:t>
            </a:r>
            <a:r>
              <a:rPr lang="en-US" b="1" dirty="0" smtClean="0">
                <a:solidFill>
                  <a:srgbClr val="7030A0"/>
                </a:solidFill>
              </a:rPr>
              <a:t>r</a:t>
            </a:r>
            <a:r>
              <a:rPr lang="en-US" b="1" baseline="30000" dirty="0" smtClean="0">
                <a:solidFill>
                  <a:srgbClr val="7030A0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  where A is the Area of the circle and r is the radius of the circle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8229600" cy="24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of a Circle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352800" cy="451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72000"/>
            <a:ext cx="7770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Annulus of a Circle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"/>
            <a:ext cx="4876800" cy="5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of a Circle*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781800" cy="532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Geometric Probability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43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Probability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>
            <a:normAutofit/>
          </a:bodyPr>
          <a:lstStyle/>
          <a:p>
            <a:r>
              <a:rPr lang="en-US" sz="3600" dirty="0"/>
              <a:t>Probability</a:t>
            </a:r>
          </a:p>
          <a:p>
            <a:pPr>
              <a:buFontTx/>
              <a:buNone/>
            </a:pPr>
            <a:r>
              <a:rPr lang="en-US" sz="3600" dirty="0"/>
              <a:t>	Number from zero to one that represents a chance that an event will occur</a:t>
            </a:r>
          </a:p>
          <a:p>
            <a:pPr>
              <a:buFontTx/>
              <a:buNone/>
            </a:pPr>
            <a:r>
              <a:rPr lang="en-US" sz="3600" dirty="0"/>
              <a:t>		0 = Event cannot occur</a:t>
            </a:r>
          </a:p>
          <a:p>
            <a:pPr>
              <a:buFontTx/>
              <a:buNone/>
            </a:pPr>
            <a:r>
              <a:rPr lang="en-US" sz="3600" dirty="0"/>
              <a:t>		1 = Event certain to occur</a:t>
            </a:r>
          </a:p>
          <a:p>
            <a:pPr>
              <a:buFontTx/>
              <a:buNone/>
            </a:pPr>
            <a:r>
              <a:rPr lang="en-US" sz="3600" dirty="0"/>
              <a:t>		</a:t>
            </a:r>
          </a:p>
          <a:p>
            <a:pPr>
              <a:buFontTx/>
              <a:buNone/>
            </a:pPr>
            <a:endParaRPr lang="en-US" sz="3600" dirty="0"/>
          </a:p>
          <a:p>
            <a:pPr lvl="1">
              <a:buFontTx/>
              <a:buNone/>
            </a:pPr>
            <a:endParaRPr lang="en-US" sz="3200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57200" y="3657600"/>
          <a:ext cx="8001000" cy="1689100"/>
        </p:xfrm>
        <a:graphic>
          <a:graphicData uri="http://schemas.openxmlformats.org/presentationml/2006/ole">
            <p:oleObj spid="_x0000_s6148" name="Equation" r:id="rId4" imgW="204444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191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943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Probability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>
            <a:normAutofit/>
          </a:bodyPr>
          <a:lstStyle/>
          <a:p>
            <a:r>
              <a:rPr lang="en-US" sz="2800" dirty="0"/>
              <a:t>Geometric Probability</a:t>
            </a:r>
          </a:p>
          <a:p>
            <a:pPr>
              <a:buFontTx/>
              <a:buNone/>
            </a:pPr>
            <a:r>
              <a:rPr lang="en-US" sz="2800" dirty="0"/>
              <a:t>	Related process in which the division involves geometric measures such as length or area</a:t>
            </a:r>
          </a:p>
          <a:p>
            <a:pPr lvl="1"/>
            <a:r>
              <a:rPr lang="en-US" sz="2400" dirty="0"/>
              <a:t>Probability and Length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Probability and Area</a:t>
            </a:r>
          </a:p>
          <a:p>
            <a:pPr lvl="1">
              <a:buFontTx/>
              <a:buNone/>
            </a:pPr>
            <a:endParaRPr lang="en-US" sz="2400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438400" y="1905000"/>
          <a:ext cx="5943600" cy="1328569"/>
        </p:xfrm>
        <a:graphic>
          <a:graphicData uri="http://schemas.openxmlformats.org/presentationml/2006/ole">
            <p:oleObj spid="_x0000_s2054" name="Equation" r:id="rId4" imgW="2044440" imgH="457200" progId="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209800" y="3810000"/>
          <a:ext cx="6553200" cy="1189923"/>
        </p:xfrm>
        <a:graphic>
          <a:graphicData uri="http://schemas.openxmlformats.org/presentationml/2006/ole">
            <p:oleObj spid="_x0000_s2056" name="Equation" r:id="rId5" imgW="237456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248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077200" cy="5486400"/>
          </a:xfrm>
        </p:spPr>
        <p:txBody>
          <a:bodyPr/>
          <a:lstStyle/>
          <a:p>
            <a:r>
              <a:rPr lang="en-US" sz="2800" dirty="0" smtClean="0"/>
              <a:t>Find </a:t>
            </a:r>
            <a:r>
              <a:rPr lang="en-US" sz="2800" dirty="0"/>
              <a:t>the probability that a randomly point in the figure lies in the shaded region.</a:t>
            </a:r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62400"/>
            <a:ext cx="1295400" cy="8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0912" y="1676400"/>
            <a:ext cx="3523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248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-381000" y="381000"/>
            <a:ext cx="8839200" cy="5715000"/>
          </a:xfrm>
        </p:spPr>
        <p:txBody>
          <a:bodyPr/>
          <a:lstStyle/>
          <a:p>
            <a:r>
              <a:rPr lang="en-US" sz="2800" dirty="0" smtClean="0"/>
              <a:t>Find </a:t>
            </a:r>
            <a:r>
              <a:rPr lang="en-US" sz="2800" dirty="0"/>
              <a:t>the probability for each outcome on the game spinner shown</a:t>
            </a:r>
          </a:p>
          <a:p>
            <a:r>
              <a:rPr lang="en-US" sz="2800" dirty="0"/>
              <a:t>	a.  Receive a free turn</a:t>
            </a:r>
          </a:p>
          <a:p>
            <a:r>
              <a:rPr lang="en-US" sz="2800" dirty="0"/>
              <a:t>	b.  Lose a turn</a:t>
            </a:r>
          </a:p>
          <a:p>
            <a:r>
              <a:rPr lang="en-US" sz="2800" dirty="0"/>
              <a:t>	c.  Receive ten bonus points</a:t>
            </a:r>
          </a:p>
          <a:p>
            <a:r>
              <a:rPr lang="en-US" sz="2800" dirty="0"/>
              <a:t>	d.  Move forward two spaces</a:t>
            </a:r>
          </a:p>
          <a:p>
            <a:r>
              <a:rPr lang="en-US" sz="2800" dirty="0"/>
              <a:t>	e.  Lose five points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101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752600"/>
            <a:ext cx="1365250" cy="55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362200"/>
            <a:ext cx="914400" cy="41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895600"/>
            <a:ext cx="965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429000"/>
            <a:ext cx="812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2432" y="838200"/>
            <a:ext cx="28415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0"/>
            <a:ext cx="90773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838200"/>
            <a:ext cx="7150100" cy="191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905333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86800" cy="107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8097273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0"/>
            <a:ext cx="90201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904318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371600"/>
            <a:ext cx="261871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0"/>
            <a:ext cx="90201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219199"/>
            <a:ext cx="2209800" cy="25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772442"/>
            <a:ext cx="9144000" cy="30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686800" cy="373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5943600" y="8382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457200" y="1066800"/>
            <a:ext cx="472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867400" y="26670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381000" y="2743200"/>
            <a:ext cx="4876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991600" cy="19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769" y="1600200"/>
            <a:ext cx="257913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71950"/>
            <a:ext cx="7553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991600" cy="19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769" y="1600200"/>
            <a:ext cx="257913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124200"/>
            <a:ext cx="6138862" cy="89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37482"/>
            <a:ext cx="8763000" cy="252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991600" cy="19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7339" y="1600200"/>
            <a:ext cx="235156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77844"/>
            <a:ext cx="8534400" cy="2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84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5562600" cy="83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5638800" cy="84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962400"/>
            <a:ext cx="56398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7413" y="0"/>
            <a:ext cx="34065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1676400"/>
            <a:ext cx="123734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3276600"/>
            <a:ext cx="1377950" cy="60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4876800"/>
            <a:ext cx="1295400" cy="54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001000" cy="97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85836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514600"/>
            <a:ext cx="1104900" cy="75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581400"/>
            <a:ext cx="1079874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6482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514600"/>
            <a:ext cx="666750" cy="94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581400"/>
            <a:ext cx="762000" cy="94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495800"/>
            <a:ext cx="622300" cy="110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199"/>
            <a:ext cx="9144000" cy="111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9144000" cy="156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5240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343400"/>
            <a:ext cx="1295400" cy="6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8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76400"/>
            <a:ext cx="3695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038600"/>
            <a:ext cx="3670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362200"/>
            <a:ext cx="1409700" cy="80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724399"/>
            <a:ext cx="1524000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14400"/>
            <a:ext cx="2794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209800"/>
            <a:ext cx="33020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114800"/>
            <a:ext cx="124359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371600"/>
            <a:ext cx="163068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38989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590800"/>
            <a:ext cx="3721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733800"/>
            <a:ext cx="182742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828800"/>
            <a:ext cx="127821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43815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514600"/>
            <a:ext cx="3162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657600"/>
            <a:ext cx="1773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676400"/>
            <a:ext cx="1485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Area of a Triangle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	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458200" cy="25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172200" y="1447800"/>
            <a:ext cx="2438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33400" y="17526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57400"/>
            <a:ext cx="35814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362200"/>
            <a:ext cx="184477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124200"/>
            <a:ext cx="1964381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962400"/>
            <a:ext cx="183414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876799"/>
            <a:ext cx="1828800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438400"/>
            <a:ext cx="1066800" cy="59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3352800"/>
            <a:ext cx="1143000" cy="5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4191000"/>
            <a:ext cx="1143000" cy="5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029200"/>
            <a:ext cx="1295400" cy="62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 following target with a single sheet of computer paper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1524000"/>
            <a:ext cx="3048000" cy="3810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2362200"/>
            <a:ext cx="2133600" cy="1981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endCxn id="6" idx="7"/>
          </p:cNvCxnSpPr>
          <p:nvPr/>
        </p:nvCxnSpPr>
        <p:spPr>
          <a:xfrm flipV="1">
            <a:off x="4572000" y="2652340"/>
            <a:ext cx="754341" cy="7004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056448">
            <a:off x="4394627" y="2647263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 in.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a penny from at least 2 feet to land on the paper.  Do not count it if it misses the paper entirely.  Count how many land entirely inside the circle.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638800" y="1828800"/>
            <a:ext cx="3048000" cy="3810000"/>
            <a:chOff x="2971800" y="1524000"/>
            <a:chExt cx="3048000" cy="3810000"/>
          </a:xfrm>
        </p:grpSpPr>
        <p:sp>
          <p:nvSpPr>
            <p:cNvPr id="5" name="Rectangle 4"/>
            <p:cNvSpPr/>
            <p:nvPr/>
          </p:nvSpPr>
          <p:spPr>
            <a:xfrm>
              <a:off x="2971800" y="1524000"/>
              <a:ext cx="3048000" cy="3810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05200" y="2362200"/>
              <a:ext cx="2133600" cy="19812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>
              <a:endCxn id="6" idx="7"/>
            </p:cNvCxnSpPr>
            <p:nvPr/>
          </p:nvCxnSpPr>
          <p:spPr>
            <a:xfrm flipV="1">
              <a:off x="4572000" y="2652340"/>
              <a:ext cx="754341" cy="70046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9056448">
              <a:off x="4394627" y="2647263"/>
              <a:ext cx="7986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3 in.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diameter of a penny is 0.75 inches.</a:t>
            </a:r>
          </a:p>
          <a:p>
            <a:r>
              <a:rPr lang="en-US" dirty="0" smtClean="0"/>
              <a:t>Calculate the theoretical probability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1524000"/>
            <a:ext cx="3048000" cy="3810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2362200"/>
            <a:ext cx="2133600" cy="1981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endCxn id="6" idx="7"/>
          </p:cNvCxnSpPr>
          <p:nvPr/>
        </p:nvCxnSpPr>
        <p:spPr>
          <a:xfrm flipV="1">
            <a:off x="4572000" y="2652340"/>
            <a:ext cx="754341" cy="7004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056448">
            <a:off x="4394627" y="2647263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 in.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404 – 407</a:t>
            </a:r>
          </a:p>
          <a:p>
            <a:endParaRPr lang="en-US" dirty="0" smtClean="0"/>
          </a:p>
          <a:p>
            <a:r>
              <a:rPr lang="en-US" dirty="0" smtClean="0"/>
              <a:t>1 – 3, 7, 15 – 20, 32, 34, 44, 52 - 54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Theorem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38600" cy="4525963"/>
          </a:xfrm>
          <a:solidFill>
            <a:srgbClr val="99330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66CCFF"/>
                </a:solidFill>
              </a:rPr>
              <a:t>The Pythagorean </a:t>
            </a:r>
            <a:r>
              <a:rPr lang="en-US" b="1" dirty="0">
                <a:solidFill>
                  <a:srgbClr val="66CCFF"/>
                </a:solidFill>
              </a:rPr>
              <a:t>theorem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In a right triangle, the sum of the squares of the legs of the triangle equals the square of the hypotenuse of the triangle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6099009">
            <a:off x="6164423" y="857485"/>
            <a:ext cx="1365250" cy="2963863"/>
            <a:chOff x="2928" y="2544"/>
            <a:chExt cx="912" cy="960"/>
          </a:xfrm>
        </p:grpSpPr>
        <p:sp>
          <p:nvSpPr>
            <p:cNvPr id="428040" name="Line 8"/>
            <p:cNvSpPr>
              <a:spLocks noChangeShapeType="1"/>
            </p:cNvSpPr>
            <p:nvPr/>
          </p:nvSpPr>
          <p:spPr bwMode="auto">
            <a:xfrm flipV="1">
              <a:off x="2928" y="2544"/>
              <a:ext cx="528" cy="96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28041" name="Line 9"/>
            <p:cNvSpPr>
              <a:spLocks noChangeShapeType="1"/>
            </p:cNvSpPr>
            <p:nvPr/>
          </p:nvSpPr>
          <p:spPr bwMode="auto">
            <a:xfrm flipH="1" flipV="1">
              <a:off x="3456" y="2544"/>
              <a:ext cx="384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28042" name="Line 10"/>
            <p:cNvSpPr>
              <a:spLocks noChangeShapeType="1"/>
            </p:cNvSpPr>
            <p:nvPr/>
          </p:nvSpPr>
          <p:spPr bwMode="auto">
            <a:xfrm flipV="1">
              <a:off x="2928" y="3408"/>
              <a:ext cx="912" cy="9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8336916" y="27235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5136516" y="27997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6660516" y="2952192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5136516" y="10471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060316" y="19615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889116" y="15805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49243"/>
            <a:ext cx="7162800" cy="23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white">
          <a:xfrm>
            <a:off x="2209800" y="5181600"/>
            <a:ext cx="4648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1143000"/>
            <a:ext cx="3810000" cy="3124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4478338" y="444500"/>
            <a:ext cx="4495800" cy="14478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Theorem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4191000" cy="4068763"/>
          </a:xfrm>
          <a:solidFill>
            <a:srgbClr val="99330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en-US" sz="2800" b="1" dirty="0">
                <a:solidFill>
                  <a:srgbClr val="66CCFF"/>
                </a:solidFill>
              </a:rPr>
              <a:t>Converse of the Pythagorean theorem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	If the square of the length of the longest side of a triangle is equal to the sum of the squares of the lengths of the other two sides, then the triangle is a right triangle.</a:t>
            </a:r>
          </a:p>
        </p:txBody>
      </p:sp>
      <p:graphicFrame>
        <p:nvGraphicFramePr>
          <p:cNvPr id="42803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572000" y="533400"/>
          <a:ext cx="4386263" cy="1304925"/>
        </p:xfrm>
        <a:graphic>
          <a:graphicData uri="http://schemas.openxmlformats.org/presentationml/2006/ole">
            <p:oleObj spid="_x0000_s33794" name="MathType Equation" r:id="rId4" imgW="1536480" imgH="457200" progId="Equation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 rot="6099009">
            <a:off x="6088223" y="2457684"/>
            <a:ext cx="1365250" cy="2963863"/>
            <a:chOff x="2928" y="2544"/>
            <a:chExt cx="912" cy="960"/>
          </a:xfrm>
        </p:grpSpPr>
        <p:sp>
          <p:nvSpPr>
            <p:cNvPr id="428040" name="Line 8"/>
            <p:cNvSpPr>
              <a:spLocks noChangeShapeType="1"/>
            </p:cNvSpPr>
            <p:nvPr/>
          </p:nvSpPr>
          <p:spPr bwMode="auto">
            <a:xfrm flipV="1">
              <a:off x="2928" y="2544"/>
              <a:ext cx="528" cy="96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8041" name="Line 9"/>
            <p:cNvSpPr>
              <a:spLocks noChangeShapeType="1"/>
            </p:cNvSpPr>
            <p:nvPr/>
          </p:nvSpPr>
          <p:spPr bwMode="auto">
            <a:xfrm flipH="1" flipV="1">
              <a:off x="3456" y="2544"/>
              <a:ext cx="384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8042" name="Line 10"/>
            <p:cNvSpPr>
              <a:spLocks noChangeShapeType="1"/>
            </p:cNvSpPr>
            <p:nvPr/>
          </p:nvSpPr>
          <p:spPr bwMode="auto">
            <a:xfrm flipV="1">
              <a:off x="2928" y="3408"/>
              <a:ext cx="912" cy="9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8260716" y="43237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5060316" y="43999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6584316" y="4552391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5060316" y="26473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4984116" y="356179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812916" y="318079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 of Pythagorean</a:t>
            </a:r>
            <a:endParaRPr lang="en-US" dirty="0"/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81000"/>
            <a:ext cx="880579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white">
          <a:xfrm>
            <a:off x="914400" y="19050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1219200" y="40386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00" y="990600"/>
            <a:ext cx="556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381000" y="3048000"/>
            <a:ext cx="548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Theorem</a:t>
            </a:r>
          </a:p>
        </p:txBody>
      </p:sp>
      <p:pic>
        <p:nvPicPr>
          <p:cNvPr id="1029" name="Picture 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524000"/>
            <a:ext cx="2321951" cy="2282927"/>
          </a:xfr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1447800"/>
            <a:ext cx="4648200" cy="2209800"/>
          </a:xfrm>
          <a:prstGeom prst="rect">
            <a:avLst/>
          </a:prstGeom>
          <a:solidFill>
            <a:srgbClr val="9933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1"/>
                </a:solidFill>
              </a:rPr>
              <a:t>45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45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90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Triangle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	In a 45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45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90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 triangle the hypotenuse is the square root of two times as long as each leg </a:t>
            </a:r>
          </a:p>
        </p:txBody>
      </p:sp>
      <p:sp>
        <p:nvSpPr>
          <p:cNvPr id="5" name="Rectangle 4"/>
          <p:cNvSpPr/>
          <p:nvPr/>
        </p:nvSpPr>
        <p:spPr bwMode="white">
          <a:xfrm>
            <a:off x="5410200" y="2286000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6553200" y="3429000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010400" y="16002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981200"/>
            <a:ext cx="4267200" cy="1600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Theorem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241550" y="2605088"/>
          <a:ext cx="241300" cy="215900"/>
        </p:xfrm>
        <a:graphic>
          <a:graphicData uri="http://schemas.openxmlformats.org/presentationml/2006/ole">
            <p:oleObj spid="_x0000_s34818" name="MathType Equation" r:id="rId4" imgW="241200" imgH="215640" progId="Equation">
              <p:embed/>
            </p:oleObj>
          </a:graphicData>
        </a:graphic>
      </p:graphicFrame>
      <p:pic>
        <p:nvPicPr>
          <p:cNvPr id="205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53000" y="1447800"/>
            <a:ext cx="4025900" cy="2716213"/>
          </a:xfr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" y="1295400"/>
            <a:ext cx="4648200" cy="2971800"/>
          </a:xfrm>
          <a:prstGeom prst="rect">
            <a:avLst/>
          </a:prstGeom>
          <a:solidFill>
            <a:srgbClr val="9933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1"/>
                </a:solidFill>
              </a:rPr>
              <a:t>30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60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90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Triangle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	In a 30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60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90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 triangle, the hypotenuse is twice as long as the shorter leg, and the longer leg is the square root of three times as long as the shorter leg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4267200" cy="2362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934200" y="16002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6286500" y="37084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953000" y="2286000"/>
            <a:ext cx="381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346</TotalTime>
  <Words>404</Words>
  <Application>Microsoft Office PowerPoint</Application>
  <PresentationFormat>On-screen Show (4:3)</PresentationFormat>
  <Paragraphs>163</Paragraphs>
  <Slides>46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Jeff01</vt:lpstr>
      <vt:lpstr>MathType Equation</vt:lpstr>
      <vt:lpstr>Equation</vt:lpstr>
      <vt:lpstr>Geometry 7-8</vt:lpstr>
      <vt:lpstr>Slide 2</vt:lpstr>
      <vt:lpstr>Areas</vt:lpstr>
      <vt:lpstr>Area</vt:lpstr>
      <vt:lpstr>Theorem</vt:lpstr>
      <vt:lpstr>Theorem</vt:lpstr>
      <vt:lpstr>Converse of Pythagorean</vt:lpstr>
      <vt:lpstr>Theorem</vt:lpstr>
      <vt:lpstr>Theorem</vt:lpstr>
      <vt:lpstr>Area</vt:lpstr>
      <vt:lpstr>Vocabulary</vt:lpstr>
      <vt:lpstr>Area</vt:lpstr>
      <vt:lpstr>Circle Vocabulary (review)</vt:lpstr>
      <vt:lpstr>Arc Vocabulary</vt:lpstr>
      <vt:lpstr>New Theorem</vt:lpstr>
      <vt:lpstr>Example</vt:lpstr>
      <vt:lpstr>Circle Area Conjecture</vt:lpstr>
      <vt:lpstr>Sector of a Circle</vt:lpstr>
      <vt:lpstr>Annulus of a Circle</vt:lpstr>
      <vt:lpstr>Segment of a Circle*</vt:lpstr>
      <vt:lpstr>Geometric Probability</vt:lpstr>
      <vt:lpstr>Probability</vt:lpstr>
      <vt:lpstr>Probability</vt:lpstr>
      <vt:lpstr>Examples</vt:lpstr>
      <vt:lpstr>Examples</vt:lpstr>
      <vt:lpstr>Example</vt:lpstr>
      <vt:lpstr>Example</vt:lpstr>
      <vt:lpstr>Example</vt:lpstr>
      <vt:lpstr>Example</vt:lpstr>
      <vt:lpstr>Example</vt:lpstr>
      <vt:lpstr>Example</vt:lpstr>
      <vt:lpstr>Example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Slide 41</vt:lpstr>
      <vt:lpstr>Slide 42</vt:lpstr>
      <vt:lpstr>Activity</vt:lpstr>
      <vt:lpstr>Activity</vt:lpstr>
      <vt:lpstr>Activity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11-6</dc:title>
  <dc:creator>Fronius</dc:creator>
  <cp:lastModifiedBy>Jeff Fronius</cp:lastModifiedBy>
  <cp:revision>25</cp:revision>
  <dcterms:created xsi:type="dcterms:W3CDTF">2007-05-10T21:00:33Z</dcterms:created>
  <dcterms:modified xsi:type="dcterms:W3CDTF">2014-12-31T14:51:36Z</dcterms:modified>
</cp:coreProperties>
</file>