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34"/>
  </p:handoutMasterIdLst>
  <p:sldIdLst>
    <p:sldId id="320" r:id="rId2"/>
    <p:sldId id="842" r:id="rId3"/>
    <p:sldId id="827" r:id="rId4"/>
    <p:sldId id="828" r:id="rId5"/>
    <p:sldId id="830" r:id="rId6"/>
    <p:sldId id="810" r:id="rId7"/>
    <p:sldId id="811" r:id="rId8"/>
    <p:sldId id="812" r:id="rId9"/>
    <p:sldId id="800" r:id="rId10"/>
    <p:sldId id="814" r:id="rId11"/>
    <p:sldId id="815" r:id="rId12"/>
    <p:sldId id="816" r:id="rId13"/>
    <p:sldId id="817" r:id="rId14"/>
    <p:sldId id="818" r:id="rId15"/>
    <p:sldId id="833" r:id="rId16"/>
    <p:sldId id="834" r:id="rId17"/>
    <p:sldId id="836" r:id="rId18"/>
    <p:sldId id="840" r:id="rId19"/>
    <p:sldId id="841" r:id="rId20"/>
    <p:sldId id="698" r:id="rId21"/>
    <p:sldId id="819" r:id="rId22"/>
    <p:sldId id="820" r:id="rId23"/>
    <p:sldId id="821" r:id="rId24"/>
    <p:sldId id="822" r:id="rId25"/>
    <p:sldId id="823" r:id="rId26"/>
    <p:sldId id="824" r:id="rId27"/>
    <p:sldId id="825" r:id="rId28"/>
    <p:sldId id="826" r:id="rId29"/>
    <p:sldId id="837" r:id="rId30"/>
    <p:sldId id="838" r:id="rId31"/>
    <p:sldId id="839" r:id="rId32"/>
    <p:sldId id="304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AC5"/>
    <a:srgbClr val="CCFFCC"/>
    <a:srgbClr val="9999FF"/>
    <a:srgbClr val="FF99CC"/>
    <a:srgbClr val="CCFFFF"/>
    <a:srgbClr val="990000"/>
    <a:srgbClr val="FF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728" autoAdjust="0"/>
  </p:normalViewPr>
  <p:slideViewPr>
    <p:cSldViewPr>
      <p:cViewPr>
        <p:scale>
          <a:sx n="75" d="100"/>
          <a:sy n="75" d="100"/>
        </p:scale>
        <p:origin x="-195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2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r>
              <a:rPr lang="en-US" dirty="0" smtClean="0"/>
              <a:t>.</a:t>
            </a:r>
            <a:fld id="{380CCCA4-1D50-40D0-8D68-99356072BD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A4249E-1997-4983-AB72-4B7847ACB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Geometry 11-4a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Angle Measures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Theorems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7802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399"/>
            <a:ext cx="8458200" cy="527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What is the equation?</a:t>
            </a:r>
          </a:p>
        </p:txBody>
      </p:sp>
      <p:sp>
        <p:nvSpPr>
          <p:cNvPr id="782342" name="Text Box 6"/>
          <p:cNvSpPr txBox="1">
            <a:spLocks noChangeArrowheads="1"/>
          </p:cNvSpPr>
          <p:nvPr/>
        </p:nvSpPr>
        <p:spPr bwMode="auto">
          <a:xfrm>
            <a:off x="1981200" y="4876800"/>
            <a:ext cx="5135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Ÿ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AEC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 =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½ Arcs (BC - AC)</a:t>
            </a:r>
          </a:p>
        </p:txBody>
      </p:sp>
      <p:pic>
        <p:nvPicPr>
          <p:cNvPr id="78234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"/>
            <a:ext cx="6491288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What is the equation?</a:t>
            </a:r>
          </a:p>
        </p:txBody>
      </p:sp>
      <p:sp>
        <p:nvSpPr>
          <p:cNvPr id="784387" name="Text Box 3"/>
          <p:cNvSpPr txBox="1">
            <a:spLocks noChangeArrowheads="1"/>
          </p:cNvSpPr>
          <p:nvPr/>
        </p:nvSpPr>
        <p:spPr bwMode="auto">
          <a:xfrm>
            <a:off x="2590800" y="49530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Ÿ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GAH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 =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½ Arcs (GBH - GH)</a:t>
            </a:r>
          </a:p>
        </p:txBody>
      </p:sp>
      <p:pic>
        <p:nvPicPr>
          <p:cNvPr id="7843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8839200" cy="463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What is the equation?</a:t>
            </a:r>
          </a:p>
        </p:txBody>
      </p:sp>
      <p:sp>
        <p:nvSpPr>
          <p:cNvPr id="785411" name="Text Box 3"/>
          <p:cNvSpPr txBox="1">
            <a:spLocks noChangeArrowheads="1"/>
          </p:cNvSpPr>
          <p:nvPr/>
        </p:nvSpPr>
        <p:spPr bwMode="auto">
          <a:xfrm>
            <a:off x="2286000" y="4953000"/>
            <a:ext cx="5592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Ÿ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CKH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 =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½ Arcs (TBW - CH)</a:t>
            </a:r>
          </a:p>
        </p:txBody>
      </p:sp>
      <p:pic>
        <p:nvPicPr>
          <p:cNvPr id="785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"/>
            <a:ext cx="61595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4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5715000"/>
            <a:ext cx="60198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What is the equation?</a:t>
            </a:r>
          </a:p>
        </p:txBody>
      </p:sp>
      <p:pic>
        <p:nvPicPr>
          <p:cNvPr id="78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4218" y="0"/>
            <a:ext cx="4449782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86435" name="Text Box 3"/>
          <p:cNvSpPr txBox="1">
            <a:spLocks noChangeArrowheads="1"/>
          </p:cNvSpPr>
          <p:nvPr/>
        </p:nvSpPr>
        <p:spPr bwMode="auto">
          <a:xfrm>
            <a:off x="304800" y="3886200"/>
            <a:ext cx="5592763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Ÿ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AZH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 =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½ Arcs (LWH - AH)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8017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915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179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57200"/>
            <a:ext cx="340360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179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429000"/>
            <a:ext cx="85534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915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2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36449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915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2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36449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28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999" y="3505201"/>
            <a:ext cx="83869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275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5201"/>
            <a:ext cx="8991600" cy="151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05200" cy="342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9144000" cy="260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27020" y="-1"/>
            <a:ext cx="5316980" cy="160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Protractor</a:t>
            </a:r>
          </a:p>
          <a:p>
            <a:r>
              <a:rPr lang="en-US" dirty="0" smtClean="0"/>
              <a:t>Ruler</a:t>
            </a:r>
          </a:p>
          <a:p>
            <a:r>
              <a:rPr lang="en-US" dirty="0" smtClean="0"/>
              <a:t>Compass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Sample </a:t>
            </a:r>
            <a:r>
              <a:rPr lang="en-US" b="1" dirty="0" smtClean="0">
                <a:solidFill>
                  <a:srgbClr val="FFFF00"/>
                </a:solidFill>
              </a:rPr>
              <a:t>Problems</a:t>
            </a:r>
            <a:endParaRPr lang="en-US" b="1" dirty="0">
              <a:solidFill>
                <a:srgbClr val="FDEAC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7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5562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87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838200"/>
            <a:ext cx="5237163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87462" name="Text Box 6"/>
          <p:cNvSpPr txBox="1">
            <a:spLocks noChangeArrowheads="1"/>
          </p:cNvSpPr>
          <p:nvPr/>
        </p:nvSpPr>
        <p:spPr bwMode="auto">
          <a:xfrm>
            <a:off x="3886200" y="5181600"/>
            <a:ext cx="95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66"/>
                </a:solidFill>
              </a:rPr>
              <a:t>90</a:t>
            </a:r>
            <a:r>
              <a:rPr lang="en-US" sz="4000" b="1">
                <a:solidFill>
                  <a:srgbClr val="FF0066"/>
                </a:solidFill>
                <a:cs typeface="Arial" charset="0"/>
              </a:rPr>
              <a:t>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4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5562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88484" name="Text Box 4"/>
          <p:cNvSpPr txBox="1">
            <a:spLocks noChangeArrowheads="1"/>
          </p:cNvSpPr>
          <p:nvPr/>
        </p:nvSpPr>
        <p:spPr bwMode="auto">
          <a:xfrm>
            <a:off x="6858000" y="4953000"/>
            <a:ext cx="95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66"/>
                </a:solidFill>
              </a:rPr>
              <a:t>86</a:t>
            </a:r>
            <a:r>
              <a:rPr lang="en-US" sz="4000" b="1">
                <a:solidFill>
                  <a:srgbClr val="FF0066"/>
                </a:solidFill>
                <a:cs typeface="Arial" charset="0"/>
              </a:rPr>
              <a:t>°</a:t>
            </a:r>
          </a:p>
        </p:txBody>
      </p:sp>
      <p:pic>
        <p:nvPicPr>
          <p:cNvPr id="788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762000"/>
            <a:ext cx="52578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48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9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5562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89508" name="Text Box 4"/>
          <p:cNvSpPr txBox="1">
            <a:spLocks noChangeArrowheads="1"/>
          </p:cNvSpPr>
          <p:nvPr/>
        </p:nvSpPr>
        <p:spPr bwMode="auto">
          <a:xfrm>
            <a:off x="7543800" y="3733800"/>
            <a:ext cx="1235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66"/>
                </a:solidFill>
              </a:rPr>
              <a:t>116</a:t>
            </a:r>
            <a:r>
              <a:rPr lang="en-US" sz="4000" b="1">
                <a:solidFill>
                  <a:srgbClr val="FF0066"/>
                </a:solidFill>
                <a:cs typeface="Arial" charset="0"/>
              </a:rPr>
              <a:t>°</a:t>
            </a:r>
          </a:p>
        </p:txBody>
      </p:sp>
      <p:pic>
        <p:nvPicPr>
          <p:cNvPr id="789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762000"/>
            <a:ext cx="5715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0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0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5562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0532" name="Text Box 4"/>
          <p:cNvSpPr txBox="1">
            <a:spLocks noChangeArrowheads="1"/>
          </p:cNvSpPr>
          <p:nvPr/>
        </p:nvSpPr>
        <p:spPr bwMode="auto">
          <a:xfrm>
            <a:off x="7924800" y="3657600"/>
            <a:ext cx="95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66"/>
                </a:solidFill>
              </a:rPr>
              <a:t>39</a:t>
            </a:r>
            <a:r>
              <a:rPr lang="en-US" sz="4000" b="1">
                <a:solidFill>
                  <a:srgbClr val="FF0066"/>
                </a:solidFill>
                <a:cs typeface="Arial" charset="0"/>
              </a:rPr>
              <a:t>°</a:t>
            </a:r>
          </a:p>
        </p:txBody>
      </p:sp>
      <p:pic>
        <p:nvPicPr>
          <p:cNvPr id="790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685800"/>
            <a:ext cx="64770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5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1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5562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1556" name="Text Box 4"/>
          <p:cNvSpPr txBox="1">
            <a:spLocks noChangeArrowheads="1"/>
          </p:cNvSpPr>
          <p:nvPr/>
        </p:nvSpPr>
        <p:spPr bwMode="auto">
          <a:xfrm>
            <a:off x="8001000" y="3810000"/>
            <a:ext cx="95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66"/>
                </a:solidFill>
              </a:rPr>
              <a:t>82</a:t>
            </a:r>
            <a:r>
              <a:rPr lang="en-US" sz="4000" b="1">
                <a:solidFill>
                  <a:srgbClr val="FF0066"/>
                </a:solidFill>
                <a:cs typeface="Arial" charset="0"/>
              </a:rPr>
              <a:t>°</a:t>
            </a:r>
          </a:p>
        </p:txBody>
      </p:sp>
      <p:pic>
        <p:nvPicPr>
          <p:cNvPr id="7915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38200"/>
            <a:ext cx="7239000" cy="513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2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5562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2580" name="Text Box 4"/>
          <p:cNvSpPr txBox="1">
            <a:spLocks noChangeArrowheads="1"/>
          </p:cNvSpPr>
          <p:nvPr/>
        </p:nvSpPr>
        <p:spPr bwMode="auto">
          <a:xfrm>
            <a:off x="8191500" y="4648200"/>
            <a:ext cx="95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66"/>
                </a:solidFill>
              </a:rPr>
              <a:t>74</a:t>
            </a:r>
            <a:r>
              <a:rPr lang="en-US" sz="4000" b="1">
                <a:solidFill>
                  <a:srgbClr val="FF0066"/>
                </a:solidFill>
                <a:cs typeface="Arial" charset="0"/>
              </a:rPr>
              <a:t>°</a:t>
            </a:r>
          </a:p>
        </p:txBody>
      </p:sp>
      <p:pic>
        <p:nvPicPr>
          <p:cNvPr id="7925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762000"/>
            <a:ext cx="7315200" cy="54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8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3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5562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3603" name="Text Box 3"/>
          <p:cNvSpPr txBox="1">
            <a:spLocks noChangeArrowheads="1"/>
          </p:cNvSpPr>
          <p:nvPr/>
        </p:nvSpPr>
        <p:spPr bwMode="auto">
          <a:xfrm>
            <a:off x="8191500" y="4648200"/>
            <a:ext cx="95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66"/>
                </a:solidFill>
              </a:rPr>
              <a:t>40</a:t>
            </a:r>
            <a:r>
              <a:rPr lang="en-US" sz="4000" b="1">
                <a:solidFill>
                  <a:srgbClr val="FF0066"/>
                </a:solidFill>
                <a:cs typeface="Arial" charset="0"/>
              </a:rPr>
              <a:t>°</a:t>
            </a:r>
          </a:p>
        </p:txBody>
      </p:sp>
      <p:pic>
        <p:nvPicPr>
          <p:cNvPr id="7936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762000"/>
            <a:ext cx="7467600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4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5562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4627" name="Text Box 3"/>
          <p:cNvSpPr txBox="1">
            <a:spLocks noChangeArrowheads="1"/>
          </p:cNvSpPr>
          <p:nvPr/>
        </p:nvSpPr>
        <p:spPr bwMode="auto">
          <a:xfrm>
            <a:off x="4114800" y="4953000"/>
            <a:ext cx="1376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66"/>
                </a:solidFill>
              </a:rPr>
              <a:t>24.5</a:t>
            </a:r>
            <a:r>
              <a:rPr lang="en-US" sz="4000" b="1">
                <a:solidFill>
                  <a:srgbClr val="FF0066"/>
                </a:solidFill>
                <a:cs typeface="Arial" charset="0"/>
              </a:rPr>
              <a:t>°</a:t>
            </a:r>
          </a:p>
        </p:txBody>
      </p:sp>
      <p:pic>
        <p:nvPicPr>
          <p:cNvPr id="794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066800"/>
            <a:ext cx="70866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803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6759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3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4394200" cy="3100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38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1383" y="2590800"/>
            <a:ext cx="4112117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38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4191000"/>
            <a:ext cx="11049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384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1447800"/>
            <a:ext cx="1123950" cy="91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943600"/>
            <a:ext cx="9144000" cy="9144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Tangent Angle Exploration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6248400" cy="60198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Draw a circle ¼ the size of the paper, in the middle of the page. Mark the center U</a:t>
            </a:r>
          </a:p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Construct a vertical tangent through tangent point F.</a:t>
            </a:r>
          </a:p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Add another point N anywhere on the circle.</a:t>
            </a:r>
          </a:p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Construct chord FN</a:t>
            </a:r>
          </a:p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Add radii UF and UN</a:t>
            </a:r>
          </a:p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Measure the central angles and the tangent angles</a:t>
            </a:r>
          </a:p>
        </p:txBody>
      </p:sp>
      <p:sp>
        <p:nvSpPr>
          <p:cNvPr id="795652" name="Oval 4"/>
          <p:cNvSpPr>
            <a:spLocks noChangeArrowheads="1"/>
          </p:cNvSpPr>
          <p:nvPr/>
        </p:nvSpPr>
        <p:spPr bwMode="auto">
          <a:xfrm>
            <a:off x="5678487" y="1752600"/>
            <a:ext cx="2895600" cy="2819400"/>
          </a:xfrm>
          <a:prstGeom prst="ellipse">
            <a:avLst/>
          </a:prstGeom>
          <a:noFill/>
          <a:ln w="635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5653" name="Line 5"/>
          <p:cNvSpPr>
            <a:spLocks noChangeShapeType="1"/>
          </p:cNvSpPr>
          <p:nvPr/>
        </p:nvSpPr>
        <p:spPr bwMode="auto">
          <a:xfrm flipH="1">
            <a:off x="8497887" y="381000"/>
            <a:ext cx="228600" cy="51816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5654" name="Line 6"/>
          <p:cNvSpPr>
            <a:spLocks noChangeShapeType="1"/>
          </p:cNvSpPr>
          <p:nvPr/>
        </p:nvSpPr>
        <p:spPr bwMode="auto">
          <a:xfrm>
            <a:off x="6135687" y="2133600"/>
            <a:ext cx="2438400" cy="9906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5655" name="Line 7"/>
          <p:cNvSpPr>
            <a:spLocks noChangeShapeType="1"/>
          </p:cNvSpPr>
          <p:nvPr/>
        </p:nvSpPr>
        <p:spPr bwMode="auto">
          <a:xfrm>
            <a:off x="6135687" y="2133600"/>
            <a:ext cx="990600" cy="10668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5656" name="Line 8"/>
          <p:cNvSpPr>
            <a:spLocks noChangeShapeType="1"/>
          </p:cNvSpPr>
          <p:nvPr/>
        </p:nvSpPr>
        <p:spPr bwMode="auto">
          <a:xfrm flipV="1">
            <a:off x="7126287" y="3124200"/>
            <a:ext cx="1371600" cy="762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5657" name="Text Box 9"/>
          <p:cNvSpPr txBox="1">
            <a:spLocks noChangeArrowheads="1"/>
          </p:cNvSpPr>
          <p:nvPr/>
        </p:nvSpPr>
        <p:spPr bwMode="auto">
          <a:xfrm>
            <a:off x="6745287" y="3200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</a:p>
        </p:txBody>
      </p:sp>
      <p:sp>
        <p:nvSpPr>
          <p:cNvPr id="795658" name="Text Box 10"/>
          <p:cNvSpPr txBox="1">
            <a:spLocks noChangeArrowheads="1"/>
          </p:cNvSpPr>
          <p:nvPr/>
        </p:nvSpPr>
        <p:spPr bwMode="auto">
          <a:xfrm>
            <a:off x="8742362" y="28956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</a:p>
        </p:txBody>
      </p:sp>
      <p:sp>
        <p:nvSpPr>
          <p:cNvPr id="795659" name="Text Box 11"/>
          <p:cNvSpPr txBox="1">
            <a:spLocks noChangeArrowheads="1"/>
          </p:cNvSpPr>
          <p:nvPr/>
        </p:nvSpPr>
        <p:spPr bwMode="auto">
          <a:xfrm>
            <a:off x="5678487" y="1828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803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6759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4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8200"/>
            <a:ext cx="4267200" cy="309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48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880315"/>
            <a:ext cx="3924300" cy="3758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48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4191000"/>
            <a:ext cx="749300" cy="550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48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1295400"/>
            <a:ext cx="965200" cy="59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803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6759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5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1999"/>
            <a:ext cx="3886200" cy="379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58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7830" y="2286000"/>
            <a:ext cx="395617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58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4495800"/>
            <a:ext cx="800100" cy="74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58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1447800"/>
            <a:ext cx="111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rgbClr val="FFFF00"/>
                </a:solidFill>
              </a:rPr>
              <a:t>Homework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04800"/>
            <a:ext cx="8763000" cy="452596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Pages 611 – 613</a:t>
            </a:r>
          </a:p>
          <a:p>
            <a:endParaRPr lang="en-US" sz="4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– 6, 43, 44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91200"/>
            <a:ext cx="9144000" cy="9144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Tangent Angle Exploration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5334000" cy="60198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Extend the chord NU into a secant that intersects the tangent line</a:t>
            </a:r>
          </a:p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Label this intersection point L.</a:t>
            </a:r>
          </a:p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Label the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intersection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with the circle T.</a:t>
            </a:r>
          </a:p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Measure arc TF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angle ULF</a:t>
            </a:r>
          </a:p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Subtract arc TF from arc FN</a:t>
            </a:r>
          </a:p>
        </p:txBody>
      </p:sp>
      <p:sp>
        <p:nvSpPr>
          <p:cNvPr id="796676" name="Oval 4"/>
          <p:cNvSpPr>
            <a:spLocks noChangeArrowheads="1"/>
          </p:cNvSpPr>
          <p:nvPr/>
        </p:nvSpPr>
        <p:spPr bwMode="auto">
          <a:xfrm>
            <a:off x="5678487" y="1600200"/>
            <a:ext cx="2895600" cy="2819400"/>
          </a:xfrm>
          <a:prstGeom prst="ellipse">
            <a:avLst/>
          </a:prstGeom>
          <a:noFill/>
          <a:ln w="635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6677" name="Line 5"/>
          <p:cNvSpPr>
            <a:spLocks noChangeShapeType="1"/>
          </p:cNvSpPr>
          <p:nvPr/>
        </p:nvSpPr>
        <p:spPr bwMode="auto">
          <a:xfrm flipH="1">
            <a:off x="8497887" y="228600"/>
            <a:ext cx="228600" cy="51816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6678" name="Line 6"/>
          <p:cNvSpPr>
            <a:spLocks noChangeShapeType="1"/>
          </p:cNvSpPr>
          <p:nvPr/>
        </p:nvSpPr>
        <p:spPr bwMode="auto">
          <a:xfrm>
            <a:off x="6135687" y="1981200"/>
            <a:ext cx="2438400" cy="9906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6679" name="Line 7"/>
          <p:cNvSpPr>
            <a:spLocks noChangeShapeType="1"/>
          </p:cNvSpPr>
          <p:nvPr/>
        </p:nvSpPr>
        <p:spPr bwMode="auto">
          <a:xfrm>
            <a:off x="6135687" y="1981200"/>
            <a:ext cx="2438400" cy="27432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6680" name="Line 8"/>
          <p:cNvSpPr>
            <a:spLocks noChangeShapeType="1"/>
          </p:cNvSpPr>
          <p:nvPr/>
        </p:nvSpPr>
        <p:spPr bwMode="auto">
          <a:xfrm flipV="1">
            <a:off x="7126287" y="2971800"/>
            <a:ext cx="1371600" cy="762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6681" name="Text Box 9"/>
          <p:cNvSpPr txBox="1">
            <a:spLocks noChangeArrowheads="1"/>
          </p:cNvSpPr>
          <p:nvPr/>
        </p:nvSpPr>
        <p:spPr bwMode="auto">
          <a:xfrm>
            <a:off x="6745287" y="3048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</a:p>
        </p:txBody>
      </p:sp>
      <p:sp>
        <p:nvSpPr>
          <p:cNvPr id="796682" name="Text Box 10"/>
          <p:cNvSpPr txBox="1">
            <a:spLocks noChangeArrowheads="1"/>
          </p:cNvSpPr>
          <p:nvPr/>
        </p:nvSpPr>
        <p:spPr bwMode="auto">
          <a:xfrm>
            <a:off x="8742362" y="2743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</a:p>
        </p:txBody>
      </p:sp>
      <p:sp>
        <p:nvSpPr>
          <p:cNvPr id="796683" name="Text Box 11"/>
          <p:cNvSpPr txBox="1">
            <a:spLocks noChangeArrowheads="1"/>
          </p:cNvSpPr>
          <p:nvPr/>
        </p:nvSpPr>
        <p:spPr bwMode="auto">
          <a:xfrm>
            <a:off x="5678487" y="1676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</a:p>
        </p:txBody>
      </p:sp>
      <p:sp>
        <p:nvSpPr>
          <p:cNvPr id="796684" name="Text Box 12"/>
          <p:cNvSpPr txBox="1">
            <a:spLocks noChangeArrowheads="1"/>
          </p:cNvSpPr>
          <p:nvPr/>
        </p:nvSpPr>
        <p:spPr bwMode="auto">
          <a:xfrm>
            <a:off x="8574087" y="44196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</a:p>
        </p:txBody>
      </p:sp>
      <p:sp>
        <p:nvSpPr>
          <p:cNvPr id="796685" name="Text Box 13"/>
          <p:cNvSpPr txBox="1">
            <a:spLocks noChangeArrowheads="1"/>
          </p:cNvSpPr>
          <p:nvPr/>
        </p:nvSpPr>
        <p:spPr bwMode="auto">
          <a:xfrm>
            <a:off x="7812087" y="4267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91200"/>
            <a:ext cx="9144000" cy="9144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Tangent Angle Exploration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5105400" cy="60198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Draw a tangent line through point N until it intersects the other tangent line</a:t>
            </a:r>
          </a:p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Label this intersection point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W.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Measure angle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Subtract the minor arc   from the major arc</a:t>
            </a:r>
          </a:p>
          <a:p>
            <a:pPr marL="609600" indent="-609600">
              <a:buFontTx/>
              <a:buAutoNum type="arabi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Compare this to angle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98724" name="Oval 4"/>
          <p:cNvSpPr>
            <a:spLocks noChangeArrowheads="1"/>
          </p:cNvSpPr>
          <p:nvPr/>
        </p:nvSpPr>
        <p:spPr bwMode="auto">
          <a:xfrm>
            <a:off x="5638800" y="1828800"/>
            <a:ext cx="2895600" cy="2819400"/>
          </a:xfrm>
          <a:prstGeom prst="ellipse">
            <a:avLst/>
          </a:prstGeom>
          <a:noFill/>
          <a:ln w="635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8725" name="Line 5"/>
          <p:cNvSpPr>
            <a:spLocks noChangeShapeType="1"/>
          </p:cNvSpPr>
          <p:nvPr/>
        </p:nvSpPr>
        <p:spPr bwMode="auto">
          <a:xfrm flipH="1">
            <a:off x="8458200" y="0"/>
            <a:ext cx="228600" cy="56388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8726" name="Line 6"/>
          <p:cNvSpPr>
            <a:spLocks noChangeShapeType="1"/>
          </p:cNvSpPr>
          <p:nvPr/>
        </p:nvSpPr>
        <p:spPr bwMode="auto">
          <a:xfrm>
            <a:off x="6096000" y="2209800"/>
            <a:ext cx="2438400" cy="9906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8727" name="Line 7"/>
          <p:cNvSpPr>
            <a:spLocks noChangeShapeType="1"/>
          </p:cNvSpPr>
          <p:nvPr/>
        </p:nvSpPr>
        <p:spPr bwMode="auto">
          <a:xfrm>
            <a:off x="6096000" y="2209800"/>
            <a:ext cx="914400" cy="10668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8728" name="Line 8"/>
          <p:cNvSpPr>
            <a:spLocks noChangeShapeType="1"/>
          </p:cNvSpPr>
          <p:nvPr/>
        </p:nvSpPr>
        <p:spPr bwMode="auto">
          <a:xfrm flipV="1">
            <a:off x="7010400" y="3200400"/>
            <a:ext cx="1447800" cy="762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8729" name="Text Box 9"/>
          <p:cNvSpPr txBox="1">
            <a:spLocks noChangeArrowheads="1"/>
          </p:cNvSpPr>
          <p:nvPr/>
        </p:nvSpPr>
        <p:spPr bwMode="auto">
          <a:xfrm>
            <a:off x="6705600" y="3276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</a:p>
        </p:txBody>
      </p:sp>
      <p:sp>
        <p:nvSpPr>
          <p:cNvPr id="798730" name="Text Box 10"/>
          <p:cNvSpPr txBox="1">
            <a:spLocks noChangeArrowheads="1"/>
          </p:cNvSpPr>
          <p:nvPr/>
        </p:nvSpPr>
        <p:spPr bwMode="auto">
          <a:xfrm>
            <a:off x="8702675" y="29718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</a:p>
        </p:txBody>
      </p:sp>
      <p:sp>
        <p:nvSpPr>
          <p:cNvPr id="798731" name="Text Box 11"/>
          <p:cNvSpPr txBox="1">
            <a:spLocks noChangeArrowheads="1"/>
          </p:cNvSpPr>
          <p:nvPr/>
        </p:nvSpPr>
        <p:spPr bwMode="auto">
          <a:xfrm>
            <a:off x="5638800" y="1905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</a:p>
        </p:txBody>
      </p:sp>
      <p:sp>
        <p:nvSpPr>
          <p:cNvPr id="798732" name="Text Box 12"/>
          <p:cNvSpPr txBox="1">
            <a:spLocks noChangeArrowheads="1"/>
          </p:cNvSpPr>
          <p:nvPr/>
        </p:nvSpPr>
        <p:spPr bwMode="auto">
          <a:xfrm>
            <a:off x="8742363" y="609600"/>
            <a:ext cx="522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8734" name="Line 14"/>
          <p:cNvSpPr>
            <a:spLocks noChangeShapeType="1"/>
          </p:cNvSpPr>
          <p:nvPr/>
        </p:nvSpPr>
        <p:spPr bwMode="auto">
          <a:xfrm flipH="1">
            <a:off x="5257800" y="304800"/>
            <a:ext cx="3733800" cy="24384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Oval 2"/>
          <p:cNvSpPr>
            <a:spLocks noChangeArrowheads="1"/>
          </p:cNvSpPr>
          <p:nvPr/>
        </p:nvSpPr>
        <p:spPr bwMode="auto">
          <a:xfrm>
            <a:off x="838200" y="2133600"/>
            <a:ext cx="3581400" cy="3352800"/>
          </a:xfrm>
          <a:prstGeom prst="ellipse">
            <a:avLst/>
          </a:prstGeom>
          <a:noFill/>
          <a:ln w="825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FFFF00"/>
                </a:solidFill>
              </a:rPr>
              <a:t>Two Secants - Theorem</a:t>
            </a:r>
          </a:p>
        </p:txBody>
      </p:sp>
      <p:sp>
        <p:nvSpPr>
          <p:cNvPr id="775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0"/>
            <a:ext cx="8686800" cy="1676400"/>
          </a:xfrm>
          <a:solidFill>
            <a:srgbClr val="00008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DEAC5"/>
                </a:solidFill>
              </a:rPr>
              <a:t>If two secants intersect in the exterior of a circle, then the measure of the angle formed is one half the difference of the measures of the intercepted arcs</a:t>
            </a:r>
          </a:p>
        </p:txBody>
      </p:sp>
      <p:sp>
        <p:nvSpPr>
          <p:cNvPr id="775173" name="Text Box 5"/>
          <p:cNvSpPr txBox="1">
            <a:spLocks noChangeArrowheads="1"/>
          </p:cNvSpPr>
          <p:nvPr/>
        </p:nvSpPr>
        <p:spPr bwMode="auto">
          <a:xfrm>
            <a:off x="4267200" y="2438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775174" name="Text Box 6"/>
          <p:cNvSpPr txBox="1">
            <a:spLocks noChangeArrowheads="1"/>
          </p:cNvSpPr>
          <p:nvPr/>
        </p:nvSpPr>
        <p:spPr bwMode="auto">
          <a:xfrm>
            <a:off x="1066800" y="3200400"/>
            <a:ext cx="519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W</a:t>
            </a:r>
          </a:p>
        </p:txBody>
      </p:sp>
      <p:sp>
        <p:nvSpPr>
          <p:cNvPr id="775175" name="Line 7"/>
          <p:cNvSpPr>
            <a:spLocks noChangeShapeType="1"/>
          </p:cNvSpPr>
          <p:nvPr/>
        </p:nvSpPr>
        <p:spPr bwMode="auto">
          <a:xfrm flipH="1" flipV="1">
            <a:off x="304800" y="3962400"/>
            <a:ext cx="6248400" cy="1752600"/>
          </a:xfrm>
          <a:prstGeom prst="line">
            <a:avLst/>
          </a:prstGeom>
          <a:noFill/>
          <a:ln w="666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775176" name="Text Box 8"/>
          <p:cNvSpPr txBox="1">
            <a:spLocks noChangeArrowheads="1"/>
          </p:cNvSpPr>
          <p:nvPr/>
        </p:nvSpPr>
        <p:spPr bwMode="auto">
          <a:xfrm>
            <a:off x="3657600" y="5105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Y</a:t>
            </a:r>
          </a:p>
        </p:txBody>
      </p:sp>
      <p:sp>
        <p:nvSpPr>
          <p:cNvPr id="775177" name="Text Box 9"/>
          <p:cNvSpPr txBox="1">
            <a:spLocks noChangeArrowheads="1"/>
          </p:cNvSpPr>
          <p:nvPr/>
        </p:nvSpPr>
        <p:spPr bwMode="auto">
          <a:xfrm>
            <a:off x="4008438" y="4572000"/>
            <a:ext cx="5135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Ÿ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WVZ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 =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½ Arcs (XY - WZ)</a:t>
            </a:r>
          </a:p>
        </p:txBody>
      </p:sp>
      <p:sp>
        <p:nvSpPr>
          <p:cNvPr id="775178" name="Line 10"/>
          <p:cNvSpPr>
            <a:spLocks noChangeShapeType="1"/>
          </p:cNvSpPr>
          <p:nvPr/>
        </p:nvSpPr>
        <p:spPr bwMode="auto">
          <a:xfrm flipV="1">
            <a:off x="304800" y="2590800"/>
            <a:ext cx="6172200" cy="13716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775181" name="Text Box 13"/>
          <p:cNvSpPr txBox="1">
            <a:spLocks noChangeArrowheads="1"/>
          </p:cNvSpPr>
          <p:nvPr/>
        </p:nvSpPr>
        <p:spPr bwMode="auto">
          <a:xfrm>
            <a:off x="1066800" y="4267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Z</a:t>
            </a:r>
          </a:p>
        </p:txBody>
      </p:sp>
      <p:sp>
        <p:nvSpPr>
          <p:cNvPr id="775182" name="Text Box 14"/>
          <p:cNvSpPr txBox="1">
            <a:spLocks noChangeArrowheads="1"/>
          </p:cNvSpPr>
          <p:nvPr/>
        </p:nvSpPr>
        <p:spPr bwMode="auto">
          <a:xfrm>
            <a:off x="0" y="3429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51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Oval 2"/>
          <p:cNvSpPr>
            <a:spLocks noChangeArrowheads="1"/>
          </p:cNvSpPr>
          <p:nvPr/>
        </p:nvSpPr>
        <p:spPr bwMode="auto">
          <a:xfrm>
            <a:off x="808037" y="1828800"/>
            <a:ext cx="3581400" cy="3352800"/>
          </a:xfrm>
          <a:prstGeom prst="ellipse">
            <a:avLst/>
          </a:prstGeom>
          <a:noFill/>
          <a:ln w="825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776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FFFF00"/>
                </a:solidFill>
              </a:rPr>
              <a:t>Tangent Secant - Theorem</a:t>
            </a:r>
          </a:p>
        </p:txBody>
      </p:sp>
      <p:sp>
        <p:nvSpPr>
          <p:cNvPr id="7761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0"/>
            <a:ext cx="8686800" cy="1676400"/>
          </a:xfrm>
          <a:solidFill>
            <a:srgbClr val="00008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DEAC5"/>
                </a:solidFill>
              </a:rPr>
              <a:t>If a tangent and a secant intersect in the exterior of a circle, then the measure of the angle formed is one half the difference of the measures of the intercepted arcs</a:t>
            </a:r>
          </a:p>
        </p:txBody>
      </p:sp>
      <p:sp>
        <p:nvSpPr>
          <p:cNvPr id="776197" name="Text Box 5"/>
          <p:cNvSpPr txBox="1">
            <a:spLocks noChangeArrowheads="1"/>
          </p:cNvSpPr>
          <p:nvPr/>
        </p:nvSpPr>
        <p:spPr bwMode="auto">
          <a:xfrm>
            <a:off x="4313237" y="2514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776198" name="Text Box 6"/>
          <p:cNvSpPr txBox="1">
            <a:spLocks noChangeArrowheads="1"/>
          </p:cNvSpPr>
          <p:nvPr/>
        </p:nvSpPr>
        <p:spPr bwMode="auto">
          <a:xfrm>
            <a:off x="579437" y="4191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776199" name="Line 7"/>
          <p:cNvSpPr>
            <a:spLocks noChangeShapeType="1"/>
          </p:cNvSpPr>
          <p:nvPr/>
        </p:nvSpPr>
        <p:spPr bwMode="auto">
          <a:xfrm flipH="1" flipV="1">
            <a:off x="122237" y="5029200"/>
            <a:ext cx="6400800" cy="381000"/>
          </a:xfrm>
          <a:prstGeom prst="line">
            <a:avLst/>
          </a:prstGeom>
          <a:noFill/>
          <a:ln w="666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776200" name="Text Box 8"/>
          <p:cNvSpPr txBox="1">
            <a:spLocks noChangeArrowheads="1"/>
          </p:cNvSpPr>
          <p:nvPr/>
        </p:nvSpPr>
        <p:spPr bwMode="auto">
          <a:xfrm>
            <a:off x="1951037" y="5181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776201" name="Text Box 9"/>
          <p:cNvSpPr txBox="1">
            <a:spLocks noChangeArrowheads="1"/>
          </p:cNvSpPr>
          <p:nvPr/>
        </p:nvSpPr>
        <p:spPr bwMode="auto">
          <a:xfrm>
            <a:off x="4008437" y="4495800"/>
            <a:ext cx="5135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Ÿ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ADC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 =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½ Arcs (BC - AC)</a:t>
            </a:r>
          </a:p>
        </p:txBody>
      </p:sp>
      <p:sp>
        <p:nvSpPr>
          <p:cNvPr id="776202" name="Line 10"/>
          <p:cNvSpPr>
            <a:spLocks noChangeShapeType="1"/>
          </p:cNvSpPr>
          <p:nvPr/>
        </p:nvSpPr>
        <p:spPr bwMode="auto">
          <a:xfrm flipV="1">
            <a:off x="198437" y="2286000"/>
            <a:ext cx="6248400" cy="27432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776203" name="Text Box 11"/>
          <p:cNvSpPr txBox="1">
            <a:spLocks noChangeArrowheads="1"/>
          </p:cNvSpPr>
          <p:nvPr/>
        </p:nvSpPr>
        <p:spPr bwMode="auto">
          <a:xfrm>
            <a:off x="46037" y="5029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62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Oval 2"/>
          <p:cNvSpPr>
            <a:spLocks noChangeArrowheads="1"/>
          </p:cNvSpPr>
          <p:nvPr/>
        </p:nvSpPr>
        <p:spPr bwMode="auto">
          <a:xfrm>
            <a:off x="1905000" y="2971800"/>
            <a:ext cx="2514600" cy="2286000"/>
          </a:xfrm>
          <a:prstGeom prst="ellipse">
            <a:avLst/>
          </a:prstGeom>
          <a:noFill/>
          <a:ln w="825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FFFF00"/>
                </a:solidFill>
              </a:rPr>
              <a:t>Two Tangent - Theorem</a:t>
            </a:r>
          </a:p>
        </p:txBody>
      </p:sp>
      <p:sp>
        <p:nvSpPr>
          <p:cNvPr id="7772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0"/>
            <a:ext cx="8686800" cy="1676400"/>
          </a:xfrm>
          <a:solidFill>
            <a:srgbClr val="00008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DEAC5"/>
                </a:solidFill>
              </a:rPr>
              <a:t>If two tangents intersect in the exterior of a circle, then the measure of the angle formed is one half the difference of the measures of the intercepted arcs</a:t>
            </a:r>
          </a:p>
        </p:txBody>
      </p:sp>
      <p:sp>
        <p:nvSpPr>
          <p:cNvPr id="777221" name="Text Box 5"/>
          <p:cNvSpPr txBox="1">
            <a:spLocks noChangeArrowheads="1"/>
          </p:cNvSpPr>
          <p:nvPr/>
        </p:nvSpPr>
        <p:spPr bwMode="auto">
          <a:xfrm>
            <a:off x="1905000" y="25908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P</a:t>
            </a:r>
          </a:p>
        </p:txBody>
      </p:sp>
      <p:sp>
        <p:nvSpPr>
          <p:cNvPr id="777222" name="Text Box 6"/>
          <p:cNvSpPr txBox="1">
            <a:spLocks noChangeArrowheads="1"/>
          </p:cNvSpPr>
          <p:nvPr/>
        </p:nvSpPr>
        <p:spPr bwMode="auto">
          <a:xfrm>
            <a:off x="4648200" y="3352800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Q</a:t>
            </a:r>
          </a:p>
        </p:txBody>
      </p:sp>
      <p:sp>
        <p:nvSpPr>
          <p:cNvPr id="777223" name="Line 7"/>
          <p:cNvSpPr>
            <a:spLocks noChangeShapeType="1"/>
          </p:cNvSpPr>
          <p:nvPr/>
        </p:nvSpPr>
        <p:spPr bwMode="auto">
          <a:xfrm flipH="1" flipV="1">
            <a:off x="152400" y="5105400"/>
            <a:ext cx="6400800" cy="381000"/>
          </a:xfrm>
          <a:prstGeom prst="line">
            <a:avLst/>
          </a:prstGeom>
          <a:noFill/>
          <a:ln w="666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777224" name="Text Box 8"/>
          <p:cNvSpPr txBox="1">
            <a:spLocks noChangeArrowheads="1"/>
          </p:cNvSpPr>
          <p:nvPr/>
        </p:nvSpPr>
        <p:spPr bwMode="auto">
          <a:xfrm>
            <a:off x="1981200" y="5257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777225" name="Text Box 9"/>
          <p:cNvSpPr txBox="1">
            <a:spLocks noChangeArrowheads="1"/>
          </p:cNvSpPr>
          <p:nvPr/>
        </p:nvSpPr>
        <p:spPr bwMode="auto">
          <a:xfrm>
            <a:off x="3856038" y="2667000"/>
            <a:ext cx="5287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Ÿ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PSR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 =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½ Arcs (PQR - PR)</a:t>
            </a:r>
          </a:p>
        </p:txBody>
      </p:sp>
      <p:sp>
        <p:nvSpPr>
          <p:cNvPr id="777226" name="Line 10"/>
          <p:cNvSpPr>
            <a:spLocks noChangeShapeType="1"/>
          </p:cNvSpPr>
          <p:nvPr/>
        </p:nvSpPr>
        <p:spPr bwMode="auto">
          <a:xfrm flipV="1">
            <a:off x="228600" y="1524000"/>
            <a:ext cx="4038600" cy="35814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777228" name="Text Box 12"/>
          <p:cNvSpPr txBox="1">
            <a:spLocks noChangeArrowheads="1"/>
          </p:cNvSpPr>
          <p:nvPr/>
        </p:nvSpPr>
        <p:spPr bwMode="auto">
          <a:xfrm>
            <a:off x="0" y="4267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Oval 2"/>
          <p:cNvSpPr>
            <a:spLocks noChangeArrowheads="1"/>
          </p:cNvSpPr>
          <p:nvPr/>
        </p:nvSpPr>
        <p:spPr bwMode="auto">
          <a:xfrm>
            <a:off x="533400" y="1828800"/>
            <a:ext cx="3581400" cy="3352800"/>
          </a:xfrm>
          <a:prstGeom prst="ellipse">
            <a:avLst/>
          </a:prstGeom>
          <a:noFill/>
          <a:ln w="825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FFFF00"/>
                </a:solidFill>
              </a:rPr>
              <a:t>Chord </a:t>
            </a:r>
            <a:r>
              <a:rPr lang="en-US" sz="4000" b="1" dirty="0" err="1">
                <a:solidFill>
                  <a:srgbClr val="FFFF00"/>
                </a:solidFill>
              </a:rPr>
              <a:t>Chord</a:t>
            </a:r>
            <a:r>
              <a:rPr lang="en-US" sz="4000" b="1" dirty="0">
                <a:solidFill>
                  <a:srgbClr val="FFFF00"/>
                </a:solidFill>
              </a:rPr>
              <a:t>- Theorem</a:t>
            </a:r>
          </a:p>
        </p:txBody>
      </p:sp>
      <p:sp>
        <p:nvSpPr>
          <p:cNvPr id="7639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2400"/>
            <a:ext cx="8686800" cy="1295400"/>
          </a:xfrm>
          <a:solidFill>
            <a:srgbClr val="000080"/>
          </a:solidFill>
        </p:spPr>
        <p:txBody>
          <a:bodyPr/>
          <a:lstStyle/>
          <a:p>
            <a:r>
              <a:rPr lang="en-US" sz="2400" b="1">
                <a:solidFill>
                  <a:srgbClr val="FDEAC5"/>
                </a:solidFill>
              </a:rPr>
              <a:t>If two chords intersect, then the measure of each angle is one half the sum of the measures of the arcs intercepted by the angle and it vertical angle</a:t>
            </a:r>
          </a:p>
        </p:txBody>
      </p:sp>
      <p:sp>
        <p:nvSpPr>
          <p:cNvPr id="763909" name="Text Box 5"/>
          <p:cNvSpPr txBox="1">
            <a:spLocks noChangeArrowheads="1"/>
          </p:cNvSpPr>
          <p:nvPr/>
        </p:nvSpPr>
        <p:spPr bwMode="auto">
          <a:xfrm>
            <a:off x="2819400" y="51196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</a:p>
        </p:txBody>
      </p:sp>
      <p:sp>
        <p:nvSpPr>
          <p:cNvPr id="763910" name="Text Box 6"/>
          <p:cNvSpPr txBox="1">
            <a:spLocks noChangeArrowheads="1"/>
          </p:cNvSpPr>
          <p:nvPr/>
        </p:nvSpPr>
        <p:spPr bwMode="auto">
          <a:xfrm>
            <a:off x="0" y="3429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</a:p>
        </p:txBody>
      </p:sp>
      <p:sp>
        <p:nvSpPr>
          <p:cNvPr id="763911" name="Line 7"/>
          <p:cNvSpPr>
            <a:spLocks noChangeShapeType="1"/>
          </p:cNvSpPr>
          <p:nvPr/>
        </p:nvSpPr>
        <p:spPr bwMode="auto">
          <a:xfrm flipV="1">
            <a:off x="3048000" y="2133600"/>
            <a:ext cx="304800" cy="2819400"/>
          </a:xfrm>
          <a:prstGeom prst="line">
            <a:avLst/>
          </a:prstGeom>
          <a:noFill/>
          <a:ln w="666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63912" name="Text Box 8"/>
          <p:cNvSpPr txBox="1">
            <a:spLocks noChangeArrowheads="1"/>
          </p:cNvSpPr>
          <p:nvPr/>
        </p:nvSpPr>
        <p:spPr bwMode="auto">
          <a:xfrm>
            <a:off x="4114800" y="3886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</a:p>
        </p:txBody>
      </p:sp>
      <p:sp>
        <p:nvSpPr>
          <p:cNvPr id="763913" name="Text Box 9"/>
          <p:cNvSpPr txBox="1">
            <a:spLocks noChangeArrowheads="1"/>
          </p:cNvSpPr>
          <p:nvPr/>
        </p:nvSpPr>
        <p:spPr bwMode="auto">
          <a:xfrm>
            <a:off x="4084638" y="1524000"/>
            <a:ext cx="50593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Ÿ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DEC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 =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½ Arcs (CD + AB)</a:t>
            </a:r>
          </a:p>
          <a:p>
            <a:pPr algn="ctr"/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ŸBEC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89pc" pitchFamily="49" charset="0"/>
              </a:rPr>
              <a:t> =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½ Arcs (BC + AD)</a:t>
            </a:r>
          </a:p>
        </p:txBody>
      </p:sp>
      <p:sp>
        <p:nvSpPr>
          <p:cNvPr id="763914" name="Line 10"/>
          <p:cNvSpPr>
            <a:spLocks noChangeShapeType="1"/>
          </p:cNvSpPr>
          <p:nvPr/>
        </p:nvSpPr>
        <p:spPr bwMode="auto">
          <a:xfrm>
            <a:off x="609600" y="3581400"/>
            <a:ext cx="3352800" cy="4572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63915" name="Text Box 11"/>
          <p:cNvSpPr txBox="1">
            <a:spLocks noChangeArrowheads="1"/>
          </p:cNvSpPr>
          <p:nvPr/>
        </p:nvSpPr>
        <p:spPr bwMode="auto">
          <a:xfrm>
            <a:off x="3352800" y="1600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</a:p>
        </p:txBody>
      </p:sp>
      <p:sp>
        <p:nvSpPr>
          <p:cNvPr id="763916" name="Text Box 12"/>
          <p:cNvSpPr txBox="1">
            <a:spLocks noChangeArrowheads="1"/>
          </p:cNvSpPr>
          <p:nvPr/>
        </p:nvSpPr>
        <p:spPr bwMode="auto">
          <a:xfrm>
            <a:off x="2667000" y="3276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13" grpId="0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7613</TotalTime>
  <Words>457</Words>
  <Application>Microsoft Office PowerPoint</Application>
  <PresentationFormat>On-screen Show (4:3)</PresentationFormat>
  <Paragraphs>98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Jeff01</vt:lpstr>
      <vt:lpstr>Geometry 11-4a</vt:lpstr>
      <vt:lpstr>Supplies</vt:lpstr>
      <vt:lpstr>Tangent Angle Exploration</vt:lpstr>
      <vt:lpstr>Tangent Angle Exploration</vt:lpstr>
      <vt:lpstr>Tangent Angle Exploration</vt:lpstr>
      <vt:lpstr>Two Secants - Theorem</vt:lpstr>
      <vt:lpstr>Tangent Secant - Theorem</vt:lpstr>
      <vt:lpstr>Two Tangent - Theorem</vt:lpstr>
      <vt:lpstr>Chord Chord- Theorem</vt:lpstr>
      <vt:lpstr>Theorems</vt:lpstr>
      <vt:lpstr>What is the equation?</vt:lpstr>
      <vt:lpstr>What is the equation?</vt:lpstr>
      <vt:lpstr>What is the equation?</vt:lpstr>
      <vt:lpstr>What is the equation?</vt:lpstr>
      <vt:lpstr>Example</vt:lpstr>
      <vt:lpstr>Example</vt:lpstr>
      <vt:lpstr>Example</vt:lpstr>
      <vt:lpstr>Example</vt:lpstr>
      <vt:lpstr>Example</vt:lpstr>
      <vt:lpstr>Sample Problems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Practice Problems</vt:lpstr>
      <vt:lpstr>Practice Problems</vt:lpstr>
      <vt:lpstr>Practice Problems</vt:lpstr>
      <vt:lpstr>Homework</vt:lpstr>
    </vt:vector>
  </TitlesOfParts>
  <Company>TC Howe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Exercises</dc:title>
  <dc:creator>Jeff Fronius</dc:creator>
  <cp:lastModifiedBy>Jeff Fronius</cp:lastModifiedBy>
  <cp:revision>241</cp:revision>
  <dcterms:created xsi:type="dcterms:W3CDTF">2005-11-10T01:06:51Z</dcterms:created>
  <dcterms:modified xsi:type="dcterms:W3CDTF">2015-03-30T20:31:27Z</dcterms:modified>
</cp:coreProperties>
</file>