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81" r:id="rId23"/>
    <p:sldId id="277" r:id="rId24"/>
    <p:sldId id="278" r:id="rId25"/>
    <p:sldId id="279" r:id="rId26"/>
    <p:sldId id="290" r:id="rId27"/>
    <p:sldId id="280" r:id="rId28"/>
    <p:sldId id="283" r:id="rId29"/>
    <p:sldId id="282" r:id="rId30"/>
    <p:sldId id="284" r:id="rId31"/>
    <p:sldId id="285" r:id="rId32"/>
    <p:sldId id="287" r:id="rId33"/>
    <p:sldId id="286"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791200"/>
            <a:ext cx="8001000" cy="10668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2000" y="2514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logo2011.png"/>
          <p:cNvPicPr>
            <a:picLocks noChangeAspect="1"/>
          </p:cNvPicPr>
          <p:nvPr/>
        </p:nvPicPr>
        <p:blipFill>
          <a:blip r:embed="rId2" cstate="print"/>
          <a:stretch>
            <a:fillRect/>
          </a:stretch>
        </p:blipFill>
        <p:spPr>
          <a:xfrm rot="5400000">
            <a:off x="5281612" y="2995613"/>
            <a:ext cx="6858000" cy="866775"/>
          </a:xfrm>
          <a:prstGeom prst="rect">
            <a:avLst/>
          </a:prstGeom>
          <a:solidFill>
            <a:schemeClr val="tx1"/>
          </a:solidFill>
          <a:ln>
            <a:noFill/>
          </a:ln>
        </p:spPr>
      </p:pic>
      <p:sp>
        <p:nvSpPr>
          <p:cNvPr id="5" name="Rectangle 4"/>
          <p:cNvSpPr/>
          <p:nvPr/>
        </p:nvSpPr>
        <p:spPr>
          <a:xfrm>
            <a:off x="8229600" y="0"/>
            <a:ext cx="9144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2179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228600"/>
            <a:ext cx="8686800" cy="5410200"/>
          </a:xfrm>
        </p:spPr>
        <p:txBody>
          <a:bodyPr/>
          <a:lstStyle>
            <a:lvl1pPr>
              <a:buClr>
                <a:schemeClr val="tx2">
                  <a:lumMod val="75000"/>
                </a:schemeClr>
              </a:buClr>
              <a:defRPr/>
            </a:lvl1pPr>
            <a:lvl2pPr>
              <a:buClr>
                <a:schemeClr val="tx2">
                  <a:lumMod val="75000"/>
                </a:schemeClr>
              </a:buClr>
              <a:defRPr/>
            </a:lvl2pPr>
            <a:lvl3pPr>
              <a:buClr>
                <a:schemeClr val="tx2">
                  <a:lumMod val="75000"/>
                </a:schemeClr>
              </a:buClr>
              <a:defRPr/>
            </a:lvl3pPr>
            <a:lvl4pPr>
              <a:buClr>
                <a:schemeClr val="tx2">
                  <a:lumMod val="75000"/>
                </a:schemeClr>
              </a:buClr>
              <a:defRPr/>
            </a:lvl4pPr>
            <a:lvl5pPr>
              <a:buClr>
                <a:schemeClr val="tx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1"/>
            <a:ext cx="7772400" cy="11430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28600" y="9601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logo2011.png"/>
          <p:cNvPicPr>
            <a:picLocks noChangeAspect="1"/>
          </p:cNvPicPr>
          <p:nvPr/>
        </p:nvPicPr>
        <p:blipFill>
          <a:blip r:embed="rId2" cstate="print"/>
          <a:stretch>
            <a:fillRect/>
          </a:stretch>
        </p:blipFill>
        <p:spPr>
          <a:xfrm rot="5400000">
            <a:off x="5281612" y="2995613"/>
            <a:ext cx="6858000" cy="866775"/>
          </a:xfrm>
          <a:prstGeom prst="rect">
            <a:avLst/>
          </a:prstGeom>
          <a:solidFill>
            <a:schemeClr val="tx1"/>
          </a:solidFill>
          <a:ln>
            <a:noFill/>
          </a:ln>
        </p:spPr>
      </p:pic>
      <p:sp>
        <p:nvSpPr>
          <p:cNvPr id="5" name="Rectangle 4"/>
          <p:cNvSpPr/>
          <p:nvPr/>
        </p:nvSpPr>
        <p:spPr>
          <a:xfrm>
            <a:off x="8229600" y="0"/>
            <a:ext cx="914400"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320040"/>
            <a:ext cx="4267200" cy="4785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
            <a:ext cx="4267200" cy="4785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16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868680"/>
            <a:ext cx="4040188"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1" y="13716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1" y="86868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6959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4984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37160"/>
            <a:ext cx="3008313" cy="52857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28600"/>
            <a:ext cx="5486400" cy="4937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6053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715000"/>
            <a:ext cx="9144000" cy="1143000"/>
          </a:xfrm>
          <a:prstGeom prst="rect">
            <a:avLst/>
          </a:prstGeom>
          <a:solidFill>
            <a:schemeClr val="tx1">
              <a:lumMod val="85000"/>
              <a:lumOff val="15000"/>
            </a:schemeClr>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715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 y="152400"/>
            <a:ext cx="8839200" cy="5410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5715000"/>
            <a:ext cx="9144000" cy="0"/>
          </a:xfrm>
          <a:prstGeom prst="line">
            <a:avLst/>
          </a:prstGeom>
          <a:ln w="50800" cmpd="thinThick"/>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FFFF00"/>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Algebra 2  1-0</a:t>
            </a:r>
            <a:endParaRPr lang="en-US" dirty="0"/>
          </a:p>
        </p:txBody>
      </p:sp>
      <p:sp>
        <p:nvSpPr>
          <p:cNvPr id="3" name="Subtitle 2"/>
          <p:cNvSpPr>
            <a:spLocks noGrp="1"/>
          </p:cNvSpPr>
          <p:nvPr>
            <p:ph type="subTitle" idx="1"/>
          </p:nvPr>
        </p:nvSpPr>
        <p:spPr/>
        <p:txBody>
          <a:bodyPr/>
          <a:lstStyle/>
          <a:p>
            <a:r>
              <a:rPr lang="en-US" dirty="0" smtClean="0"/>
              <a:t>Functions</a:t>
            </a:r>
            <a:endParaRPr lang="en-US" dirty="0"/>
          </a:p>
        </p:txBody>
      </p:sp>
    </p:spTree>
    <p:extLst>
      <p:ext uri="{BB962C8B-B14F-4D97-AF65-F5344CB8AC3E}">
        <p14:creationId xmlns:p14="http://schemas.microsoft.com/office/powerpoint/2010/main" val="3196968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4839615" cy="1143000"/>
          </a:xfrm>
        </p:spPr>
        <p:txBody>
          <a:bodyPr/>
          <a:lstStyle/>
          <a:p>
            <a:r>
              <a:rPr lang="en-US" dirty="0" smtClean="0"/>
              <a:t>Functions</a:t>
            </a:r>
            <a:endParaRPr lang="en-US" dirty="0"/>
          </a:p>
        </p:txBody>
      </p:sp>
      <p:sp>
        <p:nvSpPr>
          <p:cNvPr id="3" name="Content Placeholder 2"/>
          <p:cNvSpPr>
            <a:spLocks noGrp="1"/>
          </p:cNvSpPr>
          <p:nvPr>
            <p:ph sz="half" idx="1"/>
          </p:nvPr>
        </p:nvSpPr>
        <p:spPr>
          <a:xfrm>
            <a:off x="228600" y="320040"/>
            <a:ext cx="4267200" cy="5394960"/>
          </a:xfrm>
        </p:spPr>
        <p:txBody>
          <a:bodyPr>
            <a:normAutofit/>
          </a:bodyPr>
          <a:lstStyle/>
          <a:p>
            <a:r>
              <a:rPr lang="en-US" dirty="0" smtClean="0"/>
              <a:t>Some functions within a car.</a:t>
            </a:r>
          </a:p>
          <a:p>
            <a:pPr lvl="1"/>
            <a:r>
              <a:rPr lang="en-US" dirty="0" smtClean="0"/>
              <a:t>Window controls</a:t>
            </a:r>
          </a:p>
          <a:p>
            <a:pPr lvl="1"/>
            <a:r>
              <a:rPr lang="en-US" dirty="0" smtClean="0"/>
              <a:t>Door Locks</a:t>
            </a:r>
          </a:p>
          <a:p>
            <a:pPr lvl="1"/>
            <a:r>
              <a:rPr lang="en-US" dirty="0" smtClean="0"/>
              <a:t>Steering wheel</a:t>
            </a:r>
          </a:p>
          <a:p>
            <a:pPr lvl="1"/>
            <a:r>
              <a:rPr lang="en-US" dirty="0" smtClean="0"/>
              <a:t>Radio buttons</a:t>
            </a:r>
          </a:p>
          <a:p>
            <a:pPr lvl="1"/>
            <a:r>
              <a:rPr lang="en-US" dirty="0" smtClean="0"/>
              <a:t>Fan speed</a:t>
            </a:r>
          </a:p>
          <a:p>
            <a:pPr lvl="1"/>
            <a:r>
              <a:rPr lang="en-US" dirty="0" smtClean="0"/>
              <a:t>Temperature controls</a:t>
            </a:r>
          </a:p>
          <a:p>
            <a:pPr lvl="1"/>
            <a:r>
              <a:rPr lang="en-US" dirty="0" smtClean="0"/>
              <a:t>Gear Shift</a:t>
            </a:r>
          </a:p>
          <a:p>
            <a:pPr lvl="1"/>
            <a:r>
              <a:rPr lang="en-US" dirty="0" smtClean="0"/>
              <a:t>Turn Signals</a:t>
            </a:r>
          </a:p>
          <a:p>
            <a:pPr lvl="1"/>
            <a:r>
              <a:rPr lang="en-US" dirty="0" smtClean="0"/>
              <a:t>Gas gauge</a:t>
            </a:r>
          </a:p>
          <a:p>
            <a:pPr lvl="1"/>
            <a:endParaRPr lang="en-US" dirty="0" smtClean="0"/>
          </a:p>
        </p:txBody>
      </p:sp>
      <p:sp>
        <p:nvSpPr>
          <p:cNvPr id="4" name="Content Placeholder 3"/>
          <p:cNvSpPr>
            <a:spLocks noGrp="1"/>
          </p:cNvSpPr>
          <p:nvPr>
            <p:ph sz="half" idx="2"/>
          </p:nvPr>
        </p:nvSpPr>
        <p:spPr/>
        <p:txBody>
          <a:bodyPr>
            <a:normAutofit/>
          </a:bodyPr>
          <a:lstStyle/>
          <a:p>
            <a:pPr lvl="1"/>
            <a:r>
              <a:rPr lang="en-US" dirty="0"/>
              <a:t>Wiper blade controls</a:t>
            </a:r>
          </a:p>
          <a:p>
            <a:pPr lvl="1"/>
            <a:r>
              <a:rPr lang="en-US" dirty="0"/>
              <a:t>Seat adjustments</a:t>
            </a:r>
          </a:p>
          <a:p>
            <a:pPr lvl="1"/>
            <a:r>
              <a:rPr lang="en-US" dirty="0"/>
              <a:t>Gas pedal</a:t>
            </a:r>
          </a:p>
          <a:p>
            <a:pPr lvl="1"/>
            <a:r>
              <a:rPr lang="en-US" dirty="0"/>
              <a:t>Brake pedal</a:t>
            </a:r>
          </a:p>
          <a:p>
            <a:pPr lvl="1"/>
            <a:r>
              <a:rPr lang="en-US" dirty="0"/>
              <a:t>Emergency brake</a:t>
            </a:r>
          </a:p>
          <a:p>
            <a:pPr lvl="1"/>
            <a:r>
              <a:rPr lang="en-US" dirty="0"/>
              <a:t>Trunk release</a:t>
            </a:r>
          </a:p>
          <a:p>
            <a:pPr lvl="1"/>
            <a:r>
              <a:rPr lang="en-US" dirty="0"/>
              <a:t>Anti-theft </a:t>
            </a:r>
            <a:r>
              <a:rPr lang="en-US" dirty="0" smtClean="0"/>
              <a:t>lock</a:t>
            </a:r>
          </a:p>
          <a:p>
            <a:pPr lvl="1"/>
            <a:r>
              <a:rPr lang="en-US" dirty="0" smtClean="0"/>
              <a:t>Mirror controls</a:t>
            </a:r>
          </a:p>
          <a:p>
            <a:pPr lvl="1"/>
            <a:r>
              <a:rPr lang="en-US" dirty="0" smtClean="0"/>
              <a:t>Sunroof controls</a:t>
            </a:r>
            <a:endParaRPr lang="en-US" dirty="0"/>
          </a:p>
          <a:p>
            <a:pPr lvl="1"/>
            <a:endParaRPr lang="en-US" dirty="0"/>
          </a:p>
        </p:txBody>
      </p:sp>
      <p:pic>
        <p:nvPicPr>
          <p:cNvPr id="7170" name="Picture 2" descr="http://workingmomadventures.files.wordpress.com/2011/03/window-han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815" y="4295774"/>
            <a:ext cx="3847185"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Lets look in detail at one specific function</a:t>
            </a:r>
            <a:endParaRPr lang="en-US" dirty="0"/>
          </a:p>
        </p:txBody>
      </p:sp>
      <p:pic>
        <p:nvPicPr>
          <p:cNvPr id="8194" name="Picture 2" descr="http://i01.i.aliimg.com/photo/v0/108516613/KING_car_steering_wh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80978"/>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27597" y="4648200"/>
            <a:ext cx="3931654" cy="646331"/>
          </a:xfrm>
          <a:prstGeom prst="rect">
            <a:avLst/>
          </a:prstGeom>
          <a:noFill/>
        </p:spPr>
        <p:txBody>
          <a:bodyPr wrap="none" rtlCol="0">
            <a:spAutoFit/>
          </a:bodyPr>
          <a:lstStyle/>
          <a:p>
            <a:r>
              <a:rPr lang="en-US" sz="3600" b="1" dirty="0" smtClean="0">
                <a:solidFill>
                  <a:schemeClr val="accent2">
                    <a:lumMod val="50000"/>
                  </a:schemeClr>
                </a:solidFill>
              </a:rPr>
              <a:t>The Steering Wheel</a:t>
            </a:r>
            <a:endParaRPr lang="en-US" sz="3600" b="1" dirty="0">
              <a:solidFill>
                <a:schemeClr val="accent2">
                  <a:lumMod val="50000"/>
                </a:schemeClr>
              </a:solidFill>
            </a:endParaRPr>
          </a:p>
        </p:txBody>
      </p:sp>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What is the input?</a:t>
            </a:r>
          </a:p>
          <a:p>
            <a:endParaRPr lang="en-US" dirty="0"/>
          </a:p>
          <a:p>
            <a:endParaRPr lang="en-US" dirty="0" smtClean="0"/>
          </a:p>
          <a:p>
            <a:endParaRPr lang="en-US" dirty="0"/>
          </a:p>
          <a:p>
            <a:r>
              <a:rPr lang="en-US" dirty="0" smtClean="0"/>
              <a:t>What is the output?</a:t>
            </a:r>
            <a:endParaRPr lang="en-US" dirty="0"/>
          </a:p>
        </p:txBody>
      </p:sp>
      <p:pic>
        <p:nvPicPr>
          <p:cNvPr id="4" name="Picture 2" descr="http://i01.i.aliimg.com/photo/v0/108516613/KING_car_steering_whe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87187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euclideanspace.com/threed/games/examples/cars/cornering/car2stee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31813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01.i.aliimg.com/photo/v0/108516613/KING_car_steering_whe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22106">
            <a:off x="5374080" y="87187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white">
          <a:xfrm>
            <a:off x="5040530" y="538320"/>
            <a:ext cx="2579470" cy="23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white">
          <a:xfrm>
            <a:off x="2461060" y="3276600"/>
            <a:ext cx="4854140" cy="23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4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input?</a:t>
            </a:r>
          </a:p>
          <a:p>
            <a:pPr lvl="1"/>
            <a:r>
              <a:rPr lang="en-US" dirty="0" smtClean="0"/>
              <a:t>The position of the steering wheel is the input</a:t>
            </a:r>
            <a:endParaRPr lang="en-US" dirty="0"/>
          </a:p>
          <a:p>
            <a:endParaRPr lang="en-US" dirty="0" smtClean="0"/>
          </a:p>
          <a:p>
            <a:endParaRPr lang="en-US" dirty="0"/>
          </a:p>
          <a:p>
            <a:r>
              <a:rPr lang="en-US" dirty="0" smtClean="0"/>
              <a:t>What is the output?</a:t>
            </a:r>
          </a:p>
          <a:p>
            <a:pPr lvl="1"/>
            <a:r>
              <a:rPr lang="en-US" dirty="0" smtClean="0"/>
              <a:t>The position of the front tires is the output</a:t>
            </a:r>
          </a:p>
          <a:p>
            <a:pPr lvl="1"/>
            <a:endParaRPr lang="en-US" dirty="0" smtClean="0"/>
          </a:p>
          <a:p>
            <a:pPr lvl="1"/>
            <a:endParaRPr lang="en-US" dirty="0"/>
          </a:p>
          <a:p>
            <a:r>
              <a:rPr lang="en-US" dirty="0" smtClean="0"/>
              <a:t>Whether the car is driving or not is a part of this function</a:t>
            </a:r>
            <a:endParaRPr lang="en-US" dirty="0"/>
          </a:p>
        </p:txBody>
      </p:sp>
    </p:spTree>
    <p:extLst>
      <p:ext uri="{BB962C8B-B14F-4D97-AF65-F5344CB8AC3E}">
        <p14:creationId xmlns:p14="http://schemas.microsoft.com/office/powerpoint/2010/main" val="23008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As you move the input to the right, what happens to the output?</a:t>
            </a:r>
          </a:p>
          <a:p>
            <a:endParaRPr lang="en-US" dirty="0"/>
          </a:p>
          <a:p>
            <a:r>
              <a:rPr lang="en-US" dirty="0" smtClean="0"/>
              <a:t>As you move to the left?</a:t>
            </a:r>
          </a:p>
          <a:p>
            <a:endParaRPr lang="en-US" dirty="0"/>
          </a:p>
          <a:p>
            <a:r>
              <a:rPr lang="en-US" dirty="0" smtClean="0"/>
              <a:t>This is considered a positive relationship, could it be negative?</a:t>
            </a:r>
          </a:p>
          <a:p>
            <a:endParaRPr lang="en-US" dirty="0"/>
          </a:p>
          <a:p>
            <a:r>
              <a:rPr lang="en-US" dirty="0" smtClean="0"/>
              <a:t>What if we were driving - Backwards</a:t>
            </a:r>
            <a:endParaRPr lang="en-US" dirty="0"/>
          </a:p>
        </p:txBody>
      </p:sp>
    </p:spTree>
    <p:extLst>
      <p:ext uri="{BB962C8B-B14F-4D97-AF65-F5344CB8AC3E}">
        <p14:creationId xmlns:p14="http://schemas.microsoft.com/office/powerpoint/2010/main" val="29194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Do the tires move as far or farther than the wheel when the wheel is moved?</a:t>
            </a:r>
          </a:p>
          <a:p>
            <a:endParaRPr lang="en-US" dirty="0"/>
          </a:p>
          <a:p>
            <a:r>
              <a:rPr lang="en-US" dirty="0" smtClean="0"/>
              <a:t>So, functions can alter an input as necessary, as long as the output is predictable based on the input</a:t>
            </a:r>
            <a:endParaRPr lang="en-US" dirty="0"/>
          </a:p>
        </p:txBody>
      </p:sp>
      <p:pic>
        <p:nvPicPr>
          <p:cNvPr id="20482" name="Picture 2" descr="http://image.hotrod.com/f/9249082+w660+h495+cr1/ctrp_0701_01_z%2Bdirt_track_racing%2Bcircle_track_race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53758"/>
            <a:ext cx="51054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Lets number our input</a:t>
            </a:r>
            <a:endParaRPr lang="en-US" dirty="0"/>
          </a:p>
        </p:txBody>
      </p:sp>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3505200" cy="354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4983126"/>
            <a:ext cx="7551683" cy="461665"/>
          </a:xfrm>
          <a:prstGeom prst="rect">
            <a:avLst/>
          </a:prstGeom>
          <a:noFill/>
        </p:spPr>
        <p:txBody>
          <a:bodyPr wrap="none" rtlCol="0">
            <a:spAutoFit/>
          </a:bodyPr>
          <a:lstStyle/>
          <a:p>
            <a:r>
              <a:rPr lang="en-US" sz="2400" dirty="0" smtClean="0"/>
              <a:t>When your input is ZERO, you expect the tires to be straight</a:t>
            </a:r>
            <a:endParaRPr lang="en-US" sz="2400" dirty="0"/>
          </a:p>
        </p:txBody>
      </p:sp>
    </p:spTree>
    <p:extLst>
      <p:ext uri="{BB962C8B-B14F-4D97-AF65-F5344CB8AC3E}">
        <p14:creationId xmlns:p14="http://schemas.microsoft.com/office/powerpoint/2010/main" val="1208296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If we add four to our input where is the wheel?</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Where are the tires</a:t>
            </a:r>
            <a:endParaRPr lang="en-US"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65382">
            <a:off x="2485106" y="1303025"/>
            <a:ext cx="3474310" cy="351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2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So…  Adding numbers to the input alters the output in the opposite direction</a:t>
            </a:r>
            <a:endParaRPr lang="en-US"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65382">
            <a:off x="2612915" y="1684024"/>
            <a:ext cx="3474310" cy="351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296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Lets number our output</a:t>
            </a:r>
          </a:p>
          <a:p>
            <a:endParaRPr lang="en-US" dirty="0"/>
          </a:p>
          <a:p>
            <a:endParaRPr lang="en-US" dirty="0" smtClean="0"/>
          </a:p>
          <a:p>
            <a:endParaRPr lang="en-US" dirty="0"/>
          </a:p>
          <a:p>
            <a:endParaRPr lang="en-US" dirty="0" smtClean="0"/>
          </a:p>
          <a:p>
            <a:r>
              <a:rPr lang="en-US" dirty="0" smtClean="0"/>
              <a:t>What happens when we add to the output?</a:t>
            </a:r>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26098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2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sz="4000" b="1" dirty="0" smtClean="0">
                <a:solidFill>
                  <a:srgbClr val="7030A0"/>
                </a:solidFill>
              </a:rPr>
              <a:t>Function</a:t>
            </a:r>
            <a:r>
              <a:rPr lang="en-US" sz="4000" dirty="0" smtClean="0"/>
              <a:t> – A function takes an </a:t>
            </a:r>
            <a:r>
              <a:rPr lang="en-US" sz="4000" dirty="0" smtClean="0">
                <a:solidFill>
                  <a:schemeClr val="accent2">
                    <a:lumMod val="50000"/>
                  </a:schemeClr>
                </a:solidFill>
              </a:rPr>
              <a:t>input</a:t>
            </a:r>
            <a:r>
              <a:rPr lang="en-US" sz="4000" dirty="0" smtClean="0"/>
              <a:t> and alters it in a predictable way to become the </a:t>
            </a:r>
            <a:r>
              <a:rPr lang="en-US" sz="4000" dirty="0" smtClean="0">
                <a:solidFill>
                  <a:schemeClr val="accent2">
                    <a:lumMod val="50000"/>
                  </a:schemeClr>
                </a:solidFill>
              </a:rPr>
              <a:t>output</a:t>
            </a:r>
            <a:r>
              <a:rPr lang="en-US" sz="4000" dirty="0" smtClean="0"/>
              <a:t>.</a:t>
            </a:r>
          </a:p>
        </p:txBody>
      </p:sp>
      <p:sp>
        <p:nvSpPr>
          <p:cNvPr id="4" name="TextBox 3"/>
          <p:cNvSpPr txBox="1"/>
          <p:nvPr/>
        </p:nvSpPr>
        <p:spPr>
          <a:xfrm>
            <a:off x="1316206" y="3431512"/>
            <a:ext cx="1426994" cy="523220"/>
          </a:xfrm>
          <a:prstGeom prst="rect">
            <a:avLst/>
          </a:prstGeom>
          <a:noFill/>
        </p:spPr>
        <p:txBody>
          <a:bodyPr wrap="none" rtlCol="0">
            <a:spAutoFit/>
          </a:bodyPr>
          <a:lstStyle/>
          <a:p>
            <a:r>
              <a:rPr lang="en-US" sz="2800" b="1" dirty="0" smtClean="0">
                <a:latin typeface="Copperplate Gothic Bold" panose="020E0705020206020404" pitchFamily="34" charset="0"/>
              </a:rPr>
              <a:t>INPUT</a:t>
            </a:r>
            <a:endParaRPr lang="en-US" sz="2800" b="1" dirty="0">
              <a:latin typeface="Copperplate Gothic Bold" panose="020E0705020206020404" pitchFamily="34" charset="0"/>
            </a:endParaRPr>
          </a:p>
        </p:txBody>
      </p:sp>
      <p:sp>
        <p:nvSpPr>
          <p:cNvPr id="5" name="TextBox 4"/>
          <p:cNvSpPr txBox="1"/>
          <p:nvPr/>
        </p:nvSpPr>
        <p:spPr>
          <a:xfrm>
            <a:off x="6400800" y="3514830"/>
            <a:ext cx="1838965" cy="523220"/>
          </a:xfrm>
          <a:prstGeom prst="rect">
            <a:avLst/>
          </a:prstGeom>
          <a:noFill/>
        </p:spPr>
        <p:txBody>
          <a:bodyPr wrap="none" rtlCol="0">
            <a:spAutoFit/>
          </a:bodyPr>
          <a:lstStyle/>
          <a:p>
            <a:r>
              <a:rPr lang="en-US" sz="2800" b="1" dirty="0" smtClean="0">
                <a:latin typeface="Copperplate Gothic Bold" panose="020E0705020206020404" pitchFamily="34" charset="0"/>
              </a:rPr>
              <a:t>OUTPUT</a:t>
            </a:r>
            <a:endParaRPr lang="en-US" sz="2800" b="1" dirty="0">
              <a:latin typeface="Copperplate Gothic Bold" panose="020E0705020206020404" pitchFamily="34" charset="0"/>
            </a:endParaRPr>
          </a:p>
        </p:txBody>
      </p:sp>
      <p:sp>
        <p:nvSpPr>
          <p:cNvPr id="6" name="TextBox 5"/>
          <p:cNvSpPr txBox="1"/>
          <p:nvPr/>
        </p:nvSpPr>
        <p:spPr>
          <a:xfrm>
            <a:off x="3733800" y="3396734"/>
            <a:ext cx="1715534" cy="707886"/>
          </a:xfrm>
          <a:prstGeom prst="rect">
            <a:avLst/>
          </a:prstGeom>
          <a:noFill/>
        </p:spPr>
        <p:txBody>
          <a:bodyPr wrap="none" rtlCol="0">
            <a:spAutoFit/>
          </a:bodyPr>
          <a:lstStyle/>
          <a:p>
            <a:r>
              <a:rPr lang="en-US" sz="4000" dirty="0" smtClean="0">
                <a:solidFill>
                  <a:schemeClr val="accent2">
                    <a:lumMod val="50000"/>
                  </a:schemeClr>
                </a:solidFill>
                <a:latin typeface="LilyUPC" panose="020B0604020202020204" pitchFamily="34" charset="-34"/>
                <a:cs typeface="LilyUPC" panose="020B0604020202020204" pitchFamily="34" charset="-34"/>
              </a:rPr>
              <a:t>FUNCTION</a:t>
            </a:r>
            <a:endParaRPr lang="en-US" sz="4000" dirty="0">
              <a:solidFill>
                <a:schemeClr val="accent2">
                  <a:lumMod val="50000"/>
                </a:schemeClr>
              </a:solidFill>
              <a:latin typeface="LilyUPC" panose="020B0604020202020204" pitchFamily="34" charset="-34"/>
              <a:cs typeface="LilyUPC" panose="020B0604020202020204" pitchFamily="34" charset="-34"/>
            </a:endParaRPr>
          </a:p>
        </p:txBody>
      </p:sp>
      <p:sp>
        <p:nvSpPr>
          <p:cNvPr id="7" name="Rectangle 6"/>
          <p:cNvSpPr/>
          <p:nvPr/>
        </p:nvSpPr>
        <p:spPr>
          <a:xfrm>
            <a:off x="3429000" y="3200400"/>
            <a:ext cx="2286000" cy="1143000"/>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743200" y="3690610"/>
            <a:ext cx="685800" cy="0"/>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15000" y="3776440"/>
            <a:ext cx="685800" cy="0"/>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4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Adding to the output adds to the output</a:t>
            </a:r>
          </a:p>
          <a:p>
            <a:endParaRPr lang="en-US" dirty="0"/>
          </a:p>
          <a:p>
            <a:r>
              <a:rPr lang="en-US" dirty="0"/>
              <a:t>Adding </a:t>
            </a:r>
            <a:r>
              <a:rPr lang="en-US" dirty="0" smtClean="0"/>
              <a:t>to </a:t>
            </a:r>
            <a:r>
              <a:rPr lang="en-US" dirty="0"/>
              <a:t>the input alters the output in the opposite direction</a:t>
            </a:r>
          </a:p>
          <a:p>
            <a:endParaRPr lang="en-US" dirty="0"/>
          </a:p>
        </p:txBody>
      </p:sp>
    </p:spTree>
    <p:extLst>
      <p:ext uri="{BB962C8B-B14F-4D97-AF65-F5344CB8AC3E}">
        <p14:creationId xmlns:p14="http://schemas.microsoft.com/office/powerpoint/2010/main" val="120829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What if the robot team adds a linkage to the steering wheel to </a:t>
            </a:r>
            <a:r>
              <a:rPr lang="en-US" b="1" dirty="0" smtClean="0">
                <a:solidFill>
                  <a:srgbClr val="7030A0"/>
                </a:solidFill>
              </a:rPr>
              <a:t>multiply</a:t>
            </a:r>
            <a:r>
              <a:rPr lang="en-US" dirty="0" smtClean="0">
                <a:solidFill>
                  <a:srgbClr val="7030A0"/>
                </a:solidFill>
              </a:rPr>
              <a:t> </a:t>
            </a:r>
            <a:r>
              <a:rPr lang="en-US" dirty="0" smtClean="0"/>
              <a:t>your effort?</a:t>
            </a:r>
          </a:p>
          <a:p>
            <a:endParaRPr lang="en-US" dirty="0"/>
          </a:p>
          <a:p>
            <a:r>
              <a:rPr lang="en-US" dirty="0" smtClean="0"/>
              <a:t>You would want to move the input </a:t>
            </a:r>
            <a:r>
              <a:rPr lang="en-US" b="1" dirty="0" smtClean="0">
                <a:solidFill>
                  <a:srgbClr val="7030A0"/>
                </a:solidFill>
              </a:rPr>
              <a:t>less</a:t>
            </a:r>
            <a:r>
              <a:rPr lang="en-US" dirty="0" smtClean="0">
                <a:solidFill>
                  <a:srgbClr val="7030A0"/>
                </a:solidFill>
              </a:rPr>
              <a:t> </a:t>
            </a:r>
            <a:r>
              <a:rPr lang="en-US" dirty="0" smtClean="0"/>
              <a:t>to get the same from your output</a:t>
            </a:r>
            <a:endParaRPr lang="en-US" dirty="0"/>
          </a:p>
        </p:txBody>
      </p:sp>
    </p:spTree>
    <p:extLst>
      <p:ext uri="{BB962C8B-B14F-4D97-AF65-F5344CB8AC3E}">
        <p14:creationId xmlns:p14="http://schemas.microsoft.com/office/powerpoint/2010/main" val="12082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What if the robot team adds a linkage to the steering wheel to </a:t>
            </a:r>
            <a:r>
              <a:rPr lang="en-US" b="1" dirty="0" smtClean="0">
                <a:solidFill>
                  <a:srgbClr val="7030A0"/>
                </a:solidFill>
              </a:rPr>
              <a:t>divide</a:t>
            </a:r>
            <a:r>
              <a:rPr lang="en-US" dirty="0" smtClean="0"/>
              <a:t> your effort?</a:t>
            </a:r>
          </a:p>
          <a:p>
            <a:endParaRPr lang="en-US" dirty="0"/>
          </a:p>
          <a:p>
            <a:r>
              <a:rPr lang="en-US" dirty="0" smtClean="0"/>
              <a:t>You would want to move the input </a:t>
            </a:r>
            <a:r>
              <a:rPr lang="en-US" b="1" dirty="0" smtClean="0">
                <a:solidFill>
                  <a:srgbClr val="7030A0"/>
                </a:solidFill>
              </a:rPr>
              <a:t>more</a:t>
            </a:r>
            <a:r>
              <a:rPr lang="en-US" dirty="0" smtClean="0"/>
              <a:t> to get the same from your output</a:t>
            </a:r>
            <a:endParaRPr lang="en-US" dirty="0"/>
          </a:p>
        </p:txBody>
      </p:sp>
    </p:spTree>
    <p:extLst>
      <p:ext uri="{BB962C8B-B14F-4D97-AF65-F5344CB8AC3E}">
        <p14:creationId xmlns:p14="http://schemas.microsoft.com/office/powerpoint/2010/main" val="29198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If the robot team instead changed the output so that it was multiplied</a:t>
            </a:r>
          </a:p>
          <a:p>
            <a:endParaRPr lang="en-US" dirty="0"/>
          </a:p>
          <a:p>
            <a:r>
              <a:rPr lang="en-US" dirty="0" smtClean="0"/>
              <a:t>The output would be greater, as planned</a:t>
            </a:r>
          </a:p>
          <a:p>
            <a:endParaRPr lang="en-US" dirty="0"/>
          </a:p>
          <a:p>
            <a:r>
              <a:rPr lang="en-US" dirty="0"/>
              <a:t>If the robot team </a:t>
            </a:r>
            <a:r>
              <a:rPr lang="en-US" dirty="0" smtClean="0"/>
              <a:t>changed </a:t>
            </a:r>
            <a:r>
              <a:rPr lang="en-US" dirty="0"/>
              <a:t>the output so that it was </a:t>
            </a:r>
            <a:r>
              <a:rPr lang="en-US" dirty="0" smtClean="0"/>
              <a:t>divided</a:t>
            </a:r>
            <a:endParaRPr lang="en-US" dirty="0"/>
          </a:p>
          <a:p>
            <a:endParaRPr lang="en-US" dirty="0"/>
          </a:p>
          <a:p>
            <a:r>
              <a:rPr lang="en-US" dirty="0"/>
              <a:t>The output would be </a:t>
            </a:r>
            <a:r>
              <a:rPr lang="en-US" dirty="0" smtClean="0"/>
              <a:t>less, </a:t>
            </a:r>
            <a:r>
              <a:rPr lang="en-US" dirty="0"/>
              <a:t>as </a:t>
            </a:r>
            <a:r>
              <a:rPr lang="en-US" dirty="0" smtClean="0"/>
              <a:t>expected</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082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0"/>
            <a:ext cx="5105400" cy="1143000"/>
          </a:xfrm>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Adding </a:t>
            </a:r>
            <a:r>
              <a:rPr lang="en-US" dirty="0"/>
              <a:t>to the input alters the output in the opposite </a:t>
            </a:r>
            <a:r>
              <a:rPr lang="en-US" dirty="0" smtClean="0"/>
              <a:t>direction</a:t>
            </a:r>
          </a:p>
          <a:p>
            <a:r>
              <a:rPr lang="en-US" dirty="0" smtClean="0"/>
              <a:t>Adding </a:t>
            </a:r>
            <a:r>
              <a:rPr lang="en-US" dirty="0"/>
              <a:t>to the output adds to the </a:t>
            </a:r>
            <a:r>
              <a:rPr lang="en-US" dirty="0" smtClean="0"/>
              <a:t>output</a:t>
            </a:r>
          </a:p>
          <a:p>
            <a:r>
              <a:rPr lang="en-US" dirty="0" smtClean="0"/>
              <a:t>Multiplying the input reduces the input</a:t>
            </a:r>
          </a:p>
          <a:p>
            <a:r>
              <a:rPr lang="en-US" dirty="0" smtClean="0"/>
              <a:t>Dividing the input expands the input</a:t>
            </a:r>
          </a:p>
          <a:p>
            <a:r>
              <a:rPr lang="en-US" dirty="0" smtClean="0"/>
              <a:t>Multiplying the output expands the output</a:t>
            </a:r>
          </a:p>
          <a:p>
            <a:r>
              <a:rPr lang="en-US" dirty="0" smtClean="0"/>
              <a:t>Dividing the output reduces the output</a:t>
            </a:r>
            <a:endParaRPr lang="en-US" dirty="0"/>
          </a:p>
          <a:p>
            <a:endParaRPr lang="en-US" dirty="0"/>
          </a:p>
          <a:p>
            <a:endParaRPr lang="en-US" dirty="0"/>
          </a:p>
        </p:txBody>
      </p:sp>
      <p:pic>
        <p:nvPicPr>
          <p:cNvPr id="12290" name="Picture 2" descr="http://2012books.lardbucket.org/books/macroeconomics-principles-v2.0/section_20/8f43ccaea8283c75e7b8082c21157d2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318748"/>
            <a:ext cx="3810000" cy="253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96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Could we reverse the input?</a:t>
            </a:r>
          </a:p>
          <a:p>
            <a:endParaRPr lang="en-US" dirty="0"/>
          </a:p>
          <a:p>
            <a:r>
              <a:rPr lang="en-US" dirty="0" smtClean="0"/>
              <a:t>Imagine sitting on the dashboard, and turning the steering wheel from the “other” side.</a:t>
            </a:r>
          </a:p>
          <a:p>
            <a:endParaRPr lang="en-US" dirty="0"/>
          </a:p>
          <a:p>
            <a:r>
              <a:rPr lang="en-US" dirty="0" smtClean="0"/>
              <a:t>Could we reverse the output?</a:t>
            </a:r>
          </a:p>
          <a:p>
            <a:endParaRPr lang="en-US" dirty="0"/>
          </a:p>
          <a:p>
            <a:r>
              <a:rPr lang="en-US" dirty="0" smtClean="0"/>
              <a:t>Imagine the </a:t>
            </a:r>
            <a:r>
              <a:rPr lang="en-US" dirty="0" err="1" smtClean="0"/>
              <a:t>numberline</a:t>
            </a:r>
            <a:r>
              <a:rPr lang="en-US" dirty="0" smtClean="0"/>
              <a:t> we added to the tires being on the back side of the tires</a:t>
            </a:r>
            <a:endParaRPr lang="en-US" dirty="0"/>
          </a:p>
        </p:txBody>
      </p:sp>
    </p:spTree>
    <p:extLst>
      <p:ext uri="{BB962C8B-B14F-4D97-AF65-F5344CB8AC3E}">
        <p14:creationId xmlns:p14="http://schemas.microsoft.com/office/powerpoint/2010/main" val="1208296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Reversing the input reverses the output</a:t>
            </a:r>
          </a:p>
          <a:p>
            <a:endParaRPr lang="en-US" dirty="0"/>
          </a:p>
          <a:p>
            <a:r>
              <a:rPr lang="en-US" dirty="0" smtClean="0"/>
              <a:t>Reversing the output reverses the input</a:t>
            </a:r>
            <a:endParaRPr lang="en-US" dirty="0"/>
          </a:p>
        </p:txBody>
      </p:sp>
    </p:spTree>
    <p:extLst>
      <p:ext uri="{BB962C8B-B14F-4D97-AF65-F5344CB8AC3E}">
        <p14:creationId xmlns:p14="http://schemas.microsoft.com/office/powerpoint/2010/main" val="389197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If you were unable to get into the car, or even see in the car, can you look at the position of the tires and determine the position of the steering wheel?</a:t>
            </a:r>
          </a:p>
          <a:p>
            <a:endParaRPr lang="en-US" dirty="0"/>
          </a:p>
          <a:p>
            <a:r>
              <a:rPr lang="en-US" b="1" dirty="0" smtClean="0">
                <a:solidFill>
                  <a:srgbClr val="7030A0"/>
                </a:solidFill>
              </a:rPr>
              <a:t>Inversing a function takes the output and finds the input</a:t>
            </a:r>
            <a:endParaRPr lang="en-US" b="1" dirty="0">
              <a:solidFill>
                <a:srgbClr val="7030A0"/>
              </a:solidFill>
            </a:endParaRPr>
          </a:p>
        </p:txBody>
      </p:sp>
      <p:sp>
        <p:nvSpPr>
          <p:cNvPr id="4" name="TextBox 3"/>
          <p:cNvSpPr txBox="1"/>
          <p:nvPr/>
        </p:nvSpPr>
        <p:spPr>
          <a:xfrm>
            <a:off x="1163806" y="4335732"/>
            <a:ext cx="1426994" cy="523220"/>
          </a:xfrm>
          <a:prstGeom prst="rect">
            <a:avLst/>
          </a:prstGeom>
          <a:noFill/>
        </p:spPr>
        <p:txBody>
          <a:bodyPr wrap="none" rtlCol="0">
            <a:spAutoFit/>
          </a:bodyPr>
          <a:lstStyle/>
          <a:p>
            <a:r>
              <a:rPr lang="en-US" sz="2800" b="1" dirty="0" smtClean="0">
                <a:latin typeface="Copperplate Gothic Bold" panose="020E0705020206020404" pitchFamily="34" charset="0"/>
              </a:rPr>
              <a:t>INPUT</a:t>
            </a:r>
            <a:endParaRPr lang="en-US" sz="2800" b="1" dirty="0">
              <a:latin typeface="Copperplate Gothic Bold" panose="020E0705020206020404" pitchFamily="34" charset="0"/>
            </a:endParaRPr>
          </a:p>
        </p:txBody>
      </p:sp>
      <p:sp>
        <p:nvSpPr>
          <p:cNvPr id="5" name="TextBox 4"/>
          <p:cNvSpPr txBox="1"/>
          <p:nvPr/>
        </p:nvSpPr>
        <p:spPr>
          <a:xfrm>
            <a:off x="6248400" y="4419050"/>
            <a:ext cx="1838965" cy="523220"/>
          </a:xfrm>
          <a:prstGeom prst="rect">
            <a:avLst/>
          </a:prstGeom>
          <a:noFill/>
        </p:spPr>
        <p:txBody>
          <a:bodyPr wrap="none" rtlCol="0">
            <a:spAutoFit/>
          </a:bodyPr>
          <a:lstStyle/>
          <a:p>
            <a:r>
              <a:rPr lang="en-US" sz="2800" b="1" dirty="0" smtClean="0">
                <a:latin typeface="Copperplate Gothic Bold" panose="020E0705020206020404" pitchFamily="34" charset="0"/>
              </a:rPr>
              <a:t>OUTPUT</a:t>
            </a:r>
            <a:endParaRPr lang="en-US" sz="2800" b="1" dirty="0">
              <a:latin typeface="Copperplate Gothic Bold" panose="020E0705020206020404" pitchFamily="34" charset="0"/>
            </a:endParaRPr>
          </a:p>
        </p:txBody>
      </p:sp>
      <p:sp>
        <p:nvSpPr>
          <p:cNvPr id="6" name="TextBox 5"/>
          <p:cNvSpPr txBox="1"/>
          <p:nvPr/>
        </p:nvSpPr>
        <p:spPr>
          <a:xfrm>
            <a:off x="3581400" y="4300954"/>
            <a:ext cx="1715534" cy="707886"/>
          </a:xfrm>
          <a:prstGeom prst="rect">
            <a:avLst/>
          </a:prstGeom>
          <a:noFill/>
        </p:spPr>
        <p:txBody>
          <a:bodyPr wrap="none" rtlCol="0">
            <a:spAutoFit/>
          </a:bodyPr>
          <a:lstStyle/>
          <a:p>
            <a:r>
              <a:rPr lang="en-US" sz="4000" dirty="0" smtClean="0">
                <a:solidFill>
                  <a:schemeClr val="accent2">
                    <a:lumMod val="50000"/>
                  </a:schemeClr>
                </a:solidFill>
                <a:latin typeface="LilyUPC" panose="020B0604020202020204" pitchFamily="34" charset="-34"/>
                <a:cs typeface="LilyUPC" panose="020B0604020202020204" pitchFamily="34" charset="-34"/>
              </a:rPr>
              <a:t>FUNCTION</a:t>
            </a:r>
            <a:endParaRPr lang="en-US" sz="4000" dirty="0">
              <a:solidFill>
                <a:schemeClr val="accent2">
                  <a:lumMod val="50000"/>
                </a:schemeClr>
              </a:solidFill>
              <a:latin typeface="LilyUPC" panose="020B0604020202020204" pitchFamily="34" charset="-34"/>
              <a:cs typeface="LilyUPC" panose="020B0604020202020204" pitchFamily="34" charset="-34"/>
            </a:endParaRPr>
          </a:p>
        </p:txBody>
      </p:sp>
      <p:sp>
        <p:nvSpPr>
          <p:cNvPr id="7" name="Rectangle 6"/>
          <p:cNvSpPr/>
          <p:nvPr/>
        </p:nvSpPr>
        <p:spPr>
          <a:xfrm>
            <a:off x="3276600" y="4104620"/>
            <a:ext cx="2286000" cy="1143000"/>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7" idx="1"/>
          </p:cNvCxnSpPr>
          <p:nvPr/>
        </p:nvCxnSpPr>
        <p:spPr>
          <a:xfrm flipH="1">
            <a:off x="2590800" y="4676120"/>
            <a:ext cx="685800" cy="4540"/>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a:endCxn id="7" idx="3"/>
          </p:cNvCxnSpPr>
          <p:nvPr/>
        </p:nvCxnSpPr>
        <p:spPr>
          <a:xfrm flipH="1" flipV="1">
            <a:off x="5562600" y="4676120"/>
            <a:ext cx="685800" cy="4540"/>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2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Can every function be inversed?</a:t>
            </a:r>
          </a:p>
          <a:p>
            <a:endParaRPr lang="en-US" dirty="0"/>
          </a:p>
          <a:p>
            <a:r>
              <a:rPr lang="en-US" dirty="0"/>
              <a:t>By seeing if the window is up or down, do you know the position of the window crank?</a:t>
            </a:r>
          </a:p>
          <a:p>
            <a:endParaRPr lang="en-US" dirty="0"/>
          </a:p>
        </p:txBody>
      </p:sp>
      <p:pic>
        <p:nvPicPr>
          <p:cNvPr id="26628" name="Picture 4" descr="https://encrypted-tbn0.gstatic.com/images?q=tbn:ANd9GcREXVkHvpuJnlU1HHjJqzoL2lwXWl4jW7gphMTDXJuWo_LT1e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67" y="2635101"/>
            <a:ext cx="25146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The window crank may be in the same position multiple times, each time referring to a different position in the window height</a:t>
            </a:r>
            <a:endParaRPr lang="en-US" dirty="0"/>
          </a:p>
        </p:txBody>
      </p:sp>
      <p:pic>
        <p:nvPicPr>
          <p:cNvPr id="4" name="Picture 2" descr="http://workingmomadventures.files.wordpress.com/2011/03/window-han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599"/>
            <a:ext cx="5105400" cy="340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93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Lets examine real world functions</a:t>
            </a:r>
          </a:p>
          <a:p>
            <a:r>
              <a:rPr lang="en-US" dirty="0" smtClean="0"/>
              <a:t>Here is one to get you started</a:t>
            </a:r>
          </a:p>
          <a:p>
            <a:pPr marL="0" indent="0">
              <a:buNone/>
            </a:pPr>
            <a:r>
              <a:rPr lang="en-US" dirty="0"/>
              <a:t>	</a:t>
            </a:r>
            <a:r>
              <a:rPr lang="en-US" dirty="0" smtClean="0"/>
              <a:t>	UPC Scanner at a store</a:t>
            </a:r>
            <a:endParaRPr lang="en-US" dirty="0"/>
          </a:p>
        </p:txBody>
      </p:sp>
      <p:pic>
        <p:nvPicPr>
          <p:cNvPr id="1030" name="Picture 6" descr="http://pastaqueen.com/blog/wp-content/uploads/2010/12/self-check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30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Can we combine functions, that is can the output of one function be the input for the next function?</a:t>
            </a:r>
            <a:endParaRPr lang="en-US" dirty="0"/>
          </a:p>
          <a:p>
            <a:r>
              <a:rPr lang="en-US" dirty="0" smtClean="0"/>
              <a:t>Certainly the gear shift changes a lot of things.  The gas pedal will have different results in different gears</a:t>
            </a:r>
            <a:endParaRPr lang="en-US" dirty="0"/>
          </a:p>
        </p:txBody>
      </p:sp>
      <p:sp>
        <p:nvSpPr>
          <p:cNvPr id="4" name="AutoShape 2" descr="Image result for gas ped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as ped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6" name="Picture 6" descr="http://i.stack.imgur.com/riZS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409502"/>
            <a:ext cx="5181600" cy="344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Summary</a:t>
            </a:r>
            <a:endParaRPr lang="en-US" dirty="0"/>
          </a:p>
        </p:txBody>
      </p:sp>
      <p:sp>
        <p:nvSpPr>
          <p:cNvPr id="3" name="Content Placeholder 2"/>
          <p:cNvSpPr>
            <a:spLocks noGrp="1"/>
          </p:cNvSpPr>
          <p:nvPr>
            <p:ph idx="1"/>
          </p:nvPr>
        </p:nvSpPr>
        <p:spPr/>
        <p:txBody>
          <a:bodyPr>
            <a:normAutofit/>
          </a:bodyPr>
          <a:lstStyle/>
          <a:p>
            <a:r>
              <a:rPr lang="en-US" dirty="0" smtClean="0"/>
              <a:t>Every input to a function results in one predictable output</a:t>
            </a:r>
          </a:p>
          <a:p>
            <a:endParaRPr lang="en-US" dirty="0"/>
          </a:p>
          <a:p>
            <a:r>
              <a:rPr lang="en-US" dirty="0" smtClean="0"/>
              <a:t>More than one input to a function may result in the same output</a:t>
            </a:r>
            <a:endParaRPr lang="en-US" dirty="0"/>
          </a:p>
        </p:txBody>
      </p:sp>
    </p:spTree>
    <p:extLst>
      <p:ext uri="{BB962C8B-B14F-4D97-AF65-F5344CB8AC3E}">
        <p14:creationId xmlns:p14="http://schemas.microsoft.com/office/powerpoint/2010/main" val="1712245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Summary</a:t>
            </a:r>
            <a:endParaRPr lang="en-US" dirty="0"/>
          </a:p>
        </p:txBody>
      </p:sp>
      <p:sp>
        <p:nvSpPr>
          <p:cNvPr id="3" name="Content Placeholder 2"/>
          <p:cNvSpPr>
            <a:spLocks noGrp="1"/>
          </p:cNvSpPr>
          <p:nvPr>
            <p:ph idx="1"/>
          </p:nvPr>
        </p:nvSpPr>
        <p:spPr/>
        <p:txBody>
          <a:bodyPr>
            <a:normAutofit/>
          </a:bodyPr>
          <a:lstStyle/>
          <a:p>
            <a:r>
              <a:rPr lang="en-US" dirty="0"/>
              <a:t>Adding to the input alters the output in the opposite direction</a:t>
            </a:r>
          </a:p>
          <a:p>
            <a:r>
              <a:rPr lang="en-US" dirty="0"/>
              <a:t>Adding to the output adds to the </a:t>
            </a:r>
            <a:r>
              <a:rPr lang="en-US" dirty="0" smtClean="0"/>
              <a:t>output</a:t>
            </a:r>
          </a:p>
          <a:p>
            <a:endParaRPr lang="en-US" dirty="0"/>
          </a:p>
          <a:p>
            <a:r>
              <a:rPr lang="en-US" dirty="0"/>
              <a:t>Multiplying the input reduces the input</a:t>
            </a:r>
          </a:p>
          <a:p>
            <a:r>
              <a:rPr lang="en-US" dirty="0"/>
              <a:t>Dividing the input expands the </a:t>
            </a:r>
            <a:r>
              <a:rPr lang="en-US" dirty="0" smtClean="0"/>
              <a:t>input</a:t>
            </a:r>
          </a:p>
          <a:p>
            <a:endParaRPr lang="en-US" dirty="0"/>
          </a:p>
          <a:p>
            <a:r>
              <a:rPr lang="en-US" dirty="0"/>
              <a:t>Multiplying the output expands the output</a:t>
            </a:r>
          </a:p>
          <a:p>
            <a:r>
              <a:rPr lang="en-US" dirty="0"/>
              <a:t>Dividing the output reduces the output</a:t>
            </a:r>
          </a:p>
        </p:txBody>
      </p:sp>
    </p:spTree>
    <p:extLst>
      <p:ext uri="{BB962C8B-B14F-4D97-AF65-F5344CB8AC3E}">
        <p14:creationId xmlns:p14="http://schemas.microsoft.com/office/powerpoint/2010/main" val="2690796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a:t>Reversing the input reverses the output</a:t>
            </a:r>
          </a:p>
          <a:p>
            <a:endParaRPr lang="en-US" dirty="0"/>
          </a:p>
          <a:p>
            <a:r>
              <a:rPr lang="en-US" dirty="0"/>
              <a:t>Reversing the output reverses the </a:t>
            </a:r>
            <a:r>
              <a:rPr lang="en-US" dirty="0" smtClean="0"/>
              <a:t>input</a:t>
            </a:r>
          </a:p>
          <a:p>
            <a:endParaRPr lang="en-US" dirty="0"/>
          </a:p>
          <a:p>
            <a:r>
              <a:rPr lang="en-US" dirty="0" smtClean="0"/>
              <a:t>Inversing a function takes the output and finds the input</a:t>
            </a:r>
          </a:p>
          <a:p>
            <a:endParaRPr lang="en-US" dirty="0"/>
          </a:p>
          <a:p>
            <a:r>
              <a:rPr lang="en-US" dirty="0" smtClean="0"/>
              <a:t>Not all functions can be inversed</a:t>
            </a:r>
            <a:endParaRPr lang="en-US" dirty="0"/>
          </a:p>
        </p:txBody>
      </p:sp>
    </p:spTree>
    <p:extLst>
      <p:ext uri="{BB962C8B-B14F-4D97-AF65-F5344CB8AC3E}">
        <p14:creationId xmlns:p14="http://schemas.microsoft.com/office/powerpoint/2010/main" val="1712245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dirty="0" smtClean="0"/>
              <a:t>Describe the following parts of a function</a:t>
            </a:r>
          </a:p>
          <a:p>
            <a:pPr marL="971550" lvl="1" indent="-514350">
              <a:buFont typeface="+mj-lt"/>
              <a:buAutoNum type="alphaUcPeriod"/>
            </a:pPr>
            <a:r>
              <a:rPr lang="en-US" dirty="0" smtClean="0"/>
              <a:t>What happens if you add to the input</a:t>
            </a:r>
          </a:p>
          <a:p>
            <a:pPr marL="971550" lvl="1" indent="-514350">
              <a:buFont typeface="+mj-lt"/>
              <a:buAutoNum type="alphaUcPeriod"/>
            </a:pPr>
            <a:r>
              <a:rPr lang="en-US" dirty="0" smtClean="0"/>
              <a:t>What happens if you add to the output</a:t>
            </a:r>
          </a:p>
          <a:p>
            <a:pPr marL="971550" lvl="1" indent="-514350">
              <a:buFont typeface="+mj-lt"/>
              <a:buAutoNum type="alphaUcPeriod"/>
            </a:pPr>
            <a:r>
              <a:rPr lang="en-US" dirty="0" smtClean="0"/>
              <a:t>Can this function be inversed</a:t>
            </a:r>
          </a:p>
          <a:p>
            <a:endParaRPr lang="en-US" dirty="0" smtClean="0"/>
          </a:p>
          <a:p>
            <a:r>
              <a:rPr lang="en-US" dirty="0" smtClean="0"/>
              <a:t>Complete the questions for the following two functions, and for two functions you find on your own</a:t>
            </a:r>
          </a:p>
          <a:p>
            <a:pPr lvl="1"/>
            <a:r>
              <a:rPr lang="en-US" dirty="0" smtClean="0"/>
              <a:t>Your grade in this class</a:t>
            </a:r>
          </a:p>
          <a:p>
            <a:pPr lvl="1"/>
            <a:r>
              <a:rPr lang="en-US" dirty="0" smtClean="0"/>
              <a:t>A thermostat in a classroom</a:t>
            </a:r>
            <a:endParaRPr lang="en-US" dirty="0"/>
          </a:p>
        </p:txBody>
      </p:sp>
    </p:spTree>
    <p:extLst>
      <p:ext uri="{BB962C8B-B14F-4D97-AF65-F5344CB8AC3E}">
        <p14:creationId xmlns:p14="http://schemas.microsoft.com/office/powerpoint/2010/main" val="2518666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If you are designing a scanner for your own store, describe some important features of its function.</a:t>
            </a:r>
            <a:endParaRPr lang="en-US" dirty="0"/>
          </a:p>
        </p:txBody>
      </p:sp>
      <p:pic>
        <p:nvPicPr>
          <p:cNvPr id="2050" name="Picture 2" descr="http://www.komu.com/images/news/2012-09/groc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199"/>
            <a:ext cx="6519333"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Here is what I expect from a scanner</a:t>
            </a:r>
          </a:p>
          <a:p>
            <a:pPr lvl="1"/>
            <a:r>
              <a:rPr lang="en-US" dirty="0" smtClean="0"/>
              <a:t>Accuracy – reads the input correctly</a:t>
            </a:r>
          </a:p>
          <a:p>
            <a:pPr lvl="1"/>
            <a:r>
              <a:rPr lang="en-US" dirty="0" smtClean="0"/>
              <a:t>Maps to the right output</a:t>
            </a:r>
          </a:p>
          <a:p>
            <a:pPr marL="457200" lvl="1" indent="0">
              <a:buNone/>
            </a:pPr>
            <a:r>
              <a:rPr lang="en-US" dirty="0"/>
              <a:t>	</a:t>
            </a:r>
            <a:r>
              <a:rPr lang="en-US" dirty="0" smtClean="0"/>
              <a:t>Correct price for each input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799952"/>
            <a:ext cx="2666999"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Can an input map to more than one output?</a:t>
            </a:r>
          </a:p>
          <a:p>
            <a:endParaRPr lang="en-US" dirty="0"/>
          </a:p>
          <a:p>
            <a:r>
              <a:rPr lang="en-US" dirty="0" smtClean="0"/>
              <a:t>Can more than one input map to the same output?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799952"/>
            <a:ext cx="2666999"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Where else might you find something that works like a function?</a:t>
            </a:r>
            <a:endParaRPr lang="en-US" dirty="0"/>
          </a:p>
        </p:txBody>
      </p:sp>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Lots of parts of a car are functions</a:t>
            </a:r>
            <a:endParaRPr lang="en-US" dirty="0"/>
          </a:p>
        </p:txBody>
      </p:sp>
      <p:pic>
        <p:nvPicPr>
          <p:cNvPr id="4098" name="Picture 2" descr="Buick Invicta, inside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The driver is a function, taking many different inputs and outputting decisions to drive.  Humans are great functions, but also very complicated, way more complicated than we plan to model with this class.</a:t>
            </a:r>
            <a:endParaRPr lang="en-US" dirty="0"/>
          </a:p>
        </p:txBody>
      </p:sp>
      <p:pic>
        <p:nvPicPr>
          <p:cNvPr id="6146" name="Picture 2" descr="http://i.telegraph.co.uk/multimedia/archive/02504/car-driving_250415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10224"/>
            <a:ext cx="6324600" cy="394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79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oni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Fronius</Template>
  <TotalTime>139</TotalTime>
  <Words>947</Words>
  <Application>Microsoft Office PowerPoint</Application>
  <PresentationFormat>On-screen Show (4:3)</PresentationFormat>
  <Paragraphs>186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Copperplate Gothic Bold</vt:lpstr>
      <vt:lpstr>Georgia</vt:lpstr>
      <vt:lpstr>LilyUPC</vt:lpstr>
      <vt:lpstr>Fronius</vt:lpstr>
      <vt:lpstr>Algebra 2  1-0</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Functions</vt:lpstr>
      <vt:lpstr>Summary</vt:lpstr>
      <vt:lpstr>Functions</vt:lpstr>
      <vt:lpstr>Summary</vt:lpstr>
      <vt:lpstr>Functions</vt:lpstr>
      <vt:lpstr>Functions</vt:lpstr>
      <vt:lpstr>Functions</vt:lpstr>
      <vt:lpstr>Functions</vt:lpstr>
      <vt:lpstr>Functions Summary</vt:lpstr>
      <vt:lpstr>Functions Summary</vt:lpstr>
      <vt:lpstr>Functions</vt:lpstr>
      <vt:lpstr>Homework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2  1-0</dc:title>
  <dc:creator>Jeff Fronius</dc:creator>
  <cp:lastModifiedBy>Jeff Fronius</cp:lastModifiedBy>
  <cp:revision>17</cp:revision>
  <dcterms:created xsi:type="dcterms:W3CDTF">2015-05-19T11:28:28Z</dcterms:created>
  <dcterms:modified xsi:type="dcterms:W3CDTF">2015-08-01T09:36:38Z</dcterms:modified>
</cp:coreProperties>
</file>