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316" r:id="rId3"/>
    <p:sldId id="317" r:id="rId4"/>
    <p:sldId id="318" r:id="rId5"/>
    <p:sldId id="319" r:id="rId6"/>
    <p:sldId id="32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5" r:id="rId51"/>
    <p:sldId id="321" r:id="rId52"/>
    <p:sldId id="322" r:id="rId53"/>
    <p:sldId id="323" r:id="rId5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366" y="-33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BABE7-1560-4274-95C9-00795B75C22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FC822-D6DC-4D65-827C-2CB09F8F4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C822-D6DC-4D65-827C-2CB09F8F4AF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826000"/>
            <a:ext cx="8001000" cy="889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95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53112" y="2424113"/>
            <a:ext cx="5715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0"/>
            <a:ext cx="86868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"/>
            <a:ext cx="8686800" cy="45085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1"/>
            <a:ext cx="7772400" cy="952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53112" y="2424113"/>
            <a:ext cx="5715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66700"/>
            <a:ext cx="42672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"/>
            <a:ext cx="42672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625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723900"/>
            <a:ext cx="4040188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1430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2" y="723900"/>
            <a:ext cx="4041775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46625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1539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4300"/>
            <a:ext cx="3008313" cy="44047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05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442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7000"/>
            <a:ext cx="8839200" cy="450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7625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8.png"/><Relationship Id="rId4" Type="http://schemas.openxmlformats.org/officeDocument/2006/relationships/image" Target="../media/image10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3048000"/>
            <a:ext cx="8305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Multivariable Linear Systems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5800" y="2032000"/>
            <a:ext cx="6400800" cy="89958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</a:rPr>
              <a:t>Unit 7, Lesson 3</a:t>
            </a:r>
          </a:p>
          <a:p>
            <a:pPr algn="l"/>
            <a:r>
              <a:rPr lang="en-US" dirty="0" smtClean="0"/>
              <a:t>Trigonometry / Pre-Calculus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62560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Solve the system of equations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003399"/>
                </a:solidFill>
              </a:rPr>
              <a:t>x –  5y  –   z = 22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003399"/>
                </a:solidFill>
              </a:rPr>
              <a:t>        y  +  4z = 8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003399"/>
                </a:solidFill>
              </a:rPr>
              <a:t>                  z = 3</a:t>
            </a:r>
            <a:endParaRPr lang="en-US" sz="4800" b="1" dirty="0">
              <a:solidFill>
                <a:srgbClr val="00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3086100"/>
            <a:ext cx="2552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(5, -4, 3)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76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30861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99"/>
                </a:solidFill>
              </a:rPr>
              <a:t>Create triangular form equations with row operations </a:t>
            </a:r>
            <a:endParaRPr lang="en-US" sz="2800" b="1" dirty="0">
              <a:solidFill>
                <a:srgbClr val="003399"/>
              </a:solidFill>
            </a:endParaRPr>
          </a:p>
        </p:txBody>
      </p:sp>
      <p:pic>
        <p:nvPicPr>
          <p:cNvPr id="23554" name="Picture 2" descr="http://upload.wikimedia.org/wikipedia/commons/thumb/9/9b/Carl_Friedrich_Gauss.jpg/225px-Carl_Friedrich_Gau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2049" y="2781301"/>
            <a:ext cx="2291952" cy="2933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86600" y="4760893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Friedrich Gauss</a:t>
            </a:r>
            <a:endParaRPr lang="en-US" sz="2800" b="1" dirty="0">
              <a:solidFill>
                <a:srgbClr val="00B0F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24600" cy="233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47900"/>
            <a:ext cx="8686593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7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121" y="0"/>
            <a:ext cx="916212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0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62560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Solve the system of equations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003399"/>
                </a:solidFill>
              </a:rPr>
              <a:t> x  –  2y +  3z = 1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003399"/>
                </a:solidFill>
              </a:rPr>
              <a:t> x  + 2y  –    z = 13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003399"/>
                </a:solidFill>
              </a:rPr>
              <a:t>2x + 4y  –  7z = 11</a:t>
            </a:r>
            <a:endParaRPr lang="en-US" sz="4800" b="1" dirty="0">
              <a:solidFill>
                <a:srgbClr val="00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3086100"/>
            <a:ext cx="2581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(4, 6, 3)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93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1" y="2628900"/>
            <a:ext cx="2689316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628900"/>
            <a:ext cx="249459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2628900"/>
            <a:ext cx="255370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52500"/>
            <a:ext cx="707964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5486400" cy="88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6324600" cy="9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5255"/>
            <a:ext cx="8077200" cy="471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866900"/>
            <a:ext cx="8839200" cy="958140"/>
          </a:xfrm>
          <a:prstGeom prst="rect">
            <a:avLst/>
          </a:prstGeom>
          <a:noFill/>
          <a:ln w="476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839200" cy="5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71500"/>
            <a:ext cx="6096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762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7239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</a:t>
            </a:r>
            <a:endParaRPr lang="en-US" sz="2000" b="1" dirty="0"/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790700"/>
            <a:ext cx="8153400" cy="130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0193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</a:t>
            </a:r>
            <a:endParaRPr lang="en-US" sz="2000" b="1" dirty="0"/>
          </a:p>
        </p:txBody>
      </p:sp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799" y="3390900"/>
            <a:ext cx="664572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33909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4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06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2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705600" cy="235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0"/>
            <a:ext cx="2438399" cy="215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00300"/>
            <a:ext cx="7969602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467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11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62560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Solve the system of equations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003399"/>
                </a:solidFill>
              </a:rPr>
              <a:t> x  +  7y  -  7z  = 3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003399"/>
                </a:solidFill>
              </a:rPr>
              <a:t>3x + 14y - 16z = 17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003399"/>
                </a:solidFill>
              </a:rPr>
              <a:t>2x +  7y  -   9z = 10</a:t>
            </a:r>
            <a:endParaRPr lang="en-US" sz="4800" b="1" dirty="0">
              <a:solidFill>
                <a:srgbClr val="00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3695700"/>
            <a:ext cx="3280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Inconsistent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62560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Solve the system of equations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003399"/>
                </a:solidFill>
              </a:rPr>
              <a:t> x  –   y + 5z = –2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003399"/>
                </a:solidFill>
              </a:rPr>
              <a:t>3x  + y  + 3z =  2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003399"/>
                </a:solidFill>
              </a:rPr>
              <a:t>3x + 9y – 21z = 18</a:t>
            </a:r>
            <a:endParaRPr lang="en-US" sz="4800" b="1" dirty="0">
              <a:solidFill>
                <a:srgbClr val="00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3619500"/>
            <a:ext cx="359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(-2t, 3t+2, t)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01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009900"/>
            <a:ext cx="3556000" cy="126355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14300"/>
            <a:ext cx="916441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24100"/>
            <a:ext cx="9144000" cy="93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10200" y="723900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3, 4, 5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3162300"/>
            <a:ext cx="1835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4, 7, </a:t>
            </a:r>
            <a:r>
              <a:rPr lang="en-US" sz="3200" b="1" dirty="0" smtClean="0">
                <a:solidFill>
                  <a:srgbClr val="C00000"/>
                </a:solidFill>
                <a:latin typeface="Ti83Pluspc"/>
              </a:rPr>
              <a:t>ð65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400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5911" y="876300"/>
            <a:ext cx="340411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19100"/>
            <a:ext cx="8839200" cy="5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953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</a:t>
            </a:r>
            <a:endParaRPr lang="en-US" sz="20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714500"/>
            <a:ext cx="6096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8669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</a:t>
            </a:r>
            <a:endParaRPr lang="en-US" sz="2000" b="1" dirty="0"/>
          </a:p>
        </p:txBody>
      </p:sp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2933700"/>
            <a:ext cx="3276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57300"/>
            <a:ext cx="8870486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6400800" cy="122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23900"/>
            <a:ext cx="9144000" cy="30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2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0059"/>
            <a:ext cx="9144000" cy="488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049" y="0"/>
            <a:ext cx="2987951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62560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Find the partial fraction decomposition of: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52600" y="876300"/>
          <a:ext cx="3834578" cy="1524000"/>
        </p:xfrm>
        <a:graphic>
          <a:graphicData uri="http://schemas.openxmlformats.org/presentationml/2006/ole">
            <p:oleObj spid="_x0000_s50178" name="Equation" r:id="rId4" imgW="990360" imgH="393480" progId="Equation.3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689791" y="3009900"/>
          <a:ext cx="5272977" cy="1720849"/>
        </p:xfrm>
        <a:graphic>
          <a:graphicData uri="http://schemas.openxmlformats.org/presentationml/2006/ole">
            <p:oleObj spid="_x0000_s50179" name="Equation" r:id="rId5" imgW="12063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0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57800" cy="127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81100"/>
            <a:ext cx="9144000" cy="38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04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62560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Find the partial fraction decomposition of: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47800" y="723900"/>
          <a:ext cx="2993151" cy="1905000"/>
        </p:xfrm>
        <a:graphic>
          <a:graphicData uri="http://schemas.openxmlformats.org/presentationml/2006/ole">
            <p:oleObj spid="_x0000_s53250" name="Equation" r:id="rId4" imgW="698400" imgH="444240" progId="Equation.3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5167313" y="2949208"/>
          <a:ext cx="3865826" cy="1737091"/>
        </p:xfrm>
        <a:graphic>
          <a:graphicData uri="http://schemas.openxmlformats.org/presentationml/2006/ole">
            <p:oleObj spid="_x0000_s53251" name="Equation" r:id="rId5" imgW="8762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6538911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4499"/>
            <a:ext cx="9144000" cy="283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153400" cy="130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2667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</a:t>
            </a:r>
            <a:endParaRPr lang="en-US" sz="2000" b="1" dirty="0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409700"/>
            <a:ext cx="614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00100"/>
            <a:ext cx="9144000" cy="31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7315200" cy="65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62560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Find the partial fraction decomposition of: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95400" y="876300"/>
          <a:ext cx="4044984" cy="1828800"/>
        </p:xfrm>
        <a:graphic>
          <a:graphicData uri="http://schemas.openxmlformats.org/presentationml/2006/ole">
            <p:oleObj spid="_x0000_s56322" name="Equation" r:id="rId4" imgW="927000" imgH="419040" progId="Equation.3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6070825" y="2933700"/>
          <a:ext cx="3073175" cy="1797050"/>
        </p:xfrm>
        <a:graphic>
          <a:graphicData uri="http://schemas.openxmlformats.org/presentationml/2006/ole">
            <p:oleObj spid="_x0000_s56323" name="Equation" r:id="rId5" imgW="6728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327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278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95500"/>
            <a:ext cx="887571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438" y="190500"/>
            <a:ext cx="8229600" cy="4625609"/>
          </a:xfrm>
        </p:spPr>
        <p:txBody>
          <a:bodyPr/>
          <a:lstStyle/>
          <a:p>
            <a:r>
              <a:rPr lang="en-US" dirty="0" smtClean="0"/>
              <a:t>Find the </a:t>
            </a:r>
            <a:r>
              <a:rPr lang="en-US" dirty="0" smtClean="0">
                <a:solidFill>
                  <a:srgbClr val="0070C0"/>
                </a:solidFill>
              </a:rPr>
              <a:t>form</a:t>
            </a:r>
            <a:r>
              <a:rPr lang="en-US" dirty="0" smtClean="0"/>
              <a:t> of the partial fraction decomposition of: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59038" y="1463309"/>
          <a:ext cx="4130676" cy="1025525"/>
        </p:xfrm>
        <a:graphic>
          <a:graphicData uri="http://schemas.openxmlformats.org/presentationml/2006/ole">
            <p:oleObj spid="_x0000_s57346" name="Equation" r:id="rId4" imgW="1790640" imgH="444240" progId="Equation.3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3368309"/>
          <a:ext cx="9012238" cy="844631"/>
        </p:xfrm>
        <a:graphic>
          <a:graphicData uri="http://schemas.openxmlformats.org/presentationml/2006/ole">
            <p:oleObj spid="_x0000_s57347" name="Equation" r:id="rId5" imgW="447012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32350" cy="163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90700"/>
            <a:ext cx="9144000" cy="368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3513" y="342900"/>
            <a:ext cx="46004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625609"/>
          </a:xfrm>
        </p:spPr>
        <p:txBody>
          <a:bodyPr/>
          <a:lstStyle/>
          <a:p>
            <a:r>
              <a:rPr lang="en-US" dirty="0" smtClean="0"/>
              <a:t>Partial Fractions Practice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87009"/>
            <a:ext cx="3352800" cy="39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53809"/>
            <a:ext cx="6248400" cy="6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3482609"/>
            <a:ext cx="87153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1044209"/>
            <a:ext cx="5537200" cy="55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2415809"/>
            <a:ext cx="7188200" cy="86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9150" y="4254134"/>
            <a:ext cx="83248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"/>
            <a:ext cx="2711450" cy="31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409700"/>
            <a:ext cx="5594350" cy="71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857500"/>
            <a:ext cx="5943600" cy="63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647700"/>
            <a:ext cx="4629150" cy="49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2019300"/>
            <a:ext cx="5689600" cy="78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3619500"/>
            <a:ext cx="769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9100"/>
            <a:ext cx="2286000" cy="37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66900"/>
            <a:ext cx="5543550" cy="66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952500"/>
            <a:ext cx="4724400" cy="4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2552700"/>
            <a:ext cx="4191000" cy="75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9100"/>
            <a:ext cx="2520950" cy="39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43100"/>
            <a:ext cx="5943600" cy="71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876300"/>
            <a:ext cx="3232150" cy="50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2781300"/>
            <a:ext cx="5099050" cy="82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"/>
            <a:ext cx="7639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1143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4</a:t>
            </a:r>
            <a:endParaRPr lang="en-US" sz="2000" b="1" dirty="0"/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723900"/>
            <a:ext cx="36115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333500"/>
            <a:ext cx="360790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171700"/>
            <a:ext cx="7315200" cy="68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723900"/>
            <a:ext cx="193430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1562100"/>
            <a:ext cx="1155700" cy="67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3009900"/>
            <a:ext cx="3174666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Homework</a:t>
            </a:r>
          </a:p>
          <a:p>
            <a:r>
              <a:rPr lang="en-US" sz="4400" dirty="0" smtClean="0"/>
              <a:t>Page 483 – 485</a:t>
            </a:r>
          </a:p>
          <a:p>
            <a:r>
              <a:rPr lang="en-US" sz="4400" dirty="0" smtClean="0"/>
              <a:t>5, 17, 21, 22, 27, 39</a:t>
            </a:r>
          </a:p>
          <a:p>
            <a:r>
              <a:rPr lang="en-US" sz="4400" dirty="0" smtClean="0"/>
              <a:t>47, 49, 51, 57, 61, 66, 67, 77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"/>
            <a:ext cx="72063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667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085258"/>
            <a:ext cx="7162800" cy="66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1049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</a:t>
            </a:r>
            <a:endParaRPr lang="en-US" sz="2800" b="1" dirty="0"/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943100"/>
            <a:ext cx="4150179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20193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3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"/>
            <a:ext cx="72063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667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247900"/>
            <a:ext cx="1524000" cy="62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562100"/>
            <a:ext cx="7162800" cy="66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158174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</a:t>
            </a:r>
            <a:endParaRPr lang="en-US" sz="2800" b="1" dirty="0"/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952500"/>
            <a:ext cx="1996621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2857500"/>
            <a:ext cx="4150179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29337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3</a:t>
            </a:r>
            <a:endParaRPr lang="en-US" sz="2800" b="1" dirty="0"/>
          </a:p>
        </p:txBody>
      </p:sp>
      <p:pic>
        <p:nvPicPr>
          <p:cNvPr id="14746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3467100"/>
            <a:ext cx="5715000" cy="123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Check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Homework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2476500"/>
            <a:ext cx="8367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This lesson is only for Linear Equations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295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Systems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76900" cy="200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19300"/>
            <a:ext cx="8305800" cy="367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279</TotalTime>
  <Words>404</Words>
  <Application>Microsoft Office PowerPoint</Application>
  <PresentationFormat>On-screen Show (16:10)</PresentationFormat>
  <Paragraphs>158</Paragraphs>
  <Slides>53</Slides>
  <Notes>53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Jeff01</vt:lpstr>
      <vt:lpstr>Equation</vt:lpstr>
      <vt:lpstr>Slide 1</vt:lpstr>
      <vt:lpstr>Do Now</vt:lpstr>
      <vt:lpstr>Do Now</vt:lpstr>
      <vt:lpstr>Do Now</vt:lpstr>
      <vt:lpstr>Do Now</vt:lpstr>
      <vt:lpstr>Homework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Multivariable Systems</vt:lpstr>
      <vt:lpstr>Do Now</vt:lpstr>
      <vt:lpstr>Do Now</vt:lpstr>
      <vt:lpstr>Do Now</vt:lpstr>
    </vt:vector>
  </TitlesOfParts>
  <Company>Wall to Wall Stencils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Fronius</dc:creator>
  <cp:lastModifiedBy>Jeff Fronius</cp:lastModifiedBy>
  <cp:revision>33</cp:revision>
  <dcterms:created xsi:type="dcterms:W3CDTF">2012-01-14T13:33:11Z</dcterms:created>
  <dcterms:modified xsi:type="dcterms:W3CDTF">2012-01-31T01:19:49Z</dcterms:modified>
</cp:coreProperties>
</file>