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6"/>
  </p:notesMasterIdLst>
  <p:sldIdLst>
    <p:sldId id="256" r:id="rId2"/>
    <p:sldId id="257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6" r:id="rId17"/>
    <p:sldId id="329" r:id="rId18"/>
    <p:sldId id="330" r:id="rId19"/>
    <p:sldId id="331" r:id="rId20"/>
    <p:sldId id="357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58" r:id="rId33"/>
    <p:sldId id="359" r:id="rId34"/>
    <p:sldId id="29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373" r:id="rId47"/>
    <p:sldId id="374" r:id="rId48"/>
    <p:sldId id="375" r:id="rId49"/>
    <p:sldId id="376" r:id="rId50"/>
    <p:sldId id="377" r:id="rId51"/>
    <p:sldId id="378" r:id="rId52"/>
    <p:sldId id="379" r:id="rId53"/>
    <p:sldId id="380" r:id="rId54"/>
    <p:sldId id="381" r:id="rId55"/>
    <p:sldId id="382" r:id="rId56"/>
    <p:sldId id="383" r:id="rId57"/>
    <p:sldId id="384" r:id="rId58"/>
    <p:sldId id="385" r:id="rId59"/>
    <p:sldId id="386" r:id="rId60"/>
    <p:sldId id="387" r:id="rId61"/>
    <p:sldId id="388" r:id="rId62"/>
    <p:sldId id="389" r:id="rId63"/>
    <p:sldId id="390" r:id="rId64"/>
    <p:sldId id="391" r:id="rId65"/>
    <p:sldId id="392" r:id="rId66"/>
    <p:sldId id="393" r:id="rId67"/>
    <p:sldId id="394" r:id="rId68"/>
    <p:sldId id="395" r:id="rId69"/>
    <p:sldId id="396" r:id="rId70"/>
    <p:sldId id="397" r:id="rId71"/>
    <p:sldId id="398" r:id="rId72"/>
    <p:sldId id="399" r:id="rId73"/>
    <p:sldId id="400" r:id="rId74"/>
    <p:sldId id="401" r:id="rId75"/>
    <p:sldId id="402" r:id="rId76"/>
    <p:sldId id="403" r:id="rId77"/>
    <p:sldId id="404" r:id="rId78"/>
    <p:sldId id="405" r:id="rId79"/>
    <p:sldId id="406" r:id="rId80"/>
    <p:sldId id="407" r:id="rId81"/>
    <p:sldId id="408" r:id="rId82"/>
    <p:sldId id="409" r:id="rId83"/>
    <p:sldId id="410" r:id="rId84"/>
    <p:sldId id="411" r:id="rId85"/>
    <p:sldId id="412" r:id="rId86"/>
    <p:sldId id="413" r:id="rId87"/>
    <p:sldId id="414" r:id="rId88"/>
    <p:sldId id="415" r:id="rId89"/>
    <p:sldId id="416" r:id="rId90"/>
    <p:sldId id="417" r:id="rId91"/>
    <p:sldId id="418" r:id="rId92"/>
    <p:sldId id="419" r:id="rId93"/>
    <p:sldId id="420" r:id="rId94"/>
    <p:sldId id="421" r:id="rId9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7" autoAdjust="0"/>
    <p:restoredTop sz="94660"/>
  </p:normalViewPr>
  <p:slideViewPr>
    <p:cSldViewPr>
      <p:cViewPr>
        <p:scale>
          <a:sx n="90" d="100"/>
          <a:sy n="90" d="100"/>
        </p:scale>
        <p:origin x="-153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CA857-BA39-4BBE-A2D8-EEAEEB5039D6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4E7CA-19A2-49A9-9F2B-8CC9DA89C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4E7CA-19A2-49A9-9F2B-8CC9DA89C08B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7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5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7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9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1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5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7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1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5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7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9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1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5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7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1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3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5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7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9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1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3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5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7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40.png"/><Relationship Id="rId3" Type="http://schemas.openxmlformats.org/officeDocument/2006/relationships/image" Target="../media/image19.png"/><Relationship Id="rId7" Type="http://schemas.openxmlformats.org/officeDocument/2006/relationships/image" Target="../media/image29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11" Type="http://schemas.openxmlformats.org/officeDocument/2006/relationships/image" Target="../media/image36.png"/><Relationship Id="rId5" Type="http://schemas.openxmlformats.org/officeDocument/2006/relationships/image" Target="../media/image24.png"/><Relationship Id="rId10" Type="http://schemas.openxmlformats.org/officeDocument/2006/relationships/image" Target="../media/image34.png"/><Relationship Id="rId4" Type="http://schemas.openxmlformats.org/officeDocument/2006/relationships/image" Target="../media/image22.png"/><Relationship Id="rId9" Type="http://schemas.openxmlformats.org/officeDocument/2006/relationships/image" Target="../media/image33.png"/><Relationship Id="rId14" Type="http://schemas.openxmlformats.org/officeDocument/2006/relationships/image" Target="../media/image41.png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65.png"/><Relationship Id="rId3" Type="http://schemas.openxmlformats.org/officeDocument/2006/relationships/image" Target="../media/image42.png"/><Relationship Id="rId7" Type="http://schemas.openxmlformats.org/officeDocument/2006/relationships/image" Target="../media/image52.png"/><Relationship Id="rId12" Type="http://schemas.openxmlformats.org/officeDocument/2006/relationships/image" Target="../media/image63.png"/><Relationship Id="rId2" Type="http://schemas.openxmlformats.org/officeDocument/2006/relationships/notesSlide" Target="../notesSlides/notesSlide92.xml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7.png"/><Relationship Id="rId11" Type="http://schemas.openxmlformats.org/officeDocument/2006/relationships/image" Target="../media/image61.png"/><Relationship Id="rId5" Type="http://schemas.openxmlformats.org/officeDocument/2006/relationships/image" Target="../media/image45.png"/><Relationship Id="rId15" Type="http://schemas.openxmlformats.org/officeDocument/2006/relationships/image" Target="../media/image69.png"/><Relationship Id="rId10" Type="http://schemas.openxmlformats.org/officeDocument/2006/relationships/image" Target="../media/image59.png"/><Relationship Id="rId4" Type="http://schemas.openxmlformats.org/officeDocument/2006/relationships/image" Target="../media/image43.png"/><Relationship Id="rId9" Type="http://schemas.openxmlformats.org/officeDocument/2006/relationships/image" Target="../media/image57.png"/><Relationship Id="rId14" Type="http://schemas.openxmlformats.org/officeDocument/2006/relationships/image" Target="../media/image67.png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93.png"/><Relationship Id="rId18" Type="http://schemas.openxmlformats.org/officeDocument/2006/relationships/image" Target="../media/image103.png"/><Relationship Id="rId3" Type="http://schemas.openxmlformats.org/officeDocument/2006/relationships/image" Target="../media/image73.png"/><Relationship Id="rId7" Type="http://schemas.openxmlformats.org/officeDocument/2006/relationships/image" Target="../media/image81.png"/><Relationship Id="rId12" Type="http://schemas.openxmlformats.org/officeDocument/2006/relationships/image" Target="../media/image91.png"/><Relationship Id="rId17" Type="http://schemas.openxmlformats.org/officeDocument/2006/relationships/image" Target="../media/image101.png"/><Relationship Id="rId2" Type="http://schemas.openxmlformats.org/officeDocument/2006/relationships/notesSlide" Target="../notesSlides/notesSlide93.xml"/><Relationship Id="rId16" Type="http://schemas.openxmlformats.org/officeDocument/2006/relationships/image" Target="../media/image99.png"/><Relationship Id="rId20" Type="http://schemas.openxmlformats.org/officeDocument/2006/relationships/image" Target="../media/image10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9.png"/><Relationship Id="rId11" Type="http://schemas.openxmlformats.org/officeDocument/2006/relationships/image" Target="../media/image89.png"/><Relationship Id="rId5" Type="http://schemas.openxmlformats.org/officeDocument/2006/relationships/image" Target="../media/image77.png"/><Relationship Id="rId15" Type="http://schemas.openxmlformats.org/officeDocument/2006/relationships/image" Target="../media/image97.png"/><Relationship Id="rId10" Type="http://schemas.openxmlformats.org/officeDocument/2006/relationships/image" Target="../media/image87.png"/><Relationship Id="rId19" Type="http://schemas.openxmlformats.org/officeDocument/2006/relationships/image" Target="../media/image105.png"/><Relationship Id="rId4" Type="http://schemas.openxmlformats.org/officeDocument/2006/relationships/image" Target="../media/image75.png"/><Relationship Id="rId9" Type="http://schemas.openxmlformats.org/officeDocument/2006/relationships/image" Target="../media/image85.png"/><Relationship Id="rId14" Type="http://schemas.openxmlformats.org/officeDocument/2006/relationships/image" Target="../media/image95.png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13" Type="http://schemas.openxmlformats.org/officeDocument/2006/relationships/image" Target="../media/image129.png"/><Relationship Id="rId18" Type="http://schemas.openxmlformats.org/officeDocument/2006/relationships/image" Target="../media/image139.png"/><Relationship Id="rId3" Type="http://schemas.openxmlformats.org/officeDocument/2006/relationships/image" Target="../media/image109.png"/><Relationship Id="rId7" Type="http://schemas.openxmlformats.org/officeDocument/2006/relationships/image" Target="../media/image117.png"/><Relationship Id="rId12" Type="http://schemas.openxmlformats.org/officeDocument/2006/relationships/image" Target="../media/image127.png"/><Relationship Id="rId17" Type="http://schemas.openxmlformats.org/officeDocument/2006/relationships/image" Target="../media/image137.png"/><Relationship Id="rId2" Type="http://schemas.openxmlformats.org/officeDocument/2006/relationships/notesSlide" Target="../notesSlides/notesSlide94.xml"/><Relationship Id="rId16" Type="http://schemas.openxmlformats.org/officeDocument/2006/relationships/image" Target="../media/image13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5.png"/><Relationship Id="rId11" Type="http://schemas.openxmlformats.org/officeDocument/2006/relationships/image" Target="../media/image125.png"/><Relationship Id="rId5" Type="http://schemas.openxmlformats.org/officeDocument/2006/relationships/image" Target="../media/image113.png"/><Relationship Id="rId15" Type="http://schemas.openxmlformats.org/officeDocument/2006/relationships/image" Target="../media/image133.png"/><Relationship Id="rId10" Type="http://schemas.openxmlformats.org/officeDocument/2006/relationships/image" Target="../media/image123.png"/><Relationship Id="rId4" Type="http://schemas.openxmlformats.org/officeDocument/2006/relationships/image" Target="../media/image111.png"/><Relationship Id="rId9" Type="http://schemas.openxmlformats.org/officeDocument/2006/relationships/image" Target="../media/image121.png"/><Relationship Id="rId14" Type="http://schemas.openxmlformats.org/officeDocument/2006/relationships/image" Target="../media/image1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PreCalculus</a:t>
            </a:r>
            <a:r>
              <a:rPr lang="en-US" sz="3600" dirty="0" smtClean="0"/>
              <a:t> 5-R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 – Review Problems</a:t>
            </a:r>
          </a:p>
          <a:p>
            <a:r>
              <a:rPr lang="en-US" dirty="0" smtClean="0"/>
              <a:t>Analytic Trigonometry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143000"/>
            <a:ext cx="3291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400" dirty="0" smtClean="0"/>
              <a:t>sin </a:t>
            </a:r>
            <a:r>
              <a:rPr lang="es-HN" sz="2400" baseline="30000" dirty="0" smtClean="0"/>
              <a:t>2</a:t>
            </a:r>
            <a:r>
              <a:rPr lang="es-HN" sz="2400" dirty="0" smtClean="0"/>
              <a:t> </a:t>
            </a:r>
            <a:r>
              <a:rPr lang="es-HN" sz="2400" i="1" dirty="0" smtClean="0"/>
              <a:t>t</a:t>
            </a:r>
            <a:r>
              <a:rPr lang="es-HN" sz="2400" dirty="0" smtClean="0"/>
              <a:t> + </a:t>
            </a:r>
            <a:r>
              <a:rPr lang="es-HN" sz="2400" dirty="0" err="1" smtClean="0"/>
              <a:t>cos</a:t>
            </a:r>
            <a:r>
              <a:rPr lang="es-HN" sz="2400" dirty="0" smtClean="0"/>
              <a:t> </a:t>
            </a:r>
            <a:r>
              <a:rPr lang="es-HN" sz="2400" baseline="30000" dirty="0" smtClean="0"/>
              <a:t>2</a:t>
            </a:r>
            <a:r>
              <a:rPr lang="es-HN" sz="2400" dirty="0" smtClean="0"/>
              <a:t> </a:t>
            </a:r>
            <a:r>
              <a:rPr lang="es-HN" sz="2400" i="1" dirty="0" smtClean="0"/>
              <a:t>t</a:t>
            </a:r>
            <a:r>
              <a:rPr lang="es-HN" sz="2400" dirty="0" smtClean="0"/>
              <a:t> + tan </a:t>
            </a:r>
            <a:r>
              <a:rPr lang="es-HN" sz="2400" baseline="30000" dirty="0" smtClean="0"/>
              <a:t>2</a:t>
            </a:r>
            <a:r>
              <a:rPr lang="es-HN" sz="2400" dirty="0" smtClean="0"/>
              <a:t> </a:t>
            </a:r>
            <a:r>
              <a:rPr lang="es-HN" sz="2400" i="1" dirty="0" smtClean="0"/>
              <a:t>t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76800" y="1219200"/>
            <a:ext cx="1237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sec 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t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9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572000" y="7620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85800"/>
            <a:ext cx="221191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67200" y="914400"/>
            <a:ext cx="1144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sec </a:t>
            </a:r>
            <a:r>
              <a:rPr lang="en-US" sz="2800" b="1" i="1" dirty="0" smtClean="0">
                <a:solidFill>
                  <a:srgbClr val="C00000"/>
                </a:solidFill>
              </a:rPr>
              <a:t>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10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267200" y="5334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38200"/>
            <a:ext cx="2324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1219200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2 </a:t>
            </a:r>
            <a:r>
              <a:rPr lang="en-US" sz="2800" b="1" dirty="0" err="1" smtClean="0">
                <a:solidFill>
                  <a:srgbClr val="C00000"/>
                </a:solidFill>
              </a:rPr>
              <a:t>csc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x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915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11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657600" y="7620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199" y="838200"/>
            <a:ext cx="156633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1219200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cot </a:t>
            </a:r>
            <a:r>
              <a:rPr lang="en-US" sz="2800" b="1" i="1" dirty="0" smtClean="0">
                <a:solidFill>
                  <a:srgbClr val="C00000"/>
                </a:solidFill>
              </a:rPr>
              <a:t>x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12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581400" y="6096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90600"/>
            <a:ext cx="14668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0" y="1219200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sin 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x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13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429000" y="9906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38200"/>
            <a:ext cx="192980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1219200"/>
            <a:ext cx="1176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tan 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t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14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733800" y="7620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an addition or subtraction formula to find the exact value of the expression.</a:t>
            </a:r>
            <a:endParaRPr lang="en-US" sz="2400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199" y="1143000"/>
            <a:ext cx="1524000" cy="43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199" y="1219199"/>
            <a:ext cx="1295400" cy="82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15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514599" y="12192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an addition or subtraction formula to find the exact value of the expression.</a:t>
            </a:r>
            <a:endParaRPr lang="en-US" sz="2400" dirty="0"/>
          </a:p>
        </p:txBody>
      </p:sp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1371600"/>
            <a:ext cx="1206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199" y="1371600"/>
            <a:ext cx="93518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16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666999" y="10668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an addition or subtraction formula to find the exact value of the expression.</a:t>
            </a:r>
            <a:endParaRPr lang="en-US" sz="2400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8" y="1219200"/>
            <a:ext cx="116958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599" y="1295400"/>
            <a:ext cx="119742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17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819399" y="11430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an addition or subtraction formula to write the expression as a trigonometric function of one number.</a:t>
            </a:r>
            <a:endParaRPr lang="en-US" sz="2400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9" y="1676400"/>
            <a:ext cx="361696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399" y="16764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18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648199" y="13716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85892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the following trigonometric expression</a:t>
            </a:r>
            <a:endParaRPr lang="en-US" sz="3200" dirty="0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38200"/>
            <a:ext cx="379306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53000" y="1371600"/>
            <a:ext cx="19800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tan x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4419600" y="10668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5934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</a:t>
            </a:r>
            <a:endParaRPr lang="en-US" sz="5400" b="1" dirty="0">
              <a:solidFill>
                <a:srgbClr val="CC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an addition or subtraction formula to write the expression as a trigonometric function of one number.</a:t>
            </a:r>
            <a:endParaRPr lang="en-US" sz="2400" dirty="0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8" y="1524000"/>
            <a:ext cx="671208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0998" y="2438400"/>
            <a:ext cx="112606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19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352800" y="24384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Simplify the following expression as much as possible.</a:t>
            </a:r>
            <a:endParaRPr lang="en-US" sz="2400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8" y="1066800"/>
            <a:ext cx="161614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43399" y="137160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cot(</a:t>
            </a:r>
            <a:r>
              <a:rPr lang="en-US" sz="2800" b="1" i="1" dirty="0" smtClean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20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657599" y="11430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Simplify the following expression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399" y="1066800"/>
            <a:ext cx="3751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800" dirty="0" err="1" smtClean="0"/>
              <a:t>cos</a:t>
            </a:r>
            <a:r>
              <a:rPr lang="es-HN" sz="2800" dirty="0" smtClean="0"/>
              <a:t>(</a:t>
            </a:r>
            <a:r>
              <a:rPr lang="es-HN" sz="2800" i="1" dirty="0" smtClean="0"/>
              <a:t>p</a:t>
            </a:r>
            <a:r>
              <a:rPr lang="es-HN" sz="2800" dirty="0" smtClean="0"/>
              <a:t> + </a:t>
            </a:r>
            <a:r>
              <a:rPr lang="es-HN" sz="2800" i="1" dirty="0" smtClean="0"/>
              <a:t>z</a:t>
            </a:r>
            <a:r>
              <a:rPr lang="es-HN" sz="2800" dirty="0" smtClean="0"/>
              <a:t>) – </a:t>
            </a:r>
            <a:r>
              <a:rPr lang="es-HN" sz="2800" dirty="0" err="1" smtClean="0"/>
              <a:t>cos</a:t>
            </a:r>
            <a:r>
              <a:rPr lang="es-HN" sz="2800" dirty="0" smtClean="0"/>
              <a:t>(</a:t>
            </a:r>
            <a:r>
              <a:rPr lang="es-HN" sz="2800" i="1" dirty="0" smtClean="0"/>
              <a:t>p</a:t>
            </a:r>
            <a:r>
              <a:rPr lang="es-HN" sz="2800" dirty="0" smtClean="0"/>
              <a:t> – </a:t>
            </a:r>
            <a:r>
              <a:rPr lang="es-HN" sz="2800" i="1" dirty="0" smtClean="0"/>
              <a:t>z</a:t>
            </a:r>
            <a:r>
              <a:rPr lang="es-HN" sz="2800" dirty="0" smtClean="0"/>
              <a:t>)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3999" y="1066800"/>
            <a:ext cx="2504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–2sin(</a:t>
            </a:r>
            <a:r>
              <a:rPr lang="en-US" sz="2800" b="1" i="1" dirty="0" smtClean="0">
                <a:solidFill>
                  <a:srgbClr val="C00000"/>
                </a:solidFill>
              </a:rPr>
              <a:t>p</a:t>
            </a:r>
            <a:r>
              <a:rPr lang="en-US" sz="2800" b="1" dirty="0" smtClean="0">
                <a:solidFill>
                  <a:srgbClr val="C00000"/>
                </a:solidFill>
              </a:rPr>
              <a:t>)sin(</a:t>
            </a:r>
            <a:r>
              <a:rPr lang="en-US" sz="2800" b="1" i="1" dirty="0" smtClean="0">
                <a:solidFill>
                  <a:srgbClr val="C00000"/>
                </a:solidFill>
              </a:rPr>
              <a:t>z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21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105399" y="7620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Simplify the following expression as much as possible.</a:t>
            </a:r>
            <a:endParaRPr lang="en-US" sz="2400" dirty="0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398" y="1295400"/>
            <a:ext cx="273948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52999" y="1524000"/>
            <a:ext cx="1003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tan </a:t>
            </a:r>
            <a:r>
              <a:rPr lang="en-US" sz="2800" b="1" i="1" dirty="0" smtClean="0">
                <a:solidFill>
                  <a:srgbClr val="C00000"/>
                </a:solidFill>
              </a:rPr>
              <a:t>z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22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800599" y="9906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the following expression in terms of sine only.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95399" y="1295400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 </a:t>
            </a:r>
            <a:r>
              <a:rPr lang="en-US" sz="2400" i="1" dirty="0" smtClean="0"/>
              <a:t>z</a:t>
            </a:r>
            <a:r>
              <a:rPr lang="en-US" sz="2400" dirty="0" smtClean="0"/>
              <a:t> +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i="1" dirty="0" smtClean="0"/>
              <a:t>z</a:t>
            </a:r>
            <a:endParaRPr lang="en-US" sz="2400" dirty="0" smtClean="0"/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199" y="1219200"/>
            <a:ext cx="152843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23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733799" y="8382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Write the following expression in terms of sine only.</a:t>
            </a:r>
            <a:endParaRPr lang="en-US" sz="2400" dirty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8" y="1143000"/>
            <a:ext cx="266007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5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799" y="1066800"/>
            <a:ext cx="1854496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24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267199" y="5334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simplify the expression.</a:t>
            </a:r>
            <a:endParaRPr lang="en-US" sz="2400" dirty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798" y="838200"/>
            <a:ext cx="269358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181599" y="914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25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267199" y="6096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exact value of the expression.</a:t>
            </a:r>
            <a:endParaRPr lang="en-US" sz="2400" dirty="0"/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199" y="762000"/>
            <a:ext cx="155235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599" y="838200"/>
            <a:ext cx="304800" cy="99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26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190999" y="7620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Evaluate the expression by sketching a triangle</a:t>
            </a:r>
            <a:endParaRPr lang="en-US" sz="2400" dirty="0"/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799" y="914400"/>
            <a:ext cx="15009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9999" y="966355"/>
            <a:ext cx="228600" cy="7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27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971799" y="8382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Evaluate the expression by sketching a triangle.</a:t>
            </a:r>
            <a:endParaRPr lang="en-US" sz="2400" dirty="0"/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199" y="8382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799" y="838200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28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505199" y="8382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85800"/>
            <a:ext cx="1371600" cy="99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38600" y="1219200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sin 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x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810000" y="9144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Evaluate the expression by sketching a triangle.</a:t>
            </a:r>
            <a:endParaRPr lang="en-US" sz="2400" dirty="0"/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762000"/>
            <a:ext cx="289205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00599" y="9906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29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190999" y="8382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Rewrite the expression as an algebraic expression in </a:t>
            </a:r>
            <a:r>
              <a:rPr lang="en-US" sz="2400" i="1" dirty="0" smtClean="0"/>
              <a:t>x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2194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tan (sin </a:t>
            </a:r>
            <a:r>
              <a:rPr lang="en-US" sz="2800" baseline="30000" dirty="0" smtClean="0"/>
              <a:t>– 1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)</a:t>
            </a: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066800"/>
            <a:ext cx="1143000" cy="93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30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2971800" y="9906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Rewrite the expression as an algebraic expression in </a:t>
            </a:r>
            <a:r>
              <a:rPr lang="en-US" sz="2400" i="1" dirty="0" smtClean="0"/>
              <a:t>x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066800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 (2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– 1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)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199" y="990600"/>
            <a:ext cx="140237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31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429000" y="7620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Rewrite the expression as an algebraic expression in </a:t>
            </a:r>
            <a:r>
              <a:rPr lang="en-US" sz="2400" i="1" dirty="0" smtClean="0"/>
              <a:t>x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33954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400" dirty="0" err="1" smtClean="0"/>
              <a:t>cos</a:t>
            </a:r>
            <a:r>
              <a:rPr lang="es-HN" sz="2400" dirty="0" smtClean="0"/>
              <a:t> (sin </a:t>
            </a:r>
            <a:r>
              <a:rPr lang="es-HN" sz="2400" baseline="30000" dirty="0" smtClean="0"/>
              <a:t>– 1</a:t>
            </a:r>
            <a:r>
              <a:rPr lang="es-HN" sz="2400" dirty="0" smtClean="0"/>
              <a:t> </a:t>
            </a:r>
            <a:r>
              <a:rPr lang="es-HN" sz="2400" i="1" dirty="0" smtClean="0"/>
              <a:t>x</a:t>
            </a:r>
            <a:r>
              <a:rPr lang="es-HN" sz="2400" dirty="0" smtClean="0"/>
              <a:t> + </a:t>
            </a:r>
            <a:r>
              <a:rPr lang="es-HN" sz="2400" dirty="0" err="1" smtClean="0"/>
              <a:t>cos</a:t>
            </a:r>
            <a:r>
              <a:rPr lang="es-HN" sz="2400" dirty="0" smtClean="0"/>
              <a:t> </a:t>
            </a:r>
            <a:r>
              <a:rPr lang="es-HN" sz="2400" baseline="30000" dirty="0" smtClean="0"/>
              <a:t>– 1</a:t>
            </a:r>
            <a:r>
              <a:rPr lang="es-HN" sz="2400" dirty="0" smtClean="0"/>
              <a:t> </a:t>
            </a:r>
            <a:r>
              <a:rPr lang="es-HN" sz="2400" i="1" dirty="0" smtClean="0"/>
              <a:t>x</a:t>
            </a:r>
            <a:r>
              <a:rPr lang="es-HN" sz="2400" dirty="0" smtClean="0"/>
              <a:t>)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00600" y="1295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32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648200" y="9144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all solutions of the following equation.</a:t>
            </a:r>
            <a:endParaRPr lang="en-US" sz="2400" dirty="0"/>
          </a:p>
        </p:txBody>
      </p:sp>
      <p:pic>
        <p:nvPicPr>
          <p:cNvPr id="2447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47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914400"/>
            <a:ext cx="1981200" cy="58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33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505200" y="9144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all solutions of the following equation.</a:t>
            </a:r>
            <a:endParaRPr lang="en-US" sz="2400" dirty="0"/>
          </a:p>
        </p:txBody>
      </p:sp>
      <p:pic>
        <p:nvPicPr>
          <p:cNvPr id="314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62000"/>
            <a:ext cx="20934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838200"/>
            <a:ext cx="4803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34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581400" y="685800"/>
            <a:ext cx="5257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all solutions of the following equation.</a:t>
            </a:r>
            <a:endParaRPr lang="en-US" sz="2400" dirty="0"/>
          </a:p>
        </p:txBody>
      </p:sp>
      <p:pic>
        <p:nvPicPr>
          <p:cNvPr id="315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762000"/>
            <a:ext cx="218974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53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799" y="685800"/>
            <a:ext cx="467783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35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657600" y="685800"/>
            <a:ext cx="5257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all solutions of the following equation.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371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– 4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+ 1 = 0</a:t>
            </a:r>
          </a:p>
        </p:txBody>
      </p:sp>
      <p:pic>
        <p:nvPicPr>
          <p:cNvPr id="342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838200"/>
            <a:ext cx="245321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36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572000" y="762000"/>
            <a:ext cx="4267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all solutions of the following equation.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990600"/>
            <a:ext cx="3834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cos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4 </a:t>
            </a:r>
            <a:r>
              <a:rPr lang="en-US" sz="2800" i="1" dirty="0" smtClean="0"/>
              <a:t>x</a:t>
            </a:r>
            <a:r>
              <a:rPr lang="en-US" sz="2800" dirty="0" smtClean="0"/>
              <a:t> – sin 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4 </a:t>
            </a:r>
            <a:r>
              <a:rPr lang="en-US" sz="2800" i="1" dirty="0" smtClean="0"/>
              <a:t>x</a:t>
            </a:r>
            <a:r>
              <a:rPr lang="en-US" sz="2800" dirty="0" smtClean="0"/>
              <a:t> = 0</a:t>
            </a:r>
          </a:p>
        </p:txBody>
      </p:sp>
      <p:pic>
        <p:nvPicPr>
          <p:cNvPr id="3399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95400"/>
            <a:ext cx="27336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37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4724400" y="1295400"/>
            <a:ext cx="4267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all solutions of the following equation.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838200"/>
            <a:ext cx="5484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 </a:t>
            </a:r>
            <a:r>
              <a:rPr lang="en-US" sz="2800" dirty="0" err="1" smtClean="0"/>
              <a:t>cos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 cot </a:t>
            </a:r>
            <a:r>
              <a:rPr lang="en-US" sz="2800" i="1" dirty="0" smtClean="0"/>
              <a:t>x</a:t>
            </a:r>
            <a:r>
              <a:rPr lang="en-US" sz="2800" dirty="0" smtClean="0"/>
              <a:t> – cot </a:t>
            </a:r>
            <a:r>
              <a:rPr lang="en-US" sz="2800" i="1" dirty="0" smtClean="0"/>
              <a:t>x</a:t>
            </a:r>
            <a:r>
              <a:rPr lang="en-US" sz="2800" dirty="0" smtClean="0"/>
              <a:t> = 1 – 2 </a:t>
            </a:r>
            <a:r>
              <a:rPr lang="en-US" sz="2800" dirty="0" err="1" smtClean="0"/>
              <a:t>cos</a:t>
            </a:r>
            <a:r>
              <a:rPr lang="en-US" sz="2800" dirty="0" smtClean="0"/>
              <a:t> </a:t>
            </a:r>
            <a:r>
              <a:rPr lang="en-US" sz="2800" i="1" dirty="0" smtClean="0"/>
              <a:t>x</a:t>
            </a:r>
            <a:endParaRPr lang="en-US" sz="2800" dirty="0" smtClean="0"/>
          </a:p>
        </p:txBody>
      </p:sp>
      <p:pic>
        <p:nvPicPr>
          <p:cNvPr id="337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524000"/>
            <a:ext cx="2362200" cy="75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38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267200" y="1524000"/>
            <a:ext cx="4267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990600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400" dirty="0" smtClean="0"/>
              <a:t>tan </a:t>
            </a:r>
            <a:r>
              <a:rPr lang="es-HN" sz="2400" i="1" dirty="0" smtClean="0"/>
              <a:t>x</a:t>
            </a:r>
            <a:r>
              <a:rPr lang="es-HN" sz="2400" dirty="0" smtClean="0"/>
              <a:t> </a:t>
            </a:r>
            <a:r>
              <a:rPr lang="es-HN" sz="2400" dirty="0" err="1" smtClean="0"/>
              <a:t>cos</a:t>
            </a:r>
            <a:r>
              <a:rPr lang="es-HN" sz="2400" dirty="0" smtClean="0"/>
              <a:t> </a:t>
            </a:r>
            <a:r>
              <a:rPr lang="es-HN" sz="2400" i="1" dirty="0" smtClean="0"/>
              <a:t>x</a:t>
            </a:r>
            <a:r>
              <a:rPr lang="es-HN" sz="2400" dirty="0" smtClean="0"/>
              <a:t> </a:t>
            </a:r>
            <a:r>
              <a:rPr lang="es-HN" sz="2400" dirty="0" err="1" smtClean="0"/>
              <a:t>csc</a:t>
            </a:r>
            <a:r>
              <a:rPr lang="es-HN" sz="2400" dirty="0" smtClean="0"/>
              <a:t> </a:t>
            </a:r>
            <a:r>
              <a:rPr lang="es-HN" sz="2400" i="1" dirty="0" smtClean="0"/>
              <a:t>x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62400" y="12192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733800" y="9144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07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all solutions of the following equation in the interval .</a:t>
            </a:r>
            <a:endParaRPr lang="en-US" sz="2400" dirty="0"/>
          </a:p>
        </p:txBody>
      </p:sp>
      <p:pic>
        <p:nvPicPr>
          <p:cNvPr id="3358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84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1219200"/>
            <a:ext cx="3029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tan </a:t>
            </a:r>
            <a:r>
              <a:rPr lang="en-US" sz="2800" i="1" dirty="0" smtClean="0"/>
              <a:t>x</a:t>
            </a:r>
            <a:r>
              <a:rPr lang="en-US" sz="2800" dirty="0" smtClean="0"/>
              <a:t> – 3 cot </a:t>
            </a:r>
            <a:r>
              <a:rPr lang="en-US" sz="2800" i="1" dirty="0" smtClean="0"/>
              <a:t>x</a:t>
            </a:r>
            <a:r>
              <a:rPr lang="en-US" sz="2800" dirty="0" smtClean="0"/>
              <a:t> = 0</a:t>
            </a:r>
          </a:p>
        </p:txBody>
      </p:sp>
      <p:pic>
        <p:nvPicPr>
          <p:cNvPr id="3358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676400"/>
            <a:ext cx="203305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39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191000" y="1676400"/>
            <a:ext cx="42672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8600"/>
            <a:ext cx="8077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an addition or subtraction formula to simplify the following equation. Then find all the solutions in the interval .</a:t>
            </a:r>
            <a:endParaRPr lang="en-US" sz="2400" dirty="0"/>
          </a:p>
        </p:txBody>
      </p:sp>
      <p:pic>
        <p:nvPicPr>
          <p:cNvPr id="3338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685800"/>
            <a:ext cx="609600" cy="624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1752600"/>
            <a:ext cx="4432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cos</a:t>
            </a:r>
            <a:r>
              <a:rPr lang="en-US" sz="2400" dirty="0" smtClean="0"/>
              <a:t> 7 </a:t>
            </a:r>
            <a:r>
              <a:rPr lang="en-US" sz="2400" i="1" dirty="0" smtClean="0"/>
              <a:t>x</a:t>
            </a:r>
            <a:r>
              <a:rPr lang="en-US" sz="2400" dirty="0" smtClean="0"/>
              <a:t> – sin </a:t>
            </a:r>
            <a:r>
              <a:rPr lang="en-US" sz="2400" i="1" dirty="0" smtClean="0"/>
              <a:t>x</a:t>
            </a:r>
            <a:r>
              <a:rPr lang="en-US" sz="2400" dirty="0" smtClean="0"/>
              <a:t> sin 7 </a:t>
            </a:r>
            <a:r>
              <a:rPr lang="en-US" sz="2400" i="1" dirty="0" smtClean="0"/>
              <a:t>x</a:t>
            </a:r>
            <a:r>
              <a:rPr lang="en-US" sz="2400" dirty="0" smtClean="0"/>
              <a:t> = 0</a:t>
            </a:r>
          </a:p>
        </p:txBody>
      </p:sp>
      <p:pic>
        <p:nvPicPr>
          <p:cNvPr id="3338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600200"/>
            <a:ext cx="10255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40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562600" y="1447800"/>
            <a:ext cx="2514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5308" y="914400"/>
            <a:ext cx="2667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677308" y="152400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1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41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143908" y="1447800"/>
            <a:ext cx="2514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908" y="2286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708" y="1066800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77308" y="137160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1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42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143908" y="1524000"/>
            <a:ext cx="2514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5307" y="1066800"/>
            <a:ext cx="575733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34508" y="274320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1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43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296308" y="2590800"/>
            <a:ext cx="2514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6708" y="914400"/>
            <a:ext cx="489685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39108" y="2438400"/>
            <a:ext cx="2819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44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381908" y="1981200"/>
            <a:ext cx="37338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0107" y="990600"/>
            <a:ext cx="321733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72508" y="2362200"/>
            <a:ext cx="250613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45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915308" y="2362200"/>
            <a:ext cx="37338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508" y="914400"/>
            <a:ext cx="2819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72508" y="2362200"/>
            <a:ext cx="250613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46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381908" y="2209800"/>
            <a:ext cx="37338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508" y="1066800"/>
            <a:ext cx="474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53508" y="2209800"/>
            <a:ext cx="232756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47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686708" y="2133600"/>
            <a:ext cx="37338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1508" y="838200"/>
            <a:ext cx="262624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4907" y="2362200"/>
            <a:ext cx="288174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48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991508" y="2286000"/>
            <a:ext cx="37338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143000"/>
            <a:ext cx="3571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400" dirty="0" smtClean="0"/>
              <a:t>sin(z) + </a:t>
            </a:r>
            <a:r>
              <a:rPr lang="es-HN" sz="2400" dirty="0" err="1" smtClean="0"/>
              <a:t>cos</a:t>
            </a:r>
            <a:r>
              <a:rPr lang="es-HN" sz="2400" dirty="0" smtClean="0"/>
              <a:t>(–z) + sin(–z)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953000" y="1219200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cos</a:t>
            </a:r>
            <a:r>
              <a:rPr lang="en-US" sz="2800" b="1" dirty="0" smtClean="0">
                <a:solidFill>
                  <a:srgbClr val="C00000"/>
                </a:solidFill>
              </a:rPr>
              <a:t> 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724400" y="6858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507" y="1143000"/>
            <a:ext cx="313266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05908" y="25908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49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5220108" y="2209800"/>
            <a:ext cx="37338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0107" y="1143000"/>
            <a:ext cx="288713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15308" y="2667000"/>
            <a:ext cx="3276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50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839108" y="2438400"/>
            <a:ext cx="37338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8" y="2286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108" y="1219200"/>
            <a:ext cx="558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10708" y="2590800"/>
            <a:ext cx="1981200" cy="193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51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762908" y="2438400"/>
            <a:ext cx="37338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908" y="15240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7707" y="1066800"/>
            <a:ext cx="65193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4908" y="2895600"/>
            <a:ext cx="2654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52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610508" y="2590800"/>
            <a:ext cx="37338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0"/>
            <a:ext cx="8953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Simplify completely the trigonometric expression</a:t>
            </a:r>
            <a:endParaRPr lang="en-US" sz="32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399" y="685800"/>
            <a:ext cx="342174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38600" y="2971800"/>
            <a:ext cx="456353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53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2895600" y="2743200"/>
            <a:ext cx="62484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52400"/>
            <a:ext cx="8686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an addition or subtraction formula to find the exact value of the expression.</a:t>
            </a:r>
            <a:endParaRPr lang="en-US" sz="36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27381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53000" y="2362200"/>
            <a:ext cx="322217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54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648200" y="2133600"/>
            <a:ext cx="43434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28600"/>
            <a:ext cx="8686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an addition or subtraction formula to find the exact value of the expression.</a:t>
            </a:r>
            <a:endParaRPr lang="en-US" sz="36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447800"/>
            <a:ext cx="199601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34000" y="2743200"/>
            <a:ext cx="257001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55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495800" y="2133600"/>
            <a:ext cx="43434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286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Use the addition and subtraction formulas to simplify the expression.</a:t>
            </a:r>
            <a:endParaRPr lang="en-US" sz="40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61206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81600" y="2514600"/>
            <a:ext cx="2857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56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343400" y="2209800"/>
            <a:ext cx="43434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Use the addition and subtraction formulas to simplify the expression.</a:t>
            </a:r>
            <a:endParaRPr lang="en-US" sz="40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1828800"/>
            <a:ext cx="319193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05400" y="3124200"/>
            <a:ext cx="2667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57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4495800" y="2286000"/>
            <a:ext cx="4343400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Use the addition and subtraction formulas to simplify the expression.</a:t>
            </a:r>
            <a:endParaRPr lang="en-US" sz="4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550333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91000" y="2743200"/>
            <a:ext cx="467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58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2057400" y="2743200"/>
            <a:ext cx="69342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599" y="762000"/>
            <a:ext cx="170603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12192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581400" y="9906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Use the addition and subtraction formulas to simplify the expression.</a:t>
            </a:r>
            <a:endParaRPr lang="en-US" sz="40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308186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05400" y="2819400"/>
            <a:ext cx="347918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59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2057400" y="2819400"/>
            <a:ext cx="69342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Use the addition and subtraction formulas to simplify the expression.</a:t>
            </a:r>
            <a:endParaRPr lang="en-US" sz="40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85471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14800" y="3276600"/>
            <a:ext cx="46566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60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2057400" y="3200400"/>
            <a:ext cx="69342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524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Use the addition and subtraction formulas to simplify the expression.</a:t>
            </a:r>
            <a:endParaRPr lang="en-US" sz="4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599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00399" y="2895600"/>
            <a:ext cx="475210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61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2057400" y="2971800"/>
            <a:ext cx="69342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an appropriate half-angle formula to find the exact value of the expression.</a:t>
            </a:r>
            <a:endParaRPr lang="en-US" sz="36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17373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24400" y="2362200"/>
            <a:ext cx="225800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62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810000" y="2133600"/>
            <a:ext cx="5029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an appropriate half-angle formula to find the exact value of the expression.</a:t>
            </a:r>
            <a:endParaRPr lang="en-US" sz="36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00200"/>
            <a:ext cx="23317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62400" y="2362200"/>
            <a:ext cx="2182091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63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886200" y="2209800"/>
            <a:ext cx="5029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286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an appropriate half-angle formula to find the exact value of the expression.</a:t>
            </a:r>
            <a:endParaRPr lang="en-US" sz="3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0"/>
            <a:ext cx="129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267200" y="1981200"/>
            <a:ext cx="202622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64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810000" y="1371600"/>
            <a:ext cx="5029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Use an appropriate half-angle formula to find the exact value of the expression.</a:t>
            </a:r>
            <a:endParaRPr lang="en-US" sz="36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524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62400" y="2438400"/>
            <a:ext cx="3111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65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810000" y="1981200"/>
            <a:ext cx="5029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28600"/>
            <a:ext cx="6451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Write the product as a sum.</a:t>
            </a:r>
            <a:endParaRPr lang="en-US" sz="40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143000"/>
            <a:ext cx="3124200" cy="7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57600" y="2743200"/>
            <a:ext cx="4089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66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3429000" y="2286000"/>
            <a:ext cx="5029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64511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Write the product as a sum.</a:t>
            </a:r>
            <a:endParaRPr lang="en-US" sz="40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43000"/>
            <a:ext cx="37947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43400" y="2438400"/>
            <a:ext cx="37973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67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429000" y="2133600"/>
            <a:ext cx="5029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28600"/>
            <a:ext cx="70786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Write the sum as a product.</a:t>
            </a:r>
            <a:endParaRPr lang="en-US" sz="44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43000"/>
            <a:ext cx="35661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95800" y="2438400"/>
            <a:ext cx="414669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68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886200" y="2133600"/>
            <a:ext cx="5029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2791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2400" dirty="0" err="1" smtClean="0"/>
              <a:t>cos</a:t>
            </a:r>
            <a:r>
              <a:rPr lang="es-HN" sz="2400" dirty="0" smtClean="0"/>
              <a:t> </a:t>
            </a:r>
            <a:r>
              <a:rPr lang="es-HN" sz="2400" i="1" dirty="0" smtClean="0"/>
              <a:t>B</a:t>
            </a:r>
            <a:r>
              <a:rPr lang="es-HN" sz="2400" dirty="0" smtClean="0"/>
              <a:t> + sin </a:t>
            </a:r>
            <a:r>
              <a:rPr lang="es-HN" sz="2400" i="1" dirty="0" smtClean="0"/>
              <a:t>B</a:t>
            </a:r>
            <a:r>
              <a:rPr lang="es-HN" sz="2400" dirty="0" smtClean="0"/>
              <a:t> tan </a:t>
            </a:r>
            <a:r>
              <a:rPr lang="es-HN" sz="2400" i="1" dirty="0" smtClean="0"/>
              <a:t>B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48200" y="1066800"/>
            <a:ext cx="1144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sec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343400" y="7620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70786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Write the sum as a product.</a:t>
            </a:r>
            <a:endParaRPr lang="en-US" sz="44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3657600" cy="70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48200" y="2209800"/>
            <a:ext cx="407581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69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114800" y="2057400"/>
            <a:ext cx="5029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52400"/>
            <a:ext cx="6830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Find the value of the product.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484632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14800" y="2209800"/>
            <a:ext cx="3771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70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276600" y="2133600"/>
            <a:ext cx="5029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72795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Find the value of the sum.</a:t>
            </a:r>
            <a:endParaRPr lang="en-US" sz="48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143000"/>
            <a:ext cx="32850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38800" y="2133600"/>
            <a:ext cx="1295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71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5257800" y="205740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61462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Simplify the expression.</a:t>
            </a:r>
            <a:endParaRPr lang="en-US" sz="44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90600"/>
            <a:ext cx="178816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57600" y="2362200"/>
            <a:ext cx="431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72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200400" y="1981200"/>
            <a:ext cx="56388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61462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Simplify the expression.</a:t>
            </a:r>
            <a:endParaRPr lang="en-US" sz="4400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143000"/>
            <a:ext cx="1752600" cy="119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95799" y="2133600"/>
            <a:ext cx="270933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73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276600" y="1981200"/>
            <a:ext cx="56388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61462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Simplify the expression.</a:t>
            </a:r>
            <a:endParaRPr lang="en-US" sz="44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066800"/>
            <a:ext cx="347570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53000" y="2514600"/>
            <a:ext cx="341206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74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352800" y="2362200"/>
            <a:ext cx="56388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52400"/>
            <a:ext cx="5347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Consider the equation.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228600" y="1371600"/>
            <a:ext cx="76851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equation.</a:t>
            </a:r>
            <a:endParaRPr lang="en-US" sz="40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2000"/>
            <a:ext cx="26822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667000" y="3124200"/>
            <a:ext cx="441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75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white">
          <a:xfrm>
            <a:off x="2133600" y="2438400"/>
            <a:ext cx="56388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52400"/>
            <a:ext cx="53479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Consider the equation.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76851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equation.</a:t>
            </a:r>
            <a:endParaRPr lang="en-US" sz="4000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0"/>
            <a:ext cx="442762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4400" y="2743200"/>
            <a:ext cx="7866529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76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white">
          <a:xfrm>
            <a:off x="609600" y="2514600"/>
            <a:ext cx="8534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2286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416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95399" y="2286000"/>
            <a:ext cx="503766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77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04800" y="2133600"/>
            <a:ext cx="8534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90600"/>
            <a:ext cx="344103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81199" y="2133600"/>
            <a:ext cx="27770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78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04800" y="2057400"/>
            <a:ext cx="8534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382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86200" y="1219200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cos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x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34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3810000" y="8382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1524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990600"/>
            <a:ext cx="540327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57400" y="2362200"/>
            <a:ext cx="448521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79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04800" y="2286000"/>
            <a:ext cx="8534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589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28800" y="2438400"/>
            <a:ext cx="435398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80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57200" y="2057400"/>
            <a:ext cx="8534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66800"/>
            <a:ext cx="613209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828800" y="2209800"/>
            <a:ext cx="552026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81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381000" y="1905000"/>
            <a:ext cx="8534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524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487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57400" y="1905000"/>
            <a:ext cx="601556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82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57200" y="1828800"/>
            <a:ext cx="8534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90600"/>
            <a:ext cx="35623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0999" y="2667000"/>
            <a:ext cx="779032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83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2400" y="2362200"/>
            <a:ext cx="8534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2286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" y="1143000"/>
            <a:ext cx="449178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33600" y="2362200"/>
            <a:ext cx="182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84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228600" y="2362200"/>
            <a:ext cx="8534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2286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143000"/>
            <a:ext cx="84937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2209800"/>
            <a:ext cx="853016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85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2400" y="1981200"/>
            <a:ext cx="8763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52400"/>
            <a:ext cx="754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Find all solutions of the equation</a:t>
            </a:r>
            <a:endParaRPr lang="en-US" sz="4000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14400"/>
            <a:ext cx="525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676400" y="21336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86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0" y="1905000"/>
            <a:ext cx="8763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228600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Solve the equation by first using a sum-to-product formula</a:t>
            </a:r>
            <a:endParaRPr lang="en-US" sz="4000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752600"/>
            <a:ext cx="429768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81600" y="3048000"/>
            <a:ext cx="222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87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0" y="2895600"/>
            <a:ext cx="8763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Solve the equation by first using a sum-to-product formula</a:t>
            </a:r>
            <a:endParaRPr lang="en-US" sz="4000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53238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14400" y="3276600"/>
            <a:ext cx="789093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934670"/>
            <a:ext cx="95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88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white">
          <a:xfrm>
            <a:off x="0" y="2667000"/>
            <a:ext cx="9144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650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Simplify the following trigonometric expression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990600"/>
            <a:ext cx="339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 –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)(1 + cot 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10668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34670"/>
            <a:ext cx="56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CCFFFF"/>
                </a:solidFill>
              </a:rPr>
              <a:t>8</a:t>
            </a:r>
            <a:endParaRPr lang="en-US" sz="5400" b="1" dirty="0">
              <a:solidFill>
                <a:srgbClr val="CCFFFF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4724400" y="609600"/>
            <a:ext cx="33528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dirty="0" smtClean="0"/>
              <a:t>1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dirty="0" smtClean="0"/>
              <a:t>1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dirty="0" smtClean="0"/>
              <a:t>1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91440" rtlCol="0"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Font typeface="+mj-lt"/>
              <a:buAutoNum type="arabicPeriod" startAt="10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0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0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0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0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0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0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0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0"/>
            </a:pPr>
            <a:r>
              <a:rPr lang="en-US" sz="3200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tan 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914400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sin </a:t>
            </a:r>
            <a:r>
              <a:rPr lang="en-US" b="1" baseline="30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905000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</a:rPr>
              <a:t>cos</a:t>
            </a:r>
            <a:r>
              <a:rPr lang="en-US" sz="2000" b="1" dirty="0" smtClean="0">
                <a:solidFill>
                  <a:srgbClr val="C00000"/>
                </a:solidFill>
              </a:rPr>
              <a:t> 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281940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sec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3276600"/>
            <a:ext cx="1005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</a:rPr>
              <a:t>cos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x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4343400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sec 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57200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sec </a:t>
            </a:r>
            <a:r>
              <a:rPr lang="en-US" sz="2000" b="1" i="1" dirty="0" smtClean="0">
                <a:solidFill>
                  <a:srgbClr val="C00000"/>
                </a:solidFill>
              </a:rPr>
              <a:t>A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9906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 </a:t>
            </a:r>
            <a:r>
              <a:rPr lang="en-US" b="1" dirty="0" err="1" smtClean="0">
                <a:solidFill>
                  <a:srgbClr val="C00000"/>
                </a:solidFill>
              </a:rPr>
              <a:t>csc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1447800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cot </a:t>
            </a:r>
            <a:r>
              <a:rPr lang="en-US" sz="2000" b="1" i="1" dirty="0" smtClean="0">
                <a:solidFill>
                  <a:srgbClr val="C00000"/>
                </a:solidFill>
              </a:rPr>
              <a:t>x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1905000"/>
            <a:ext cx="933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sin 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x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2438400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tan </a:t>
            </a:r>
            <a:r>
              <a:rPr lang="en-US" sz="20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</a:rPr>
              <a:t>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819400"/>
            <a:ext cx="990600" cy="63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599" y="3429000"/>
            <a:ext cx="77931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810000"/>
            <a:ext cx="914400" cy="58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44196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Font typeface="+mj-lt"/>
              <a:buAutoNum type="arabicPeriod" startAt="19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9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9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9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9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9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9"/>
            </a:pPr>
            <a:r>
              <a:rPr lang="en-US" sz="3200" dirty="0" smtClean="0"/>
              <a:t>0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9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19"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91440" rtlCol="0"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Font typeface="+mj-lt"/>
              <a:buAutoNum type="arabicPeriod" startAt="28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28"/>
            </a:pPr>
            <a:r>
              <a:rPr lang="en-US" sz="3200" dirty="0" smtClean="0"/>
              <a:t>0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28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28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28"/>
            </a:pPr>
            <a:r>
              <a:rPr lang="en-US" sz="3200" dirty="0" smtClean="0"/>
              <a:t>0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28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28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28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28"/>
            </a:pPr>
            <a:r>
              <a:rPr lang="en-US" sz="3200" dirty="0" smtClean="0"/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4800"/>
            <a:ext cx="112606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914400"/>
            <a:ext cx="881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cot(</a:t>
            </a:r>
            <a:r>
              <a:rPr lang="en-US" sz="2000" b="1" i="1" dirty="0" smtClean="0">
                <a:solidFill>
                  <a:srgbClr val="C00000"/>
                </a:solidFill>
              </a:rPr>
              <a:t>x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371600"/>
            <a:ext cx="18357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–2sin(</a:t>
            </a:r>
            <a:r>
              <a:rPr lang="en-US" sz="2000" b="1" i="1" dirty="0" smtClean="0">
                <a:solidFill>
                  <a:srgbClr val="C00000"/>
                </a:solidFill>
              </a:rPr>
              <a:t>p</a:t>
            </a:r>
            <a:r>
              <a:rPr lang="en-US" sz="2000" b="1" dirty="0" smtClean="0">
                <a:solidFill>
                  <a:srgbClr val="C00000"/>
                </a:solidFill>
              </a:rPr>
              <a:t>)sin(</a:t>
            </a:r>
            <a:r>
              <a:rPr lang="en-US" sz="2000" b="1" i="1" dirty="0" smtClean="0">
                <a:solidFill>
                  <a:srgbClr val="C00000"/>
                </a:solidFill>
              </a:rPr>
              <a:t>z</a:t>
            </a:r>
            <a:r>
              <a:rPr lang="en-US" sz="2000" b="1" dirty="0" smtClean="0">
                <a:solidFill>
                  <a:srgbClr val="C00000"/>
                </a:solidFill>
              </a:rPr>
              <a:t>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82880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tan </a:t>
            </a:r>
            <a:r>
              <a:rPr lang="en-US" sz="2000" b="1" i="1" dirty="0" smtClean="0">
                <a:solidFill>
                  <a:srgbClr val="C00000"/>
                </a:solidFill>
              </a:rPr>
              <a:t>z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799" y="2209800"/>
            <a:ext cx="146729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667000"/>
            <a:ext cx="1371600" cy="64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3733800"/>
            <a:ext cx="18626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4267199"/>
            <a:ext cx="228600" cy="74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304800"/>
            <a:ext cx="2667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5000" y="1219200"/>
            <a:ext cx="838200" cy="68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0" y="1905000"/>
            <a:ext cx="990600" cy="39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0" y="2819400"/>
            <a:ext cx="1524000" cy="44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86400" y="3276600"/>
            <a:ext cx="3200400" cy="43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6400" y="3733800"/>
            <a:ext cx="330200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62600" y="4343400"/>
            <a:ext cx="1905000" cy="56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Font typeface="+mj-lt"/>
              <a:buAutoNum type="arabicPeriod" startAt="37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37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37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37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37"/>
            </a:pPr>
            <a:r>
              <a:rPr lang="en-US" sz="3200" dirty="0" smtClean="0"/>
              <a:t>1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37"/>
            </a:pPr>
            <a:r>
              <a:rPr lang="en-US" sz="3200" dirty="0" smtClean="0"/>
              <a:t>1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37"/>
            </a:pPr>
            <a:r>
              <a:rPr lang="en-US" sz="3200" dirty="0" smtClean="0"/>
              <a:t>1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37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37"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91440" rtlCol="0"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Font typeface="+mj-lt"/>
              <a:buAutoNum type="arabicPeriod" startAt="46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46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46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46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46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46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46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46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46"/>
            </a:pPr>
            <a:r>
              <a:rPr lang="en-US" sz="3200" dirty="0" smtClean="0"/>
              <a:t> 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8600"/>
            <a:ext cx="1676400" cy="490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789648"/>
            <a:ext cx="1752600" cy="55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199" y="1371600"/>
            <a:ext cx="1534583" cy="48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1828800"/>
            <a:ext cx="838200" cy="59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2999" y="3810000"/>
            <a:ext cx="93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3000" y="4343400"/>
            <a:ext cx="1143000" cy="55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86400" y="304800"/>
            <a:ext cx="1066800" cy="51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86400" y="762000"/>
            <a:ext cx="990600" cy="51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38800" y="1371600"/>
            <a:ext cx="990601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600" y="1905000"/>
            <a:ext cx="1219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600" y="2286000"/>
            <a:ext cx="914400" cy="46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705600" y="2667000"/>
            <a:ext cx="70338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600" y="3276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86400" y="3810000"/>
            <a:ext cx="2286000" cy="41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599" y="4343400"/>
            <a:ext cx="12083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Font typeface="+mj-lt"/>
              <a:buAutoNum type="arabicPeriod" startAt="55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55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55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55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55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55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55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55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55"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91440" rtlCol="0"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Font typeface="+mj-lt"/>
              <a:buAutoNum type="arabicPeriod" startAt="64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64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64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64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64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64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64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64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64"/>
            </a:pPr>
            <a:r>
              <a:rPr lang="en-US" sz="3200" dirty="0" smtClean="0"/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800" y="381000"/>
            <a:ext cx="762000" cy="31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3000" y="838200"/>
            <a:ext cx="990600" cy="396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2999" y="1295400"/>
            <a:ext cx="833967" cy="42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800" y="1828800"/>
            <a:ext cx="1676400" cy="32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2209800"/>
            <a:ext cx="1524000" cy="6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28194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800" y="3200400"/>
            <a:ext cx="1905001" cy="42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81200" y="3733800"/>
            <a:ext cx="8382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19200" y="4343400"/>
            <a:ext cx="1219200" cy="596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10199" y="381000"/>
            <a:ext cx="9351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86400" y="914400"/>
            <a:ext cx="1371600" cy="50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10200" y="1447799"/>
            <a:ext cx="1905000" cy="49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15000" y="1905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600" y="2362200"/>
            <a:ext cx="1752600" cy="57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64819" y="2743200"/>
            <a:ext cx="1779181" cy="66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86400" y="3352800"/>
            <a:ext cx="12001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9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34200" y="3810000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0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86400" y="4495800"/>
            <a:ext cx="2870200" cy="50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SzPct val="73000"/>
              <a:buFont typeface="+mj-lt"/>
              <a:buAutoNum type="arabicPeriod" startAt="73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SzPct val="73000"/>
              <a:buFont typeface="+mj-lt"/>
              <a:buAutoNum type="arabicPeriod" startAt="73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SzPct val="73000"/>
              <a:buFont typeface="+mj-lt"/>
              <a:buAutoNum type="arabicPeriod" startAt="73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SzPct val="73000"/>
              <a:buFont typeface="+mj-lt"/>
              <a:buAutoNum type="arabicPeriod" startAt="73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SzPct val="73000"/>
              <a:buFont typeface="+mj-lt"/>
              <a:buAutoNum type="arabicPeriod" startAt="73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SzPct val="73000"/>
              <a:buFont typeface="+mj-lt"/>
              <a:buAutoNum type="arabicPeriod" startAt="73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SzPct val="73000"/>
              <a:buFont typeface="+mj-lt"/>
              <a:buAutoNum type="arabicPeriod" startAt="73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SzPct val="73000"/>
              <a:buFont typeface="+mj-lt"/>
              <a:buAutoNum type="arabicPeriod" startAt="73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SzPct val="73000"/>
              <a:buFont typeface="+mj-lt"/>
              <a:buAutoNum type="arabicPeriod" startAt="73"/>
            </a:pP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vert="horz" lIns="91440" tIns="91440" rtlCol="0">
            <a:normAutofit fontScale="92500" lnSpcReduction="10000"/>
          </a:bodyPr>
          <a:lstStyle/>
          <a:p>
            <a:pPr marL="633222" indent="-514350">
              <a:buClr>
                <a:schemeClr val="tx1"/>
              </a:buClr>
              <a:buFont typeface="+mj-lt"/>
              <a:buAutoNum type="arabicPeriod" startAt="82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82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82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82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82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82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82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82"/>
            </a:pPr>
            <a:r>
              <a:rPr lang="en-US" sz="3200" dirty="0" smtClean="0"/>
              <a:t> </a:t>
            </a:r>
          </a:p>
          <a:p>
            <a:pPr marL="633222" indent="-514350">
              <a:buClr>
                <a:schemeClr val="tx1"/>
              </a:buClr>
              <a:buFont typeface="+mj-lt"/>
              <a:buAutoNum type="arabicPeriod" startAt="82"/>
            </a:pPr>
            <a:r>
              <a:rPr lang="en-US" sz="3200" dirty="0" smtClean="0"/>
              <a:t>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228600"/>
            <a:ext cx="1295401" cy="582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914400"/>
            <a:ext cx="1667933" cy="484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1447800"/>
            <a:ext cx="1600200" cy="27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90600" y="1905000"/>
            <a:ext cx="349623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800" y="2297654"/>
            <a:ext cx="2438400" cy="516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19200" y="2819400"/>
            <a:ext cx="1219201" cy="53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800" y="3352800"/>
            <a:ext cx="2362200" cy="52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800" y="3886200"/>
            <a:ext cx="1676400" cy="49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66800" y="4343400"/>
            <a:ext cx="2667000" cy="58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86400" y="304800"/>
            <a:ext cx="2944283" cy="52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601" y="990600"/>
            <a:ext cx="2895601" cy="31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10201" y="1447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10201" y="1981200"/>
            <a:ext cx="3505200" cy="407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10201" y="2438400"/>
            <a:ext cx="101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86400" y="2819400"/>
            <a:ext cx="118533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10201" y="3352800"/>
            <a:ext cx="3581400" cy="55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2512</TotalTime>
  <Words>1398</Words>
  <Application>Microsoft Office PowerPoint</Application>
  <PresentationFormat>On-screen Show (4:3)</PresentationFormat>
  <Paragraphs>510</Paragraphs>
  <Slides>94</Slides>
  <Notes>94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95" baseType="lpstr">
      <vt:lpstr>Jeff01</vt:lpstr>
      <vt:lpstr>PreCalculus 5-R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Review Problems</vt:lpstr>
      <vt:lpstr>Answers</vt:lpstr>
      <vt:lpstr>Answers</vt:lpstr>
      <vt:lpstr>Answers</vt:lpstr>
      <vt:lpstr>Answers</vt:lpstr>
      <vt:lpstr>Answers</vt:lpstr>
    </vt:vector>
  </TitlesOfParts>
  <Company>GEO Academies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Numbers</dc:title>
  <dc:creator>jfronius</dc:creator>
  <cp:lastModifiedBy>Jeff Fronius</cp:lastModifiedBy>
  <cp:revision>219</cp:revision>
  <dcterms:created xsi:type="dcterms:W3CDTF">2010-08-06T15:34:47Z</dcterms:created>
  <dcterms:modified xsi:type="dcterms:W3CDTF">2014-12-30T22:06:22Z</dcterms:modified>
</cp:coreProperties>
</file>