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1"/>
  </p:notesMasterIdLst>
  <p:sldIdLst>
    <p:sldId id="256" r:id="rId2"/>
    <p:sldId id="258" r:id="rId3"/>
    <p:sldId id="259" r:id="rId4"/>
    <p:sldId id="260" r:id="rId5"/>
    <p:sldId id="261" r:id="rId6"/>
    <p:sldId id="257" r:id="rId7"/>
    <p:sldId id="262" r:id="rId8"/>
    <p:sldId id="263" r:id="rId9"/>
    <p:sldId id="264" r:id="rId10"/>
    <p:sldId id="265" r:id="rId11"/>
    <p:sldId id="266" r:id="rId12"/>
    <p:sldId id="267" r:id="rId13"/>
    <p:sldId id="276" r:id="rId14"/>
    <p:sldId id="277" r:id="rId15"/>
    <p:sldId id="278" r:id="rId16"/>
    <p:sldId id="279" r:id="rId17"/>
    <p:sldId id="272" r:id="rId18"/>
    <p:sldId id="268" r:id="rId19"/>
    <p:sldId id="269" r:id="rId20"/>
    <p:sldId id="270" r:id="rId21"/>
    <p:sldId id="271" r:id="rId22"/>
    <p:sldId id="273" r:id="rId23"/>
    <p:sldId id="274" r:id="rId24"/>
    <p:sldId id="280" r:id="rId25"/>
    <p:sldId id="283" r:id="rId26"/>
    <p:sldId id="285" r:id="rId27"/>
    <p:sldId id="284" r:id="rId28"/>
    <p:sldId id="281" r:id="rId29"/>
    <p:sldId id="282" r:id="rId30"/>
  </p:sldIdLst>
  <p:sldSz cx="9144000" cy="5715000" type="screen16x1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-480" y="-342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CFD328-D034-4883-A44E-480F5166B254}" type="datetimeFigureOut">
              <a:rPr lang="en-US" smtClean="0"/>
              <a:pPr/>
              <a:t>2/22/2015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EB4DE7-EF35-43F3-BC53-FE34EF5932D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EB4DE7-EF35-43F3-BC53-FE34EF5932D9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EB4DE7-EF35-43F3-BC53-FE34EF5932D9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EB4DE7-EF35-43F3-BC53-FE34EF5932D9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EB4DE7-EF35-43F3-BC53-FE34EF5932D9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EB4DE7-EF35-43F3-BC53-FE34EF5932D9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EB4DE7-EF35-43F3-BC53-FE34EF5932D9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EB4DE7-EF35-43F3-BC53-FE34EF5932D9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EB4DE7-EF35-43F3-BC53-FE34EF5932D9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EB4DE7-EF35-43F3-BC53-FE34EF5932D9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EB4DE7-EF35-43F3-BC53-FE34EF5932D9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EB4DE7-EF35-43F3-BC53-FE34EF5932D9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EB4DE7-EF35-43F3-BC53-FE34EF5932D9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EB4DE7-EF35-43F3-BC53-FE34EF5932D9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EB4DE7-EF35-43F3-BC53-FE34EF5932D9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EB4DE7-EF35-43F3-BC53-FE34EF5932D9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EB4DE7-EF35-43F3-BC53-FE34EF5932D9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EB4DE7-EF35-43F3-BC53-FE34EF5932D9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EB4DE7-EF35-43F3-BC53-FE34EF5932D9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EB4DE7-EF35-43F3-BC53-FE34EF5932D9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EB4DE7-EF35-43F3-BC53-FE34EF5932D9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EB4DE7-EF35-43F3-BC53-FE34EF5932D9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EB4DE7-EF35-43F3-BC53-FE34EF5932D9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EB4DE7-EF35-43F3-BC53-FE34EF5932D9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EB4DE7-EF35-43F3-BC53-FE34EF5932D9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EB4DE7-EF35-43F3-BC53-FE34EF5932D9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EB4DE7-EF35-43F3-BC53-FE34EF5932D9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EB4DE7-EF35-43F3-BC53-FE34EF5932D9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EB4DE7-EF35-43F3-BC53-FE34EF5932D9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EB4DE7-EF35-43F3-BC53-FE34EF5932D9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4826000"/>
            <a:ext cx="8001000" cy="88900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2095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7" name="Picture 6" descr="logo201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5400000">
            <a:off x="5853112" y="2424113"/>
            <a:ext cx="5715000" cy="866775"/>
          </a:xfrm>
          <a:prstGeom prst="rect">
            <a:avLst/>
          </a:prstGeom>
          <a:solidFill>
            <a:schemeClr val="tx1"/>
          </a:solidFill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8229600" y="0"/>
            <a:ext cx="914400" cy="5715000"/>
          </a:xfrm>
          <a:prstGeom prst="rect">
            <a:avLst/>
          </a:prstGeom>
          <a:solidFill>
            <a:schemeClr val="bg1">
              <a:alpha val="9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90500"/>
            <a:ext cx="2057400" cy="5181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90500"/>
            <a:ext cx="6019800" cy="5181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762500"/>
            <a:ext cx="8686800" cy="9525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90500"/>
            <a:ext cx="8686800" cy="4508500"/>
          </a:xfrm>
        </p:spPr>
        <p:txBody>
          <a:bodyPr/>
          <a:lstStyle>
            <a:lvl1pPr>
              <a:buClr>
                <a:schemeClr val="tx2">
                  <a:lumMod val="75000"/>
                </a:schemeClr>
              </a:buClr>
              <a:defRPr/>
            </a:lvl1pPr>
            <a:lvl2pPr>
              <a:buClr>
                <a:schemeClr val="tx2">
                  <a:lumMod val="75000"/>
                </a:schemeClr>
              </a:buClr>
              <a:defRPr/>
            </a:lvl2pPr>
            <a:lvl3pPr>
              <a:buClr>
                <a:schemeClr val="tx2">
                  <a:lumMod val="75000"/>
                </a:schemeClr>
              </a:buClr>
              <a:defRPr/>
            </a:lvl3pPr>
            <a:lvl4pPr>
              <a:buClr>
                <a:schemeClr val="tx2">
                  <a:lumMod val="75000"/>
                </a:schemeClr>
              </a:buClr>
              <a:defRPr/>
            </a:lvl4pPr>
            <a:lvl5pPr>
              <a:buClr>
                <a:schemeClr val="tx2">
                  <a:lumMod val="75000"/>
                </a:schemeClr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762501"/>
            <a:ext cx="7772400" cy="9525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800100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7" name="Picture 6" descr="logo201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5400000">
            <a:off x="5853112" y="2424113"/>
            <a:ext cx="5715000" cy="866775"/>
          </a:xfrm>
          <a:prstGeom prst="rect">
            <a:avLst/>
          </a:prstGeom>
          <a:solidFill>
            <a:schemeClr val="tx1"/>
          </a:solidFill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8229600" y="0"/>
            <a:ext cx="914400" cy="5715000"/>
          </a:xfrm>
          <a:prstGeom prst="rect">
            <a:avLst/>
          </a:prstGeom>
          <a:solidFill>
            <a:schemeClr val="bg1">
              <a:alpha val="9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266700"/>
            <a:ext cx="4267200" cy="398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66700"/>
            <a:ext cx="4267200" cy="398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762500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430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723900"/>
            <a:ext cx="4040188" cy="3810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2" y="11430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2" y="723900"/>
            <a:ext cx="4041775" cy="3810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4746625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15395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14300"/>
            <a:ext cx="3008313" cy="440478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45720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90500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50442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762500"/>
            <a:ext cx="9144000" cy="9525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4762500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" y="127000"/>
            <a:ext cx="8839200" cy="4508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4762500"/>
            <a:ext cx="9144000" cy="0"/>
          </a:xfrm>
          <a:prstGeom prst="line">
            <a:avLst/>
          </a:prstGeom>
          <a:ln w="50800" cmpd="thinThick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FFFF00"/>
          </a:solidFill>
          <a:latin typeface="Georgia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5.png"/><Relationship Id="rId4" Type="http://schemas.openxmlformats.org/officeDocument/2006/relationships/image" Target="../media/image2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8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0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3.png"/><Relationship Id="rId4" Type="http://schemas.openxmlformats.org/officeDocument/2006/relationships/image" Target="../media/image32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5.png"/><Relationship Id="rId4" Type="http://schemas.openxmlformats.org/officeDocument/2006/relationships/image" Target="../media/image34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5.png"/><Relationship Id="rId4" Type="http://schemas.openxmlformats.org/officeDocument/2006/relationships/image" Target="../media/image34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6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6.png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PreCalculus</a:t>
            </a:r>
            <a:r>
              <a:rPr lang="en-US" dirty="0" smtClean="0"/>
              <a:t> 8-4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Mathematical Induction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Mathematical Induction</a:t>
            </a: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0"/>
            <a:ext cx="6019800" cy="12041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1562100"/>
            <a:ext cx="9128886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Mathematical Induction</a:t>
            </a:r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800100"/>
            <a:ext cx="9144000" cy="3475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81200" y="0"/>
            <a:ext cx="52705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Mathematical Induction</a:t>
            </a:r>
            <a:endParaRPr lang="en-U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1"/>
            <a:ext cx="9144000" cy="47326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657600" y="1104900"/>
            <a:ext cx="2857500" cy="5430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" name="Straight Arrow Connector 6"/>
          <p:cNvCxnSpPr/>
          <p:nvPr/>
        </p:nvCxnSpPr>
        <p:spPr>
          <a:xfrm flipH="1" flipV="1">
            <a:off x="2667000" y="800100"/>
            <a:ext cx="990600" cy="457200"/>
          </a:xfrm>
          <a:prstGeom prst="straightConnector1">
            <a:avLst/>
          </a:prstGeom>
          <a:ln w="53975">
            <a:solidFill>
              <a:schemeClr val="tx2">
                <a:lumMod val="40000"/>
                <a:lumOff val="6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4686300"/>
            <a:ext cx="9144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Mathematical Induction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Practice – Use induction to show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143000" y="952500"/>
            <a:ext cx="600036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2 + 6 + 10 + ... + (4n-2) = 2n</a:t>
            </a:r>
            <a:r>
              <a:rPr lang="en-US" sz="4000" baseline="30000" dirty="0" smtClean="0"/>
              <a:t>2</a:t>
            </a:r>
            <a:endParaRPr lang="en-US" sz="4000" baseline="30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Mathematical Induction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Practice – Use induction to show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143000" y="952500"/>
            <a:ext cx="668324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1  +  2  +  3 + ... + n  = ½ n(n + 1)</a:t>
            </a:r>
            <a:endParaRPr lang="en-US" sz="4000" baseline="30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Mathematical Induction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Practice – Use induction to show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143000" y="952500"/>
            <a:ext cx="720261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3  +  6  +  9  + ... + 3n = ½ 3n(n + 1)</a:t>
            </a:r>
            <a:endParaRPr lang="en-US" sz="4000" baseline="30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Mathematical Induction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Practice – Use induction to show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28600" y="952500"/>
            <a:ext cx="903484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5  +  7  +  9  +  11  + ... + (3 + 2n) = n(n + 4)</a:t>
            </a:r>
            <a:endParaRPr lang="en-US" sz="4000" baseline="30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Mathematical Induction</a:t>
            </a:r>
            <a:endParaRPr lang="en-US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5943599" cy="1531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1638300"/>
            <a:ext cx="6324600" cy="16747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Mathematical Induction</a:t>
            </a:r>
            <a:endParaRPr lang="en-US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876300"/>
            <a:ext cx="9144000" cy="4011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362200" y="0"/>
            <a:ext cx="4267200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Mathematical Induction</a:t>
            </a:r>
            <a:endParaRPr lang="en-US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723900"/>
            <a:ext cx="7086600" cy="36588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362200" y="0"/>
            <a:ext cx="4267200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4552950"/>
            <a:ext cx="8819960" cy="116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Mathematical Induction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5716745" cy="445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71800" y="1181100"/>
            <a:ext cx="5549900" cy="39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895600" y="1943100"/>
            <a:ext cx="56642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895600" y="2781300"/>
            <a:ext cx="5664200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971800" y="3619500"/>
            <a:ext cx="56388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971800" y="4381500"/>
            <a:ext cx="56896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Mathematical Induction</a:t>
            </a:r>
            <a:endParaRPr lang="en-US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2937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914401" y="3238500"/>
            <a:ext cx="7162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Your book also has formulas for the fourth and fifth power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Mathematical Induction</a:t>
            </a:r>
            <a:endParaRPr lang="en-US" dirty="0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6273800" cy="135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1485900"/>
            <a:ext cx="9144000" cy="10947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Mathematical Induction</a:t>
            </a:r>
            <a:endParaRPr lang="en-US" dirty="0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0"/>
            <a:ext cx="8383482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3162299"/>
            <a:ext cx="9144000" cy="739407"/>
          </a:xfrm>
          <a:prstGeom prst="rect">
            <a:avLst/>
          </a:prstGeom>
          <a:solidFill>
            <a:schemeClr val="accent1"/>
          </a:solidFill>
          <a:ln w="73025">
            <a:solidFill>
              <a:srgbClr val="C00000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Mathematical Induction</a:t>
            </a:r>
            <a:endParaRPr lang="en-US" dirty="0"/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190500"/>
            <a:ext cx="7184571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Mathematical Induction</a:t>
            </a:r>
            <a:endParaRPr lang="en-US" dirty="0"/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0" y="0"/>
            <a:ext cx="2286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7199313" cy="134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286000" y="1498600"/>
            <a:ext cx="4157292" cy="421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Mathematical Induction</a:t>
            </a:r>
            <a:endParaRPr lang="en-US" dirty="0"/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0" y="0"/>
            <a:ext cx="2286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1104900"/>
            <a:ext cx="84693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5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90800" y="1714500"/>
            <a:ext cx="3879011" cy="386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Mathematical Induction</a:t>
            </a:r>
            <a:endParaRPr lang="en-US" dirty="0"/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0" y="0"/>
            <a:ext cx="2286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1104900"/>
            <a:ext cx="84693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5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90800" y="1714500"/>
            <a:ext cx="3879011" cy="386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304800" y="114300"/>
            <a:ext cx="8458200" cy="3539430"/>
          </a:xfrm>
          <a:prstGeom prst="rect">
            <a:avLst/>
          </a:prstGeom>
          <a:solidFill>
            <a:srgbClr val="FFC000"/>
          </a:solidFill>
          <a:ln w="79375"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7030A0"/>
                </a:solidFill>
              </a:rPr>
              <a:t>As fate would have it, I could tile the board regardless of where the missing square is.  In fact I can do it for an 8 x 8 chessboard, a 16 x 16 chessboard, etc.  As long as there is one square missing.  In fact, I can even prove that I can tile any 2</a:t>
            </a:r>
            <a:r>
              <a:rPr lang="en-US" sz="2800" b="1" baseline="30000" dirty="0" smtClean="0">
                <a:solidFill>
                  <a:srgbClr val="7030A0"/>
                </a:solidFill>
              </a:rPr>
              <a:t>n</a:t>
            </a:r>
            <a:r>
              <a:rPr lang="en-US" sz="2800" b="1" dirty="0" smtClean="0">
                <a:solidFill>
                  <a:srgbClr val="7030A0"/>
                </a:solidFill>
              </a:rPr>
              <a:t> x 2</a:t>
            </a:r>
            <a:r>
              <a:rPr lang="en-US" sz="2800" b="1" baseline="30000" dirty="0" smtClean="0">
                <a:solidFill>
                  <a:srgbClr val="7030A0"/>
                </a:solidFill>
              </a:rPr>
              <a:t>n</a:t>
            </a:r>
            <a:r>
              <a:rPr lang="en-US" sz="2800" b="1" dirty="0" smtClean="0">
                <a:solidFill>
                  <a:srgbClr val="7030A0"/>
                </a:solidFill>
              </a:rPr>
              <a:t> chessboard, with one square missing with my friend angular </a:t>
            </a:r>
            <a:r>
              <a:rPr lang="en-US" sz="2800" b="1" dirty="0" err="1" smtClean="0">
                <a:solidFill>
                  <a:srgbClr val="7030A0"/>
                </a:solidFill>
              </a:rPr>
              <a:t>triomino</a:t>
            </a:r>
            <a:r>
              <a:rPr lang="en-US" sz="2800" b="1" dirty="0" smtClean="0">
                <a:solidFill>
                  <a:srgbClr val="7030A0"/>
                </a:solidFill>
              </a:rPr>
              <a:t>. </a:t>
            </a:r>
          </a:p>
          <a:p>
            <a:endParaRPr lang="en-US" sz="2800" b="1" dirty="0">
              <a:solidFill>
                <a:srgbClr val="7030A0"/>
              </a:solidFill>
            </a:endParaRPr>
          </a:p>
          <a:p>
            <a:r>
              <a:rPr lang="en-US" sz="2800" b="1" dirty="0" smtClean="0">
                <a:solidFill>
                  <a:srgbClr val="7030A0"/>
                </a:solidFill>
              </a:rPr>
              <a:t>Go ahead, and you try to prove it, work in groups</a:t>
            </a:r>
            <a:endParaRPr lang="en-US" sz="28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Mathematical Induction</a:t>
            </a:r>
            <a:endParaRPr lang="en-US" dirty="0"/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0" y="0"/>
            <a:ext cx="2286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0" y="0"/>
            <a:ext cx="34663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rgbClr val="7030A0"/>
                </a:solidFill>
              </a:rPr>
              <a:t>Base Case: Trivial</a:t>
            </a:r>
            <a:endParaRPr lang="en-US" sz="3600" b="1" dirty="0">
              <a:solidFill>
                <a:srgbClr val="7030A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723900"/>
            <a:ext cx="9144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0070C0"/>
                </a:solidFill>
              </a:rPr>
              <a:t>Inductive Step: Divide the 2</a:t>
            </a:r>
            <a:r>
              <a:rPr lang="en-US" sz="3600" b="1" baseline="30000" dirty="0" smtClean="0">
                <a:solidFill>
                  <a:srgbClr val="0070C0"/>
                </a:solidFill>
              </a:rPr>
              <a:t>n+1</a:t>
            </a:r>
            <a:r>
              <a:rPr lang="en-US" sz="3600" b="1" dirty="0" smtClean="0">
                <a:solidFill>
                  <a:srgbClr val="0070C0"/>
                </a:solidFill>
              </a:rPr>
              <a:t> x 2</a:t>
            </a:r>
            <a:r>
              <a:rPr lang="en-US" sz="3600" b="1" baseline="30000" dirty="0">
                <a:solidFill>
                  <a:srgbClr val="0070C0"/>
                </a:solidFill>
              </a:rPr>
              <a:t>n+1</a:t>
            </a:r>
            <a:r>
              <a:rPr lang="en-US" sz="3600" b="1" dirty="0" smtClean="0">
                <a:solidFill>
                  <a:srgbClr val="0070C0"/>
                </a:solidFill>
              </a:rPr>
              <a:t> checkerboard into four equal pieces as shown, then temporarily remove three squares</a:t>
            </a:r>
            <a:endParaRPr lang="en-US" sz="3600" b="1" dirty="0">
              <a:solidFill>
                <a:srgbClr val="0070C0"/>
              </a:solidFill>
            </a:endParaRPr>
          </a:p>
        </p:txBody>
      </p:sp>
      <p:pic>
        <p:nvPicPr>
          <p:cNvPr id="19460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0" y="2552700"/>
            <a:ext cx="8358147" cy="316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6858000" y="0"/>
            <a:ext cx="2286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Mathematical Induction</a:t>
            </a:r>
            <a:endParaRPr lang="en-US" dirty="0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0" y="2552700"/>
            <a:ext cx="8358147" cy="316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0" y="0"/>
            <a:ext cx="9144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0070C0"/>
                </a:solidFill>
              </a:rPr>
              <a:t>As we have four 2n x 2n boards with one square missing in each, we can tile what is left by induction, and then we can tile the removed squares with on angular </a:t>
            </a:r>
            <a:r>
              <a:rPr lang="en-US" sz="3600" b="1" dirty="0" err="1" smtClean="0">
                <a:solidFill>
                  <a:srgbClr val="0070C0"/>
                </a:solidFill>
              </a:rPr>
              <a:t>triomino</a:t>
            </a:r>
            <a:endParaRPr lang="en-US" sz="36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Mathematical Induction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4400" dirty="0" smtClean="0">
                <a:solidFill>
                  <a:srgbClr val="0070C0"/>
                </a:solidFill>
              </a:rPr>
              <a:t>Homework</a:t>
            </a:r>
          </a:p>
          <a:p>
            <a:r>
              <a:rPr lang="en-US" sz="4400" dirty="0" smtClean="0"/>
              <a:t>Page 592</a:t>
            </a:r>
          </a:p>
          <a:p>
            <a:r>
              <a:rPr lang="en-US" sz="4400" dirty="0" smtClean="0"/>
              <a:t>7-15odd, 19, 23, 25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Mathematical Induction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5716745" cy="445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71800" y="1181100"/>
            <a:ext cx="5549900" cy="39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895600" y="1943100"/>
            <a:ext cx="56642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895600" y="2781300"/>
            <a:ext cx="5664200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971800" y="3619500"/>
            <a:ext cx="56388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971800" y="4381500"/>
            <a:ext cx="56896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152400" y="571500"/>
            <a:ext cx="28194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B0F0"/>
                </a:solidFill>
              </a:rPr>
              <a:t>Is this true for all possible sums of odd numbers?</a:t>
            </a:r>
            <a:endParaRPr lang="en-US" sz="3200" b="1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Mathematical Induction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Start by making a conjecture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876300"/>
            <a:ext cx="8388145" cy="57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2400" y="1866900"/>
            <a:ext cx="8458200" cy="81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extBox 13"/>
          <p:cNvSpPr txBox="1"/>
          <p:nvPr/>
        </p:nvSpPr>
        <p:spPr>
          <a:xfrm>
            <a:off x="381000" y="2857500"/>
            <a:ext cx="85344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7030A0"/>
                </a:solidFill>
              </a:rPr>
              <a:t>But,  we still don’t know this to be true for ALL possible numbers</a:t>
            </a:r>
            <a:endParaRPr lang="en-US" sz="44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Mathematical Induction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Start by making a conjecture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876300"/>
            <a:ext cx="8388145" cy="57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2400" y="1866900"/>
            <a:ext cx="8458200" cy="81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extBox 13"/>
          <p:cNvSpPr txBox="1"/>
          <p:nvPr/>
        </p:nvSpPr>
        <p:spPr>
          <a:xfrm>
            <a:off x="381000" y="2705100"/>
            <a:ext cx="8534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7030A0"/>
                </a:solidFill>
              </a:rPr>
              <a:t>There are an INFINITE number of possibilities to check.  We need a process to prove this for ALL numbers</a:t>
            </a:r>
            <a:endParaRPr lang="en-US" sz="40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Mathematical Induction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>
                <a:solidFill>
                  <a:srgbClr val="7030A0"/>
                </a:solidFill>
              </a:rPr>
              <a:t>Mathematical Induction </a:t>
            </a:r>
            <a:r>
              <a:rPr lang="en-US" dirty="0" smtClean="0"/>
              <a:t>- Method of proving a given property true for a set of numbers by proving it true for 1 and then true for an arbitrary positive integer by assuming the property true for all previous positive integers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b="1" dirty="0" smtClean="0">
                <a:solidFill>
                  <a:srgbClr val="7030A0"/>
                </a:solidFill>
              </a:rPr>
              <a:t>Induction Step </a:t>
            </a:r>
            <a:r>
              <a:rPr lang="en-US" dirty="0" smtClean="0"/>
              <a:t>– A logical statement that leads from one true statement to the next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Mathematical Induction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Instead of proving an infinite number of statements to be true, we prove that if one is true, the next one must be true also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2019300"/>
            <a:ext cx="8610600" cy="629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Mathematical Induction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1"/>
            <a:ext cx="9144000" cy="30142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Mathematical Induction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14300"/>
            <a:ext cx="9144000" cy="1624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Jeff0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Jeff01</Template>
  <TotalTime>150</TotalTime>
  <Words>483</Words>
  <Application>Microsoft Office PowerPoint</Application>
  <PresentationFormat>On-screen Show (16:10)</PresentationFormat>
  <Paragraphs>86</Paragraphs>
  <Slides>29</Slides>
  <Notes>29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Jeff01</vt:lpstr>
      <vt:lpstr>PreCalculus 8-4</vt:lpstr>
      <vt:lpstr>Mathematical Induction</vt:lpstr>
      <vt:lpstr>Mathematical Induction</vt:lpstr>
      <vt:lpstr>Mathematical Induction</vt:lpstr>
      <vt:lpstr>Mathematical Induction</vt:lpstr>
      <vt:lpstr>Mathematical Induction</vt:lpstr>
      <vt:lpstr>Mathematical Induction</vt:lpstr>
      <vt:lpstr>Mathematical Induction</vt:lpstr>
      <vt:lpstr>Mathematical Induction</vt:lpstr>
      <vt:lpstr>Mathematical Induction</vt:lpstr>
      <vt:lpstr>Mathematical Induction</vt:lpstr>
      <vt:lpstr>Mathematical Induction</vt:lpstr>
      <vt:lpstr>Mathematical Induction</vt:lpstr>
      <vt:lpstr>Mathematical Induction</vt:lpstr>
      <vt:lpstr>Mathematical Induction</vt:lpstr>
      <vt:lpstr>Mathematical Induction</vt:lpstr>
      <vt:lpstr>Mathematical Induction</vt:lpstr>
      <vt:lpstr>Mathematical Induction</vt:lpstr>
      <vt:lpstr>Mathematical Induction</vt:lpstr>
      <vt:lpstr>Mathematical Induction</vt:lpstr>
      <vt:lpstr>Mathematical Induction</vt:lpstr>
      <vt:lpstr>Mathematical Induction</vt:lpstr>
      <vt:lpstr>Mathematical Induction</vt:lpstr>
      <vt:lpstr>Mathematical Induction</vt:lpstr>
      <vt:lpstr>Mathematical Induction</vt:lpstr>
      <vt:lpstr>Mathematical Induction</vt:lpstr>
      <vt:lpstr>Mathematical Induction</vt:lpstr>
      <vt:lpstr>Mathematical Induction</vt:lpstr>
      <vt:lpstr>Mathematical Induction</vt:lpstr>
    </vt:vector>
  </TitlesOfParts>
  <Company>Wall to Wall Stencils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Jeff Fronius</dc:creator>
  <cp:lastModifiedBy>Jeff Fronius</cp:lastModifiedBy>
  <cp:revision>17</cp:revision>
  <dcterms:created xsi:type="dcterms:W3CDTF">2012-02-18T13:00:15Z</dcterms:created>
  <dcterms:modified xsi:type="dcterms:W3CDTF">2015-02-22T18:27:46Z</dcterms:modified>
</cp:coreProperties>
</file>