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80" y="-87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8A670-92FB-49D8-9AE6-796409279D9F}" type="datetimeFigureOut">
              <a:rPr lang="en-US" smtClean="0"/>
              <a:pPr/>
              <a:t>7/30/2014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AF6D4-290D-478A-8537-7DF2C9CB45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220FA2-5655-4FBC-879F-13E7786F01EF}" type="slidenum">
              <a:rPr lang="en-CA"/>
              <a:pPr/>
              <a:t>2</a:t>
            </a:fld>
            <a:endParaRPr lang="en-CA"/>
          </a:p>
        </p:txBody>
      </p:sp>
      <p:sp>
        <p:nvSpPr>
          <p:cNvPr id="538626" name="Rectangle 2"/>
          <p:cNvSpPr>
            <a:spLocks noGrp="1" noRot="1" noChangeAspect="1" noChangeArrowheads="1" noTextEdit="1"/>
          </p:cNvSpPr>
          <p:nvPr>
            <p:ph type="sldImg"/>
          </p:nvPr>
        </p:nvSpPr>
        <p:spPr>
          <a:xfrm>
            <a:off x="381000" y="685800"/>
            <a:ext cx="6096000" cy="3429000"/>
          </a:xfrm>
          <a:ln/>
        </p:spPr>
      </p:sp>
      <p:sp>
        <p:nvSpPr>
          <p:cNvPr id="538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50B0C5-73FB-4F6B-B0A0-32DE37E34696}" type="slidenum">
              <a:rPr lang="en-CA"/>
              <a:pPr/>
              <a:t>3</a:t>
            </a:fld>
            <a:endParaRPr lang="en-CA"/>
          </a:p>
        </p:txBody>
      </p:sp>
      <p:sp>
        <p:nvSpPr>
          <p:cNvPr id="539650" name="Rectangle 2"/>
          <p:cNvSpPr>
            <a:spLocks noGrp="1" noRot="1" noChangeAspect="1" noChangeArrowheads="1" noTextEdit="1"/>
          </p:cNvSpPr>
          <p:nvPr>
            <p:ph type="sldImg"/>
          </p:nvPr>
        </p:nvSpPr>
        <p:spPr>
          <a:xfrm>
            <a:off x="381000" y="685800"/>
            <a:ext cx="6096000" cy="3429000"/>
          </a:xfrm>
          <a:ln/>
        </p:spPr>
      </p:sp>
      <p:sp>
        <p:nvSpPr>
          <p:cNvPr id="539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BF94D3-C11C-4F99-9FEE-987BA760764C}" type="slidenum">
              <a:rPr lang="en-CA"/>
              <a:pPr/>
              <a:t>4</a:t>
            </a:fld>
            <a:endParaRPr lang="en-CA"/>
          </a:p>
        </p:txBody>
      </p:sp>
      <p:sp>
        <p:nvSpPr>
          <p:cNvPr id="540674" name="Rectangle 2"/>
          <p:cNvSpPr>
            <a:spLocks noGrp="1" noRot="1" noChangeAspect="1" noChangeArrowheads="1" noTextEdit="1"/>
          </p:cNvSpPr>
          <p:nvPr>
            <p:ph type="sldImg"/>
          </p:nvPr>
        </p:nvSpPr>
        <p:spPr>
          <a:xfrm>
            <a:off x="381000" y="685800"/>
            <a:ext cx="6096000" cy="3429000"/>
          </a:xfrm>
          <a:ln/>
        </p:spPr>
      </p:sp>
      <p:sp>
        <p:nvSpPr>
          <p:cNvPr id="540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FCF41-437A-4714-8334-DA6736211ADD}" type="slidenum">
              <a:rPr lang="en-CA"/>
              <a:pPr/>
              <a:t>5</a:t>
            </a:fld>
            <a:endParaRPr lang="en-CA"/>
          </a:p>
        </p:txBody>
      </p:sp>
      <p:sp>
        <p:nvSpPr>
          <p:cNvPr id="541698" name="Rectangle 2"/>
          <p:cNvSpPr>
            <a:spLocks noGrp="1" noRot="1" noChangeAspect="1" noChangeArrowheads="1" noTextEdit="1"/>
          </p:cNvSpPr>
          <p:nvPr>
            <p:ph type="sldImg"/>
          </p:nvPr>
        </p:nvSpPr>
        <p:spPr>
          <a:xfrm>
            <a:off x="381000" y="685800"/>
            <a:ext cx="6096000" cy="3429000"/>
          </a:xfrm>
          <a:ln/>
        </p:spPr>
      </p:sp>
      <p:sp>
        <p:nvSpPr>
          <p:cNvPr id="541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476092-1E71-4294-89E4-AB7309AF4E1C}" type="slidenum">
              <a:rPr lang="en-CA"/>
              <a:pPr/>
              <a:t>6</a:t>
            </a:fld>
            <a:endParaRPr lang="en-CA"/>
          </a:p>
        </p:txBody>
      </p:sp>
      <p:sp>
        <p:nvSpPr>
          <p:cNvPr id="542722" name="Rectangle 2"/>
          <p:cNvSpPr>
            <a:spLocks noGrp="1" noRot="1" noChangeAspect="1" noChangeArrowheads="1" noTextEdit="1"/>
          </p:cNvSpPr>
          <p:nvPr>
            <p:ph type="sldImg"/>
          </p:nvPr>
        </p:nvSpPr>
        <p:spPr>
          <a:xfrm>
            <a:off x="381000" y="685800"/>
            <a:ext cx="6096000" cy="3429000"/>
          </a:xfrm>
          <a:ln/>
        </p:spPr>
      </p:sp>
      <p:sp>
        <p:nvSpPr>
          <p:cNvPr id="542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343400"/>
            <a:ext cx="8001000" cy="8001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762000" y="18859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logo2011.png"/>
          <p:cNvPicPr>
            <a:picLocks noChangeAspect="1"/>
          </p:cNvPicPr>
          <p:nvPr/>
        </p:nvPicPr>
        <p:blipFill>
          <a:blip r:embed="rId2" cstate="print"/>
          <a:stretch>
            <a:fillRect/>
          </a:stretch>
        </p:blipFill>
        <p:spPr>
          <a:xfrm rot="5400000">
            <a:off x="6138862" y="2138363"/>
            <a:ext cx="5143500" cy="866775"/>
          </a:xfrm>
          <a:prstGeom prst="rect">
            <a:avLst/>
          </a:prstGeom>
          <a:solidFill>
            <a:schemeClr val="tx1"/>
          </a:solidFill>
          <a:ln>
            <a:noFill/>
          </a:ln>
        </p:spPr>
      </p:pic>
      <p:sp>
        <p:nvSpPr>
          <p:cNvPr id="5" name="Rectangle 4"/>
          <p:cNvSpPr/>
          <p:nvPr/>
        </p:nvSpPr>
        <p:spPr>
          <a:xfrm>
            <a:off x="8229600" y="0"/>
            <a:ext cx="914400" cy="51435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1450"/>
            <a:ext cx="2057400" cy="46634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1450"/>
            <a:ext cx="6019800" cy="46634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286250"/>
            <a:ext cx="8686800" cy="857250"/>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171450"/>
            <a:ext cx="8686800" cy="4057650"/>
          </a:xfrm>
        </p:spPr>
        <p:txBody>
          <a:bodyPr/>
          <a:lstStyle>
            <a:lvl1pPr>
              <a:buClr>
                <a:schemeClr val="tx2">
                  <a:lumMod val="75000"/>
                </a:schemeClr>
              </a:buClr>
              <a:defRPr/>
            </a:lvl1pPr>
            <a:lvl2pPr>
              <a:buClr>
                <a:schemeClr val="tx2">
                  <a:lumMod val="75000"/>
                </a:schemeClr>
              </a:buClr>
              <a:defRPr/>
            </a:lvl2pPr>
            <a:lvl3pPr>
              <a:buClr>
                <a:schemeClr val="tx2">
                  <a:lumMod val="75000"/>
                </a:schemeClr>
              </a:buClr>
              <a:defRPr/>
            </a:lvl3pPr>
            <a:lvl4pPr>
              <a:buClr>
                <a:schemeClr val="tx2">
                  <a:lumMod val="75000"/>
                </a:schemeClr>
              </a:buClr>
              <a:defRPr/>
            </a:lvl4pPr>
            <a:lvl5pPr>
              <a:buClr>
                <a:schemeClr val="tx2">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4286251"/>
            <a:ext cx="7772400" cy="857250"/>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228600" y="720091"/>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logo2011.png"/>
          <p:cNvPicPr>
            <a:picLocks noChangeAspect="1"/>
          </p:cNvPicPr>
          <p:nvPr/>
        </p:nvPicPr>
        <p:blipFill>
          <a:blip r:embed="rId2" cstate="print"/>
          <a:stretch>
            <a:fillRect/>
          </a:stretch>
        </p:blipFill>
        <p:spPr>
          <a:xfrm rot="5400000">
            <a:off x="6138862" y="2138363"/>
            <a:ext cx="5143500" cy="866775"/>
          </a:xfrm>
          <a:prstGeom prst="rect">
            <a:avLst/>
          </a:prstGeom>
          <a:solidFill>
            <a:schemeClr val="tx1"/>
          </a:solidFill>
          <a:ln>
            <a:noFill/>
          </a:ln>
        </p:spPr>
      </p:pic>
      <p:sp>
        <p:nvSpPr>
          <p:cNvPr id="5" name="Rectangle 4"/>
          <p:cNvSpPr/>
          <p:nvPr/>
        </p:nvSpPr>
        <p:spPr>
          <a:xfrm>
            <a:off x="8229600" y="0"/>
            <a:ext cx="914400" cy="51435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240030"/>
            <a:ext cx="4267200" cy="35890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0030"/>
            <a:ext cx="4267200" cy="35890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4286250"/>
            <a:ext cx="8229600" cy="85725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02871"/>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51510"/>
            <a:ext cx="4040188" cy="3429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2" y="102871"/>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2" y="651510"/>
            <a:ext cx="4041775" cy="3429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271962"/>
            <a:ext cx="3008313" cy="871538"/>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04787"/>
            <a:ext cx="5111750" cy="3738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2870"/>
            <a:ext cx="3008313" cy="39643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11480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71450"/>
            <a:ext cx="5486400" cy="37033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453985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4286250"/>
            <a:ext cx="9144000" cy="857250"/>
          </a:xfrm>
          <a:prstGeom prst="rect">
            <a:avLst/>
          </a:prstGeom>
          <a:solidFill>
            <a:schemeClr val="tx1">
              <a:lumMod val="85000"/>
              <a:lumOff val="15000"/>
            </a:schemeClr>
          </a:solidFill>
          <a:ln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286250"/>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 y="114300"/>
            <a:ext cx="8839200" cy="40576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6" name="Straight Connector 5"/>
          <p:cNvCxnSpPr/>
          <p:nvPr/>
        </p:nvCxnSpPr>
        <p:spPr>
          <a:xfrm>
            <a:off x="0" y="4286250"/>
            <a:ext cx="9144000" cy="0"/>
          </a:xfrm>
          <a:prstGeom prst="line">
            <a:avLst/>
          </a:prstGeom>
          <a:ln w="50800" cmpd="thinThick"/>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rgbClr val="FFFF00"/>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Statistics 2</a:t>
            </a:r>
            <a:endParaRPr lang="en-US" dirty="0"/>
          </a:p>
        </p:txBody>
      </p:sp>
      <p:sp>
        <p:nvSpPr>
          <p:cNvPr id="3" name="Subtitle 2"/>
          <p:cNvSpPr>
            <a:spLocks noGrp="1"/>
          </p:cNvSpPr>
          <p:nvPr>
            <p:ph type="subTitle" idx="1"/>
          </p:nvPr>
        </p:nvSpPr>
        <p:spPr/>
        <p:txBody>
          <a:bodyPr/>
          <a:lstStyle/>
          <a:p>
            <a:r>
              <a:rPr lang="en-US" dirty="0" smtClean="0"/>
              <a:t>Data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dirty="0"/>
              <a:t>What and </a:t>
            </a:r>
            <a:r>
              <a:rPr lang="en-US" dirty="0" smtClean="0"/>
              <a:t>Why</a:t>
            </a:r>
            <a:endParaRPr lang="en-US" dirty="0"/>
          </a:p>
        </p:txBody>
      </p:sp>
      <p:sp>
        <p:nvSpPr>
          <p:cNvPr id="522243" name="Rectangle 3"/>
          <p:cNvSpPr>
            <a:spLocks noGrp="1" noChangeArrowheads="1"/>
          </p:cNvSpPr>
          <p:nvPr>
            <p:ph type="body" idx="1"/>
          </p:nvPr>
        </p:nvSpPr>
        <p:spPr/>
        <p:txBody>
          <a:bodyPr/>
          <a:lstStyle/>
          <a:p>
            <a:pPr marL="342900" indent="-342900"/>
            <a:r>
              <a:rPr lang="en-US"/>
              <a:t>The questions we ask a variable (the </a:t>
            </a:r>
            <a:r>
              <a:rPr lang="en-US" i="1"/>
              <a:t>Why</a:t>
            </a:r>
            <a:r>
              <a:rPr lang="en-US"/>
              <a:t> of our analysis) shape what we think about and how we treat the variable.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r>
              <a:rPr lang="en-US" dirty="0"/>
              <a:t>What and </a:t>
            </a:r>
            <a:r>
              <a:rPr lang="en-US" dirty="0" smtClean="0"/>
              <a:t>Why</a:t>
            </a:r>
            <a:endParaRPr lang="en-US" dirty="0"/>
          </a:p>
        </p:txBody>
      </p:sp>
      <p:sp>
        <p:nvSpPr>
          <p:cNvPr id="523267" name="Rectangle 3"/>
          <p:cNvSpPr>
            <a:spLocks noGrp="1" noChangeArrowheads="1"/>
          </p:cNvSpPr>
          <p:nvPr>
            <p:ph type="body" idx="1"/>
          </p:nvPr>
        </p:nvSpPr>
        <p:spPr/>
        <p:txBody>
          <a:bodyPr>
            <a:normAutofit fontScale="92500" lnSpcReduction="20000"/>
          </a:bodyPr>
          <a:lstStyle/>
          <a:p>
            <a:pPr marL="342900" indent="-342900"/>
            <a:r>
              <a:rPr lang="en-US" sz="2800" dirty="0"/>
              <a:t>Example: In a student evaluation of instruction at a large university, one question asks students to evaluate the statement “The instructor was generally interested in teaching” on the following scale: </a:t>
            </a:r>
            <a:endParaRPr lang="en-US" sz="2800" dirty="0" smtClean="0"/>
          </a:p>
          <a:p>
            <a:pPr lvl="1" indent="-342900"/>
            <a:r>
              <a:rPr lang="en-US" sz="2400" dirty="0" smtClean="0"/>
              <a:t>1 </a:t>
            </a:r>
            <a:r>
              <a:rPr lang="en-US" sz="2400" dirty="0"/>
              <a:t>= Disagree Strongly; </a:t>
            </a:r>
            <a:endParaRPr lang="en-US" sz="2400" dirty="0" smtClean="0"/>
          </a:p>
          <a:p>
            <a:pPr lvl="1" indent="-342900"/>
            <a:r>
              <a:rPr lang="en-US" sz="2400" dirty="0" smtClean="0"/>
              <a:t>2 </a:t>
            </a:r>
            <a:r>
              <a:rPr lang="en-US" sz="2400" dirty="0"/>
              <a:t>= Disagree;          </a:t>
            </a:r>
            <a:endParaRPr lang="en-US" sz="2400" dirty="0" smtClean="0"/>
          </a:p>
          <a:p>
            <a:pPr lvl="1" indent="-342900"/>
            <a:r>
              <a:rPr lang="en-US" sz="2400" dirty="0" smtClean="0"/>
              <a:t>3 </a:t>
            </a:r>
            <a:r>
              <a:rPr lang="en-US" sz="2400" dirty="0"/>
              <a:t>= Neutral; </a:t>
            </a:r>
            <a:endParaRPr lang="en-US" sz="2400" dirty="0" smtClean="0"/>
          </a:p>
          <a:p>
            <a:pPr lvl="1" indent="-342900"/>
            <a:r>
              <a:rPr lang="en-US" sz="2400" dirty="0" smtClean="0"/>
              <a:t>4 </a:t>
            </a:r>
            <a:r>
              <a:rPr lang="en-US" sz="2400" dirty="0"/>
              <a:t>= Agree; </a:t>
            </a:r>
            <a:endParaRPr lang="en-US" sz="2400" dirty="0" smtClean="0"/>
          </a:p>
          <a:p>
            <a:pPr lvl="1" indent="-342900"/>
            <a:r>
              <a:rPr lang="en-US" sz="2400" dirty="0" smtClean="0"/>
              <a:t>5 </a:t>
            </a:r>
            <a:r>
              <a:rPr lang="en-US" sz="2400" dirty="0"/>
              <a:t>= Agree Strongly.</a:t>
            </a:r>
          </a:p>
          <a:p>
            <a:pPr marL="342900" indent="-342900"/>
            <a:r>
              <a:rPr lang="en-US" sz="2800" dirty="0"/>
              <a:t>Question: Is interest in teaching categorical or quantitative?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r>
              <a:rPr lang="en-US" dirty="0"/>
              <a:t>What and </a:t>
            </a:r>
            <a:r>
              <a:rPr lang="en-US" dirty="0" smtClean="0"/>
              <a:t>Why</a:t>
            </a:r>
            <a:endParaRPr lang="en-US" dirty="0"/>
          </a:p>
        </p:txBody>
      </p:sp>
      <p:sp>
        <p:nvSpPr>
          <p:cNvPr id="524291" name="Rectangle 3"/>
          <p:cNvSpPr>
            <a:spLocks noGrp="1" noChangeArrowheads="1"/>
          </p:cNvSpPr>
          <p:nvPr>
            <p:ph type="body" idx="1"/>
          </p:nvPr>
        </p:nvSpPr>
        <p:spPr/>
        <p:txBody>
          <a:bodyPr>
            <a:normAutofit fontScale="92500" lnSpcReduction="10000"/>
          </a:bodyPr>
          <a:lstStyle/>
          <a:p>
            <a:pPr marL="342900" indent="-342900">
              <a:lnSpc>
                <a:spcPct val="90000"/>
              </a:lnSpc>
            </a:pPr>
            <a:r>
              <a:rPr lang="en-US"/>
              <a:t>Question: Is </a:t>
            </a:r>
            <a:r>
              <a:rPr lang="en-US" i="1"/>
              <a:t>interest in teaching</a:t>
            </a:r>
            <a:r>
              <a:rPr lang="en-US"/>
              <a:t> categorical or quantitative?</a:t>
            </a:r>
          </a:p>
          <a:p>
            <a:pPr marL="342900" indent="-342900">
              <a:lnSpc>
                <a:spcPct val="90000"/>
              </a:lnSpc>
            </a:pPr>
            <a:r>
              <a:rPr lang="en-US"/>
              <a:t>We sense an order to these ratings, but there are no natural units for the variable </a:t>
            </a:r>
            <a:r>
              <a:rPr lang="en-US" i="1"/>
              <a:t>interest in teaching</a:t>
            </a:r>
            <a:r>
              <a:rPr lang="en-US"/>
              <a:t>.</a:t>
            </a:r>
          </a:p>
          <a:p>
            <a:pPr marL="342900" indent="-342900">
              <a:lnSpc>
                <a:spcPct val="90000"/>
              </a:lnSpc>
            </a:pPr>
            <a:r>
              <a:rPr lang="en-US"/>
              <a:t>Variables like </a:t>
            </a:r>
            <a:r>
              <a:rPr lang="en-US" i="1"/>
              <a:t>interest in teaching</a:t>
            </a:r>
            <a:r>
              <a:rPr lang="en-US"/>
              <a:t> are often called </a:t>
            </a:r>
            <a:r>
              <a:rPr lang="en-US">
                <a:solidFill>
                  <a:schemeClr val="accent1"/>
                </a:solidFill>
              </a:rPr>
              <a:t>ordinal variables</a:t>
            </a:r>
            <a:r>
              <a:rPr lang="en-US"/>
              <a:t>. </a:t>
            </a:r>
          </a:p>
          <a:p>
            <a:pPr marL="742950" lvl="1" indent="-285750">
              <a:lnSpc>
                <a:spcPct val="90000"/>
              </a:lnSpc>
            </a:pPr>
            <a:r>
              <a:rPr lang="en-US"/>
              <a:t>With an ordinal variable, look at the </a:t>
            </a:r>
            <a:r>
              <a:rPr lang="en-US" i="1"/>
              <a:t>Why</a:t>
            </a:r>
            <a:r>
              <a:rPr lang="en-US"/>
              <a:t> of the study to decide whether to treat it as categorical or quantitative.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lstStyle/>
          <a:p>
            <a:r>
              <a:rPr lang="en-US"/>
              <a:t>Counts Count</a:t>
            </a:r>
          </a:p>
        </p:txBody>
      </p:sp>
      <p:sp>
        <p:nvSpPr>
          <p:cNvPr id="525315" name="Rectangle 3"/>
          <p:cNvSpPr>
            <a:spLocks noGrp="1" noChangeArrowheads="1"/>
          </p:cNvSpPr>
          <p:nvPr>
            <p:ph type="body" idx="1"/>
          </p:nvPr>
        </p:nvSpPr>
        <p:spPr>
          <a:xfrm>
            <a:off x="228600" y="0"/>
            <a:ext cx="8686800" cy="4229100"/>
          </a:xfrm>
          <a:ln/>
        </p:spPr>
        <p:txBody>
          <a:bodyPr/>
          <a:lstStyle/>
          <a:p>
            <a:pPr marL="342900" indent="-342900">
              <a:lnSpc>
                <a:spcPct val="90000"/>
              </a:lnSpc>
            </a:pPr>
            <a:r>
              <a:rPr lang="en-US" dirty="0"/>
              <a:t>When we count the cases in each category of a categorical variable, the counts are not the data, but something we summarize about the data.</a:t>
            </a:r>
          </a:p>
          <a:p>
            <a:pPr marL="742950" lvl="1" indent="-285750">
              <a:lnSpc>
                <a:spcPct val="90000"/>
              </a:lnSpc>
            </a:pPr>
            <a:r>
              <a:rPr lang="en-US" dirty="0"/>
              <a:t>The category labels are the </a:t>
            </a:r>
            <a:r>
              <a:rPr lang="en-US" i="1" dirty="0"/>
              <a:t>What</a:t>
            </a:r>
            <a:r>
              <a:rPr lang="en-US" dirty="0"/>
              <a:t>, and</a:t>
            </a:r>
          </a:p>
          <a:p>
            <a:pPr marL="742950" lvl="1" indent="-285750">
              <a:lnSpc>
                <a:spcPct val="90000"/>
              </a:lnSpc>
            </a:pPr>
            <a:r>
              <a:rPr lang="en-US" dirty="0"/>
              <a:t>the individuals counted are the </a:t>
            </a:r>
            <a:r>
              <a:rPr lang="en-US" i="1" dirty="0"/>
              <a:t>Who.</a:t>
            </a:r>
            <a:endParaRPr lang="en-US" dirty="0"/>
          </a:p>
        </p:txBody>
      </p:sp>
      <p:pic>
        <p:nvPicPr>
          <p:cNvPr id="525316" name="Picture 4" descr="aitta02-03"/>
          <p:cNvPicPr>
            <a:picLocks noChangeAspect="1" noChangeArrowheads="1"/>
          </p:cNvPicPr>
          <p:nvPr/>
        </p:nvPicPr>
        <p:blipFill>
          <a:blip r:embed="rId2" cstate="print"/>
          <a:srcRect/>
          <a:stretch>
            <a:fillRect/>
          </a:stretch>
        </p:blipFill>
        <p:spPr bwMode="auto">
          <a:xfrm>
            <a:off x="2362200" y="2724150"/>
            <a:ext cx="4419600" cy="1676400"/>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p:txBody>
          <a:bodyPr/>
          <a:lstStyle/>
          <a:p>
            <a:r>
              <a:rPr lang="en-US" dirty="0"/>
              <a:t>Counts </a:t>
            </a:r>
            <a:r>
              <a:rPr lang="en-US" dirty="0" smtClean="0"/>
              <a:t>Count</a:t>
            </a:r>
            <a:endParaRPr lang="en-US" dirty="0"/>
          </a:p>
        </p:txBody>
      </p:sp>
      <p:sp>
        <p:nvSpPr>
          <p:cNvPr id="526339" name="Rectangle 3"/>
          <p:cNvSpPr>
            <a:spLocks noGrp="1" noChangeArrowheads="1"/>
          </p:cNvSpPr>
          <p:nvPr>
            <p:ph type="body" idx="1"/>
          </p:nvPr>
        </p:nvSpPr>
        <p:spPr>
          <a:ln/>
        </p:spPr>
        <p:txBody>
          <a:bodyPr>
            <a:normAutofit lnSpcReduction="10000"/>
          </a:bodyPr>
          <a:lstStyle/>
          <a:p>
            <a:pPr marL="342900" indent="-342900">
              <a:lnSpc>
                <a:spcPct val="90000"/>
              </a:lnSpc>
            </a:pPr>
            <a:r>
              <a:rPr lang="en-US"/>
              <a:t>When we focus on the amount of something,    we use counts differently. For example, Amazon might track the growth in the number of teenage customers each month to forecast CD sales    (the </a:t>
            </a:r>
            <a:r>
              <a:rPr lang="en-US" i="1"/>
              <a:t>Why</a:t>
            </a:r>
            <a:r>
              <a:rPr lang="en-US"/>
              <a:t>). </a:t>
            </a:r>
          </a:p>
          <a:p>
            <a:pPr marL="742950" lvl="1" indent="-285750">
              <a:lnSpc>
                <a:spcPct val="90000"/>
              </a:lnSpc>
            </a:pPr>
            <a:r>
              <a:rPr lang="en-US"/>
              <a:t>The </a:t>
            </a:r>
            <a:r>
              <a:rPr lang="en-US" i="1"/>
              <a:t>What</a:t>
            </a:r>
            <a:r>
              <a:rPr lang="en-US"/>
              <a:t> is </a:t>
            </a:r>
            <a:r>
              <a:rPr lang="en-US" i="1"/>
              <a:t>teens</a:t>
            </a:r>
            <a:r>
              <a:rPr lang="en-US"/>
              <a:t>,                                                   the </a:t>
            </a:r>
            <a:r>
              <a:rPr lang="en-US" i="1"/>
              <a:t>Who</a:t>
            </a:r>
            <a:r>
              <a:rPr lang="en-US"/>
              <a:t> is </a:t>
            </a:r>
            <a:r>
              <a:rPr lang="en-US" i="1"/>
              <a:t>months</a:t>
            </a:r>
            <a:r>
              <a:rPr lang="en-US"/>
              <a:t>,                                                  and the units are                                                </a:t>
            </a:r>
            <a:r>
              <a:rPr lang="en-US" i="1"/>
              <a:t>number of                                                      teenage customers</a:t>
            </a:r>
            <a:r>
              <a:rPr lang="en-US"/>
              <a:t>.</a:t>
            </a:r>
          </a:p>
        </p:txBody>
      </p:sp>
      <p:pic>
        <p:nvPicPr>
          <p:cNvPr id="526340" name="Picture 4" descr="aitta02-04"/>
          <p:cNvPicPr>
            <a:picLocks noChangeAspect="1" noChangeArrowheads="1"/>
          </p:cNvPicPr>
          <p:nvPr/>
        </p:nvPicPr>
        <p:blipFill>
          <a:blip r:embed="rId2" cstate="print"/>
          <a:srcRect/>
          <a:stretch>
            <a:fillRect/>
          </a:stretch>
        </p:blipFill>
        <p:spPr bwMode="auto">
          <a:xfrm>
            <a:off x="5486400" y="2190750"/>
            <a:ext cx="3657600" cy="2362200"/>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r>
              <a:rPr lang="en-US"/>
              <a:t>Identifying Identifiers</a:t>
            </a:r>
          </a:p>
        </p:txBody>
      </p:sp>
      <p:sp>
        <p:nvSpPr>
          <p:cNvPr id="527363" name="Rectangle 3"/>
          <p:cNvSpPr>
            <a:spLocks noGrp="1" noChangeArrowheads="1"/>
          </p:cNvSpPr>
          <p:nvPr>
            <p:ph type="body" idx="1"/>
          </p:nvPr>
        </p:nvSpPr>
        <p:spPr>
          <a:ln/>
        </p:spPr>
        <p:txBody>
          <a:bodyPr>
            <a:normAutofit fontScale="92500" lnSpcReduction="10000"/>
          </a:bodyPr>
          <a:lstStyle/>
          <a:p>
            <a:pPr marL="342900" indent="-342900">
              <a:lnSpc>
                <a:spcPct val="90000"/>
              </a:lnSpc>
            </a:pPr>
            <a:r>
              <a:rPr lang="en-US">
                <a:solidFill>
                  <a:schemeClr val="accent1"/>
                </a:solidFill>
              </a:rPr>
              <a:t>Identifier variables</a:t>
            </a:r>
            <a:r>
              <a:rPr lang="en-US"/>
              <a:t> are categorical variables with exactly one individual in each category.</a:t>
            </a:r>
          </a:p>
          <a:p>
            <a:pPr marL="742950" lvl="1" indent="-285750">
              <a:lnSpc>
                <a:spcPct val="90000"/>
              </a:lnSpc>
            </a:pPr>
            <a:r>
              <a:rPr lang="en-US"/>
              <a:t>Examples: Social Security Number, ISBN, FedEx Tracking Number</a:t>
            </a:r>
          </a:p>
          <a:p>
            <a:pPr marL="342900" indent="-342900">
              <a:lnSpc>
                <a:spcPct val="90000"/>
              </a:lnSpc>
            </a:pPr>
            <a:r>
              <a:rPr lang="en-US"/>
              <a:t>Don’t be tempted to analyze identifier variables.</a:t>
            </a:r>
          </a:p>
          <a:p>
            <a:pPr marL="342900" indent="-342900">
              <a:lnSpc>
                <a:spcPct val="90000"/>
              </a:lnSpc>
            </a:pPr>
            <a:r>
              <a:rPr lang="en-US"/>
              <a:t>Be careful not to consider all variables with one case per category, like </a:t>
            </a:r>
            <a:r>
              <a:rPr lang="en-US" i="1"/>
              <a:t>year</a:t>
            </a:r>
            <a:r>
              <a:rPr lang="en-US"/>
              <a:t>, as identifier variables.</a:t>
            </a:r>
          </a:p>
          <a:p>
            <a:pPr marL="742950" lvl="1" indent="-285750">
              <a:lnSpc>
                <a:spcPct val="90000"/>
              </a:lnSpc>
            </a:pPr>
            <a:r>
              <a:rPr lang="en-US"/>
              <a:t>The </a:t>
            </a:r>
            <a:r>
              <a:rPr lang="en-US" i="1"/>
              <a:t>Why</a:t>
            </a:r>
            <a:r>
              <a:rPr lang="en-US"/>
              <a:t> will help you decide how to treat identifier variables.</a:t>
            </a:r>
          </a:p>
          <a:p>
            <a:pPr marL="342900" indent="-342900">
              <a:lnSpc>
                <a:spcPct val="90000"/>
              </a:lnSpc>
            </a:pP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lstStyle/>
          <a:p>
            <a:r>
              <a:rPr lang="en-US"/>
              <a:t>Where, When, and How</a:t>
            </a:r>
          </a:p>
        </p:txBody>
      </p:sp>
      <p:sp>
        <p:nvSpPr>
          <p:cNvPr id="528387" name="Rectangle 3"/>
          <p:cNvSpPr>
            <a:spLocks noGrp="1" noChangeArrowheads="1"/>
          </p:cNvSpPr>
          <p:nvPr>
            <p:ph type="body" idx="1"/>
          </p:nvPr>
        </p:nvSpPr>
        <p:spPr>
          <a:ln/>
        </p:spPr>
        <p:txBody>
          <a:bodyPr>
            <a:normAutofit lnSpcReduction="10000"/>
          </a:bodyPr>
          <a:lstStyle/>
          <a:p>
            <a:pPr marL="342900" indent="-342900">
              <a:lnSpc>
                <a:spcPct val="90000"/>
              </a:lnSpc>
            </a:pPr>
            <a:r>
              <a:rPr lang="en-US" sz="3200"/>
              <a:t>We need the </a:t>
            </a:r>
            <a:r>
              <a:rPr lang="en-US" sz="3200" i="1"/>
              <a:t>Who,</a:t>
            </a:r>
            <a:r>
              <a:rPr lang="en-US" sz="3200"/>
              <a:t> </a:t>
            </a:r>
            <a:r>
              <a:rPr lang="en-US" sz="3200" i="1"/>
              <a:t>What</a:t>
            </a:r>
            <a:r>
              <a:rPr lang="en-US" sz="3200"/>
              <a:t>, and </a:t>
            </a:r>
            <a:r>
              <a:rPr lang="en-US" sz="3200" i="1"/>
              <a:t>Why</a:t>
            </a:r>
            <a:r>
              <a:rPr lang="en-US" sz="3200"/>
              <a:t> to analyze data. But, the more we know, the more we understand.</a:t>
            </a:r>
          </a:p>
          <a:p>
            <a:pPr marL="342900" indent="-342900">
              <a:lnSpc>
                <a:spcPct val="90000"/>
              </a:lnSpc>
            </a:pPr>
            <a:r>
              <a:rPr lang="en-US" sz="3200" i="1"/>
              <a:t>When</a:t>
            </a:r>
            <a:r>
              <a:rPr lang="en-US" sz="3200"/>
              <a:t> and </a:t>
            </a:r>
            <a:r>
              <a:rPr lang="en-US" sz="3200" i="1"/>
              <a:t>Where</a:t>
            </a:r>
            <a:r>
              <a:rPr lang="en-US" sz="3200"/>
              <a:t> give us some nice information about the context. </a:t>
            </a:r>
          </a:p>
          <a:p>
            <a:pPr marL="742950" lvl="1" indent="-285750">
              <a:lnSpc>
                <a:spcPct val="90000"/>
              </a:lnSpc>
            </a:pPr>
            <a:r>
              <a:rPr lang="en-US" sz="3200"/>
              <a:t>Example: Values recorded at a large public university may mean something different than similar values recorded at a small private college.</a:t>
            </a:r>
            <a:endParaRPr lang="en-US" sz="3200" i="1"/>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p:txBody>
          <a:bodyPr/>
          <a:lstStyle/>
          <a:p>
            <a:r>
              <a:rPr lang="en-US" sz="3200" dirty="0"/>
              <a:t>Where, When, and </a:t>
            </a:r>
            <a:r>
              <a:rPr lang="en-US" sz="3200" dirty="0" smtClean="0"/>
              <a:t>How</a:t>
            </a:r>
            <a:endParaRPr lang="en-US" sz="3200" dirty="0"/>
          </a:p>
        </p:txBody>
      </p:sp>
      <p:sp>
        <p:nvSpPr>
          <p:cNvPr id="529411" name="Rectangle 3"/>
          <p:cNvSpPr>
            <a:spLocks noGrp="1" noChangeArrowheads="1"/>
          </p:cNvSpPr>
          <p:nvPr>
            <p:ph type="body" idx="1"/>
          </p:nvPr>
        </p:nvSpPr>
        <p:spPr>
          <a:ln/>
        </p:spPr>
        <p:txBody>
          <a:bodyPr>
            <a:normAutofit fontScale="92500" lnSpcReduction="20000"/>
          </a:bodyPr>
          <a:lstStyle/>
          <a:p>
            <a:pPr marL="342900" indent="-342900"/>
            <a:r>
              <a:rPr lang="en-US" i="1"/>
              <a:t>How</a:t>
            </a:r>
            <a:r>
              <a:rPr lang="en-US"/>
              <a:t> the data are collected can make the difference between insight and nonsense. </a:t>
            </a:r>
          </a:p>
          <a:p>
            <a:pPr marL="742950" lvl="1" indent="-285750"/>
            <a:r>
              <a:rPr lang="en-US"/>
              <a:t>Example: results from Internet surveys are often useless</a:t>
            </a:r>
          </a:p>
          <a:p>
            <a:pPr marL="342900" indent="-342900"/>
            <a:r>
              <a:rPr lang="en-US"/>
              <a:t>The first step of any data analysis should be to examine the W’s—this is a key part of the </a:t>
            </a:r>
            <a:r>
              <a:rPr lang="en-US" i="1"/>
              <a:t>Think</a:t>
            </a:r>
            <a:r>
              <a:rPr lang="en-US"/>
              <a:t> step of any analysis.</a:t>
            </a:r>
          </a:p>
          <a:p>
            <a:pPr marL="342900" indent="-342900"/>
            <a:r>
              <a:rPr lang="en-US"/>
              <a:t>And, make sure that you know the </a:t>
            </a:r>
            <a:r>
              <a:rPr lang="en-US" i="1"/>
              <a:t>Why</a:t>
            </a:r>
            <a:r>
              <a:rPr lang="en-US"/>
              <a:t>, </a:t>
            </a:r>
            <a:r>
              <a:rPr lang="en-US" i="1"/>
              <a:t>Who</a:t>
            </a:r>
            <a:r>
              <a:rPr lang="en-US"/>
              <a:t>, and </a:t>
            </a:r>
            <a:r>
              <a:rPr lang="en-US" i="1"/>
              <a:t>What</a:t>
            </a:r>
            <a:r>
              <a:rPr lang="en-US"/>
              <a:t> before you proceed with your analysis.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lstStyle/>
          <a:p>
            <a:r>
              <a:rPr lang="en-US"/>
              <a:t>What Can Go Wrong?</a:t>
            </a:r>
          </a:p>
        </p:txBody>
      </p:sp>
      <p:sp>
        <p:nvSpPr>
          <p:cNvPr id="530435" name="Rectangle 3"/>
          <p:cNvSpPr>
            <a:spLocks noGrp="1" noChangeArrowheads="1"/>
          </p:cNvSpPr>
          <p:nvPr>
            <p:ph type="body" idx="1"/>
          </p:nvPr>
        </p:nvSpPr>
        <p:spPr>
          <a:ln/>
        </p:spPr>
        <p:txBody>
          <a:bodyPr/>
          <a:lstStyle/>
          <a:p>
            <a:pPr marL="342900" indent="-342900"/>
            <a:r>
              <a:rPr lang="en-US"/>
              <a:t>Don’t label a variable as categorical or quantitative without thinking about the question you want it to answer.</a:t>
            </a:r>
          </a:p>
          <a:p>
            <a:pPr marL="342900" indent="-342900"/>
            <a:r>
              <a:rPr lang="en-US"/>
              <a:t>Just because your variable’s values are numbers, don’t assume that it’s quantitative.</a:t>
            </a:r>
          </a:p>
          <a:p>
            <a:pPr marL="342900" indent="-342900"/>
            <a:r>
              <a:rPr lang="en-US"/>
              <a:t>Always be skeptical—don’t take data for granted.</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p:txBody>
          <a:bodyPr/>
          <a:lstStyle/>
          <a:p>
            <a:r>
              <a:rPr lang="en-US"/>
              <a:t>What have we learned?</a:t>
            </a:r>
          </a:p>
        </p:txBody>
      </p:sp>
      <p:sp>
        <p:nvSpPr>
          <p:cNvPr id="531459" name="Rectangle 3"/>
          <p:cNvSpPr>
            <a:spLocks noGrp="1" noChangeArrowheads="1"/>
          </p:cNvSpPr>
          <p:nvPr>
            <p:ph type="body" idx="1"/>
          </p:nvPr>
        </p:nvSpPr>
        <p:spPr>
          <a:ln/>
        </p:spPr>
        <p:txBody>
          <a:bodyPr/>
          <a:lstStyle/>
          <a:p>
            <a:pPr marL="342900" indent="-342900"/>
            <a:r>
              <a:rPr lang="en-US"/>
              <a:t>Data are information in a context.</a:t>
            </a:r>
          </a:p>
          <a:p>
            <a:pPr marL="742950" lvl="1" indent="-285750"/>
            <a:r>
              <a:rPr lang="en-US"/>
              <a:t>The W’s help with context.</a:t>
            </a:r>
          </a:p>
          <a:p>
            <a:pPr marL="742950" lvl="1" indent="-285750"/>
            <a:r>
              <a:rPr lang="en-US"/>
              <a:t>We must know the </a:t>
            </a:r>
            <a:r>
              <a:rPr lang="en-US" i="1"/>
              <a:t>Who</a:t>
            </a:r>
            <a:r>
              <a:rPr lang="en-US"/>
              <a:t> (cases), </a:t>
            </a:r>
            <a:r>
              <a:rPr lang="en-US" i="1"/>
              <a:t>What </a:t>
            </a:r>
            <a:r>
              <a:rPr lang="en-US"/>
              <a:t>(variables), and </a:t>
            </a:r>
            <a:r>
              <a:rPr lang="en-US" i="1"/>
              <a:t>Why</a:t>
            </a:r>
            <a:r>
              <a:rPr lang="en-US"/>
              <a:t> to be able to say anything useful about the data.</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r>
              <a:rPr lang="en-US"/>
              <a:t>What Are Data?</a:t>
            </a:r>
          </a:p>
        </p:txBody>
      </p:sp>
      <p:sp>
        <p:nvSpPr>
          <p:cNvPr id="514051" name="Rectangle 3"/>
          <p:cNvSpPr>
            <a:spLocks noGrp="1" noChangeArrowheads="1"/>
          </p:cNvSpPr>
          <p:nvPr>
            <p:ph type="body" idx="1"/>
          </p:nvPr>
        </p:nvSpPr>
        <p:spPr>
          <a:ln/>
        </p:spPr>
        <p:txBody>
          <a:bodyPr/>
          <a:lstStyle/>
          <a:p>
            <a:pPr marL="342900" indent="-342900"/>
            <a:r>
              <a:rPr lang="en-US"/>
              <a:t>Data can be numbers, record names, or other labels.</a:t>
            </a:r>
          </a:p>
          <a:p>
            <a:pPr marL="342900" indent="-342900"/>
            <a:r>
              <a:rPr lang="en-US"/>
              <a:t>Not all data represented by numbers are numerical data (e.g., 1 = male, 2 = female).</a:t>
            </a:r>
          </a:p>
          <a:p>
            <a:pPr marL="342900" indent="-342900"/>
            <a:r>
              <a:rPr lang="en-US"/>
              <a:t>Data are useless without their context…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p:txBody>
          <a:bodyPr>
            <a:normAutofit fontScale="90000"/>
          </a:bodyPr>
          <a:lstStyle/>
          <a:p>
            <a:r>
              <a:rPr lang="en-US"/>
              <a:t>What have we learned? (cont.)</a:t>
            </a:r>
          </a:p>
        </p:txBody>
      </p:sp>
      <p:sp>
        <p:nvSpPr>
          <p:cNvPr id="532483" name="Rectangle 3"/>
          <p:cNvSpPr>
            <a:spLocks noGrp="1" noChangeArrowheads="1"/>
          </p:cNvSpPr>
          <p:nvPr>
            <p:ph type="body" idx="1"/>
          </p:nvPr>
        </p:nvSpPr>
        <p:spPr>
          <a:ln/>
        </p:spPr>
        <p:txBody>
          <a:bodyPr>
            <a:normAutofit lnSpcReduction="10000"/>
          </a:bodyPr>
          <a:lstStyle/>
          <a:p>
            <a:pPr marL="342900" indent="-342900"/>
            <a:r>
              <a:rPr lang="en-US"/>
              <a:t>We treat variables as </a:t>
            </a:r>
            <a:r>
              <a:rPr lang="en-US" i="1"/>
              <a:t>categorical</a:t>
            </a:r>
            <a:r>
              <a:rPr lang="en-US"/>
              <a:t> or </a:t>
            </a:r>
            <a:r>
              <a:rPr lang="en-US" i="1"/>
              <a:t>quantitative.</a:t>
            </a:r>
            <a:endParaRPr lang="en-US"/>
          </a:p>
          <a:p>
            <a:pPr marL="742950" lvl="1" indent="-285750"/>
            <a:r>
              <a:rPr lang="en-US"/>
              <a:t>Categorical variables identify a category for each case.</a:t>
            </a:r>
          </a:p>
          <a:p>
            <a:pPr marL="742950" lvl="1" indent="-285750"/>
            <a:r>
              <a:rPr lang="en-US"/>
              <a:t>Quantitative variables record measurements or amounts of something and must have units.</a:t>
            </a:r>
          </a:p>
          <a:p>
            <a:pPr marL="742950" lvl="1" indent="-285750"/>
            <a:r>
              <a:rPr lang="en-US"/>
              <a:t>Some variables can be treated as categorical or quantitative depending on what we want to learn from them.</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Displaying Data</a:t>
            </a:r>
            <a:endParaRPr lang="en-US" dirty="0"/>
          </a:p>
        </p:txBody>
      </p:sp>
      <p:sp>
        <p:nvSpPr>
          <p:cNvPr id="3" name="Content Placeholder 2"/>
          <p:cNvSpPr>
            <a:spLocks noGrp="1"/>
          </p:cNvSpPr>
          <p:nvPr>
            <p:ph idx="1"/>
          </p:nvPr>
        </p:nvSpPr>
        <p:spPr/>
        <p:txBody>
          <a:bodyPr/>
          <a:lstStyle/>
          <a:p>
            <a:r>
              <a:rPr lang="en-US" dirty="0" smtClean="0"/>
              <a:t>How can we display our combined survey data?</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Displaying Data</a:t>
            </a:r>
            <a:endParaRPr lang="en-US" dirty="0"/>
          </a:p>
        </p:txBody>
      </p:sp>
      <p:sp>
        <p:nvSpPr>
          <p:cNvPr id="3" name="Content Placeholder 2"/>
          <p:cNvSpPr>
            <a:spLocks noGrp="1"/>
          </p:cNvSpPr>
          <p:nvPr>
            <p:ph idx="1"/>
          </p:nvPr>
        </p:nvSpPr>
        <p:spPr/>
        <p:txBody>
          <a:bodyPr/>
          <a:lstStyle/>
          <a:p>
            <a:r>
              <a:rPr lang="en-US" dirty="0" smtClean="0"/>
              <a:t>Which categories are quantitative and qualitative?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a:buNone/>
            </a:pPr>
            <a:r>
              <a:rPr lang="en-US" sz="2400" dirty="0" smtClean="0"/>
              <a:t>Name the Who, What, When, Where, How, and why</a:t>
            </a:r>
          </a:p>
          <a:p>
            <a:r>
              <a:rPr lang="en-US" sz="2400" i="1" dirty="0" smtClean="0">
                <a:solidFill>
                  <a:srgbClr val="0070C0"/>
                </a:solidFill>
              </a:rPr>
              <a:t>A Consumer Reports article on energy bars gave the brand name, flavor, price, number of calories, and grams of protein and fat.</a:t>
            </a:r>
            <a:endParaRPr lang="en-US" sz="2400" i="1" dirty="0">
              <a:solidFill>
                <a:srgbClr val="0070C0"/>
              </a:solidFill>
            </a:endParaRPr>
          </a:p>
        </p:txBody>
      </p:sp>
      <p:sp>
        <p:nvSpPr>
          <p:cNvPr id="4" name="TextBox 3"/>
          <p:cNvSpPr txBox="1"/>
          <p:nvPr/>
        </p:nvSpPr>
        <p:spPr>
          <a:xfrm>
            <a:off x="990600" y="1733550"/>
            <a:ext cx="7696200" cy="2677656"/>
          </a:xfrm>
          <a:prstGeom prst="rect">
            <a:avLst/>
          </a:prstGeom>
          <a:noFill/>
        </p:spPr>
        <p:txBody>
          <a:bodyPr wrap="square" rtlCol="0">
            <a:spAutoFit/>
          </a:bodyPr>
          <a:lstStyle/>
          <a:p>
            <a:r>
              <a:rPr lang="en-US" sz="2400" dirty="0" smtClean="0">
                <a:solidFill>
                  <a:srgbClr val="C00000"/>
                </a:solidFill>
              </a:rPr>
              <a:t>Who</a:t>
            </a:r>
            <a:r>
              <a:rPr lang="en-US" sz="2400" dirty="0">
                <a:solidFill>
                  <a:srgbClr val="C00000"/>
                </a:solidFill>
              </a:rPr>
              <a:t>: energy bars</a:t>
            </a:r>
          </a:p>
          <a:p>
            <a:r>
              <a:rPr lang="en-US" sz="2400" dirty="0">
                <a:solidFill>
                  <a:srgbClr val="C00000"/>
                </a:solidFill>
              </a:rPr>
              <a:t>What: brand name, flavor, price, calories, protein, fat</a:t>
            </a:r>
          </a:p>
          <a:p>
            <a:r>
              <a:rPr lang="en-US" sz="2400" dirty="0">
                <a:solidFill>
                  <a:srgbClr val="C00000"/>
                </a:solidFill>
              </a:rPr>
              <a:t>When: not specified</a:t>
            </a:r>
          </a:p>
          <a:p>
            <a:r>
              <a:rPr lang="en-US" sz="2400" dirty="0">
                <a:solidFill>
                  <a:srgbClr val="C00000"/>
                </a:solidFill>
              </a:rPr>
              <a:t>Where: not specified</a:t>
            </a:r>
          </a:p>
          <a:p>
            <a:r>
              <a:rPr lang="en-US" sz="2400" dirty="0">
                <a:solidFill>
                  <a:srgbClr val="C00000"/>
                </a:solidFill>
              </a:rPr>
              <a:t>How: not specified. Are data collected from the label? Are independent tests performed?</a:t>
            </a:r>
          </a:p>
          <a:p>
            <a:r>
              <a:rPr lang="en-US" sz="2400" dirty="0">
                <a:solidFill>
                  <a:srgbClr val="C00000"/>
                </a:solidFill>
              </a:rPr>
              <a:t>Why: information for potential consumers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i="1" dirty="0" smtClean="0">
                <a:solidFill>
                  <a:srgbClr val="0070C0"/>
                </a:solidFill>
              </a:rPr>
              <a:t>Which are categorical and which are quantitative – give units</a:t>
            </a:r>
            <a:endParaRPr lang="en-US" i="1" dirty="0">
              <a:solidFill>
                <a:srgbClr val="0070C0"/>
              </a:solidFill>
            </a:endParaRPr>
          </a:p>
        </p:txBody>
      </p:sp>
      <p:sp>
        <p:nvSpPr>
          <p:cNvPr id="4" name="TextBox 3"/>
          <p:cNvSpPr txBox="1"/>
          <p:nvPr/>
        </p:nvSpPr>
        <p:spPr>
          <a:xfrm>
            <a:off x="914400" y="971550"/>
            <a:ext cx="7467600" cy="1077218"/>
          </a:xfrm>
          <a:prstGeom prst="rect">
            <a:avLst/>
          </a:prstGeom>
          <a:noFill/>
        </p:spPr>
        <p:txBody>
          <a:bodyPr wrap="square" rtlCol="0">
            <a:spAutoFit/>
          </a:bodyPr>
          <a:lstStyle/>
          <a:p>
            <a:r>
              <a:rPr lang="en-US" sz="3200" dirty="0" smtClean="0">
                <a:solidFill>
                  <a:srgbClr val="7030A0"/>
                </a:solidFill>
              </a:rPr>
              <a:t>brand </a:t>
            </a:r>
            <a:r>
              <a:rPr lang="en-US" sz="3200" dirty="0">
                <a:solidFill>
                  <a:srgbClr val="7030A0"/>
                </a:solidFill>
              </a:rPr>
              <a:t>name, flavor, price, calories, protein, </a:t>
            </a:r>
            <a:r>
              <a:rPr lang="en-US" sz="3200" dirty="0" smtClean="0">
                <a:solidFill>
                  <a:srgbClr val="7030A0"/>
                </a:solidFill>
              </a:rPr>
              <a:t>fat</a:t>
            </a:r>
            <a:endParaRPr lang="en-US" sz="3200" dirty="0">
              <a:solidFill>
                <a:srgbClr val="7030A0"/>
              </a:solidFill>
            </a:endParaRPr>
          </a:p>
        </p:txBody>
      </p:sp>
      <p:sp>
        <p:nvSpPr>
          <p:cNvPr id="5" name="TextBox 4"/>
          <p:cNvSpPr txBox="1"/>
          <p:nvPr/>
        </p:nvSpPr>
        <p:spPr>
          <a:xfrm>
            <a:off x="228601" y="2000250"/>
            <a:ext cx="8121739" cy="1200329"/>
          </a:xfrm>
          <a:prstGeom prst="rect">
            <a:avLst/>
          </a:prstGeom>
          <a:noFill/>
        </p:spPr>
        <p:txBody>
          <a:bodyPr wrap="square" rtlCol="0">
            <a:spAutoFit/>
          </a:bodyPr>
          <a:lstStyle/>
          <a:p>
            <a:r>
              <a:rPr lang="en-US" sz="2400" b="1" dirty="0">
                <a:solidFill>
                  <a:srgbClr val="C00000"/>
                </a:solidFill>
              </a:rPr>
              <a:t>Categorical variables: brand name, flavor</a:t>
            </a:r>
          </a:p>
          <a:p>
            <a:r>
              <a:rPr lang="en-US" sz="2400" b="1" dirty="0">
                <a:solidFill>
                  <a:srgbClr val="C00000"/>
                </a:solidFill>
              </a:rPr>
              <a:t>Quantitative variables: price (US$), number of calories (calories), protein (grams), fat(grams)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a:buNone/>
            </a:pPr>
            <a:r>
              <a:rPr lang="en-US" sz="2800" dirty="0" smtClean="0"/>
              <a:t>Name the Who, What, When, Where, How, and why</a:t>
            </a:r>
          </a:p>
          <a:p>
            <a:r>
              <a:rPr lang="en-US" sz="2800" i="1" dirty="0" smtClean="0">
                <a:solidFill>
                  <a:srgbClr val="0070C0"/>
                </a:solidFill>
              </a:rPr>
              <a:t>A report on the Boston Marathon listed each runner’s gender, country, age, and time.</a:t>
            </a:r>
            <a:endParaRPr lang="en-US" sz="2800" i="1" dirty="0">
              <a:solidFill>
                <a:srgbClr val="0070C0"/>
              </a:solidFill>
            </a:endParaRPr>
          </a:p>
        </p:txBody>
      </p:sp>
      <p:sp>
        <p:nvSpPr>
          <p:cNvPr id="4" name="TextBox 3"/>
          <p:cNvSpPr txBox="1"/>
          <p:nvPr/>
        </p:nvSpPr>
        <p:spPr>
          <a:xfrm>
            <a:off x="457200" y="1581150"/>
            <a:ext cx="7772400" cy="2677656"/>
          </a:xfrm>
          <a:prstGeom prst="rect">
            <a:avLst/>
          </a:prstGeom>
          <a:noFill/>
        </p:spPr>
        <p:txBody>
          <a:bodyPr wrap="square" rtlCol="0">
            <a:spAutoFit/>
          </a:bodyPr>
          <a:lstStyle/>
          <a:p>
            <a:r>
              <a:rPr lang="en-US" sz="2400" b="1" dirty="0">
                <a:solidFill>
                  <a:srgbClr val="C00000"/>
                </a:solidFill>
              </a:rPr>
              <a:t>Who: Boston Marathon runners</a:t>
            </a:r>
          </a:p>
          <a:p>
            <a:r>
              <a:rPr lang="en-US" sz="2400" b="1" dirty="0">
                <a:solidFill>
                  <a:srgbClr val="C00000"/>
                </a:solidFill>
              </a:rPr>
              <a:t>What: gender, country, age, time</a:t>
            </a:r>
          </a:p>
          <a:p>
            <a:r>
              <a:rPr lang="en-US" sz="2400" b="1" dirty="0">
                <a:solidFill>
                  <a:srgbClr val="C00000"/>
                </a:solidFill>
              </a:rPr>
              <a:t>When: not specified</a:t>
            </a:r>
          </a:p>
          <a:p>
            <a:r>
              <a:rPr lang="en-US" sz="2400" b="1" dirty="0">
                <a:solidFill>
                  <a:srgbClr val="C00000"/>
                </a:solidFill>
              </a:rPr>
              <a:t>Where: Boston</a:t>
            </a:r>
          </a:p>
          <a:p>
            <a:r>
              <a:rPr lang="en-US" sz="2400" b="1" dirty="0">
                <a:solidFill>
                  <a:srgbClr val="C00000"/>
                </a:solidFill>
              </a:rPr>
              <a:t>How: not specified. Presumably, the data were collected from registration information.</a:t>
            </a:r>
          </a:p>
          <a:p>
            <a:r>
              <a:rPr lang="en-US" sz="2400" b="1" dirty="0">
                <a:solidFill>
                  <a:srgbClr val="C00000"/>
                </a:solidFill>
              </a:rPr>
              <a:t>Why: race result reporting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i="1" dirty="0" smtClean="0">
                <a:solidFill>
                  <a:srgbClr val="0070C0"/>
                </a:solidFill>
              </a:rPr>
              <a:t>Which are categorical and which are quantitative – give units</a:t>
            </a:r>
            <a:endParaRPr lang="en-US" i="1" dirty="0">
              <a:solidFill>
                <a:srgbClr val="0070C0"/>
              </a:solidFill>
            </a:endParaRPr>
          </a:p>
        </p:txBody>
      </p:sp>
      <p:sp>
        <p:nvSpPr>
          <p:cNvPr id="4" name="TextBox 3"/>
          <p:cNvSpPr txBox="1"/>
          <p:nvPr/>
        </p:nvSpPr>
        <p:spPr>
          <a:xfrm>
            <a:off x="1219200" y="1085850"/>
            <a:ext cx="5257800" cy="584775"/>
          </a:xfrm>
          <a:prstGeom prst="rect">
            <a:avLst/>
          </a:prstGeom>
          <a:noFill/>
        </p:spPr>
        <p:txBody>
          <a:bodyPr wrap="square" rtlCol="0">
            <a:spAutoFit/>
          </a:bodyPr>
          <a:lstStyle/>
          <a:p>
            <a:r>
              <a:rPr lang="en-US" sz="3200" b="1" dirty="0" smtClean="0">
                <a:solidFill>
                  <a:srgbClr val="7030A0"/>
                </a:solidFill>
              </a:rPr>
              <a:t>gender</a:t>
            </a:r>
            <a:r>
              <a:rPr lang="en-US" sz="3200" b="1" dirty="0">
                <a:solidFill>
                  <a:srgbClr val="7030A0"/>
                </a:solidFill>
              </a:rPr>
              <a:t>, country, age, </a:t>
            </a:r>
            <a:r>
              <a:rPr lang="en-US" sz="3200" b="1" dirty="0" smtClean="0">
                <a:solidFill>
                  <a:srgbClr val="7030A0"/>
                </a:solidFill>
              </a:rPr>
              <a:t>time</a:t>
            </a:r>
            <a:endParaRPr lang="en-US" sz="3200" b="1" dirty="0">
              <a:solidFill>
                <a:srgbClr val="7030A0"/>
              </a:solidFill>
            </a:endParaRPr>
          </a:p>
        </p:txBody>
      </p:sp>
      <p:sp>
        <p:nvSpPr>
          <p:cNvPr id="5" name="TextBox 4"/>
          <p:cNvSpPr txBox="1"/>
          <p:nvPr/>
        </p:nvSpPr>
        <p:spPr>
          <a:xfrm>
            <a:off x="1143000" y="1714501"/>
            <a:ext cx="6629400" cy="1384995"/>
          </a:xfrm>
          <a:prstGeom prst="rect">
            <a:avLst/>
          </a:prstGeom>
          <a:noFill/>
        </p:spPr>
        <p:txBody>
          <a:bodyPr wrap="square" rtlCol="0">
            <a:spAutoFit/>
          </a:bodyPr>
          <a:lstStyle/>
          <a:p>
            <a:r>
              <a:rPr lang="en-US" sz="2800" b="1" dirty="0">
                <a:solidFill>
                  <a:srgbClr val="C00000"/>
                </a:solidFill>
              </a:rPr>
              <a:t>Categorical variables: gender, country</a:t>
            </a:r>
          </a:p>
          <a:p>
            <a:r>
              <a:rPr lang="en-US" sz="2800" b="1" dirty="0">
                <a:solidFill>
                  <a:srgbClr val="C00000"/>
                </a:solidFill>
              </a:rPr>
              <a:t>Quantitative variables: age (years), time (hours, minutes, seconds)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Pages 16 - 18</a:t>
            </a:r>
          </a:p>
          <a:p>
            <a:r>
              <a:rPr lang="en-US" dirty="0" smtClean="0"/>
              <a:t>7, 9, 12, 17, 24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r>
              <a:rPr lang="en-US" dirty="0"/>
              <a:t>The “W’s”</a:t>
            </a:r>
          </a:p>
        </p:txBody>
      </p:sp>
      <p:sp>
        <p:nvSpPr>
          <p:cNvPr id="515075" name="Rectangle 3"/>
          <p:cNvSpPr>
            <a:spLocks noGrp="1" noChangeArrowheads="1"/>
          </p:cNvSpPr>
          <p:nvPr>
            <p:ph type="body" idx="1"/>
          </p:nvPr>
        </p:nvSpPr>
        <p:spPr>
          <a:ln/>
        </p:spPr>
        <p:txBody>
          <a:bodyPr/>
          <a:lstStyle/>
          <a:p>
            <a:pPr marL="342900" indent="-342900">
              <a:lnSpc>
                <a:spcPct val="80000"/>
              </a:lnSpc>
            </a:pPr>
            <a:r>
              <a:rPr lang="en-US" sz="2400"/>
              <a:t>To provide context we need the W’s</a:t>
            </a:r>
          </a:p>
          <a:p>
            <a:pPr marL="742950" lvl="1" indent="-285750">
              <a:lnSpc>
                <a:spcPct val="80000"/>
              </a:lnSpc>
            </a:pPr>
            <a:r>
              <a:rPr lang="en-US" sz="2400"/>
              <a:t>Who</a:t>
            </a:r>
          </a:p>
          <a:p>
            <a:pPr marL="742950" lvl="1" indent="-285750">
              <a:lnSpc>
                <a:spcPct val="80000"/>
              </a:lnSpc>
            </a:pPr>
            <a:r>
              <a:rPr lang="en-US" sz="2400"/>
              <a:t>What (and in what units)</a:t>
            </a:r>
          </a:p>
          <a:p>
            <a:pPr marL="742950" lvl="1" indent="-285750">
              <a:lnSpc>
                <a:spcPct val="80000"/>
              </a:lnSpc>
            </a:pPr>
            <a:r>
              <a:rPr lang="en-US" sz="2400"/>
              <a:t>When</a:t>
            </a:r>
          </a:p>
          <a:p>
            <a:pPr marL="742950" lvl="1" indent="-285750">
              <a:lnSpc>
                <a:spcPct val="80000"/>
              </a:lnSpc>
            </a:pPr>
            <a:r>
              <a:rPr lang="en-US" sz="2400"/>
              <a:t>Where</a:t>
            </a:r>
          </a:p>
          <a:p>
            <a:pPr marL="742950" lvl="1" indent="-285750">
              <a:lnSpc>
                <a:spcPct val="80000"/>
              </a:lnSpc>
            </a:pPr>
            <a:r>
              <a:rPr lang="en-US" sz="2400"/>
              <a:t>Why (if possible)</a:t>
            </a:r>
          </a:p>
          <a:p>
            <a:pPr marL="742950" lvl="1" indent="-285750">
              <a:lnSpc>
                <a:spcPct val="80000"/>
              </a:lnSpc>
            </a:pPr>
            <a:r>
              <a:rPr lang="en-US" sz="2400"/>
              <a:t>and How</a:t>
            </a:r>
          </a:p>
          <a:p>
            <a:pPr marL="742950" lvl="1" indent="-285750">
              <a:lnSpc>
                <a:spcPct val="80000"/>
              </a:lnSpc>
              <a:buFont typeface="Wingdings" pitchFamily="112" charset="2"/>
              <a:buNone/>
            </a:pPr>
            <a:r>
              <a:rPr lang="en-US"/>
              <a:t>of the data.</a:t>
            </a:r>
          </a:p>
          <a:p>
            <a:pPr marL="342900" indent="-342900">
              <a:lnSpc>
                <a:spcPct val="80000"/>
              </a:lnSpc>
            </a:pPr>
            <a:r>
              <a:rPr lang="en-US" sz="2400"/>
              <a:t>Note: the answers to “who” and “what” are essential.</a:t>
            </a:r>
          </a:p>
        </p:txBody>
      </p:sp>
      <p:pic>
        <p:nvPicPr>
          <p:cNvPr id="515076" name="Picture 4" descr="2___"/>
          <p:cNvPicPr>
            <a:picLocks noChangeAspect="1" noChangeArrowheads="1"/>
          </p:cNvPicPr>
          <p:nvPr/>
        </p:nvPicPr>
        <p:blipFill>
          <a:blip r:embed="rId3" cstate="print"/>
          <a:srcRect/>
          <a:stretch>
            <a:fillRect/>
          </a:stretch>
        </p:blipFill>
        <p:spPr bwMode="auto">
          <a:xfrm>
            <a:off x="5029200" y="1633537"/>
            <a:ext cx="2743200" cy="1566863"/>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6098" name="Picture 2" descr="aitta02-02"/>
          <p:cNvPicPr>
            <a:picLocks noChangeAspect="1" noChangeArrowheads="1"/>
          </p:cNvPicPr>
          <p:nvPr/>
        </p:nvPicPr>
        <p:blipFill>
          <a:blip r:embed="rId3" cstate="print"/>
          <a:srcRect/>
          <a:stretch>
            <a:fillRect/>
          </a:stretch>
        </p:blipFill>
        <p:spPr bwMode="auto">
          <a:xfrm>
            <a:off x="381000" y="1371601"/>
            <a:ext cx="8458200" cy="1031081"/>
          </a:xfrm>
          <a:prstGeom prst="rect">
            <a:avLst/>
          </a:prstGeom>
          <a:noFill/>
        </p:spPr>
      </p:pic>
      <p:sp>
        <p:nvSpPr>
          <p:cNvPr id="516099" name="Rectangle 3"/>
          <p:cNvSpPr>
            <a:spLocks noGrp="1" noChangeArrowheads="1"/>
          </p:cNvSpPr>
          <p:nvPr>
            <p:ph type="title"/>
          </p:nvPr>
        </p:nvSpPr>
        <p:spPr/>
        <p:txBody>
          <a:bodyPr/>
          <a:lstStyle/>
          <a:p>
            <a:r>
              <a:rPr lang="en-US"/>
              <a:t>Data Tables</a:t>
            </a:r>
          </a:p>
        </p:txBody>
      </p:sp>
      <p:sp>
        <p:nvSpPr>
          <p:cNvPr id="516100" name="Rectangle 4"/>
          <p:cNvSpPr>
            <a:spLocks noGrp="1" noChangeArrowheads="1"/>
          </p:cNvSpPr>
          <p:nvPr>
            <p:ph type="body" idx="1"/>
          </p:nvPr>
        </p:nvSpPr>
        <p:spPr>
          <a:ln/>
        </p:spPr>
        <p:txBody>
          <a:bodyPr>
            <a:normAutofit fontScale="92500" lnSpcReduction="10000"/>
          </a:bodyPr>
          <a:lstStyle/>
          <a:p>
            <a:pPr marL="342900" indent="-342900"/>
            <a:r>
              <a:rPr lang="en-US" dirty="0"/>
              <a:t>The following </a:t>
            </a:r>
            <a:r>
              <a:rPr lang="en-US" dirty="0">
                <a:solidFill>
                  <a:schemeClr val="accent1"/>
                </a:solidFill>
              </a:rPr>
              <a:t>data table</a:t>
            </a:r>
            <a:r>
              <a:rPr lang="en-US" dirty="0">
                <a:solidFill>
                  <a:srgbClr val="FF0066"/>
                </a:solidFill>
              </a:rPr>
              <a:t> </a:t>
            </a:r>
            <a:r>
              <a:rPr lang="en-US" dirty="0"/>
              <a:t>clearly shows the context of the data presented:</a:t>
            </a:r>
          </a:p>
          <a:p>
            <a:pPr marL="342900" indent="-342900"/>
            <a:endParaRPr lang="en-US" dirty="0"/>
          </a:p>
          <a:p>
            <a:pPr marL="342900" indent="-342900"/>
            <a:endParaRPr lang="en-US" dirty="0"/>
          </a:p>
          <a:p>
            <a:pPr marL="342900" indent="-342900"/>
            <a:endParaRPr lang="en-US" dirty="0"/>
          </a:p>
          <a:p>
            <a:pPr marL="342900" indent="-342900"/>
            <a:endParaRPr lang="en-US" dirty="0"/>
          </a:p>
          <a:p>
            <a:pPr marL="342900" indent="-342900"/>
            <a:r>
              <a:rPr lang="en-US" dirty="0"/>
              <a:t>Notice that this data table tells us the </a:t>
            </a:r>
            <a:r>
              <a:rPr lang="en-US" i="1" dirty="0"/>
              <a:t>What </a:t>
            </a:r>
            <a:r>
              <a:rPr lang="en-US" dirty="0"/>
              <a:t>(column) and </a:t>
            </a:r>
            <a:r>
              <a:rPr lang="en-US" i="1" dirty="0"/>
              <a:t>Who</a:t>
            </a:r>
            <a:r>
              <a:rPr lang="en-US" dirty="0"/>
              <a:t> (row) for these data.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r>
              <a:rPr lang="en-US"/>
              <a:t>Who</a:t>
            </a:r>
          </a:p>
        </p:txBody>
      </p:sp>
      <p:sp>
        <p:nvSpPr>
          <p:cNvPr id="517123" name="Rectangle 3"/>
          <p:cNvSpPr>
            <a:spLocks noGrp="1" noChangeArrowheads="1"/>
          </p:cNvSpPr>
          <p:nvPr>
            <p:ph type="body" idx="1"/>
          </p:nvPr>
        </p:nvSpPr>
        <p:spPr>
          <a:ln/>
        </p:spPr>
        <p:txBody>
          <a:bodyPr>
            <a:normAutofit lnSpcReduction="10000"/>
          </a:bodyPr>
          <a:lstStyle/>
          <a:p>
            <a:pPr marL="342900" indent="-342900"/>
            <a:r>
              <a:rPr lang="en-US"/>
              <a:t>The </a:t>
            </a:r>
            <a:r>
              <a:rPr lang="en-US" i="1"/>
              <a:t>Who</a:t>
            </a:r>
            <a:r>
              <a:rPr lang="en-US"/>
              <a:t> of the data tells us the individual </a:t>
            </a:r>
            <a:r>
              <a:rPr lang="en-US">
                <a:solidFill>
                  <a:schemeClr val="accent1"/>
                </a:solidFill>
              </a:rPr>
              <a:t>cases</a:t>
            </a:r>
            <a:r>
              <a:rPr lang="en-US">
                <a:solidFill>
                  <a:schemeClr val="hlink"/>
                </a:solidFill>
              </a:rPr>
              <a:t> </a:t>
            </a:r>
            <a:r>
              <a:rPr lang="en-US"/>
              <a:t>for which (or whom) we have collected data.</a:t>
            </a:r>
          </a:p>
          <a:p>
            <a:pPr marL="742950" lvl="1" indent="-285750"/>
            <a:r>
              <a:rPr lang="en-US"/>
              <a:t>Individuals who answer a survey are called </a:t>
            </a:r>
            <a:r>
              <a:rPr lang="en-US">
                <a:solidFill>
                  <a:schemeClr val="accent1"/>
                </a:solidFill>
              </a:rPr>
              <a:t>respondents</a:t>
            </a:r>
            <a:r>
              <a:rPr lang="en-US"/>
              <a:t>.</a:t>
            </a:r>
          </a:p>
          <a:p>
            <a:pPr marL="742950" lvl="1" indent="-285750"/>
            <a:r>
              <a:rPr lang="en-US"/>
              <a:t>People on whom we experiment are called </a:t>
            </a:r>
            <a:r>
              <a:rPr lang="en-US">
                <a:solidFill>
                  <a:schemeClr val="accent1"/>
                </a:solidFill>
              </a:rPr>
              <a:t>subjects</a:t>
            </a:r>
            <a:r>
              <a:rPr lang="en-US">
                <a:solidFill>
                  <a:srgbClr val="FF0066"/>
                </a:solidFill>
              </a:rPr>
              <a:t> </a:t>
            </a:r>
            <a:r>
              <a:rPr lang="en-US"/>
              <a:t>or </a:t>
            </a:r>
            <a:r>
              <a:rPr lang="en-US">
                <a:solidFill>
                  <a:schemeClr val="accent1"/>
                </a:solidFill>
              </a:rPr>
              <a:t>participants</a:t>
            </a:r>
            <a:r>
              <a:rPr lang="en-US"/>
              <a:t>.</a:t>
            </a:r>
          </a:p>
          <a:p>
            <a:pPr marL="742950" lvl="1" indent="-285750"/>
            <a:r>
              <a:rPr lang="en-US"/>
              <a:t>Animals, plants, and inanimate subjects are called </a:t>
            </a:r>
            <a:r>
              <a:rPr lang="en-US">
                <a:solidFill>
                  <a:schemeClr val="accent1"/>
                </a:solidFill>
              </a:rPr>
              <a:t>experimental units</a:t>
            </a:r>
            <a:r>
              <a:rPr lang="en-US"/>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p:txBody>
          <a:bodyPr/>
          <a:lstStyle/>
          <a:p>
            <a:r>
              <a:rPr lang="en-US" dirty="0" smtClean="0"/>
              <a:t>Who</a:t>
            </a:r>
            <a:endParaRPr lang="en-US" dirty="0"/>
          </a:p>
        </p:txBody>
      </p:sp>
      <p:sp>
        <p:nvSpPr>
          <p:cNvPr id="518147" name="Rectangle 3"/>
          <p:cNvSpPr>
            <a:spLocks noGrp="1" noChangeArrowheads="1"/>
          </p:cNvSpPr>
          <p:nvPr>
            <p:ph type="body" idx="1"/>
          </p:nvPr>
        </p:nvSpPr>
        <p:spPr>
          <a:ln/>
        </p:spPr>
        <p:txBody>
          <a:bodyPr/>
          <a:lstStyle/>
          <a:p>
            <a:pPr marL="342900" indent="-342900"/>
            <a:r>
              <a:rPr lang="en-US"/>
              <a:t>Sometimes people just refer to data values as </a:t>
            </a:r>
            <a:r>
              <a:rPr lang="en-US">
                <a:solidFill>
                  <a:schemeClr val="accent1"/>
                </a:solidFill>
              </a:rPr>
              <a:t>observations</a:t>
            </a:r>
            <a:r>
              <a:rPr lang="en-US">
                <a:solidFill>
                  <a:schemeClr val="hlink"/>
                </a:solidFill>
              </a:rPr>
              <a:t> </a:t>
            </a:r>
            <a:r>
              <a:rPr lang="en-US"/>
              <a:t>and are not clear about the </a:t>
            </a:r>
            <a:r>
              <a:rPr lang="en-US" i="1"/>
              <a:t>Who</a:t>
            </a:r>
            <a:r>
              <a:rPr lang="en-US"/>
              <a:t>.</a:t>
            </a:r>
          </a:p>
          <a:p>
            <a:pPr marL="742950" lvl="1" indent="-285750"/>
            <a:r>
              <a:rPr lang="en-US"/>
              <a:t>But we need to know the </a:t>
            </a:r>
            <a:r>
              <a:rPr lang="en-US" i="1"/>
              <a:t>Who</a:t>
            </a:r>
            <a:r>
              <a:rPr lang="en-US"/>
              <a:t> of the data so we can learn what the data say.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r>
              <a:rPr lang="en-US"/>
              <a:t>What and Why</a:t>
            </a:r>
          </a:p>
        </p:txBody>
      </p:sp>
      <p:sp>
        <p:nvSpPr>
          <p:cNvPr id="519171" name="Rectangle 3"/>
          <p:cNvSpPr>
            <a:spLocks noGrp="1" noChangeArrowheads="1"/>
          </p:cNvSpPr>
          <p:nvPr>
            <p:ph type="body" idx="1"/>
          </p:nvPr>
        </p:nvSpPr>
        <p:spPr>
          <a:ln/>
        </p:spPr>
        <p:txBody>
          <a:bodyPr/>
          <a:lstStyle/>
          <a:p>
            <a:pPr marL="342900" indent="-342900">
              <a:lnSpc>
                <a:spcPct val="90000"/>
              </a:lnSpc>
            </a:pPr>
            <a:r>
              <a:rPr lang="en-US" dirty="0">
                <a:solidFill>
                  <a:schemeClr val="accent1"/>
                </a:solidFill>
              </a:rPr>
              <a:t>Variables</a:t>
            </a:r>
            <a:r>
              <a:rPr lang="en-US" dirty="0"/>
              <a:t> are characteristics recorded about each individual. </a:t>
            </a:r>
          </a:p>
          <a:p>
            <a:pPr marL="342900" indent="-342900">
              <a:lnSpc>
                <a:spcPct val="90000"/>
              </a:lnSpc>
            </a:pPr>
            <a:r>
              <a:rPr lang="en-US" dirty="0"/>
              <a:t>The variables should have a name that identify </a:t>
            </a:r>
            <a:r>
              <a:rPr lang="en-US" i="1" dirty="0"/>
              <a:t>What</a:t>
            </a:r>
            <a:r>
              <a:rPr lang="en-US" dirty="0"/>
              <a:t> has been measured.</a:t>
            </a:r>
          </a:p>
          <a:p>
            <a:pPr marL="342900" indent="-342900">
              <a:lnSpc>
                <a:spcPct val="90000"/>
              </a:lnSpc>
            </a:pPr>
            <a:r>
              <a:rPr lang="en-US" dirty="0"/>
              <a:t>To understand variables, you must </a:t>
            </a:r>
            <a:r>
              <a:rPr lang="en-US" i="1" dirty="0"/>
              <a:t>Think </a:t>
            </a:r>
            <a:r>
              <a:rPr lang="en-US" dirty="0"/>
              <a:t>about what you want to know</a:t>
            </a:r>
            <a:r>
              <a:rPr lang="en-US" dirty="0" smtClean="0"/>
              <a:t>.</a:t>
            </a:r>
          </a:p>
          <a:p>
            <a:pPr marL="342900" indent="-342900">
              <a:lnSpc>
                <a:spcPct val="90000"/>
              </a:lnSpc>
            </a:pPr>
            <a:r>
              <a:rPr lang="en-US" dirty="0" smtClean="0"/>
              <a:t>Statistics Variables are different than Algebra variables</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p:txBody>
          <a:bodyPr/>
          <a:lstStyle/>
          <a:p>
            <a:r>
              <a:rPr lang="en-US" dirty="0"/>
              <a:t>What and </a:t>
            </a:r>
            <a:r>
              <a:rPr lang="en-US" dirty="0" smtClean="0"/>
              <a:t>Why</a:t>
            </a:r>
            <a:endParaRPr lang="en-US" dirty="0"/>
          </a:p>
        </p:txBody>
      </p:sp>
      <p:sp>
        <p:nvSpPr>
          <p:cNvPr id="520195" name="Rectangle 3"/>
          <p:cNvSpPr>
            <a:spLocks noGrp="1" noChangeArrowheads="1"/>
          </p:cNvSpPr>
          <p:nvPr>
            <p:ph type="body" idx="1"/>
          </p:nvPr>
        </p:nvSpPr>
        <p:spPr>
          <a:ln/>
        </p:spPr>
        <p:txBody>
          <a:bodyPr/>
          <a:lstStyle/>
          <a:p>
            <a:pPr marL="342900" indent="-342900">
              <a:lnSpc>
                <a:spcPct val="90000"/>
              </a:lnSpc>
            </a:pPr>
            <a:r>
              <a:rPr lang="en-US"/>
              <a:t>Some variables have units that tell how each value has been measured and tell the scale of the measurement.</a:t>
            </a:r>
          </a:p>
        </p:txBody>
      </p:sp>
      <p:pic>
        <p:nvPicPr>
          <p:cNvPr id="520196" name="Picture 4" descr="ta02-p10"/>
          <p:cNvPicPr>
            <a:picLocks noChangeAspect="1" noChangeArrowheads="1"/>
          </p:cNvPicPr>
          <p:nvPr/>
        </p:nvPicPr>
        <p:blipFill>
          <a:blip r:embed="rId2" cstate="print"/>
          <a:srcRect/>
          <a:stretch>
            <a:fillRect/>
          </a:stretch>
        </p:blipFill>
        <p:spPr bwMode="auto">
          <a:xfrm>
            <a:off x="2057400" y="1504950"/>
            <a:ext cx="4953000" cy="3652839"/>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t>What and </a:t>
            </a:r>
            <a:r>
              <a:rPr lang="en-US" dirty="0" smtClean="0"/>
              <a:t>Why</a:t>
            </a:r>
            <a:endParaRPr lang="en-US" dirty="0"/>
          </a:p>
        </p:txBody>
      </p:sp>
      <p:sp>
        <p:nvSpPr>
          <p:cNvPr id="521219" name="Rectangle 3"/>
          <p:cNvSpPr>
            <a:spLocks noGrp="1" noChangeArrowheads="1"/>
          </p:cNvSpPr>
          <p:nvPr>
            <p:ph type="body" idx="1"/>
          </p:nvPr>
        </p:nvSpPr>
        <p:spPr>
          <a:ln/>
        </p:spPr>
        <p:txBody>
          <a:bodyPr>
            <a:normAutofit fontScale="92500"/>
          </a:bodyPr>
          <a:lstStyle/>
          <a:p>
            <a:pPr marL="342900" indent="-342900">
              <a:lnSpc>
                <a:spcPct val="90000"/>
              </a:lnSpc>
            </a:pPr>
            <a:r>
              <a:rPr lang="en-US"/>
              <a:t>A </a:t>
            </a:r>
            <a:r>
              <a:rPr lang="en-US">
                <a:solidFill>
                  <a:schemeClr val="accent1"/>
                </a:solidFill>
              </a:rPr>
              <a:t>categorical (or qualitative)</a:t>
            </a:r>
            <a:r>
              <a:rPr lang="en-US"/>
              <a:t> variable names categories and answers questions about how cases fall into those categories.</a:t>
            </a:r>
          </a:p>
          <a:p>
            <a:pPr marL="742950" lvl="1" indent="-285750">
              <a:lnSpc>
                <a:spcPct val="90000"/>
              </a:lnSpc>
            </a:pPr>
            <a:r>
              <a:rPr lang="en-US"/>
              <a:t>Categorical examples: sex, race, ethnicity</a:t>
            </a:r>
          </a:p>
          <a:p>
            <a:pPr marL="342900" indent="-342900">
              <a:lnSpc>
                <a:spcPct val="90000"/>
              </a:lnSpc>
            </a:pPr>
            <a:r>
              <a:rPr lang="en-US"/>
              <a:t>A </a:t>
            </a:r>
            <a:r>
              <a:rPr lang="en-US">
                <a:solidFill>
                  <a:schemeClr val="accent1"/>
                </a:solidFill>
              </a:rPr>
              <a:t>quantitative</a:t>
            </a:r>
            <a:r>
              <a:rPr lang="en-US"/>
              <a:t> variable is a measured variable (with units) that answers questions about the quantity of what is being measured.</a:t>
            </a:r>
          </a:p>
          <a:p>
            <a:pPr marL="742950" lvl="1" indent="-285750">
              <a:lnSpc>
                <a:spcPct val="90000"/>
              </a:lnSpc>
            </a:pPr>
            <a:r>
              <a:rPr lang="en-US"/>
              <a:t>Quantitative examples: income ($), height (inches), weight (pounds)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Jeff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Jeff01</Template>
  <TotalTime>49</TotalTime>
  <Words>1270</Words>
  <Application>Microsoft Office PowerPoint</Application>
  <PresentationFormat>On-screen Show (16:9)</PresentationFormat>
  <Paragraphs>133</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Jeff01</vt:lpstr>
      <vt:lpstr>Statistics 2</vt:lpstr>
      <vt:lpstr>What Are Data?</vt:lpstr>
      <vt:lpstr>The “W’s”</vt:lpstr>
      <vt:lpstr>Data Tables</vt:lpstr>
      <vt:lpstr>Who</vt:lpstr>
      <vt:lpstr>Who</vt:lpstr>
      <vt:lpstr>What and Why</vt:lpstr>
      <vt:lpstr>What and Why</vt:lpstr>
      <vt:lpstr>What and Why</vt:lpstr>
      <vt:lpstr>What and Why</vt:lpstr>
      <vt:lpstr>What and Why</vt:lpstr>
      <vt:lpstr>What and Why</vt:lpstr>
      <vt:lpstr>Counts Count</vt:lpstr>
      <vt:lpstr>Counts Count</vt:lpstr>
      <vt:lpstr>Identifying Identifiers</vt:lpstr>
      <vt:lpstr>Where, When, and How</vt:lpstr>
      <vt:lpstr>Where, When, and How</vt:lpstr>
      <vt:lpstr>What Can Go Wrong?</vt:lpstr>
      <vt:lpstr>What have we learned?</vt:lpstr>
      <vt:lpstr>What have we learned? (cont.)</vt:lpstr>
      <vt:lpstr>Displaying Data</vt:lpstr>
      <vt:lpstr>Displaying Data</vt:lpstr>
      <vt:lpstr>Example</vt:lpstr>
      <vt:lpstr>Example</vt:lpstr>
      <vt:lpstr>Example</vt:lpstr>
      <vt:lpstr>Example</vt:lpstr>
      <vt:lpstr>Homework</vt:lpstr>
    </vt:vector>
  </TitlesOfParts>
  <Company>Wall to Wall Stencils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2</dc:title>
  <dc:creator>Jeff Fronius</dc:creator>
  <cp:lastModifiedBy>Jeff Fronius</cp:lastModifiedBy>
  <cp:revision>7</cp:revision>
  <dcterms:created xsi:type="dcterms:W3CDTF">2013-08-04T12:13:41Z</dcterms:created>
  <dcterms:modified xsi:type="dcterms:W3CDTF">2014-07-30T17:39:03Z</dcterms:modified>
</cp:coreProperties>
</file>