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5" r:id="rId16"/>
    <p:sldId id="286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7" r:id="rId27"/>
    <p:sldId id="288" r:id="rId28"/>
    <p:sldId id="289" r:id="rId29"/>
    <p:sldId id="290" r:id="rId30"/>
    <p:sldId id="291" r:id="rId31"/>
    <p:sldId id="292" r:id="rId32"/>
    <p:sldId id="279" r:id="rId33"/>
    <p:sldId id="280" r:id="rId34"/>
    <p:sldId id="281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282" r:id="rId49"/>
    <p:sldId id="283" r:id="rId50"/>
    <p:sldId id="284" r:id="rId51"/>
    <p:sldId id="306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794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791201"/>
            <a:ext cx="8001000" cy="1066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14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4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179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179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5410200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>
              <a:buClr>
                <a:schemeClr val="tx2">
                  <a:lumMod val="75000"/>
                </a:schemeClr>
              </a:buClr>
              <a:defRPr/>
            </a:lvl3pPr>
            <a:lvl4pPr>
              <a:buClr>
                <a:schemeClr val="tx2">
                  <a:lumMod val="75000"/>
                </a:schemeClr>
              </a:buClr>
              <a:defRPr/>
            </a:lvl4pPr>
            <a:lvl5pPr>
              <a:buClr>
                <a:schemeClr val="tx2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1"/>
            <a:ext cx="7772400" cy="11430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601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4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150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868680"/>
            <a:ext cx="4040188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3" y="13716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3" y="868680"/>
            <a:ext cx="4041775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56959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4984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37160"/>
            <a:ext cx="3008313" cy="52857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486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49377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6053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839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715000"/>
            <a:ext cx="9144000" cy="0"/>
          </a:xfrm>
          <a:prstGeom prst="line">
            <a:avLst/>
          </a:prstGeom>
          <a:ln w="508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Statistics 26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Comparing Counts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One-Sided or Two-Sided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/>
              <a:t>The mechanics may work like a one-sided test, but the interpretation of a chi-square test is in some ways </a:t>
            </a:r>
            <a:r>
              <a:rPr lang="en-US" i="1"/>
              <a:t>many</a:t>
            </a:r>
            <a:r>
              <a:rPr lang="en-US"/>
              <a:t>-sided.</a:t>
            </a:r>
          </a:p>
          <a:p>
            <a:pPr marL="342900" indent="-342900">
              <a:lnSpc>
                <a:spcPct val="90000"/>
              </a:lnSpc>
            </a:pPr>
            <a:r>
              <a:rPr lang="en-US"/>
              <a:t>There are many ways the null hypothesis could be wrong.</a:t>
            </a:r>
          </a:p>
          <a:p>
            <a:pPr marL="342900" indent="-342900">
              <a:lnSpc>
                <a:spcPct val="90000"/>
              </a:lnSpc>
            </a:pPr>
            <a:r>
              <a:rPr lang="en-US"/>
              <a:t>There’s no direction to the rejection of the null model—all we know is that it doesn’t fit.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Chi-Square Calculation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09600" indent="-609600">
              <a:lnSpc>
                <a:spcPct val="90000"/>
              </a:lnSpc>
              <a:buClr>
                <a:schemeClr val="hlink"/>
              </a:buClr>
              <a:buSzTx/>
              <a:buFontTx/>
              <a:buAutoNum type="arabicPeriod"/>
            </a:pPr>
            <a:r>
              <a:rPr lang="en-US">
                <a:solidFill>
                  <a:schemeClr val="hlink"/>
                </a:solidFill>
              </a:rPr>
              <a:t>Find the expected values: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/>
              <a:t>Every model gives a hypothesized proportion for each cell.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/>
              <a:t>The expected value is the product of the total number of observations times this proportion.</a:t>
            </a:r>
          </a:p>
          <a:p>
            <a:pPr marL="609600" indent="-609600">
              <a:lnSpc>
                <a:spcPct val="90000"/>
              </a:lnSpc>
              <a:buClr>
                <a:schemeClr val="hlink"/>
              </a:buClr>
              <a:buSzTx/>
              <a:buFontTx/>
              <a:buAutoNum type="arabicPeriod"/>
            </a:pPr>
            <a:r>
              <a:rPr lang="en-US">
                <a:solidFill>
                  <a:schemeClr val="hlink"/>
                </a:solidFill>
              </a:rPr>
              <a:t>Compute the residuals:</a:t>
            </a:r>
            <a:r>
              <a:rPr lang="en-US"/>
              <a:t> Once you have expected values for each cell, find the residuals, </a:t>
            </a:r>
            <a:r>
              <a:rPr lang="en-US" i="1"/>
              <a:t>Observed – Expected</a:t>
            </a:r>
            <a:r>
              <a:rPr lang="en-US"/>
              <a:t>.</a:t>
            </a:r>
          </a:p>
          <a:p>
            <a:pPr marL="609600" indent="-609600">
              <a:lnSpc>
                <a:spcPct val="90000"/>
              </a:lnSpc>
              <a:buClr>
                <a:schemeClr val="hlink"/>
              </a:buClr>
              <a:buSzTx/>
              <a:buFontTx/>
              <a:buAutoNum type="arabicPeriod"/>
            </a:pPr>
            <a:r>
              <a:rPr lang="en-US">
                <a:solidFill>
                  <a:schemeClr val="hlink"/>
                </a:solidFill>
              </a:rPr>
              <a:t>Square the residuals.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Chi-Square </a:t>
            </a:r>
            <a:r>
              <a:rPr lang="en-US" dirty="0" smtClean="0"/>
              <a:t>Calculation</a:t>
            </a:r>
            <a:endParaRPr lang="en-US" dirty="0"/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09600" indent="-609600">
              <a:lnSpc>
                <a:spcPct val="90000"/>
              </a:lnSpc>
              <a:buClr>
                <a:schemeClr val="hlink"/>
              </a:buClr>
              <a:buSzTx/>
              <a:buFontTx/>
              <a:buAutoNum type="arabicPeriod" startAt="4"/>
            </a:pPr>
            <a:r>
              <a:rPr lang="en-US">
                <a:solidFill>
                  <a:schemeClr val="hlink"/>
                </a:solidFill>
              </a:rPr>
              <a:t>Compute the components.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Now find the components  </a:t>
            </a:r>
          </a:p>
          <a:p>
            <a:pPr marL="609600" indent="-609600">
              <a:lnSpc>
                <a:spcPct val="90000"/>
              </a:lnSpc>
              <a:buClr>
                <a:schemeClr val="hlink"/>
              </a:buClr>
              <a:buSzTx/>
              <a:buFontTx/>
              <a:buAutoNum type="arabicPeriod" startAt="4"/>
            </a:pPr>
            <a:endParaRPr lang="en-US"/>
          </a:p>
          <a:p>
            <a:pPr marL="609600" indent="-609600">
              <a:lnSpc>
                <a:spcPct val="90000"/>
              </a:lnSpc>
              <a:buSzTx/>
              <a:buFontTx/>
              <a:buNone/>
            </a:pPr>
            <a:endParaRPr lang="en-US"/>
          </a:p>
          <a:p>
            <a:pPr marL="609600" indent="-609600">
              <a:lnSpc>
                <a:spcPct val="90000"/>
              </a:lnSpc>
              <a:buSzTx/>
              <a:buFontTx/>
              <a:buNone/>
            </a:pPr>
            <a:r>
              <a:rPr lang="en-US"/>
              <a:t>	for each cell.</a:t>
            </a:r>
          </a:p>
          <a:p>
            <a:pPr marL="609600" indent="-609600">
              <a:lnSpc>
                <a:spcPct val="90000"/>
              </a:lnSpc>
              <a:buClr>
                <a:schemeClr val="hlink"/>
              </a:buClr>
              <a:buSzTx/>
              <a:buFontTx/>
              <a:buAutoNum type="arabicPeriod" startAt="5"/>
            </a:pPr>
            <a:r>
              <a:rPr lang="en-US">
                <a:solidFill>
                  <a:schemeClr val="hlink"/>
                </a:solidFill>
              </a:rPr>
              <a:t>Find the sum of the components</a:t>
            </a:r>
            <a:r>
              <a:rPr lang="en-US"/>
              <a:t> (that’s the chi-square statistic).</a:t>
            </a:r>
          </a:p>
          <a:p>
            <a:pPr marL="609600" indent="-609600">
              <a:lnSpc>
                <a:spcPct val="90000"/>
              </a:lnSpc>
              <a:buSzTx/>
              <a:buFontTx/>
              <a:buNone/>
            </a:pPr>
            <a:endParaRPr lang="en-US"/>
          </a:p>
        </p:txBody>
      </p:sp>
      <p:graphicFrame>
        <p:nvGraphicFramePr>
          <p:cNvPr id="527364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2590801" y="1417320"/>
          <a:ext cx="3523995" cy="1097280"/>
        </p:xfrm>
        <a:graphic>
          <a:graphicData uri="http://schemas.openxmlformats.org/presentationml/2006/ole">
            <p:oleObj spid="_x0000_s2050" name="Equation" r:id="rId3" imgW="1549080" imgH="4824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Chi-Square </a:t>
            </a:r>
            <a:r>
              <a:rPr lang="en-US" sz="3200" dirty="0" smtClean="0"/>
              <a:t>Calculation</a:t>
            </a:r>
            <a:endParaRPr lang="en-US" sz="3200" dirty="0"/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5486400" cy="5410200"/>
          </a:xfrm>
          <a:ln/>
        </p:spPr>
        <p:txBody>
          <a:bodyPr>
            <a:normAutofit/>
          </a:bodyPr>
          <a:lstStyle/>
          <a:p>
            <a:pPr marL="609600" indent="-609600">
              <a:buClr>
                <a:schemeClr val="hlink"/>
              </a:buClr>
              <a:buSzTx/>
              <a:buFontTx/>
              <a:buAutoNum type="arabicPeriod" startAt="6"/>
            </a:pPr>
            <a:r>
              <a:rPr lang="en-US" sz="2800" dirty="0">
                <a:solidFill>
                  <a:schemeClr val="hlink"/>
                </a:solidFill>
              </a:rPr>
              <a:t>Find the degrees of freedom.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It’s equal to the number of cells minus one.</a:t>
            </a:r>
            <a:endParaRPr lang="en-US" sz="2800" dirty="0">
              <a:solidFill>
                <a:srgbClr val="FF0000"/>
              </a:solidFill>
            </a:endParaRPr>
          </a:p>
          <a:p>
            <a:pPr marL="609600" indent="-609600">
              <a:buClr>
                <a:schemeClr val="hlink"/>
              </a:buClr>
              <a:buSzTx/>
              <a:buFontTx/>
              <a:buAutoNum type="arabicPeriod" startAt="6"/>
            </a:pPr>
            <a:r>
              <a:rPr lang="en-US" sz="2800" dirty="0">
                <a:solidFill>
                  <a:schemeClr val="hlink"/>
                </a:solidFill>
              </a:rPr>
              <a:t>Test the hypothesis. </a:t>
            </a:r>
          </a:p>
          <a:p>
            <a:pPr marL="990600" lvl="1" indent="-533400">
              <a:buClr>
                <a:srgbClr val="FF6600"/>
              </a:buClr>
              <a:buSzTx/>
              <a:buFont typeface="Wingdings" pitchFamily="112" charset="2"/>
              <a:buChar char="§"/>
            </a:pPr>
            <a:r>
              <a:rPr lang="en-US" sz="2400" dirty="0"/>
              <a:t>Use your chi-square statistic to find the P-value. (Remember, you’ll always have a one-sided test.)</a:t>
            </a:r>
          </a:p>
          <a:p>
            <a:pPr marL="990600" lvl="1" indent="-533400">
              <a:buClr>
                <a:srgbClr val="FF6600"/>
              </a:buClr>
              <a:buSzTx/>
              <a:buFont typeface="Wingdings" pitchFamily="112" charset="2"/>
              <a:buChar char="§"/>
            </a:pPr>
            <a:r>
              <a:rPr lang="en-US" sz="2400" dirty="0"/>
              <a:t>Large chi-square values mean lots of deviation from the hypothesized model, so they give small P-values.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3634" y="2514600"/>
            <a:ext cx="3540366" cy="284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77000" y="16002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Reject the null with a high P-value</a:t>
            </a:r>
            <a:endParaRPr lang="en-US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But I Believe the Model…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/>
          </a:bodyPr>
          <a:lstStyle/>
          <a:p>
            <a:pPr marL="342900" indent="-342900"/>
            <a:r>
              <a:rPr lang="en-US"/>
              <a:t>Goodness-of-fit tests are likely to be performed by people who have a theory of what the proportions </a:t>
            </a:r>
            <a:r>
              <a:rPr lang="en-US" i="1"/>
              <a:t>should</a:t>
            </a:r>
            <a:r>
              <a:rPr lang="en-US"/>
              <a:t> be, and who believe their theory to be true.</a:t>
            </a:r>
          </a:p>
          <a:p>
            <a:pPr marL="342900" indent="-342900"/>
            <a:r>
              <a:rPr lang="en-US"/>
              <a:t>Unfortunately, the only </a:t>
            </a:r>
            <a:r>
              <a:rPr lang="en-US" i="1"/>
              <a:t>null</a:t>
            </a:r>
            <a:r>
              <a:rPr lang="en-US"/>
              <a:t> hypothesis available for a goodness-of-fit test is that the theory is true. </a:t>
            </a:r>
          </a:p>
          <a:p>
            <a:pPr marL="342900" indent="-342900"/>
            <a:r>
              <a:rPr lang="en-US"/>
              <a:t>As we know, the hypothesis testing procedure allows us only to reject or fail to reject the null.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Calculate how many of each color you should have found in your bag (based on the total number of candies)</a:t>
            </a:r>
          </a:p>
          <a:p>
            <a:r>
              <a:rPr lang="en-US" dirty="0" smtClean="0"/>
              <a:t>Complete a goodness-of-fit test.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77077">
            <a:off x="6234500" y="4711687"/>
            <a:ext cx="3035994" cy="265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2788920"/>
            <a:ext cx="800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dobe Garamond Pro" pitchFamily="18" charset="0"/>
              </a:rPr>
              <a:t>M&amp;M'S MILK CHOCOLATE: 24% cyan blue, 20% orange, 16% green, </a:t>
            </a: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dobe Garamond Pro" pitchFamily="18" charset="0"/>
              </a:rPr>
              <a:t>14% bright yellow, 13% red, 13% brown.</a:t>
            </a:r>
          </a:p>
          <a:p>
            <a:endParaRPr lang="en-US" b="1" dirty="0" smtClean="0">
              <a:solidFill>
                <a:schemeClr val="accent6">
                  <a:lumMod val="50000"/>
                </a:schemeClr>
              </a:solidFill>
              <a:latin typeface="Adobe Garamond Pro" pitchFamily="18" charset="0"/>
            </a:endParaRP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dobe Garamond Pro" pitchFamily="18" charset="0"/>
              </a:rPr>
              <a:t>Each large production batch is blended to those ratios and mixed thoroughly. However, since the individual packages are filled by weight on high-speed equipment, and not by count, it is possible to have an unusual color distribution. </a:t>
            </a:r>
          </a:p>
          <a:p>
            <a:endParaRPr lang="en-US" b="1" dirty="0">
              <a:solidFill>
                <a:schemeClr val="accent6">
                  <a:lumMod val="50000"/>
                </a:schemeClr>
              </a:solidFill>
              <a:latin typeface="Adobe Garamond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a goodness-of-fit test.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77077">
            <a:off x="6234500" y="4711687"/>
            <a:ext cx="3035994" cy="265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96012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dobe Garamond Pro" pitchFamily="18" charset="0"/>
              </a:rPr>
              <a:t>M&amp;M'S MILK CHOCOLATE: 24% cyan blue, 20% orange, 16% green, </a:t>
            </a: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dobe Garamond Pro" pitchFamily="18" charset="0"/>
              </a:rPr>
              <a:t>14% bright yellow, 13% red, 13% brown.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31720"/>
            <a:ext cx="8324850" cy="86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But I Believe the Model</a:t>
            </a:r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/>
              <a:t>We can never confirm that a theory is in fact true. </a:t>
            </a:r>
          </a:p>
          <a:p>
            <a:pPr marL="342900" indent="-342900"/>
            <a:r>
              <a:rPr lang="en-US"/>
              <a:t>At best, we can point out only that the data are consistent with the proposed theory.</a:t>
            </a:r>
          </a:p>
          <a:p>
            <a:pPr marL="742950" lvl="1" indent="-285750"/>
            <a:r>
              <a:rPr lang="en-US"/>
              <a:t>Remember, it’s that idea of “not guilty” versus “innocent.”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Comparing Observed Distributions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/>
              <a:t>A test comparing the distribution of counts for two or more groups on the same categorical variable is called a </a:t>
            </a:r>
            <a:r>
              <a:rPr lang="en-US">
                <a:solidFill>
                  <a:schemeClr val="hlink"/>
                </a:solidFill>
              </a:rPr>
              <a:t>chi-square test of homogeneity</a:t>
            </a:r>
            <a:r>
              <a:rPr lang="en-US"/>
              <a:t>.</a:t>
            </a:r>
          </a:p>
          <a:p>
            <a:pPr marL="342900" indent="-342900"/>
            <a:r>
              <a:rPr lang="en-US"/>
              <a:t>A test of homogeneity is actually the generalization of the two-proportion </a:t>
            </a:r>
            <a:r>
              <a:rPr lang="en-US" i="1"/>
              <a:t>z</a:t>
            </a:r>
            <a:r>
              <a:rPr lang="en-US"/>
              <a:t>-test.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Comparing Observed </a:t>
            </a:r>
            <a:r>
              <a:rPr lang="en-US" sz="3000" dirty="0" smtClean="0"/>
              <a:t>Distributions</a:t>
            </a:r>
            <a:endParaRPr lang="en-US" sz="3000" dirty="0"/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/>
              <a:t>The statistic that we calculate for this test is </a:t>
            </a:r>
            <a:r>
              <a:rPr lang="en-US" i="1"/>
              <a:t>identical</a:t>
            </a:r>
            <a:r>
              <a:rPr lang="en-US"/>
              <a:t> to the chi-square statistic for goodness-of-fit. </a:t>
            </a:r>
          </a:p>
          <a:p>
            <a:pPr marL="342900" indent="-342900">
              <a:lnSpc>
                <a:spcPct val="90000"/>
              </a:lnSpc>
            </a:pPr>
            <a:r>
              <a:rPr lang="en-US"/>
              <a:t>In this test, however, we ask whether choices are the same among different groups (i.e., there is no model). </a:t>
            </a:r>
          </a:p>
          <a:p>
            <a:pPr marL="342900" indent="-342900">
              <a:lnSpc>
                <a:spcPct val="90000"/>
              </a:lnSpc>
            </a:pPr>
            <a:r>
              <a:rPr lang="en-US"/>
              <a:t>The expected counts are found directly from the data and we have different degrees of freedom.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Goodness-of-Fit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/>
              <a:t>A test of whether the distribution of counts in one categorical variable matches the distribution predicted by a model is called a </a:t>
            </a:r>
            <a:r>
              <a:rPr lang="en-US">
                <a:solidFill>
                  <a:schemeClr val="hlink"/>
                </a:solidFill>
              </a:rPr>
              <a:t>goodness-of-fit </a:t>
            </a:r>
            <a:r>
              <a:rPr lang="en-US"/>
              <a:t>test.</a:t>
            </a:r>
          </a:p>
          <a:p>
            <a:pPr marL="342900" indent="-342900"/>
            <a:r>
              <a:rPr lang="en-US"/>
              <a:t>As usual, there are assumptions and conditions to consider…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Assumptions and Conditions</a:t>
            </a:r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/>
              <a:t>The assumptions and conditions are the same as for the chi-square goodness-of-fit test:</a:t>
            </a:r>
          </a:p>
          <a:p>
            <a:pPr marL="742950" lvl="1" indent="-285750">
              <a:lnSpc>
                <a:spcPct val="90000"/>
              </a:lnSpc>
              <a:buClr>
                <a:srgbClr val="FF6600"/>
              </a:buClr>
            </a:pPr>
            <a:r>
              <a:rPr lang="en-US">
                <a:solidFill>
                  <a:schemeClr val="hlink"/>
                </a:solidFill>
              </a:rPr>
              <a:t>Counted Data Condition: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The data must be counts.</a:t>
            </a:r>
            <a:endParaRPr lang="en-US">
              <a:solidFill>
                <a:srgbClr val="FF0000"/>
              </a:solidFill>
            </a:endParaRPr>
          </a:p>
          <a:p>
            <a:pPr marL="742950" lvl="1" indent="-285750">
              <a:lnSpc>
                <a:spcPct val="90000"/>
              </a:lnSpc>
              <a:buClr>
                <a:srgbClr val="FF6600"/>
              </a:buClr>
            </a:pPr>
            <a:r>
              <a:rPr lang="en-US">
                <a:solidFill>
                  <a:schemeClr val="hlink"/>
                </a:solidFill>
              </a:rPr>
              <a:t>Randomization Condition and 10% Condition: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As long as we don’t want to generalize, we don’t have to check these conditions.</a:t>
            </a:r>
            <a:endParaRPr lang="en-US">
              <a:solidFill>
                <a:srgbClr val="FF0000"/>
              </a:solidFill>
            </a:endParaRPr>
          </a:p>
          <a:p>
            <a:pPr marL="742950" lvl="1" indent="-285750">
              <a:lnSpc>
                <a:spcPct val="90000"/>
              </a:lnSpc>
              <a:buClr>
                <a:srgbClr val="FF6600"/>
              </a:buClr>
            </a:pPr>
            <a:r>
              <a:rPr lang="en-US">
                <a:solidFill>
                  <a:schemeClr val="hlink"/>
                </a:solidFill>
              </a:rPr>
              <a:t>Expected Cell Frequency Condition: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The expected count in each cell must be at least 5.</a:t>
            </a:r>
            <a:endParaRPr lang="en-US">
              <a:solidFill>
                <a:srgbClr val="FF0000"/>
              </a:solidFill>
            </a:endParaRPr>
          </a:p>
          <a:p>
            <a:pPr marL="342900" indent="-342900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Calculations</a:t>
            </a:r>
          </a:p>
        </p:txBody>
      </p:sp>
      <p:graphicFrame>
        <p:nvGraphicFramePr>
          <p:cNvPr id="534532" name="Object 4"/>
          <p:cNvGraphicFramePr>
            <a:graphicFrameLocks noChangeAspect="1"/>
          </p:cNvGraphicFramePr>
          <p:nvPr>
            <p:ph idx="1"/>
          </p:nvPr>
        </p:nvGraphicFramePr>
        <p:xfrm>
          <a:off x="3810000" y="1371600"/>
          <a:ext cx="3048000" cy="1208868"/>
        </p:xfrm>
        <a:graphic>
          <a:graphicData uri="http://schemas.openxmlformats.org/presentationml/2006/ole">
            <p:oleObj spid="_x0000_s3074" name="Equation" r:id="rId3" imgW="1498320" imgH="495000" progId="">
              <p:embed/>
            </p:oleObj>
          </a:graphicData>
        </a:graphic>
      </p:graphicFrame>
      <p:sp>
        <p:nvSpPr>
          <p:cNvPr id="534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1" y="228600"/>
            <a:ext cx="8294687" cy="5257800"/>
          </a:xfrm>
          <a:ln/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sz="2400" dirty="0"/>
              <a:t>To find the expected counts, we multiply the row total by the column total and divide by the grand total.</a:t>
            </a:r>
          </a:p>
          <a:p>
            <a:pPr marL="342900" indent="-342900">
              <a:lnSpc>
                <a:spcPct val="90000"/>
              </a:lnSpc>
            </a:pPr>
            <a:r>
              <a:rPr lang="en-US" sz="2400" dirty="0"/>
              <a:t>We calculated the chi-square statistic as we did in the goodness-of-fit test: </a:t>
            </a:r>
          </a:p>
          <a:p>
            <a:pPr marL="342900" indent="-342900">
              <a:lnSpc>
                <a:spcPct val="90000"/>
              </a:lnSpc>
            </a:pPr>
            <a:endParaRPr lang="en-US" sz="2400" dirty="0"/>
          </a:p>
          <a:p>
            <a:pPr marL="342900" indent="-342900">
              <a:lnSpc>
                <a:spcPct val="90000"/>
              </a:lnSpc>
            </a:pPr>
            <a:endParaRPr lang="en-US" sz="2400" dirty="0"/>
          </a:p>
          <a:p>
            <a:pPr marL="342900" indent="-342900">
              <a:lnSpc>
                <a:spcPct val="90000"/>
              </a:lnSpc>
            </a:pPr>
            <a:r>
              <a:rPr lang="en-US" sz="2400" dirty="0"/>
              <a:t>In this situation we have </a:t>
            </a:r>
            <a:r>
              <a:rPr lang="en-US" sz="2400" b="1" dirty="0">
                <a:solidFill>
                  <a:srgbClr val="0070C0"/>
                </a:solidFill>
              </a:rPr>
              <a:t>(</a:t>
            </a:r>
            <a:r>
              <a:rPr lang="en-US" sz="2400" b="1" i="1" dirty="0">
                <a:solidFill>
                  <a:srgbClr val="0070C0"/>
                </a:solidFill>
              </a:rPr>
              <a:t>R</a:t>
            </a:r>
            <a:r>
              <a:rPr lang="en-US" sz="2400" b="1" dirty="0">
                <a:solidFill>
                  <a:srgbClr val="0070C0"/>
                </a:solidFill>
              </a:rPr>
              <a:t> – 1)(</a:t>
            </a:r>
            <a:r>
              <a:rPr lang="en-US" sz="2400" b="1" i="1" dirty="0">
                <a:solidFill>
                  <a:srgbClr val="0070C0"/>
                </a:solidFill>
              </a:rPr>
              <a:t>C</a:t>
            </a:r>
            <a:r>
              <a:rPr lang="en-US" sz="2400" b="1" dirty="0">
                <a:solidFill>
                  <a:srgbClr val="0070C0"/>
                </a:solidFill>
              </a:rPr>
              <a:t> – 1) </a:t>
            </a:r>
            <a:r>
              <a:rPr lang="en-US" sz="2400" dirty="0"/>
              <a:t>degrees of freedom, where </a:t>
            </a:r>
            <a:r>
              <a:rPr lang="en-US" sz="2400" i="1" dirty="0"/>
              <a:t>R</a:t>
            </a:r>
            <a:r>
              <a:rPr lang="en-US" sz="2400" dirty="0"/>
              <a:t> is the number of rows and </a:t>
            </a:r>
            <a:r>
              <a:rPr lang="en-US" sz="2400" i="1" dirty="0"/>
              <a:t>C</a:t>
            </a:r>
            <a:r>
              <a:rPr lang="en-US" sz="2400" dirty="0"/>
              <a:t> is the number of columns.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000" dirty="0"/>
              <a:t>We’ll need the degrees of freedom to find a</a:t>
            </a:r>
            <a:br>
              <a:rPr lang="en-US" sz="2000" dirty="0"/>
            </a:br>
            <a:r>
              <a:rPr lang="en-US" sz="2000" dirty="0"/>
              <a:t>P-value for the chi-square statistic.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Examining the Residuals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sz="2800" dirty="0"/>
              <a:t>When we reject the null hypothesis, it’s always a good idea to examine residuals. </a:t>
            </a:r>
          </a:p>
          <a:p>
            <a:pPr marL="342900" indent="-342900">
              <a:lnSpc>
                <a:spcPct val="90000"/>
              </a:lnSpc>
            </a:pPr>
            <a:r>
              <a:rPr lang="en-US" sz="2800" dirty="0"/>
              <a:t>For chi-square tests, we want to work with </a:t>
            </a:r>
            <a:r>
              <a:rPr lang="en-US" sz="2800" dirty="0">
                <a:solidFill>
                  <a:schemeClr val="hlink"/>
                </a:solidFill>
              </a:rPr>
              <a:t>standardized residuals</a:t>
            </a:r>
            <a:r>
              <a:rPr lang="en-US" sz="2800" dirty="0"/>
              <a:t>, since we want to compare residuals for cells that may have very different counts.</a:t>
            </a:r>
          </a:p>
          <a:p>
            <a:pPr marL="342900" indent="-342900">
              <a:lnSpc>
                <a:spcPct val="90000"/>
              </a:lnSpc>
            </a:pPr>
            <a:r>
              <a:rPr lang="en-US" sz="2800" dirty="0"/>
              <a:t>To standardize a cell’s residual, we just divide by the square root of its expected value:</a:t>
            </a:r>
          </a:p>
        </p:txBody>
      </p:sp>
      <p:graphicFrame>
        <p:nvGraphicFramePr>
          <p:cNvPr id="535556" name="Rectangle 4"/>
          <p:cNvGraphicFramePr>
            <a:graphicFrameLocks/>
          </p:cNvGraphicFramePr>
          <p:nvPr>
            <p:ph sz="quarter" idx="4294967295"/>
          </p:nvPr>
        </p:nvGraphicFramePr>
        <p:xfrm>
          <a:off x="5829300" y="1600200"/>
          <a:ext cx="3314700" cy="2209800"/>
        </p:xfrm>
        <a:graphic>
          <a:graphicData uri="http://schemas.openxmlformats.org/presentationml/2006/ole">
            <p:oleObj spid="_x0000_s4098" name="Equation" r:id="rId3" imgW="0" imgH="0" progId="">
              <p:embed/>
            </p:oleObj>
          </a:graphicData>
        </a:graphic>
      </p:graphicFrame>
      <p:graphicFrame>
        <p:nvGraphicFramePr>
          <p:cNvPr id="535557" name="Object 5"/>
          <p:cNvGraphicFramePr>
            <a:graphicFrameLocks noChangeAspect="1"/>
          </p:cNvGraphicFramePr>
          <p:nvPr>
            <p:ph sz="quarter" idx="4294967295"/>
          </p:nvPr>
        </p:nvGraphicFramePr>
        <p:xfrm>
          <a:off x="3048000" y="4160520"/>
          <a:ext cx="2857500" cy="1304926"/>
        </p:xfrm>
        <a:graphic>
          <a:graphicData uri="http://schemas.openxmlformats.org/presentationml/2006/ole">
            <p:oleObj spid="_x0000_s4099" name="Equation" r:id="rId4" imgW="1028520" imgH="4698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Examining the </a:t>
            </a:r>
            <a:r>
              <a:rPr lang="en-US" dirty="0" smtClean="0"/>
              <a:t>Residuals</a:t>
            </a:r>
            <a:endParaRPr lang="en-US" dirty="0"/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sz="2800" dirty="0"/>
              <a:t>These </a:t>
            </a:r>
            <a:r>
              <a:rPr lang="en-US" sz="2800" dirty="0">
                <a:solidFill>
                  <a:schemeClr val="hlink"/>
                </a:solidFill>
              </a:rPr>
              <a:t>standardized residuals</a:t>
            </a:r>
            <a:r>
              <a:rPr lang="en-US" sz="2800" dirty="0"/>
              <a:t> are just the square roots of the </a:t>
            </a:r>
            <a:r>
              <a:rPr lang="en-US" sz="2800" dirty="0">
                <a:solidFill>
                  <a:schemeClr val="hlink"/>
                </a:solidFill>
              </a:rPr>
              <a:t>components</a:t>
            </a:r>
            <a:r>
              <a:rPr lang="en-US" sz="2800" dirty="0"/>
              <a:t> we calculated for each cell, with the + or the – sign indicating whether we observed more cases than we expected, or fewer.</a:t>
            </a:r>
          </a:p>
          <a:p>
            <a:pPr marL="342900" indent="-342900">
              <a:lnSpc>
                <a:spcPct val="90000"/>
              </a:lnSpc>
            </a:pPr>
            <a:r>
              <a:rPr lang="en-US" sz="2800" dirty="0"/>
              <a:t>The standardized residuals give us a chance to think about the underlying patterns and to consider the ways in which the distribution might not match what we hypothesized to be true.</a:t>
            </a:r>
          </a:p>
        </p:txBody>
      </p:sp>
      <p:graphicFrame>
        <p:nvGraphicFramePr>
          <p:cNvPr id="536580" name="Rectangle 4"/>
          <p:cNvGraphicFramePr>
            <a:graphicFrameLocks/>
          </p:cNvGraphicFramePr>
          <p:nvPr>
            <p:ph sz="quarter" idx="4294967295"/>
          </p:nvPr>
        </p:nvGraphicFramePr>
        <p:xfrm>
          <a:off x="5829300" y="1600200"/>
          <a:ext cx="3314700" cy="2209800"/>
        </p:xfrm>
        <a:graphic>
          <a:graphicData uri="http://schemas.openxmlformats.org/presentationml/2006/ole">
            <p:oleObj spid="_x0000_s5122" name="Equation" r:id="rId3" imgW="0" imgH="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7" name="Rectangle 5"/>
          <p:cNvSpPr>
            <a:spLocks noChangeArrowheads="1"/>
          </p:cNvSpPr>
          <p:nvPr/>
        </p:nvSpPr>
        <p:spPr bwMode="auto">
          <a:xfrm>
            <a:off x="381000" y="228600"/>
            <a:ext cx="829468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0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112" charset="2"/>
              <a:buChar char="n"/>
            </a:pPr>
            <a:r>
              <a:rPr lang="en-US" sz="2000" dirty="0">
                <a:solidFill>
                  <a:schemeClr val="hlink"/>
                </a:solidFill>
                <a:cs typeface="Arial" charset="0"/>
              </a:rPr>
              <a:t>Contingency tables</a:t>
            </a:r>
            <a:r>
              <a:rPr lang="en-US" sz="2000" dirty="0">
                <a:cs typeface="Arial" charset="0"/>
              </a:rPr>
              <a:t> categorize counts on two (or more) variables so that we can see whether the distribution of counts on one variable is contingent on the other.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112" charset="2"/>
              <a:buChar char="n"/>
            </a:pPr>
            <a:r>
              <a:rPr lang="en-US" sz="2000" dirty="0">
                <a:cs typeface="Arial" charset="0"/>
              </a:rPr>
              <a:t>A test of whether the two categorical variables are </a:t>
            </a:r>
            <a:r>
              <a:rPr lang="en-US" sz="2000" dirty="0">
                <a:solidFill>
                  <a:schemeClr val="hlink"/>
                </a:solidFill>
                <a:cs typeface="Arial" charset="0"/>
              </a:rPr>
              <a:t>independent </a:t>
            </a:r>
            <a:r>
              <a:rPr lang="en-US" sz="2000" dirty="0">
                <a:cs typeface="Arial" charset="0"/>
              </a:rPr>
              <a:t>examines the distribution of counts for one group of individuals classified according to both variables in a contingency table. </a:t>
            </a:r>
          </a:p>
        </p:txBody>
      </p:sp>
      <p:pic>
        <p:nvPicPr>
          <p:cNvPr id="545798" name="Picture 6" descr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606040"/>
            <a:ext cx="3676650" cy="2438400"/>
          </a:xfrm>
          <a:prstGeom prst="rect">
            <a:avLst/>
          </a:prstGeom>
          <a:noFill/>
        </p:spPr>
      </p:pic>
      <p:sp>
        <p:nvSpPr>
          <p:cNvPr id="545799" name="Rectangle 7"/>
          <p:cNvSpPr>
            <a:spLocks noChangeArrowheads="1"/>
          </p:cNvSpPr>
          <p:nvPr/>
        </p:nvSpPr>
        <p:spPr bwMode="auto">
          <a:xfrm>
            <a:off x="4724400" y="2788920"/>
            <a:ext cx="3886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0"/>
          <a:lstStyle/>
          <a:p>
            <a:pPr marL="292100" indent="-2921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112" charset="2"/>
              <a:buChar char="n"/>
            </a:pPr>
            <a:r>
              <a:rPr lang="en-US" sz="2400" dirty="0">
                <a:cs typeface="Arial" charset="0"/>
              </a:rPr>
              <a:t>A </a:t>
            </a:r>
            <a:r>
              <a:rPr lang="en-US" sz="2400" dirty="0">
                <a:solidFill>
                  <a:schemeClr val="hlink"/>
                </a:solidFill>
                <a:cs typeface="Arial" charset="0"/>
              </a:rPr>
              <a:t>chi-square test of                                                      independence</a:t>
            </a:r>
            <a:r>
              <a:rPr lang="en-US" sz="2400" dirty="0">
                <a:cs typeface="Arial" charset="0"/>
              </a:rPr>
              <a:t> uses the                                                                      same calculation as                                                                            a test of homogeneity.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Independence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Assumptions and Conditions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/>
              <a:t>We still need counts and enough data so that the expected values are at least 5 in each cell.</a:t>
            </a:r>
          </a:p>
          <a:p>
            <a:pPr marL="342900" indent="-342900"/>
            <a:r>
              <a:rPr lang="en-US"/>
              <a:t>If we’re interested in the independence of variables, we usually want to generalize from the data to some population.</a:t>
            </a:r>
          </a:p>
          <a:p>
            <a:pPr marL="742950" lvl="1" indent="-285750"/>
            <a:r>
              <a:rPr lang="en-US"/>
              <a:t>In that case, we’ll need to check that the data are a representative random sample from that population.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Medical researchers enlisted 90 subjects for an experiment comparing treatments for depression. The subjects were randomly divided into three groups and given pills to take for a period of three months. Unknown to them, one group received a placebo, the second group the “natural” remedy St. John’s </a:t>
            </a:r>
            <a:r>
              <a:rPr lang="en-US" sz="2000" dirty="0" err="1" smtClean="0"/>
              <a:t>wort</a:t>
            </a:r>
            <a:r>
              <a:rPr lang="en-US" sz="2000" dirty="0" smtClean="0"/>
              <a:t>, and the third group the prescription drug </a:t>
            </a:r>
            <a:r>
              <a:rPr lang="en-US" sz="2000" dirty="0" err="1" smtClean="0"/>
              <a:t>Posrex</a:t>
            </a:r>
            <a:r>
              <a:rPr lang="en-US" sz="2000" dirty="0" smtClean="0"/>
              <a:t>. After six months, psychologists and physicians (who did not know which treatment each person had received) evaluated the subjects to see if their depression had returned.</a:t>
            </a:r>
            <a:endParaRPr lang="en-US" sz="20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14279"/>
            <a:ext cx="1295400" cy="154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429000"/>
            <a:ext cx="4876800" cy="195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400" dirty="0" smtClean="0"/>
              <a:t>Medical researchers enlisted 90 subjects for an experiment comparing treatments for depression. The subjects were randomly divided into three groups and given pills to take for a period of three months. Unknown to them, one group received a placebo, the second group the “natural” remedy St. John’s </a:t>
            </a:r>
            <a:r>
              <a:rPr lang="en-US" sz="1400" dirty="0" err="1" smtClean="0"/>
              <a:t>wort</a:t>
            </a:r>
            <a:r>
              <a:rPr lang="en-US" sz="1400" dirty="0" smtClean="0"/>
              <a:t>, and the third group the prescription drug </a:t>
            </a:r>
            <a:r>
              <a:rPr lang="en-US" sz="1400" dirty="0" err="1" smtClean="0"/>
              <a:t>Posrex</a:t>
            </a:r>
            <a:r>
              <a:rPr lang="en-US" sz="1400" dirty="0" smtClean="0"/>
              <a:t>. After six months, psychologists and physicians (who did not know which treatment each person had received) evaluated the subjects to see if their depression had returned.</a:t>
            </a:r>
            <a:endParaRPr lang="en-US" sz="1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14279"/>
            <a:ext cx="1295400" cy="154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691640"/>
            <a:ext cx="4876800" cy="195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1" y="3794761"/>
            <a:ext cx="6096000" cy="71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709161"/>
            <a:ext cx="8240852" cy="67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14279"/>
            <a:ext cx="1295400" cy="154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429000"/>
            <a:ext cx="4876800" cy="195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Add row and column totals to the table, Those 60 subjects would be expected to divide 20-20-20 under the null hypothesis. We can look at this three ways. Since 30/90 = 1/3 of all subjects got the placebo, 1/3 of the 60 with recurrent depression should have been in the placebo group. Or, since 60/90 = 2/3 of the subjects suffered returning depression, we’d expect that to be true of 2/3 of the 30 who got the placebo. Or, there’s always the mindless explanation: row total column total/grand total = (60× 30)/90 = 20.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14279"/>
            <a:ext cx="1295400" cy="154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Add row and column totals to the table, Those 60 subjects would be expected to divide 20-20-20 under the null hypothesis. We can look at this three ways. Since 30/90 = 1/3 of all subjects got the placebo, 1/3 of the 60 with recurrent depression should have been in the placebo group. Or, since 60/90 = 2/3 of the subjects suffered returning depression, we’d expect that to be true of 2/3 of the 30 who got the placebo. Or, there’s always the mindless explanation: row total column total/grand total = (60× 30)/90 = 20.</a:t>
            </a:r>
            <a:endParaRPr lang="en-US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971800"/>
            <a:ext cx="39370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1" y="4983480"/>
            <a:ext cx="7212013" cy="57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Assumptions and Conditions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/>
          </a:bodyPr>
          <a:lstStyle/>
          <a:p>
            <a:pPr marL="342900" indent="-342900">
              <a:buClr>
                <a:srgbClr val="FF0000"/>
              </a:buClr>
            </a:pPr>
            <a:r>
              <a:rPr lang="en-US">
                <a:solidFill>
                  <a:srgbClr val="6666FF"/>
                </a:solidFill>
              </a:rPr>
              <a:t>Counted Data Condition:</a:t>
            </a:r>
            <a:r>
              <a:rPr lang="en-US"/>
              <a:t> Check that the data are </a:t>
            </a:r>
            <a:r>
              <a:rPr lang="en-US" i="1"/>
              <a:t>counts</a:t>
            </a:r>
            <a:r>
              <a:rPr lang="en-US"/>
              <a:t> for the categories of a categorical variable.</a:t>
            </a:r>
          </a:p>
          <a:p>
            <a:pPr marL="342900" indent="-342900">
              <a:buClr>
                <a:srgbClr val="FF0000"/>
              </a:buClr>
            </a:pPr>
            <a:r>
              <a:rPr lang="en-US">
                <a:solidFill>
                  <a:srgbClr val="6666FF"/>
                </a:solidFill>
              </a:rPr>
              <a:t>Independence Assumption:  </a:t>
            </a:r>
            <a:r>
              <a:rPr lang="en-US"/>
              <a:t>The counts in the cells should be independent of each other.</a:t>
            </a:r>
            <a:endParaRPr lang="en-US">
              <a:solidFill>
                <a:srgbClr val="6666FF"/>
              </a:solidFill>
            </a:endParaRPr>
          </a:p>
          <a:p>
            <a:pPr marL="742950" lvl="1" indent="-285750">
              <a:buClr>
                <a:srgbClr val="FF6600"/>
              </a:buClr>
            </a:pPr>
            <a:r>
              <a:rPr lang="en-US">
                <a:solidFill>
                  <a:schemeClr val="hlink"/>
                </a:solidFill>
              </a:rPr>
              <a:t>Randomization Condition:</a:t>
            </a:r>
            <a:r>
              <a:rPr lang="en-US"/>
              <a:t> The individuals who have been counted and whose counts are available for analysis should be a random sample from some population.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14279"/>
            <a:ext cx="1295400" cy="154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Here we have (2 – 1)(3 – 1) = 2 degrees of freedom.</a:t>
            </a:r>
            <a:endParaRPr lang="en-US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777241"/>
            <a:ext cx="4648200" cy="220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1" y="3154680"/>
            <a:ext cx="78200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14279"/>
            <a:ext cx="1295400" cy="154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4918" y="1"/>
            <a:ext cx="3149082" cy="149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"/>
            <a:ext cx="5562600" cy="146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965960"/>
            <a:ext cx="8686800" cy="255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Examine the Residuals</a:t>
            </a:r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/>
              <a:t>Each cell of a contingency table contributes a term to the chi-square sum. </a:t>
            </a:r>
          </a:p>
          <a:p>
            <a:pPr marL="342900" indent="-342900"/>
            <a:r>
              <a:rPr lang="en-US"/>
              <a:t>It helps to examine the standardized residuals, just like we did for tests of homogeneity.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Chi-Square and Causation</a:t>
            </a:r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228600"/>
            <a:ext cx="8294687" cy="48768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90000"/>
              </a:lnSpc>
            </a:pPr>
            <a:r>
              <a:rPr lang="en-US" dirty="0"/>
              <a:t>Chi-square tests are common, and tests for independence are especially widespread.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/>
              <a:t>We need to remember that a small P-value is </a:t>
            </a:r>
            <a:r>
              <a:rPr lang="en-US" i="1" dirty="0"/>
              <a:t>not</a:t>
            </a:r>
            <a:r>
              <a:rPr lang="en-US" dirty="0"/>
              <a:t> proof of causation.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Since the chi-square test for independence treats the two variables symmetrically, we cannot differentiate the direction of any possible causation even if it existed.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And, there’s never any way to eliminate the possibility that a lurking variable is responsible for the lack of independence.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Chi-Square and </a:t>
            </a:r>
            <a:r>
              <a:rPr lang="en-US" dirty="0" smtClean="0"/>
              <a:t>Causation</a:t>
            </a:r>
            <a:endParaRPr lang="en-US" dirty="0"/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/>
              <a:t>In some ways, a failure of independence between two categorical variables is less impressive than a strong, consistent, linear association between quantitative variables.</a:t>
            </a:r>
          </a:p>
          <a:p>
            <a:pPr marL="342900" indent="-342900"/>
            <a:r>
              <a:rPr lang="en-US"/>
              <a:t>Two categorical variables can fail the test of independence in many ways.</a:t>
            </a:r>
          </a:p>
          <a:p>
            <a:pPr marL="742950" lvl="1" indent="-285750"/>
            <a:r>
              <a:rPr lang="en-US"/>
              <a:t>Examining the standardized residuals can help you think about the underlying patterns.</a:t>
            </a:r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6015592" cy="94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1" y="5017176"/>
            <a:ext cx="2057400" cy="18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960120"/>
            <a:ext cx="5791200" cy="219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1" y="3154681"/>
            <a:ext cx="5794269" cy="160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4892040"/>
            <a:ext cx="6217864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1" y="5017176"/>
            <a:ext cx="2057400" cy="18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1" y="1"/>
            <a:ext cx="5794269" cy="160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691640"/>
            <a:ext cx="6217864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788919"/>
            <a:ext cx="6934200" cy="303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1" y="5017176"/>
            <a:ext cx="2057400" cy="18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1" y="1"/>
            <a:ext cx="5794269" cy="160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691641"/>
            <a:ext cx="6934200" cy="303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892040"/>
            <a:ext cx="6781800" cy="40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1" y="5017176"/>
            <a:ext cx="2057400" cy="18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0"/>
            <a:ext cx="6781800" cy="40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502920"/>
            <a:ext cx="5486400" cy="474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1" y="5017176"/>
            <a:ext cx="2057400" cy="18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"/>
            <a:ext cx="7543800" cy="40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960120"/>
            <a:ext cx="7783298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Assumptions and </a:t>
            </a:r>
            <a:r>
              <a:rPr lang="en-US" sz="3200" dirty="0" smtClean="0"/>
              <a:t>Conditions</a:t>
            </a:r>
            <a:endParaRPr lang="en-US" sz="3200" dirty="0"/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>
              <a:buClr>
                <a:srgbClr val="FF0000"/>
              </a:buClr>
            </a:pPr>
            <a:r>
              <a:rPr lang="en-US">
                <a:solidFill>
                  <a:srgbClr val="6666FF"/>
                </a:solidFill>
              </a:rPr>
              <a:t>Sample Size Assumption:</a:t>
            </a:r>
            <a:r>
              <a:rPr lang="en-US"/>
              <a:t> We must have enough data for the methods to work.</a:t>
            </a:r>
          </a:p>
          <a:p>
            <a:pPr marL="742950" lvl="1" indent="-285750">
              <a:buClr>
                <a:srgbClr val="FF6600"/>
              </a:buClr>
            </a:pPr>
            <a:r>
              <a:rPr lang="en-US">
                <a:solidFill>
                  <a:schemeClr val="hlink"/>
                </a:solidFill>
              </a:rPr>
              <a:t>Expected Cell Frequency Condition:</a:t>
            </a:r>
            <a:r>
              <a:rPr lang="en-US"/>
              <a:t> We should expect to see at least 5 individuals in each cell.</a:t>
            </a:r>
          </a:p>
          <a:p>
            <a:pPr marL="1143000" lvl="2" indent="-228600">
              <a:buClr>
                <a:srgbClr val="FF6600"/>
              </a:buClr>
            </a:pPr>
            <a:r>
              <a:rPr lang="en-US" sz="2800"/>
              <a:t>This is similar to the condition that </a:t>
            </a:r>
            <a:r>
              <a:rPr lang="en-US" sz="2800" i="1"/>
              <a:t>np</a:t>
            </a:r>
            <a:r>
              <a:rPr lang="en-US" sz="2800"/>
              <a:t> and </a:t>
            </a:r>
            <a:r>
              <a:rPr lang="en-US" sz="2800" i="1"/>
              <a:t>nq</a:t>
            </a:r>
            <a:r>
              <a:rPr lang="en-US" sz="2800"/>
              <a:t> be at least 10 when we tested proportions.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1" y="5017176"/>
            <a:ext cx="2057400" cy="18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0"/>
            <a:ext cx="6248400" cy="205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148841"/>
            <a:ext cx="6141400" cy="160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1" y="5017176"/>
            <a:ext cx="2057400" cy="18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410936" cy="589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4442" y="2697481"/>
            <a:ext cx="4099558" cy="10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1" y="5017176"/>
            <a:ext cx="2057400" cy="18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"/>
            <a:ext cx="4099558" cy="10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234440"/>
            <a:ext cx="8081294" cy="319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1" y="5017176"/>
            <a:ext cx="2057400" cy="18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8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868681"/>
            <a:ext cx="7794432" cy="17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697479"/>
            <a:ext cx="7772400" cy="104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1" y="5017176"/>
            <a:ext cx="2057400" cy="18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"/>
            <a:ext cx="6194232" cy="141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508760"/>
            <a:ext cx="621792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3429000"/>
            <a:ext cx="6172200" cy="52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1" y="5017176"/>
            <a:ext cx="2057400" cy="18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"/>
            <a:ext cx="6194232" cy="141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1" y="1691640"/>
            <a:ext cx="8061085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1" y="5017176"/>
            <a:ext cx="2057400" cy="18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"/>
            <a:ext cx="6194232" cy="141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7320"/>
            <a:ext cx="7086600" cy="434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1" y="5017176"/>
            <a:ext cx="2057400" cy="18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86600" cy="434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34841"/>
            <a:ext cx="6934200" cy="104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Can Go Wrong?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2600"/>
              <a:t>Don’t use chi-square methods unless you have counts.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600"/>
              <a:t>Just because numbers are in a two-way table doesn’t make them suitable for chi-square analysis.</a:t>
            </a:r>
          </a:p>
          <a:p>
            <a:pPr marL="342900" indent="-342900">
              <a:lnSpc>
                <a:spcPct val="90000"/>
              </a:lnSpc>
            </a:pPr>
            <a:r>
              <a:rPr lang="en-US" sz="2600"/>
              <a:t>Beware large samples.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600"/>
              <a:t>With a sufficiently large sample size, a chi-square test can always reject the null hypothesis.</a:t>
            </a:r>
          </a:p>
          <a:p>
            <a:pPr marL="342900" indent="-342900">
              <a:lnSpc>
                <a:spcPct val="90000"/>
              </a:lnSpc>
            </a:pPr>
            <a:r>
              <a:rPr lang="en-US" sz="2600"/>
              <a:t>Don’t say that one variable “depends” on the other just because they’re not independent.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600"/>
              <a:t>Association is not causation.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have we learned?</a:t>
            </a:r>
          </a:p>
        </p:txBody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90000"/>
              </a:lnSpc>
            </a:pPr>
            <a:r>
              <a:rPr lang="en-US"/>
              <a:t>We’ve learned how to test hypotheses about categorical variables.</a:t>
            </a:r>
          </a:p>
          <a:p>
            <a:pPr marL="342900" indent="-342900">
              <a:lnSpc>
                <a:spcPct val="90000"/>
              </a:lnSpc>
            </a:pPr>
            <a:r>
              <a:rPr lang="en-US"/>
              <a:t>All three methods we examined look at counts of data in categories and rely on chi-square models.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/>
              <a:t>Goodness-of-fit tests compare the observed distribution of a single categorical variable to an expected distribution based on theory or model.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/>
              <a:t>Tests of homogeneity compare the distribution of several groups for the same categorical variable.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/>
              <a:t>Tests of independence examine counts from a single group for evidence of an association between two categorical variables.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Calculations</a:t>
            </a: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/>
              <a:t>Since we want to examine how well the observed data reflect what would be expected, it is natural to look at the </a:t>
            </a:r>
            <a:r>
              <a:rPr lang="en-US" i="1"/>
              <a:t>differences</a:t>
            </a:r>
            <a:r>
              <a:rPr lang="en-US"/>
              <a:t> between the observed and expected counts (</a:t>
            </a:r>
            <a:r>
              <a:rPr lang="en-US" i="1"/>
              <a:t>Obs – Exp</a:t>
            </a:r>
            <a:r>
              <a:rPr lang="en-US"/>
              <a:t>). </a:t>
            </a:r>
          </a:p>
          <a:p>
            <a:pPr marL="342900" indent="-342900"/>
            <a:r>
              <a:rPr lang="en-US"/>
              <a:t>These differences are actually residuals, so we know that adding all of the differences will result in a sum of 0. That’s not very helpful.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have we learned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342900" indent="-342900"/>
            <a:r>
              <a:rPr lang="en-US"/>
              <a:t>Mechanically, these tests are almost identical.</a:t>
            </a:r>
          </a:p>
          <a:p>
            <a:pPr marL="342900" indent="-342900"/>
            <a:r>
              <a:rPr lang="en-US"/>
              <a:t>While the tests appear to be one-sided, conceptually they are many-sided, because there are many ways that the data can deviate significantly from what we hypothesize.</a:t>
            </a:r>
          </a:p>
          <a:p>
            <a:pPr marL="342900" indent="-342900"/>
            <a:r>
              <a:rPr lang="en-US"/>
              <a:t>When we reject the null hypothesis, we know to examine standardized residuals to better understand the patterns in the data.</a:t>
            </a:r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Pages 628 – 633</a:t>
            </a:r>
          </a:p>
          <a:p>
            <a:endParaRPr lang="en-US" dirty="0" smtClean="0"/>
          </a:p>
          <a:p>
            <a:r>
              <a:rPr lang="en-US" dirty="0" smtClean="0"/>
              <a:t>1, 4, 6, 10, 11, 16, 20, 22, 24, 26, 30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Calculations</a:t>
            </a:r>
            <a:endParaRPr lang="en-US" dirty="0"/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/>
              <a:t>We’ll handle the residuals as we did in regression, by squaring them.</a:t>
            </a:r>
          </a:p>
          <a:p>
            <a:pPr marL="342900" indent="-342900"/>
            <a:r>
              <a:rPr lang="en-US"/>
              <a:t>To get an idea of the </a:t>
            </a:r>
            <a:r>
              <a:rPr lang="en-US" i="1"/>
              <a:t>relative</a:t>
            </a:r>
            <a:r>
              <a:rPr lang="en-US"/>
              <a:t> sizes of the differences, we will divide each squared difference by the expected count fro that cell.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Calculations</a:t>
            </a:r>
            <a:endParaRPr lang="en-US" dirty="0"/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/>
              <a:t>The test statistic, called the </a:t>
            </a:r>
            <a:r>
              <a:rPr lang="en-US">
                <a:solidFill>
                  <a:schemeClr val="hlink"/>
                </a:solidFill>
              </a:rPr>
              <a:t>chi-square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(or chi-squared)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chemeClr val="hlink"/>
                </a:solidFill>
              </a:rPr>
              <a:t>statistic</a:t>
            </a:r>
            <a:r>
              <a:rPr lang="en-US"/>
              <a:t>, is found by adding up the sum of the squares of the deviations between the observed and expected counts divided by the expected counts:</a:t>
            </a:r>
          </a:p>
        </p:txBody>
      </p:sp>
      <p:graphicFrame>
        <p:nvGraphicFramePr>
          <p:cNvPr id="522244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2362200" y="3429000"/>
          <a:ext cx="4701937" cy="1554480"/>
        </p:xfrm>
        <a:graphic>
          <a:graphicData uri="http://schemas.openxmlformats.org/presentationml/2006/ole">
            <p:oleObj spid="_x0000_s1026" name="Equation" r:id="rId3" imgW="1498320" imgH="4950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Calculations</a:t>
            </a:r>
            <a:endParaRPr lang="en-US" dirty="0"/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/>
              <a:t>The </a:t>
            </a:r>
            <a:r>
              <a:rPr lang="en-US">
                <a:solidFill>
                  <a:schemeClr val="hlink"/>
                </a:solidFill>
              </a:rPr>
              <a:t>chi-square models</a:t>
            </a:r>
            <a:r>
              <a:rPr lang="en-US"/>
              <a:t> are actually a family of distributions indexed by degrees of freedom (much like the </a:t>
            </a:r>
            <a:r>
              <a:rPr lang="en-US" i="1"/>
              <a:t>t</a:t>
            </a:r>
            <a:r>
              <a:rPr lang="en-US"/>
              <a:t>-distribution).</a:t>
            </a:r>
          </a:p>
          <a:p>
            <a:pPr marL="342900" indent="-342900">
              <a:lnSpc>
                <a:spcPct val="90000"/>
              </a:lnSpc>
            </a:pPr>
            <a:r>
              <a:rPr lang="en-US"/>
              <a:t>The number of degrees of freedom for a goodness-of-fit test is </a:t>
            </a:r>
            <a:r>
              <a:rPr lang="en-US" i="1"/>
              <a:t>n</a:t>
            </a:r>
            <a:r>
              <a:rPr lang="en-US"/>
              <a:t> – 1, where </a:t>
            </a:r>
            <a:r>
              <a:rPr lang="en-US" i="1"/>
              <a:t>n</a:t>
            </a:r>
            <a:r>
              <a:rPr lang="en-US"/>
              <a:t> is the number of categories.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One-Sided or Two-Sided?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/>
              <a:t>The chi-square statistic is used only for testing hypotheses, not for constructing confidence intervals.</a:t>
            </a:r>
          </a:p>
          <a:p>
            <a:pPr marL="342900" indent="-342900">
              <a:lnSpc>
                <a:spcPct val="90000"/>
              </a:lnSpc>
            </a:pPr>
            <a:r>
              <a:rPr lang="en-US"/>
              <a:t>If the observed counts don’t match the expected, the statistic will be large—it can’t be “too small.”</a:t>
            </a:r>
          </a:p>
          <a:p>
            <a:pPr marL="342900" indent="-342900">
              <a:lnSpc>
                <a:spcPct val="90000"/>
              </a:lnSpc>
            </a:pPr>
            <a:r>
              <a:rPr lang="en-US"/>
              <a:t>So the chi-square test is always one-sided.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/>
              <a:t>If the calculated statistic value is large enough, we’ll reject the null hypothesis.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eff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Jeff01</Template>
  <TotalTime>525</TotalTime>
  <Words>2247</Words>
  <Application>Microsoft Office PowerPoint</Application>
  <PresentationFormat>On-screen Show (4:3)</PresentationFormat>
  <Paragraphs>161</Paragraphs>
  <Slides>51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Jeff01</vt:lpstr>
      <vt:lpstr>Equation</vt:lpstr>
      <vt:lpstr>Statistics 26</vt:lpstr>
      <vt:lpstr>Goodness-of-Fit</vt:lpstr>
      <vt:lpstr>Assumptions and Conditions</vt:lpstr>
      <vt:lpstr>Assumptions and Conditions</vt:lpstr>
      <vt:lpstr>Calculations</vt:lpstr>
      <vt:lpstr>Calculations</vt:lpstr>
      <vt:lpstr>Calculations</vt:lpstr>
      <vt:lpstr>Calculations</vt:lpstr>
      <vt:lpstr>One-Sided or Two-Sided?</vt:lpstr>
      <vt:lpstr>One-Sided or Two-Sided?</vt:lpstr>
      <vt:lpstr>The Chi-Square Calculation</vt:lpstr>
      <vt:lpstr>The Chi-Square Calculation</vt:lpstr>
      <vt:lpstr>The Chi-Square Calculation</vt:lpstr>
      <vt:lpstr>But I Believe the Model…</vt:lpstr>
      <vt:lpstr>Example</vt:lpstr>
      <vt:lpstr>Example</vt:lpstr>
      <vt:lpstr>But I Believe the Model…</vt:lpstr>
      <vt:lpstr>Comparing Observed Distributions</vt:lpstr>
      <vt:lpstr>Comparing Observed Distributions</vt:lpstr>
      <vt:lpstr>Assumptions and Conditions</vt:lpstr>
      <vt:lpstr>Calculations</vt:lpstr>
      <vt:lpstr>Examining the Residuals</vt:lpstr>
      <vt:lpstr>Examining the Residuals</vt:lpstr>
      <vt:lpstr>Independence</vt:lpstr>
      <vt:lpstr>Assumptions and Conditions</vt:lpstr>
      <vt:lpstr>Example</vt:lpstr>
      <vt:lpstr>Example</vt:lpstr>
      <vt:lpstr>Example</vt:lpstr>
      <vt:lpstr>Example</vt:lpstr>
      <vt:lpstr>Example</vt:lpstr>
      <vt:lpstr>Example</vt:lpstr>
      <vt:lpstr>Examine the Residuals</vt:lpstr>
      <vt:lpstr>Chi-Square and Causation</vt:lpstr>
      <vt:lpstr>Chi-Square and Causation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What Can Go Wrong?</vt:lpstr>
      <vt:lpstr>What have we learned?</vt:lpstr>
      <vt:lpstr>What have we learned?</vt:lpstr>
      <vt:lpstr>Homework</vt:lpstr>
    </vt:vector>
  </TitlesOfParts>
  <Company>Wall to Wall Stencils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 Fronius</dc:creator>
  <cp:lastModifiedBy>Jeff Fronius</cp:lastModifiedBy>
  <cp:revision>22</cp:revision>
  <dcterms:created xsi:type="dcterms:W3CDTF">2014-03-16T10:55:51Z</dcterms:created>
  <dcterms:modified xsi:type="dcterms:W3CDTF">2015-04-03T12:34:29Z</dcterms:modified>
</cp:coreProperties>
</file>