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6" r:id="rId3"/>
    <p:sldId id="329" r:id="rId4"/>
    <p:sldId id="269" r:id="rId5"/>
    <p:sldId id="270" r:id="rId6"/>
    <p:sldId id="271" r:id="rId7"/>
    <p:sldId id="272" r:id="rId8"/>
    <p:sldId id="273" r:id="rId9"/>
    <p:sldId id="33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31" r:id="rId21"/>
    <p:sldId id="332" r:id="rId22"/>
    <p:sldId id="333" r:id="rId23"/>
    <p:sldId id="334" r:id="rId24"/>
    <p:sldId id="335" r:id="rId25"/>
    <p:sldId id="284" r:id="rId26"/>
    <p:sldId id="285" r:id="rId27"/>
    <p:sldId id="286" r:id="rId28"/>
    <p:sldId id="287" r:id="rId29"/>
    <p:sldId id="307" r:id="rId30"/>
    <p:sldId id="308" r:id="rId31"/>
    <p:sldId id="309" r:id="rId32"/>
    <p:sldId id="33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37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5D24F-F07D-4F99-AFD8-971176DD56D9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3E31B-3201-4333-B6B4-0EEFEDD6A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Scatterplots</a:t>
            </a:r>
            <a:r>
              <a:rPr lang="en-US" dirty="0" smtClean="0"/>
              <a:t>, Association, and 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</a:t>
            </a:r>
            <a:r>
              <a:rPr lang="en-US">
                <a:solidFill>
                  <a:schemeClr val="hlink"/>
                </a:solidFill>
              </a:rPr>
              <a:t>correlation coefficient (</a:t>
            </a:r>
            <a:r>
              <a:rPr lang="en-US" i="1">
                <a:solidFill>
                  <a:schemeClr val="hlink"/>
                </a:solidFill>
              </a:rPr>
              <a:t>r</a:t>
            </a:r>
            <a:r>
              <a:rPr lang="en-US">
                <a:solidFill>
                  <a:schemeClr val="hlink"/>
                </a:solidFill>
              </a:rPr>
              <a:t>)</a:t>
            </a:r>
            <a:r>
              <a:rPr lang="en-US"/>
              <a:t> gives us a numerical measurement of the strength of the linear relationship between the explanatory and response variables. 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  <p:graphicFrame>
        <p:nvGraphicFramePr>
          <p:cNvPr id="534533" name="Object 5"/>
          <p:cNvGraphicFramePr>
            <a:graphicFrameLocks noChangeAspect="1"/>
          </p:cNvGraphicFramePr>
          <p:nvPr/>
        </p:nvGraphicFramePr>
        <p:xfrm>
          <a:off x="2971800" y="2667000"/>
          <a:ext cx="2833914" cy="1676400"/>
        </p:xfrm>
        <a:graphic>
          <a:graphicData uri="http://schemas.openxmlformats.org/presentationml/2006/ole">
            <p:oleObj spid="_x0000_s1026" name="Equation" r:id="rId3" imgW="1803400" imgH="1066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For the students’ heights and weights, the correlation is 0.644. </a:t>
            </a:r>
          </a:p>
          <a:p>
            <a:pPr marL="342900" indent="-342900"/>
            <a:r>
              <a:rPr lang="en-US"/>
              <a:t>What does this mean in terms of strength? We’ll address this shortly. 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Conditions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>
                <a:solidFill>
                  <a:schemeClr val="hlink"/>
                </a:solidFill>
              </a:rPr>
              <a:t>Correlation</a:t>
            </a:r>
            <a:r>
              <a:rPr lang="en-US"/>
              <a:t> measures the strength of the </a:t>
            </a:r>
            <a:r>
              <a:rPr lang="en-US" i="1"/>
              <a:t>linear</a:t>
            </a:r>
            <a:r>
              <a:rPr lang="en-US"/>
              <a:t> association between two </a:t>
            </a:r>
            <a:r>
              <a:rPr lang="en-US" i="1"/>
              <a:t>quantitative </a:t>
            </a:r>
            <a:r>
              <a:rPr lang="en-US"/>
              <a:t>variables. </a:t>
            </a:r>
          </a:p>
          <a:p>
            <a:pPr marL="342900" indent="-342900"/>
            <a:r>
              <a:rPr lang="en-US"/>
              <a:t>Before you use correlation, you must check several conditions:</a:t>
            </a:r>
          </a:p>
          <a:p>
            <a:pPr marL="742950" lvl="1" indent="-285750"/>
            <a:r>
              <a:rPr lang="en-US"/>
              <a:t>Quantitative Variables Condition</a:t>
            </a:r>
          </a:p>
          <a:p>
            <a:pPr marL="742950" lvl="1" indent="-285750"/>
            <a:r>
              <a:rPr lang="en-US"/>
              <a:t>Straight Enough Condition</a:t>
            </a:r>
          </a:p>
          <a:p>
            <a:pPr marL="742950" lvl="1" indent="-285750"/>
            <a:r>
              <a:rPr lang="en-US"/>
              <a:t>Outlier Condition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>
                <a:solidFill>
                  <a:schemeClr val="hlink"/>
                </a:solidFill>
              </a:rPr>
              <a:t>Quantitative Variables Condition:</a:t>
            </a:r>
          </a:p>
          <a:p>
            <a:pPr marL="742950" lvl="1" indent="-285750"/>
            <a:r>
              <a:rPr lang="en-US"/>
              <a:t>Correlation applies only to quantitative variables. </a:t>
            </a:r>
          </a:p>
          <a:p>
            <a:pPr marL="742950" lvl="1" indent="-285750"/>
            <a:r>
              <a:rPr lang="en-US"/>
              <a:t>Don’t apply correlation to categorical data masquerading as quantitative. </a:t>
            </a:r>
          </a:p>
          <a:p>
            <a:pPr marL="742950" lvl="1" indent="-285750"/>
            <a:r>
              <a:rPr lang="en-US"/>
              <a:t>Check that you know the variables’ units and what they measure.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>
                <a:solidFill>
                  <a:schemeClr val="hlink"/>
                </a:solidFill>
              </a:rPr>
              <a:t>Straight Enough Condition:</a:t>
            </a:r>
          </a:p>
          <a:p>
            <a:pPr marL="742950" lvl="1" indent="-285750"/>
            <a:r>
              <a:rPr lang="en-US"/>
              <a:t>You can </a:t>
            </a:r>
            <a:r>
              <a:rPr lang="en-US" i="1"/>
              <a:t>calculate</a:t>
            </a:r>
            <a:r>
              <a:rPr lang="en-US"/>
              <a:t> a correlation coefficient for any pair of variables. </a:t>
            </a:r>
          </a:p>
          <a:p>
            <a:pPr marL="742950" lvl="1" indent="-285750"/>
            <a:r>
              <a:rPr lang="en-US"/>
              <a:t>But correlation measures the strength only of the </a:t>
            </a:r>
            <a:r>
              <a:rPr lang="en-US" i="1"/>
              <a:t>linear</a:t>
            </a:r>
            <a:r>
              <a:rPr lang="en-US"/>
              <a:t> association, and will be misleading if the relationship is not linear.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Outlier Condition: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Outliers can distort the correlation dramatically.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An outlier can make an otherwise small correlation look big or hide a large correlation.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It can even give an otherwise positive association a negative correlation coefficient (and vice versa).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When you see an outlier, it’s often a good idea to report the correlations with and without the point.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Properties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sign of a correlation coefficient gives the direction of the association.</a:t>
            </a:r>
          </a:p>
          <a:p>
            <a:pPr marL="342900" indent="-342900"/>
            <a:r>
              <a:rPr lang="en-US"/>
              <a:t>Correlation is always between –1 and +1. </a:t>
            </a:r>
          </a:p>
          <a:p>
            <a:pPr marL="742950" lvl="1" indent="-285750"/>
            <a:r>
              <a:rPr lang="en-US"/>
              <a:t>Correlation </a:t>
            </a:r>
            <a:r>
              <a:rPr lang="en-US" i="1"/>
              <a:t>can</a:t>
            </a:r>
            <a:r>
              <a:rPr lang="en-US"/>
              <a:t> be exactly equal to –1 or +1, but these values are unusual in real data because they mean that all the data points fall </a:t>
            </a:r>
            <a:r>
              <a:rPr lang="en-US" i="1"/>
              <a:t>exactly</a:t>
            </a:r>
            <a:r>
              <a:rPr lang="en-US"/>
              <a:t> on a single straight line.</a:t>
            </a:r>
          </a:p>
          <a:p>
            <a:pPr marL="742950" lvl="1" indent="-285750"/>
            <a:r>
              <a:rPr lang="en-US"/>
              <a:t>A correlation near zero corresponds to a weak linear association.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Correlation treats </a:t>
            </a:r>
            <a:r>
              <a:rPr lang="en-US" i="1"/>
              <a:t>x</a:t>
            </a:r>
            <a:r>
              <a:rPr lang="en-US"/>
              <a:t> and </a:t>
            </a:r>
            <a:r>
              <a:rPr lang="en-US" i="1"/>
              <a:t>y</a:t>
            </a:r>
            <a:r>
              <a:rPr lang="en-US"/>
              <a:t> symmetrically: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The correlation of </a:t>
            </a:r>
            <a:r>
              <a:rPr lang="en-US" i="1"/>
              <a:t>x</a:t>
            </a:r>
            <a:r>
              <a:rPr lang="en-US"/>
              <a:t> with </a:t>
            </a:r>
            <a:r>
              <a:rPr lang="en-US" i="1"/>
              <a:t>y</a:t>
            </a:r>
            <a:r>
              <a:rPr lang="en-US"/>
              <a:t> is the same as the correlation of </a:t>
            </a:r>
            <a:r>
              <a:rPr lang="en-US" i="1"/>
              <a:t>y</a:t>
            </a:r>
            <a:r>
              <a:rPr lang="en-US"/>
              <a:t> with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Correlation has no units.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Correlation is not affected by changes in the center or scale of either variable.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Correlation depends only on the </a:t>
            </a:r>
            <a:r>
              <a:rPr lang="en-US" i="1"/>
              <a:t>z</a:t>
            </a:r>
            <a:r>
              <a:rPr lang="en-US"/>
              <a:t>-scores, and they are unaffected by changes in center or scale.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Correlation measures the strength of the </a:t>
            </a:r>
            <a:r>
              <a:rPr lang="en-US" i="1"/>
              <a:t>linear</a:t>
            </a:r>
            <a:r>
              <a:rPr lang="en-US"/>
              <a:t> association between the two variables.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Variables can have a strong association but still have a small correlation if the association isn’t linear.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Correlation is sensitive to outliers. A single outlying value can make a small correlation large or make a large one small.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≠ Causation</a:t>
            </a:r>
          </a:p>
        </p:txBody>
      </p:sp>
      <p:sp>
        <p:nvSpPr>
          <p:cNvPr id="55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Whenever we have a strong correlation, it is tempting to explain it by imagining that the predictor variable has </a:t>
            </a:r>
            <a:r>
              <a:rPr lang="en-US">
                <a:solidFill>
                  <a:schemeClr val="hlink"/>
                </a:solidFill>
              </a:rPr>
              <a:t>caused</a:t>
            </a:r>
            <a:r>
              <a:rPr lang="en-US"/>
              <a:t> the response to help.</a:t>
            </a:r>
          </a:p>
          <a:p>
            <a:r>
              <a:rPr lang="en-US"/>
              <a:t>Scatterplots and correlation coefficients </a:t>
            </a:r>
            <a:r>
              <a:rPr lang="en-US">
                <a:solidFill>
                  <a:schemeClr val="hlink"/>
                </a:solidFill>
              </a:rPr>
              <a:t>never</a:t>
            </a:r>
            <a:r>
              <a:rPr lang="en-US"/>
              <a:t> prove causation.</a:t>
            </a:r>
          </a:p>
          <a:p>
            <a:r>
              <a:rPr lang="en-US"/>
              <a:t>A hidden variable that stands behind a relationship and determines it by simultaneously affecting the other two variables is called a </a:t>
            </a:r>
            <a:r>
              <a:rPr lang="en-US">
                <a:solidFill>
                  <a:schemeClr val="hlink"/>
                </a:solidFill>
              </a:rPr>
              <a:t>lurking variable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558" y="0"/>
            <a:ext cx="44320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42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0"/>
            <a:ext cx="4267200" cy="8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141" y="4038600"/>
            <a:ext cx="31258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34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6699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141" y="4038600"/>
            <a:ext cx="31258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34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6699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3873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9530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141" y="4038600"/>
            <a:ext cx="31258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34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6699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115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57600"/>
            <a:ext cx="4800600" cy="10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141" y="4038600"/>
            <a:ext cx="31258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34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6699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457887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1117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141" y="4038600"/>
            <a:ext cx="312585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Tables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It is common in some fields to compute the correlations between each pair of variables in a collection of variables and arrange these correlations in a table. 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  <p:pic>
        <p:nvPicPr>
          <p:cNvPr id="543748" name="Picture 4" descr="p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050571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Straightening Scatterplots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Straight line relationships are the ones that we can measure with correlation. </a:t>
            </a:r>
          </a:p>
          <a:p>
            <a:pPr marL="342900" indent="-342900"/>
            <a:r>
              <a:rPr lang="en-US"/>
              <a:t>When a scatterplot shows a bent form that consistently increases or decreases, we can often straighten the form of the plot by re-expressing one or both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Straightening </a:t>
            </a:r>
            <a:r>
              <a:rPr lang="en-US" dirty="0" err="1" smtClean="0"/>
              <a:t>Scatterplots</a:t>
            </a:r>
            <a:endParaRPr lang="en-US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scatterplot of f/stop vs. shutter speed shows a bent relationship:</a:t>
            </a:r>
          </a:p>
        </p:txBody>
      </p:sp>
      <p:pic>
        <p:nvPicPr>
          <p:cNvPr id="545796" name="Picture 4" descr="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105400" cy="3863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Straightening </a:t>
            </a:r>
            <a:r>
              <a:rPr lang="en-US" dirty="0" err="1" smtClean="0"/>
              <a:t>Scatterplots</a:t>
            </a:r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94687" cy="4724400"/>
          </a:xfrm>
          <a:ln/>
        </p:spPr>
        <p:txBody>
          <a:bodyPr/>
          <a:lstStyle/>
          <a:p>
            <a:pPr marL="342900" indent="-342900"/>
            <a:r>
              <a:rPr lang="en-US" dirty="0"/>
              <a:t>Re-expressing f/stop vs. shutter speed by squaring the f/stop values straightens the relationship:</a:t>
            </a:r>
          </a:p>
        </p:txBody>
      </p:sp>
      <p:pic>
        <p:nvPicPr>
          <p:cNvPr id="546820" name="Picture 4" descr="07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105400" cy="3362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Straighten the </a:t>
            </a:r>
            <a:r>
              <a:rPr lang="en-US" dirty="0" err="1" smtClean="0"/>
              <a:t>scatterplot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505200" cy="32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114" y="1295400"/>
            <a:ext cx="45828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138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Straighten the </a:t>
            </a:r>
            <a:r>
              <a:rPr lang="en-US" dirty="0" err="1" smtClean="0"/>
              <a:t>scatterplot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19494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81200"/>
            <a:ext cx="2819400" cy="30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2057400"/>
            <a:ext cx="2692400" cy="285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312" y="5410200"/>
            <a:ext cx="22326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Straighten the </a:t>
            </a:r>
            <a:r>
              <a:rPr lang="en-US" dirty="0" err="1" smtClean="0"/>
              <a:t>scatterplot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19494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4999"/>
            <a:ext cx="2321943" cy="23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05000"/>
            <a:ext cx="2260840" cy="24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905000"/>
            <a:ext cx="2159000" cy="22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9090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err="1">
                <a:solidFill>
                  <a:srgbClr val="C00000"/>
                </a:solidFill>
              </a:rPr>
              <a:t>scatterplot</a:t>
            </a:r>
            <a:r>
              <a:rPr lang="en-US" dirty="0">
                <a:solidFill>
                  <a:srgbClr val="C00000"/>
                </a:solidFill>
              </a:rPr>
              <a:t> of log(</a:t>
            </a:r>
            <a:r>
              <a:rPr lang="en-US" i="1" dirty="0">
                <a:solidFill>
                  <a:srgbClr val="C00000"/>
                </a:solidFill>
              </a:rPr>
              <a:t>population) and year shows a strong, positive association, but it is still</a:t>
            </a:r>
          </a:p>
          <a:p>
            <a:r>
              <a:rPr lang="en-US" dirty="0">
                <a:solidFill>
                  <a:srgbClr val="C00000"/>
                </a:solidFill>
              </a:rPr>
              <a:t>curved. This is not a good re-expression. The </a:t>
            </a:r>
            <a:r>
              <a:rPr lang="en-US" dirty="0" err="1">
                <a:solidFill>
                  <a:srgbClr val="C00000"/>
                </a:solidFill>
              </a:rPr>
              <a:t>scatterplot</a:t>
            </a:r>
            <a:r>
              <a:rPr lang="en-US" dirty="0">
                <a:solidFill>
                  <a:srgbClr val="C00000"/>
                </a:solidFill>
              </a:rPr>
              <a:t> of square root of </a:t>
            </a:r>
            <a:r>
              <a:rPr lang="en-US" i="1" dirty="0">
                <a:solidFill>
                  <a:srgbClr val="C00000"/>
                </a:solidFill>
              </a:rPr>
              <a:t>population and year</a:t>
            </a:r>
          </a:p>
          <a:p>
            <a:r>
              <a:rPr lang="en-US" dirty="0">
                <a:solidFill>
                  <a:srgbClr val="C00000"/>
                </a:solidFill>
              </a:rPr>
              <a:t>shows a strong, positive, more linear association. The square root re-expression straightens the</a:t>
            </a:r>
          </a:p>
          <a:p>
            <a:r>
              <a:rPr lang="en-US" dirty="0" err="1">
                <a:solidFill>
                  <a:srgbClr val="C00000"/>
                </a:solidFill>
              </a:rPr>
              <a:t>scatterplot</a:t>
            </a:r>
            <a:r>
              <a:rPr lang="en-US" dirty="0">
                <a:solidFill>
                  <a:srgbClr val="C00000"/>
                </a:solidFill>
              </a:rPr>
              <a:t> well.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312" y="5410200"/>
            <a:ext cx="22326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19200"/>
            <a:ext cx="53427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Don’t say “correlation” when you mean “association.”</a:t>
            </a:r>
          </a:p>
          <a:p>
            <a:pPr marL="742950" lvl="1" indent="-285750"/>
            <a:r>
              <a:rPr lang="en-US"/>
              <a:t>More often than not, people say correlation when they mean association.</a:t>
            </a:r>
          </a:p>
          <a:p>
            <a:pPr marL="742950" lvl="1" indent="-285750"/>
            <a:r>
              <a:rPr lang="en-US"/>
              <a:t>The word “correlation” should be reserved for measuring the strength and direction of the linear relationship between two quantitative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Don’t correlate categorical variables.</a:t>
            </a:r>
          </a:p>
          <a:p>
            <a:pPr marL="742950" lvl="1" indent="-285750"/>
            <a:r>
              <a:rPr lang="en-US"/>
              <a:t>Be sure to check the Quantitative Variables Condition.</a:t>
            </a:r>
          </a:p>
          <a:p>
            <a:pPr marL="342900" indent="-342900"/>
            <a:r>
              <a:rPr lang="en-US"/>
              <a:t>Don’t confuse “correlation” with “causation.”</a:t>
            </a:r>
          </a:p>
          <a:p>
            <a:pPr marL="742950" lvl="1" indent="-285750"/>
            <a:r>
              <a:rPr lang="en-US"/>
              <a:t>Scatterplots and correlations </a:t>
            </a:r>
            <a:r>
              <a:rPr lang="en-US">
                <a:solidFill>
                  <a:srgbClr val="CC3300"/>
                </a:solidFill>
              </a:rPr>
              <a:t>never</a:t>
            </a:r>
            <a:r>
              <a:rPr lang="en-US"/>
              <a:t> demonstrate causation.</a:t>
            </a:r>
          </a:p>
          <a:p>
            <a:pPr marL="742950" lvl="1" indent="-285750"/>
            <a:r>
              <a:rPr lang="en-US"/>
              <a:t>These statistical tools can only demonstrate an association between variables.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Be sure the association is linear.</a:t>
            </a:r>
          </a:p>
          <a:p>
            <a:pPr marL="742950" lvl="1" indent="-285750"/>
            <a:r>
              <a:rPr lang="en-US"/>
              <a:t>There may be a strong association between two variables that have a nonlinear association.</a:t>
            </a:r>
          </a:p>
        </p:txBody>
      </p:sp>
      <p:pic>
        <p:nvPicPr>
          <p:cNvPr id="548868" name="Picture 4" descr="07-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260828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57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5410200"/>
          </a:xfrm>
        </p:spPr>
        <p:txBody>
          <a:bodyPr/>
          <a:lstStyle/>
          <a:p>
            <a:pPr marL="342900" indent="-342900" algn="ctr"/>
            <a:r>
              <a:rPr lang="en-US" dirty="0"/>
              <a:t>Don’t assume the relationship is linear just because the correlation coefficient is high.</a:t>
            </a:r>
          </a:p>
          <a:p>
            <a:pPr marL="342900" indent="-342900"/>
            <a:endParaRPr lang="en-US" sz="2400" dirty="0"/>
          </a:p>
        </p:txBody>
      </p:sp>
      <p:pic>
        <p:nvPicPr>
          <p:cNvPr id="557061" name="Picture 1029" descr="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189" y="2057400"/>
            <a:ext cx="4636812" cy="3508375"/>
          </a:xfrm>
          <a:prstGeom prst="rect">
            <a:avLst/>
          </a:prstGeom>
          <a:noFill/>
        </p:spPr>
      </p:pic>
      <p:sp>
        <p:nvSpPr>
          <p:cNvPr id="557062" name="Text Box 1030" descr="Pink tissue paper"/>
          <p:cNvSpPr txBox="1">
            <a:spLocks noChangeArrowheads="1"/>
          </p:cNvSpPr>
          <p:nvPr/>
        </p:nvSpPr>
        <p:spPr bwMode="auto">
          <a:xfrm>
            <a:off x="152400" y="16764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1" charset="2"/>
              <a:buChar char="n"/>
            </a:pPr>
            <a:r>
              <a:rPr lang="en-US" sz="2800" dirty="0"/>
              <a:t> Here the correlation is 0.979, but the relationship is actually bent.</a:t>
            </a:r>
          </a:p>
          <a:p>
            <a:pPr marL="177800" indent="-177800"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Beware of outliers.</a:t>
            </a:r>
          </a:p>
          <a:p>
            <a:pPr marL="742950" lvl="1" indent="-285750"/>
            <a:endParaRPr lang="en-US"/>
          </a:p>
          <a:p>
            <a:pPr marL="742950" lvl="1" indent="-285750"/>
            <a:r>
              <a:rPr lang="en-US"/>
              <a:t>Even a single outlier </a:t>
            </a:r>
          </a:p>
          <a:p>
            <a:pPr marL="742950" lvl="1" indent="-285750">
              <a:buFont typeface="Wingdings" pitchFamily="1" charset="2"/>
              <a:buNone/>
            </a:pPr>
            <a:r>
              <a:rPr lang="en-US"/>
              <a:t>   can dominate the                                                          correlation value.</a:t>
            </a:r>
          </a:p>
          <a:p>
            <a:pPr marL="742950" lvl="1" indent="-285750"/>
            <a:r>
              <a:rPr lang="en-US"/>
              <a:t>Make sure to check                                                               the Outlier Condition.</a:t>
            </a:r>
          </a:p>
        </p:txBody>
      </p:sp>
      <p:pic>
        <p:nvPicPr>
          <p:cNvPr id="549892" name="Picture 4" descr="07-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962400" cy="333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We examine scatterplots for </a:t>
            </a:r>
            <a:r>
              <a:rPr lang="en-US" sz="2400" i="1"/>
              <a:t>direction</a:t>
            </a:r>
            <a:r>
              <a:rPr lang="en-US" sz="2400"/>
              <a:t>, </a:t>
            </a:r>
            <a:r>
              <a:rPr lang="en-US" sz="2400" i="1"/>
              <a:t>form</a:t>
            </a:r>
            <a:r>
              <a:rPr lang="en-US" sz="2400"/>
              <a:t>, </a:t>
            </a:r>
            <a:r>
              <a:rPr lang="en-US" sz="2400" i="1"/>
              <a:t>strength</a:t>
            </a:r>
            <a:r>
              <a:rPr lang="en-US" sz="2400"/>
              <a:t>, and </a:t>
            </a:r>
            <a:r>
              <a:rPr lang="en-US" sz="2400" i="1"/>
              <a:t>unusual features</a:t>
            </a:r>
            <a:r>
              <a:rPr lang="en-US" sz="240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Although not every relationship is linear, when the scatterplot is straight enough, the </a:t>
            </a:r>
            <a:r>
              <a:rPr lang="en-US" sz="2400" i="1"/>
              <a:t>correlation coefficient</a:t>
            </a:r>
            <a:r>
              <a:rPr lang="en-US" sz="2400"/>
              <a:t> is a useful numerical summary.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The sign of the correlation tells us the direction of the association.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The magnitude of the correlation tells us the </a:t>
            </a:r>
            <a:r>
              <a:rPr lang="en-US" sz="2400" i="1"/>
              <a:t>strength</a:t>
            </a:r>
            <a:r>
              <a:rPr lang="en-US" sz="2400"/>
              <a:t> of a linear association.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Correlation has no units, so shifting or scaling the data, standardizing, or swapping the variables has no effect on the numerical value.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Doing Statistics right means that we have to </a:t>
            </a:r>
            <a:r>
              <a:rPr lang="en-US" i="1"/>
              <a:t>Think </a:t>
            </a:r>
            <a:r>
              <a:rPr lang="en-US"/>
              <a:t>about whether our choice of methods is appropriate.</a:t>
            </a:r>
          </a:p>
          <a:p>
            <a:pPr marL="742950" lvl="1" indent="-285750"/>
            <a:r>
              <a:rPr lang="en-US"/>
              <a:t>Before finding or talking about a correlation, check the Straight Enough Condition.</a:t>
            </a:r>
          </a:p>
          <a:p>
            <a:pPr marL="742950" lvl="1" indent="-285750"/>
            <a:r>
              <a:rPr lang="en-US"/>
              <a:t>Watch out for outliers!</a:t>
            </a:r>
          </a:p>
          <a:p>
            <a:pPr marL="342900" indent="-342900"/>
            <a:r>
              <a:rPr lang="en-US"/>
              <a:t>Don’t assume that a high correlation or strong association is evidence of a cause-and-effect relationship—beware of lurking variables!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Data collected from students in Statistics classes included their heights (in inches) and weights (in pounds):</a:t>
            </a:r>
          </a:p>
          <a:p>
            <a:pPr marL="342900" indent="-342900"/>
            <a:r>
              <a:rPr lang="en-US"/>
              <a:t>Here we see a                                                         positive association                                                      and a fairly straight                                                     form, although                                                   there seems to be                                                              a high outlier.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</a:t>
            </a:r>
          </a:p>
        </p:txBody>
      </p:sp>
      <p:pic>
        <p:nvPicPr>
          <p:cNvPr id="529412" name="Picture 4" descr="07-0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14800" cy="3103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620000" cy="562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160 – 167</a:t>
            </a:r>
          </a:p>
          <a:p>
            <a:endParaRPr lang="en-US" dirty="0" smtClean="0"/>
          </a:p>
          <a:p>
            <a:r>
              <a:rPr lang="en-US" dirty="0" smtClean="0"/>
              <a:t>3,5,6,8,10,11,12,13</a:t>
            </a:r>
            <a:r>
              <a:rPr lang="en-US" dirty="0" smtClean="0"/>
              <a:t>,</a:t>
            </a:r>
          </a:p>
          <a:p>
            <a:r>
              <a:rPr lang="en-US" dirty="0" smtClean="0"/>
              <a:t>16,18,25,27,28,</a:t>
            </a:r>
          </a:p>
          <a:p>
            <a:r>
              <a:rPr lang="en-US" dirty="0" smtClean="0"/>
              <a:t>33,35, 36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400"/>
              <a:t>How strong is the association between weight and height of Statistics students?</a:t>
            </a:r>
          </a:p>
          <a:p>
            <a:pPr marL="342900" indent="-342900"/>
            <a:r>
              <a:rPr lang="en-US" sz="2400"/>
              <a:t>If we had to put a number on the strength, we would not want it to depend on the units we used.</a:t>
            </a:r>
          </a:p>
          <a:p>
            <a:pPr marL="342900" indent="-342900"/>
            <a:r>
              <a:rPr lang="en-US" sz="2400"/>
              <a:t>A scatterplot of heights                                                                         (in centimeters) and                                                                 weights (in kilograms)                                                             doesn’t change the                                                                shape of the pattern: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pic>
        <p:nvPicPr>
          <p:cNvPr id="530436" name="Picture 4" descr="07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900" y="1905000"/>
            <a:ext cx="47007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3722687" cy="4572000"/>
          </a:xfrm>
        </p:spPr>
        <p:txBody>
          <a:bodyPr/>
          <a:lstStyle/>
          <a:p>
            <a:pPr marL="342900" indent="-342900"/>
            <a:r>
              <a:rPr lang="en-US" sz="2400" dirty="0"/>
              <a:t>Since the units don’t matter, why not remove them altogether?</a:t>
            </a:r>
          </a:p>
          <a:p>
            <a:pPr marL="342900" indent="-342900"/>
            <a:r>
              <a:rPr lang="en-US" sz="2400" dirty="0"/>
              <a:t>We could standardize both variables and write the coordinates of a point as (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x</a:t>
            </a:r>
            <a:r>
              <a:rPr lang="en-US" sz="2400" i="1" dirty="0"/>
              <a:t>,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y</a:t>
            </a:r>
            <a:r>
              <a:rPr lang="en-US" sz="2400" dirty="0"/>
              <a:t>).</a:t>
            </a:r>
          </a:p>
          <a:p>
            <a:pPr marL="342900" indent="-342900"/>
            <a:r>
              <a:rPr lang="en-US" sz="2400" dirty="0"/>
              <a:t>Here is a </a:t>
            </a:r>
            <a:r>
              <a:rPr lang="en-US" sz="2400" dirty="0" err="1"/>
              <a:t>scatterplot</a:t>
            </a:r>
            <a:r>
              <a:rPr lang="en-US" sz="2400" dirty="0"/>
              <a:t> of the standardized weights and heights:</a:t>
            </a:r>
          </a:p>
        </p:txBody>
      </p:sp>
      <p:pic>
        <p:nvPicPr>
          <p:cNvPr id="531460" name="Picture 4" descr="07-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08438" cy="5148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Note that the underlying linear pattern seems steeper in the standardized plot than in the original scatterplot.</a:t>
            </a:r>
          </a:p>
          <a:p>
            <a:pPr marL="342900" indent="-342900"/>
            <a:r>
              <a:rPr lang="en-US"/>
              <a:t>That’s because we made the scales of the axes the same.</a:t>
            </a:r>
          </a:p>
          <a:p>
            <a:pPr marL="342900" indent="-342900"/>
            <a:r>
              <a:rPr lang="en-US"/>
              <a:t>Equal scaling gives a neutral way of drawing the scatterplot and a fairer impression of the strength of the association.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ait07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3986212" cy="5129213"/>
          </a:xfrm>
          <a:prstGeom prst="rect">
            <a:avLst/>
          </a:prstGeom>
          <a:noFill/>
        </p:spPr>
      </p:pic>
      <p:sp>
        <p:nvSpPr>
          <p:cNvPr id="533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4545012" cy="4572000"/>
          </a:xfrm>
        </p:spPr>
        <p:txBody>
          <a:bodyPr/>
          <a:lstStyle/>
          <a:p>
            <a:pPr marL="342900" indent="-342900"/>
            <a:r>
              <a:rPr lang="en-US" sz="2400" dirty="0"/>
              <a:t>Some points (those in green) strengthen the impression of  a positive association between height and weight.</a:t>
            </a:r>
          </a:p>
          <a:p>
            <a:pPr marL="342900" indent="-342900"/>
            <a:r>
              <a:rPr lang="en-US" sz="2400" dirty="0"/>
              <a:t>Other points (those in red) tend to weaken the positive association.</a:t>
            </a:r>
          </a:p>
          <a:p>
            <a:pPr marL="342900" indent="-342900"/>
            <a:r>
              <a:rPr lang="en-US" sz="2400" dirty="0"/>
              <a:t>Points with </a:t>
            </a:r>
            <a:r>
              <a:rPr lang="en-US" sz="2400" i="1" dirty="0"/>
              <a:t>z</a:t>
            </a:r>
            <a:r>
              <a:rPr lang="en-US" sz="2400" dirty="0"/>
              <a:t>-scores of      zero (those in blue)                   don’t vote either way.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467600" cy="56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1295400" y="25146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3429000" y="24384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943600" y="24384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1066800" y="53340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3657600" y="53340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096000" y="53340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200</TotalTime>
  <Words>1272</Words>
  <Application>Microsoft Office PowerPoint</Application>
  <PresentationFormat>On-screen Show (4:3)</PresentationFormat>
  <Paragraphs>133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Jeff01</vt:lpstr>
      <vt:lpstr>Equation</vt:lpstr>
      <vt:lpstr>Statistics 7</vt:lpstr>
      <vt:lpstr>Slide 2</vt:lpstr>
      <vt:lpstr>Definition</vt:lpstr>
      <vt:lpstr>Correlation</vt:lpstr>
      <vt:lpstr>Correlation</vt:lpstr>
      <vt:lpstr>Correlation</vt:lpstr>
      <vt:lpstr>Correlation</vt:lpstr>
      <vt:lpstr>Correlation</vt:lpstr>
      <vt:lpstr>Correlations</vt:lpstr>
      <vt:lpstr>Correlation</vt:lpstr>
      <vt:lpstr>Correlation</vt:lpstr>
      <vt:lpstr>Correlation Conditions</vt:lpstr>
      <vt:lpstr>Correlation Conditions</vt:lpstr>
      <vt:lpstr>Correlation Conditions</vt:lpstr>
      <vt:lpstr>Correlation Conditions</vt:lpstr>
      <vt:lpstr>Correlation Properties</vt:lpstr>
      <vt:lpstr>Correlation Properties</vt:lpstr>
      <vt:lpstr>Correlation Properties</vt:lpstr>
      <vt:lpstr>Correlation ≠ Causation</vt:lpstr>
      <vt:lpstr>Practice</vt:lpstr>
      <vt:lpstr>Practice</vt:lpstr>
      <vt:lpstr>Practice</vt:lpstr>
      <vt:lpstr>Practice</vt:lpstr>
      <vt:lpstr>Practice</vt:lpstr>
      <vt:lpstr>Correlation Tables</vt:lpstr>
      <vt:lpstr>Straightening Scatterplots</vt:lpstr>
      <vt:lpstr>Straightening Scatterplots</vt:lpstr>
      <vt:lpstr>Straightening Scatterplots</vt:lpstr>
      <vt:lpstr>Example</vt:lpstr>
      <vt:lpstr>Example</vt:lpstr>
      <vt:lpstr>Example</vt:lpstr>
      <vt:lpstr>Tip</vt:lpstr>
      <vt:lpstr>What Can Go Wrong?</vt:lpstr>
      <vt:lpstr>What Can Go Wrong?</vt:lpstr>
      <vt:lpstr>What Can Go Wrong?</vt:lpstr>
      <vt:lpstr>What Can Go Wrong?</vt:lpstr>
      <vt:lpstr>What Can Go Wrong?</vt:lpstr>
      <vt:lpstr>What have we learned?</vt:lpstr>
      <vt:lpstr>What have we learned?</vt:lpstr>
      <vt:lpstr>Slide 40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7</dc:title>
  <dc:creator>Jeff Fronius</dc:creator>
  <cp:lastModifiedBy>Jeff Fronius</cp:lastModifiedBy>
  <cp:revision>21</cp:revision>
  <dcterms:created xsi:type="dcterms:W3CDTF">2013-09-07T20:22:06Z</dcterms:created>
  <dcterms:modified xsi:type="dcterms:W3CDTF">2013-09-15T20:22:29Z</dcterms:modified>
</cp:coreProperties>
</file>