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315" r:id="rId4"/>
    <p:sldId id="288" r:id="rId5"/>
    <p:sldId id="289" r:id="rId6"/>
    <p:sldId id="290" r:id="rId7"/>
    <p:sldId id="303" r:id="rId8"/>
    <p:sldId id="304" r:id="rId9"/>
    <p:sldId id="305" r:id="rId10"/>
    <p:sldId id="306" r:id="rId11"/>
    <p:sldId id="307" r:id="rId12"/>
    <p:sldId id="291" r:id="rId13"/>
    <p:sldId id="292" r:id="rId14"/>
    <p:sldId id="293" r:id="rId15"/>
    <p:sldId id="294" r:id="rId16"/>
    <p:sldId id="314" r:id="rId17"/>
    <p:sldId id="316" r:id="rId18"/>
    <p:sldId id="309" r:id="rId19"/>
    <p:sldId id="308" r:id="rId20"/>
    <p:sldId id="310" r:id="rId21"/>
    <p:sldId id="311" r:id="rId22"/>
    <p:sldId id="312" r:id="rId23"/>
    <p:sldId id="313" r:id="rId24"/>
    <p:sldId id="295" r:id="rId25"/>
    <p:sldId id="296" r:id="rId26"/>
    <p:sldId id="297" r:id="rId27"/>
    <p:sldId id="298" r:id="rId28"/>
    <p:sldId id="299" r:id="rId29"/>
    <p:sldId id="300" r:id="rId30"/>
    <p:sldId id="301" r:id="rId31"/>
    <p:sldId id="317" r:id="rId32"/>
    <p:sldId id="302" r:id="rId3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99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524" y="-714"/>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826000"/>
            <a:ext cx="8001000" cy="8890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762000" y="2095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logo2011.png"/>
          <p:cNvPicPr>
            <a:picLocks noChangeAspect="1"/>
          </p:cNvPicPr>
          <p:nvPr/>
        </p:nvPicPr>
        <p:blipFill>
          <a:blip r:embed="rId2" cstate="print"/>
          <a:stretch>
            <a:fillRect/>
          </a:stretch>
        </p:blipFill>
        <p:spPr>
          <a:xfrm rot="5400000">
            <a:off x="5853112" y="2424113"/>
            <a:ext cx="5715000" cy="866775"/>
          </a:xfrm>
          <a:prstGeom prst="rect">
            <a:avLst/>
          </a:prstGeom>
          <a:solidFill>
            <a:schemeClr val="tx1"/>
          </a:solidFill>
          <a:ln>
            <a:noFill/>
          </a:ln>
        </p:spPr>
      </p:pic>
      <p:sp>
        <p:nvSpPr>
          <p:cNvPr id="5" name="Rectangle 4"/>
          <p:cNvSpPr/>
          <p:nvPr/>
        </p:nvSpPr>
        <p:spPr>
          <a:xfrm>
            <a:off x="8229600" y="0"/>
            <a:ext cx="914400" cy="5715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762500"/>
            <a:ext cx="8686800" cy="9525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90500"/>
            <a:ext cx="8686800" cy="4508500"/>
          </a:xfrm>
        </p:spPr>
        <p:txBody>
          <a:bodyPr/>
          <a:lstStyle>
            <a:lvl1pPr>
              <a:buClr>
                <a:schemeClr val="tx2">
                  <a:lumMod val="75000"/>
                </a:schemeClr>
              </a:buClr>
              <a:defRPr/>
            </a:lvl1pPr>
            <a:lvl2pPr>
              <a:buClr>
                <a:schemeClr val="tx2">
                  <a:lumMod val="75000"/>
                </a:schemeClr>
              </a:buClr>
              <a:defRPr/>
            </a:lvl2pPr>
            <a:lvl3pPr>
              <a:buClr>
                <a:schemeClr val="tx2">
                  <a:lumMod val="75000"/>
                </a:schemeClr>
              </a:buClr>
              <a:defRPr/>
            </a:lvl3pPr>
            <a:lvl4pPr>
              <a:buClr>
                <a:schemeClr val="tx2">
                  <a:lumMod val="75000"/>
                </a:schemeClr>
              </a:buClr>
              <a:defRPr/>
            </a:lvl4pPr>
            <a:lvl5pPr>
              <a:buClr>
                <a:schemeClr val="tx2">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762501"/>
            <a:ext cx="7772400" cy="952500"/>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228600" y="800100"/>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logo2011.png"/>
          <p:cNvPicPr>
            <a:picLocks noChangeAspect="1"/>
          </p:cNvPicPr>
          <p:nvPr/>
        </p:nvPicPr>
        <p:blipFill>
          <a:blip r:embed="rId2" cstate="print"/>
          <a:stretch>
            <a:fillRect/>
          </a:stretch>
        </p:blipFill>
        <p:spPr>
          <a:xfrm rot="5400000">
            <a:off x="5853112" y="2424113"/>
            <a:ext cx="5715000" cy="866775"/>
          </a:xfrm>
          <a:prstGeom prst="rect">
            <a:avLst/>
          </a:prstGeom>
          <a:solidFill>
            <a:schemeClr val="tx1"/>
          </a:solidFill>
          <a:ln>
            <a:noFill/>
          </a:ln>
        </p:spPr>
      </p:pic>
      <p:sp>
        <p:nvSpPr>
          <p:cNvPr id="5" name="Rectangle 4"/>
          <p:cNvSpPr/>
          <p:nvPr/>
        </p:nvSpPr>
        <p:spPr>
          <a:xfrm>
            <a:off x="8229600" y="0"/>
            <a:ext cx="914400" cy="5715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266700"/>
            <a:ext cx="4267200" cy="398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
            <a:ext cx="4267200" cy="398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0"/>
            <a:ext cx="8229600" cy="9525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430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723900"/>
            <a:ext cx="4040188"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2" y="11430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2" y="723900"/>
            <a:ext cx="4041775"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746625"/>
            <a:ext cx="3008313" cy="96837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27542"/>
            <a:ext cx="5111750" cy="41539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14300"/>
            <a:ext cx="3008313" cy="44047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905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828800" y="50442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762500"/>
            <a:ext cx="9144000" cy="952500"/>
          </a:xfrm>
          <a:prstGeom prst="rect">
            <a:avLst/>
          </a:prstGeom>
          <a:solidFill>
            <a:schemeClr val="tx1">
              <a:lumMod val="85000"/>
              <a:lumOff val="15000"/>
            </a:schemeClr>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762500"/>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 y="127000"/>
            <a:ext cx="8839200" cy="45085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p:nvCxnSpPr>
        <p:spPr>
          <a:xfrm>
            <a:off x="0" y="4762500"/>
            <a:ext cx="9144000" cy="0"/>
          </a:xfrm>
          <a:prstGeom prst="line">
            <a:avLst/>
          </a:prstGeom>
          <a:ln w="50800" cmpd="thinThick"/>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rgbClr val="FFFF00"/>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Statistics </a:t>
            </a:r>
            <a:r>
              <a:rPr lang="en-US" smtClean="0"/>
              <a:t>16</a:t>
            </a:r>
            <a:endParaRPr lang="en-US" dirty="0"/>
          </a:p>
        </p:txBody>
      </p:sp>
      <p:sp>
        <p:nvSpPr>
          <p:cNvPr id="3" name="Subtitle 2"/>
          <p:cNvSpPr>
            <a:spLocks noGrp="1"/>
          </p:cNvSpPr>
          <p:nvPr>
            <p:ph type="subTitle" idx="1"/>
          </p:nvPr>
        </p:nvSpPr>
        <p:spPr/>
        <p:txBody>
          <a:bodyPr/>
          <a:lstStyle/>
          <a:p>
            <a:r>
              <a:rPr lang="en-US" dirty="0" smtClean="0"/>
              <a:t>Random Variables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Time</a:t>
            </a:r>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0" y="3770197"/>
            <a:ext cx="1371600" cy="1944804"/>
          </a:xfrm>
          <a:prstGeom prst="rect">
            <a:avLst/>
          </a:prstGeom>
          <a:noFill/>
          <a:ln w="9525">
            <a:noFill/>
            <a:miter lim="800000"/>
            <a:headEnd/>
            <a:tailEnd/>
          </a:ln>
        </p:spPr>
      </p:pic>
      <p:grpSp>
        <p:nvGrpSpPr>
          <p:cNvPr id="8" name="Group 7"/>
          <p:cNvGrpSpPr/>
          <p:nvPr/>
        </p:nvGrpSpPr>
        <p:grpSpPr>
          <a:xfrm>
            <a:off x="914400" y="114300"/>
            <a:ext cx="6781800" cy="1295400"/>
            <a:chOff x="1600200" y="2933700"/>
            <a:chExt cx="6781800" cy="1295400"/>
          </a:xfrm>
        </p:grpSpPr>
        <p:pic>
          <p:nvPicPr>
            <p:cNvPr id="53250" name="Picture 2"/>
            <p:cNvPicPr>
              <a:picLocks noChangeAspect="1" noChangeArrowheads="1"/>
            </p:cNvPicPr>
            <p:nvPr/>
          </p:nvPicPr>
          <p:blipFill>
            <a:blip r:embed="rId3" cstate="print"/>
            <a:srcRect/>
            <a:stretch>
              <a:fillRect/>
            </a:stretch>
          </p:blipFill>
          <p:spPr bwMode="auto">
            <a:xfrm>
              <a:off x="1736432" y="3009900"/>
              <a:ext cx="6493168" cy="1045233"/>
            </a:xfrm>
            <a:prstGeom prst="rect">
              <a:avLst/>
            </a:prstGeom>
            <a:noFill/>
            <a:ln w="9525">
              <a:noFill/>
              <a:miter lim="800000"/>
              <a:headEnd/>
              <a:tailEnd/>
            </a:ln>
          </p:spPr>
        </p:pic>
        <p:sp>
          <p:nvSpPr>
            <p:cNvPr id="6" name="Rectangle 5"/>
            <p:cNvSpPr/>
            <p:nvPr/>
          </p:nvSpPr>
          <p:spPr>
            <a:xfrm>
              <a:off x="1600200" y="2933700"/>
              <a:ext cx="6781800" cy="1295400"/>
            </a:xfrm>
            <a:prstGeom prst="rect">
              <a:avLst/>
            </a:prstGeom>
            <a:noFill/>
            <a:ln w="508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274" name="Picture 2"/>
          <p:cNvPicPr>
            <a:picLocks noChangeAspect="1" noChangeArrowheads="1"/>
          </p:cNvPicPr>
          <p:nvPr/>
        </p:nvPicPr>
        <p:blipFill>
          <a:blip r:embed="rId4" cstate="print"/>
          <a:srcRect/>
          <a:stretch>
            <a:fillRect/>
          </a:stretch>
        </p:blipFill>
        <p:spPr bwMode="auto">
          <a:xfrm>
            <a:off x="1676400" y="1714500"/>
            <a:ext cx="5638800" cy="599292"/>
          </a:xfrm>
          <a:prstGeom prst="rect">
            <a:avLst/>
          </a:prstGeom>
          <a:noFill/>
          <a:ln w="9525">
            <a:noFill/>
            <a:miter lim="800000"/>
            <a:headEnd/>
            <a:tailEnd/>
          </a:ln>
        </p:spPr>
      </p:pic>
      <p:pic>
        <p:nvPicPr>
          <p:cNvPr id="54275" name="Picture 3"/>
          <p:cNvPicPr>
            <a:picLocks noChangeAspect="1" noChangeArrowheads="1"/>
          </p:cNvPicPr>
          <p:nvPr/>
        </p:nvPicPr>
        <p:blipFill>
          <a:blip r:embed="rId5" cstate="print"/>
          <a:srcRect/>
          <a:stretch>
            <a:fillRect/>
          </a:stretch>
        </p:blipFill>
        <p:spPr bwMode="auto">
          <a:xfrm>
            <a:off x="1676400" y="2628900"/>
            <a:ext cx="5486400" cy="1155030"/>
          </a:xfrm>
          <a:prstGeom prst="rect">
            <a:avLst/>
          </a:prstGeom>
          <a:noFill/>
          <a:ln w="9525">
            <a:noFill/>
            <a:miter lim="800000"/>
            <a:headEnd/>
            <a:tailEnd/>
          </a:ln>
        </p:spPr>
      </p:pic>
      <p:sp>
        <p:nvSpPr>
          <p:cNvPr id="11" name="TextBox 10"/>
          <p:cNvSpPr txBox="1"/>
          <p:nvPr/>
        </p:nvSpPr>
        <p:spPr>
          <a:xfrm>
            <a:off x="2209800" y="3924300"/>
            <a:ext cx="4672048" cy="584775"/>
          </a:xfrm>
          <a:prstGeom prst="rect">
            <a:avLst/>
          </a:prstGeom>
          <a:noFill/>
        </p:spPr>
        <p:txBody>
          <a:bodyPr wrap="none" rtlCol="0">
            <a:spAutoFit/>
          </a:bodyPr>
          <a:lstStyle/>
          <a:p>
            <a:r>
              <a:rPr lang="en-US" sz="3200" b="1" dirty="0" smtClean="0">
                <a:solidFill>
                  <a:srgbClr val="0000FF"/>
                </a:solidFill>
              </a:rPr>
              <a:t>Find SD on your Calculator</a:t>
            </a:r>
            <a:endParaRPr lang="en-US" sz="32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Time</a:t>
            </a:r>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0" y="3770197"/>
            <a:ext cx="1371600" cy="1944804"/>
          </a:xfrm>
          <a:prstGeom prst="rect">
            <a:avLst/>
          </a:prstGeom>
          <a:noFill/>
          <a:ln w="9525">
            <a:noFill/>
            <a:miter lim="800000"/>
            <a:headEnd/>
            <a:tailEnd/>
          </a:ln>
        </p:spPr>
      </p:pic>
      <p:pic>
        <p:nvPicPr>
          <p:cNvPr id="54275" name="Picture 3"/>
          <p:cNvPicPr>
            <a:picLocks noChangeAspect="1" noChangeArrowheads="1"/>
          </p:cNvPicPr>
          <p:nvPr/>
        </p:nvPicPr>
        <p:blipFill>
          <a:blip r:embed="rId3" cstate="print"/>
          <a:srcRect/>
          <a:stretch>
            <a:fillRect/>
          </a:stretch>
        </p:blipFill>
        <p:spPr bwMode="auto">
          <a:xfrm>
            <a:off x="1676400" y="266700"/>
            <a:ext cx="5486400" cy="1155030"/>
          </a:xfrm>
          <a:prstGeom prst="rect">
            <a:avLst/>
          </a:prstGeom>
          <a:noFill/>
          <a:ln w="9525">
            <a:noFill/>
            <a:miter lim="800000"/>
            <a:headEnd/>
            <a:tailEnd/>
          </a:ln>
        </p:spPr>
      </p:pic>
      <p:sp>
        <p:nvSpPr>
          <p:cNvPr id="11" name="TextBox 10"/>
          <p:cNvSpPr txBox="1"/>
          <p:nvPr/>
        </p:nvSpPr>
        <p:spPr>
          <a:xfrm>
            <a:off x="1676400" y="2019300"/>
            <a:ext cx="5916876" cy="1077218"/>
          </a:xfrm>
          <a:prstGeom prst="rect">
            <a:avLst/>
          </a:prstGeom>
          <a:noFill/>
        </p:spPr>
        <p:txBody>
          <a:bodyPr wrap="none" rtlCol="0">
            <a:spAutoFit/>
          </a:bodyPr>
          <a:lstStyle/>
          <a:p>
            <a:r>
              <a:rPr lang="en-US" sz="3200" b="1" dirty="0" smtClean="0">
                <a:solidFill>
                  <a:srgbClr val="0000FF"/>
                </a:solidFill>
              </a:rPr>
              <a:t>Why is the SD so high?</a:t>
            </a:r>
          </a:p>
          <a:p>
            <a:r>
              <a:rPr lang="en-US" sz="3200" b="1" dirty="0" smtClean="0">
                <a:solidFill>
                  <a:srgbClr val="0000FF"/>
                </a:solidFill>
              </a:rPr>
              <a:t>What would make it even higher?</a:t>
            </a:r>
            <a:endParaRPr lang="en-US" sz="3200" b="1" dirty="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a:t>First Center, Now Spread…</a:t>
            </a:r>
          </a:p>
        </p:txBody>
      </p:sp>
      <p:sp>
        <p:nvSpPr>
          <p:cNvPr id="521219" name="Rectangle 3"/>
          <p:cNvSpPr>
            <a:spLocks noGrp="1" noChangeArrowheads="1"/>
          </p:cNvSpPr>
          <p:nvPr>
            <p:ph type="body" idx="1"/>
          </p:nvPr>
        </p:nvSpPr>
        <p:spPr>
          <a:ln/>
        </p:spPr>
        <p:txBody>
          <a:bodyPr>
            <a:normAutofit/>
          </a:bodyPr>
          <a:lstStyle/>
          <a:p>
            <a:pPr marL="342900" indent="-342900"/>
            <a:r>
              <a:rPr lang="en-US" dirty="0"/>
              <a:t>For data, we calculated the </a:t>
            </a:r>
            <a:r>
              <a:rPr lang="en-US" dirty="0">
                <a:solidFill>
                  <a:schemeClr val="hlink"/>
                </a:solidFill>
              </a:rPr>
              <a:t>standard deviation</a:t>
            </a:r>
            <a:r>
              <a:rPr lang="en-US" dirty="0"/>
              <a:t> by first computing the deviation from the mean and squaring it. We do that with discrete random variables as well.</a:t>
            </a:r>
          </a:p>
          <a:p>
            <a:pPr marL="342900" indent="-342900"/>
            <a:r>
              <a:rPr lang="en-US" dirty="0"/>
              <a:t>The </a:t>
            </a:r>
            <a:r>
              <a:rPr lang="en-US" dirty="0">
                <a:solidFill>
                  <a:schemeClr val="hlink"/>
                </a:solidFill>
              </a:rPr>
              <a:t>variance</a:t>
            </a:r>
            <a:r>
              <a:rPr lang="en-US" dirty="0"/>
              <a:t> for a random variable is: </a:t>
            </a:r>
          </a:p>
          <a:p>
            <a:pPr marL="342900" indent="-342900">
              <a:buNone/>
            </a:pPr>
            <a:endParaRPr lang="en-US" dirty="0"/>
          </a:p>
          <a:p>
            <a:pPr marL="342900" indent="-342900"/>
            <a:r>
              <a:rPr lang="en-US" dirty="0"/>
              <a:t>The </a:t>
            </a:r>
            <a:r>
              <a:rPr lang="en-US" dirty="0">
                <a:solidFill>
                  <a:schemeClr val="hlink"/>
                </a:solidFill>
              </a:rPr>
              <a:t>standard deviation</a:t>
            </a:r>
            <a:r>
              <a:rPr lang="en-US" dirty="0"/>
              <a:t> for a random variable is: </a:t>
            </a:r>
          </a:p>
        </p:txBody>
      </p:sp>
      <p:graphicFrame>
        <p:nvGraphicFramePr>
          <p:cNvPr id="521222" name="Object 6"/>
          <p:cNvGraphicFramePr>
            <a:graphicFrameLocks noChangeAspect="1"/>
          </p:cNvGraphicFramePr>
          <p:nvPr/>
        </p:nvGraphicFramePr>
        <p:xfrm>
          <a:off x="2362200" y="2857500"/>
          <a:ext cx="4567237" cy="510646"/>
        </p:xfrm>
        <a:graphic>
          <a:graphicData uri="http://schemas.openxmlformats.org/presentationml/2006/ole">
            <p:oleObj spid="_x0000_s51202" name="Equation" r:id="rId3" imgW="2082600" imgH="279360" progId="">
              <p:embed/>
            </p:oleObj>
          </a:graphicData>
        </a:graphic>
      </p:graphicFrame>
      <p:graphicFrame>
        <p:nvGraphicFramePr>
          <p:cNvPr id="521223" name="Object 7"/>
          <p:cNvGraphicFramePr>
            <a:graphicFrameLocks noChangeAspect="1"/>
          </p:cNvGraphicFramePr>
          <p:nvPr/>
        </p:nvGraphicFramePr>
        <p:xfrm>
          <a:off x="2438400" y="4076700"/>
          <a:ext cx="3314700" cy="529167"/>
        </p:xfrm>
        <a:graphic>
          <a:graphicData uri="http://schemas.openxmlformats.org/presentationml/2006/ole">
            <p:oleObj spid="_x0000_s51203" name="Equation" r:id="rId4" imgW="1523880" imgH="291960" progId="">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sz="3200"/>
              <a:t>More About Means and Variances</a:t>
            </a:r>
          </a:p>
        </p:txBody>
      </p:sp>
      <p:sp>
        <p:nvSpPr>
          <p:cNvPr id="522243" name="Rectangle 3"/>
          <p:cNvSpPr>
            <a:spLocks noGrp="1" noChangeArrowheads="1"/>
          </p:cNvSpPr>
          <p:nvPr>
            <p:ph type="body" idx="1"/>
          </p:nvPr>
        </p:nvSpPr>
        <p:spPr>
          <a:ln/>
        </p:spPr>
        <p:txBody>
          <a:bodyPr/>
          <a:lstStyle/>
          <a:p>
            <a:pPr marL="342900" indent="-342900"/>
            <a:r>
              <a:rPr lang="en-US" dirty="0"/>
              <a:t>Adding or subtracting a constant from data shifts the mean but doesn’t change the variance or standard deviation:</a:t>
            </a:r>
          </a:p>
          <a:p>
            <a:pPr marL="342900" indent="-342900" algn="ctr">
              <a:buFont typeface="Wingdings" pitchFamily="112" charset="2"/>
              <a:buNone/>
            </a:pPr>
            <a:r>
              <a:rPr lang="en-US" i="1" dirty="0">
                <a:solidFill>
                  <a:schemeClr val="hlink"/>
                </a:solidFill>
              </a:rPr>
              <a:t>E</a:t>
            </a:r>
            <a:r>
              <a:rPr lang="en-US" dirty="0">
                <a:solidFill>
                  <a:schemeClr val="hlink"/>
                </a:solidFill>
              </a:rPr>
              <a:t>(</a:t>
            </a:r>
            <a:r>
              <a:rPr lang="en-US" i="1" dirty="0">
                <a:solidFill>
                  <a:schemeClr val="hlink"/>
                </a:solidFill>
              </a:rPr>
              <a:t>X ± c</a:t>
            </a:r>
            <a:r>
              <a:rPr lang="en-US" dirty="0">
                <a:solidFill>
                  <a:schemeClr val="hlink"/>
                </a:solidFill>
              </a:rPr>
              <a:t>)</a:t>
            </a:r>
            <a:r>
              <a:rPr lang="en-US" i="1" dirty="0">
                <a:solidFill>
                  <a:schemeClr val="hlink"/>
                </a:solidFill>
              </a:rPr>
              <a:t> = E</a:t>
            </a:r>
            <a:r>
              <a:rPr lang="en-US" dirty="0">
                <a:solidFill>
                  <a:schemeClr val="hlink"/>
                </a:solidFill>
              </a:rPr>
              <a:t>(</a:t>
            </a:r>
            <a:r>
              <a:rPr lang="en-US" i="1" dirty="0">
                <a:solidFill>
                  <a:schemeClr val="hlink"/>
                </a:solidFill>
              </a:rPr>
              <a:t>X</a:t>
            </a:r>
            <a:r>
              <a:rPr lang="en-US" dirty="0">
                <a:solidFill>
                  <a:schemeClr val="hlink"/>
                </a:solidFill>
              </a:rPr>
              <a:t>)</a:t>
            </a:r>
            <a:r>
              <a:rPr lang="en-US" i="1" dirty="0">
                <a:solidFill>
                  <a:schemeClr val="hlink"/>
                </a:solidFill>
              </a:rPr>
              <a:t> ± c	 </a:t>
            </a:r>
            <a:r>
              <a:rPr lang="en-US" i="1" dirty="0" err="1">
                <a:solidFill>
                  <a:schemeClr val="hlink"/>
                </a:solidFill>
              </a:rPr>
              <a:t>Var</a:t>
            </a:r>
            <a:r>
              <a:rPr lang="en-US" dirty="0">
                <a:solidFill>
                  <a:schemeClr val="hlink"/>
                </a:solidFill>
              </a:rPr>
              <a:t>(</a:t>
            </a:r>
            <a:r>
              <a:rPr lang="en-US" i="1" dirty="0">
                <a:solidFill>
                  <a:schemeClr val="hlink"/>
                </a:solidFill>
              </a:rPr>
              <a:t>X ± c</a:t>
            </a:r>
            <a:r>
              <a:rPr lang="en-US" dirty="0">
                <a:solidFill>
                  <a:schemeClr val="hlink"/>
                </a:solidFill>
              </a:rPr>
              <a:t>) </a:t>
            </a:r>
            <a:r>
              <a:rPr lang="en-US" i="1" dirty="0">
                <a:solidFill>
                  <a:schemeClr val="hlink"/>
                </a:solidFill>
              </a:rPr>
              <a:t>= </a:t>
            </a:r>
            <a:r>
              <a:rPr lang="en-US" i="1" dirty="0" err="1">
                <a:solidFill>
                  <a:schemeClr val="hlink"/>
                </a:solidFill>
              </a:rPr>
              <a:t>Var</a:t>
            </a:r>
            <a:r>
              <a:rPr lang="en-US" dirty="0">
                <a:solidFill>
                  <a:schemeClr val="hlink"/>
                </a:solidFill>
              </a:rPr>
              <a:t>(</a:t>
            </a:r>
            <a:r>
              <a:rPr lang="en-US" i="1" dirty="0">
                <a:solidFill>
                  <a:schemeClr val="hlink"/>
                </a:solidFill>
              </a:rPr>
              <a:t>X</a:t>
            </a:r>
            <a:r>
              <a:rPr lang="en-US" dirty="0">
                <a:solidFill>
                  <a:schemeClr val="hlink"/>
                </a:solidFill>
              </a:rPr>
              <a:t>)</a:t>
            </a:r>
            <a:r>
              <a:rPr lang="en-US" i="1" dirty="0"/>
              <a:t> </a:t>
            </a:r>
          </a:p>
          <a:p>
            <a:pPr marL="742950" lvl="1" indent="-285750"/>
            <a:endParaRPr lang="en-US" dirty="0"/>
          </a:p>
          <a:p>
            <a:pPr marL="742950" lvl="1" indent="-285750"/>
            <a:r>
              <a:rPr lang="en-US" dirty="0"/>
              <a:t>Example: Consider everyone in a company receiving a $5000 increase in salary.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normAutofit/>
          </a:bodyPr>
          <a:lstStyle/>
          <a:p>
            <a:r>
              <a:rPr lang="en-US" sz="3200" dirty="0"/>
              <a:t>More About Means and </a:t>
            </a:r>
            <a:r>
              <a:rPr lang="en-US" sz="3200" dirty="0" smtClean="0"/>
              <a:t>Variances</a:t>
            </a:r>
            <a:endParaRPr lang="en-US" sz="3200" dirty="0"/>
          </a:p>
        </p:txBody>
      </p:sp>
      <p:sp>
        <p:nvSpPr>
          <p:cNvPr id="523267" name="Rectangle 3"/>
          <p:cNvSpPr>
            <a:spLocks noGrp="1" noChangeArrowheads="1"/>
          </p:cNvSpPr>
          <p:nvPr>
            <p:ph type="body" idx="1"/>
          </p:nvPr>
        </p:nvSpPr>
        <p:spPr>
          <a:ln/>
        </p:spPr>
        <p:txBody>
          <a:bodyPr/>
          <a:lstStyle/>
          <a:p>
            <a:pPr marL="342900" indent="-342900"/>
            <a:r>
              <a:rPr lang="en-US"/>
              <a:t>In general, multiplying each value of a random variable by a constant multiplies the mean by that constant and the variance by the </a:t>
            </a:r>
            <a:r>
              <a:rPr lang="en-US" i="1"/>
              <a:t>square</a:t>
            </a:r>
            <a:r>
              <a:rPr lang="en-US"/>
              <a:t> of the constant:</a:t>
            </a:r>
          </a:p>
          <a:p>
            <a:pPr marL="342900" indent="-342900" algn="ctr">
              <a:buFont typeface="Wingdings" pitchFamily="112" charset="2"/>
              <a:buNone/>
            </a:pPr>
            <a:r>
              <a:rPr lang="en-US" i="1">
                <a:solidFill>
                  <a:schemeClr val="hlink"/>
                </a:solidFill>
              </a:rPr>
              <a:t>E</a:t>
            </a:r>
            <a:r>
              <a:rPr lang="en-US">
                <a:solidFill>
                  <a:schemeClr val="hlink"/>
                </a:solidFill>
              </a:rPr>
              <a:t>(</a:t>
            </a:r>
            <a:r>
              <a:rPr lang="en-US" i="1">
                <a:solidFill>
                  <a:schemeClr val="hlink"/>
                </a:solidFill>
              </a:rPr>
              <a:t>aX</a:t>
            </a:r>
            <a:r>
              <a:rPr lang="en-US">
                <a:solidFill>
                  <a:schemeClr val="hlink"/>
                </a:solidFill>
              </a:rPr>
              <a:t>)</a:t>
            </a:r>
            <a:r>
              <a:rPr lang="en-US" i="1">
                <a:solidFill>
                  <a:schemeClr val="hlink"/>
                </a:solidFill>
              </a:rPr>
              <a:t> = aE</a:t>
            </a:r>
            <a:r>
              <a:rPr lang="en-US">
                <a:solidFill>
                  <a:schemeClr val="hlink"/>
                </a:solidFill>
              </a:rPr>
              <a:t>(</a:t>
            </a:r>
            <a:r>
              <a:rPr lang="en-US" i="1">
                <a:solidFill>
                  <a:schemeClr val="hlink"/>
                </a:solidFill>
              </a:rPr>
              <a:t>X</a:t>
            </a:r>
            <a:r>
              <a:rPr lang="en-US">
                <a:solidFill>
                  <a:schemeClr val="hlink"/>
                </a:solidFill>
              </a:rPr>
              <a:t>)</a:t>
            </a:r>
            <a:r>
              <a:rPr lang="en-US" i="1">
                <a:solidFill>
                  <a:schemeClr val="hlink"/>
                </a:solidFill>
              </a:rPr>
              <a:t>	Var</a:t>
            </a:r>
            <a:r>
              <a:rPr lang="en-US">
                <a:solidFill>
                  <a:schemeClr val="hlink"/>
                </a:solidFill>
              </a:rPr>
              <a:t>(</a:t>
            </a:r>
            <a:r>
              <a:rPr lang="en-US" i="1">
                <a:solidFill>
                  <a:schemeClr val="hlink"/>
                </a:solidFill>
              </a:rPr>
              <a:t>aX</a:t>
            </a:r>
            <a:r>
              <a:rPr lang="en-US">
                <a:solidFill>
                  <a:schemeClr val="hlink"/>
                </a:solidFill>
              </a:rPr>
              <a:t>)</a:t>
            </a:r>
            <a:r>
              <a:rPr lang="en-US" i="1">
                <a:solidFill>
                  <a:schemeClr val="hlink"/>
                </a:solidFill>
              </a:rPr>
              <a:t> = a</a:t>
            </a:r>
            <a:r>
              <a:rPr lang="en-US" i="1" baseline="40000">
                <a:solidFill>
                  <a:schemeClr val="hlink"/>
                </a:solidFill>
              </a:rPr>
              <a:t>2</a:t>
            </a:r>
            <a:r>
              <a:rPr lang="en-US" i="1">
                <a:solidFill>
                  <a:schemeClr val="hlink"/>
                </a:solidFill>
              </a:rPr>
              <a:t>Var</a:t>
            </a:r>
            <a:r>
              <a:rPr lang="en-US">
                <a:solidFill>
                  <a:schemeClr val="hlink"/>
                </a:solidFill>
              </a:rPr>
              <a:t>(</a:t>
            </a:r>
            <a:r>
              <a:rPr lang="en-US" i="1">
                <a:solidFill>
                  <a:schemeClr val="hlink"/>
                </a:solidFill>
              </a:rPr>
              <a:t>X</a:t>
            </a:r>
            <a:r>
              <a:rPr lang="en-US">
                <a:solidFill>
                  <a:schemeClr val="hlink"/>
                </a:solidFill>
              </a:rPr>
              <a:t>)</a:t>
            </a:r>
          </a:p>
          <a:p>
            <a:pPr marL="742950" lvl="1" indent="-285750"/>
            <a:endParaRPr lang="en-US">
              <a:solidFill>
                <a:schemeClr val="hlink"/>
              </a:solidFill>
            </a:endParaRPr>
          </a:p>
          <a:p>
            <a:pPr marL="742950" lvl="1" indent="-285750"/>
            <a:r>
              <a:rPr lang="en-US"/>
              <a:t>Example: Consider everyone in a company receiving a 10% increase in salary.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r>
              <a:rPr lang="en-US" sz="3000" dirty="0"/>
              <a:t>More About Means and </a:t>
            </a:r>
            <a:r>
              <a:rPr lang="en-US" sz="3000" dirty="0" smtClean="0"/>
              <a:t>Variances</a:t>
            </a:r>
            <a:endParaRPr lang="en-US" sz="3000" dirty="0"/>
          </a:p>
        </p:txBody>
      </p:sp>
      <p:sp>
        <p:nvSpPr>
          <p:cNvPr id="524291" name="Rectangle 3"/>
          <p:cNvSpPr>
            <a:spLocks noGrp="1" noChangeArrowheads="1"/>
          </p:cNvSpPr>
          <p:nvPr>
            <p:ph type="body" idx="1"/>
          </p:nvPr>
        </p:nvSpPr>
        <p:spPr>
          <a:ln/>
        </p:spPr>
        <p:txBody>
          <a:bodyPr/>
          <a:lstStyle/>
          <a:p>
            <a:pPr marL="342900" indent="-342900">
              <a:lnSpc>
                <a:spcPct val="90000"/>
              </a:lnSpc>
            </a:pPr>
            <a:r>
              <a:rPr lang="en-US"/>
              <a:t>In general,</a:t>
            </a:r>
          </a:p>
          <a:p>
            <a:pPr marL="742950" lvl="1" indent="-285750">
              <a:lnSpc>
                <a:spcPct val="90000"/>
              </a:lnSpc>
            </a:pPr>
            <a:r>
              <a:rPr lang="en-US"/>
              <a:t>The mean of the sum of two random variables is the sum of the means.</a:t>
            </a:r>
          </a:p>
          <a:p>
            <a:pPr marL="742950" lvl="1" indent="-285750">
              <a:lnSpc>
                <a:spcPct val="90000"/>
              </a:lnSpc>
            </a:pPr>
            <a:r>
              <a:rPr lang="en-US"/>
              <a:t>The mean of the difference of two random variables is the difference of the means.</a:t>
            </a:r>
          </a:p>
          <a:p>
            <a:pPr marL="742950" lvl="1" indent="-285750" algn="ctr">
              <a:lnSpc>
                <a:spcPct val="90000"/>
              </a:lnSpc>
              <a:buFont typeface="Wingdings" pitchFamily="112" charset="2"/>
              <a:buNone/>
            </a:pPr>
            <a:r>
              <a:rPr lang="en-US" sz="2400" i="1">
                <a:solidFill>
                  <a:schemeClr val="hlink"/>
                </a:solidFill>
              </a:rPr>
              <a:t>E</a:t>
            </a:r>
            <a:r>
              <a:rPr lang="en-US" sz="2400">
                <a:solidFill>
                  <a:schemeClr val="hlink"/>
                </a:solidFill>
              </a:rPr>
              <a:t>(</a:t>
            </a:r>
            <a:r>
              <a:rPr lang="en-US" sz="2400" i="1">
                <a:solidFill>
                  <a:schemeClr val="hlink"/>
                </a:solidFill>
              </a:rPr>
              <a:t>X ± Y</a:t>
            </a:r>
            <a:r>
              <a:rPr lang="en-US" sz="2400">
                <a:solidFill>
                  <a:schemeClr val="hlink"/>
                </a:solidFill>
              </a:rPr>
              <a:t>)</a:t>
            </a:r>
            <a:r>
              <a:rPr lang="en-US" sz="2400" i="1">
                <a:solidFill>
                  <a:schemeClr val="hlink"/>
                </a:solidFill>
              </a:rPr>
              <a:t> = E</a:t>
            </a:r>
            <a:r>
              <a:rPr lang="en-US" sz="2400">
                <a:solidFill>
                  <a:schemeClr val="hlink"/>
                </a:solidFill>
              </a:rPr>
              <a:t>(</a:t>
            </a:r>
            <a:r>
              <a:rPr lang="en-US" sz="2400" i="1">
                <a:solidFill>
                  <a:schemeClr val="hlink"/>
                </a:solidFill>
              </a:rPr>
              <a:t>X</a:t>
            </a:r>
            <a:r>
              <a:rPr lang="en-US" sz="2400">
                <a:solidFill>
                  <a:schemeClr val="hlink"/>
                </a:solidFill>
              </a:rPr>
              <a:t>)</a:t>
            </a:r>
            <a:r>
              <a:rPr lang="en-US" sz="2400" i="1">
                <a:solidFill>
                  <a:schemeClr val="hlink"/>
                </a:solidFill>
              </a:rPr>
              <a:t> ± E</a:t>
            </a:r>
            <a:r>
              <a:rPr lang="en-US" sz="2400">
                <a:solidFill>
                  <a:schemeClr val="hlink"/>
                </a:solidFill>
              </a:rPr>
              <a:t>(</a:t>
            </a:r>
            <a:r>
              <a:rPr lang="en-US" sz="2400" i="1">
                <a:solidFill>
                  <a:schemeClr val="hlink"/>
                </a:solidFill>
              </a:rPr>
              <a:t>Y</a:t>
            </a:r>
            <a:r>
              <a:rPr lang="en-US" sz="2400">
                <a:solidFill>
                  <a:schemeClr val="hlink"/>
                </a:solidFill>
              </a:rPr>
              <a:t>)</a:t>
            </a:r>
            <a:endParaRPr lang="en-US">
              <a:solidFill>
                <a:schemeClr val="hlink"/>
              </a:solidFill>
            </a:endParaRPr>
          </a:p>
          <a:p>
            <a:pPr marL="742950" lvl="1" indent="-285750">
              <a:lnSpc>
                <a:spcPct val="90000"/>
              </a:lnSpc>
            </a:pPr>
            <a:r>
              <a:rPr lang="en-US"/>
              <a:t>If the random variables are </a:t>
            </a:r>
            <a:r>
              <a:rPr lang="en-US" i="1"/>
              <a:t>independent</a:t>
            </a:r>
            <a:r>
              <a:rPr lang="en-US"/>
              <a:t>, the variance of their sum </a:t>
            </a:r>
            <a:r>
              <a:rPr lang="en-US" i="1"/>
              <a:t>or</a:t>
            </a:r>
            <a:r>
              <a:rPr lang="en-US"/>
              <a:t> difference is always the sum of the variances.</a:t>
            </a:r>
            <a:r>
              <a:rPr lang="en-US" sz="2400" i="1">
                <a:solidFill>
                  <a:srgbClr val="FF0000"/>
                </a:solidFill>
              </a:rPr>
              <a:t>	</a:t>
            </a:r>
          </a:p>
          <a:p>
            <a:pPr marL="342900" indent="-342900" algn="ctr">
              <a:lnSpc>
                <a:spcPct val="90000"/>
              </a:lnSpc>
              <a:buFont typeface="Wingdings" pitchFamily="112" charset="2"/>
              <a:buNone/>
            </a:pPr>
            <a:r>
              <a:rPr lang="en-US" sz="2400" i="1">
                <a:solidFill>
                  <a:schemeClr val="hlink"/>
                </a:solidFill>
              </a:rPr>
              <a:t>	Var</a:t>
            </a:r>
            <a:r>
              <a:rPr lang="en-US" sz="2400">
                <a:solidFill>
                  <a:schemeClr val="hlink"/>
                </a:solidFill>
              </a:rPr>
              <a:t>(</a:t>
            </a:r>
            <a:r>
              <a:rPr lang="en-US" sz="2400" i="1">
                <a:solidFill>
                  <a:schemeClr val="hlink"/>
                </a:solidFill>
              </a:rPr>
              <a:t>X ± Y</a:t>
            </a:r>
            <a:r>
              <a:rPr lang="en-US" sz="2400">
                <a:solidFill>
                  <a:schemeClr val="hlink"/>
                </a:solidFill>
              </a:rPr>
              <a:t>)</a:t>
            </a:r>
            <a:r>
              <a:rPr lang="en-US" sz="2400" i="1">
                <a:solidFill>
                  <a:schemeClr val="hlink"/>
                </a:solidFill>
              </a:rPr>
              <a:t> = Var</a:t>
            </a:r>
            <a:r>
              <a:rPr lang="en-US" sz="2400">
                <a:solidFill>
                  <a:schemeClr val="hlink"/>
                </a:solidFill>
              </a:rPr>
              <a:t>(</a:t>
            </a:r>
            <a:r>
              <a:rPr lang="en-US" sz="2400" i="1">
                <a:solidFill>
                  <a:schemeClr val="hlink"/>
                </a:solidFill>
              </a:rPr>
              <a:t>X</a:t>
            </a:r>
            <a:r>
              <a:rPr lang="en-US" sz="2400">
                <a:solidFill>
                  <a:schemeClr val="hlink"/>
                </a:solidFill>
              </a:rPr>
              <a:t>)</a:t>
            </a:r>
            <a:r>
              <a:rPr lang="en-US" sz="2400" i="1">
                <a:solidFill>
                  <a:schemeClr val="hlink"/>
                </a:solidFill>
              </a:rPr>
              <a:t> + Var</a:t>
            </a:r>
            <a:r>
              <a:rPr lang="en-US" sz="2400">
                <a:solidFill>
                  <a:schemeClr val="hlink"/>
                </a:solidFill>
              </a:rPr>
              <a:t>(</a:t>
            </a:r>
            <a:r>
              <a:rPr lang="en-US" sz="2400" i="1">
                <a:solidFill>
                  <a:schemeClr val="hlink"/>
                </a:solidFill>
              </a:rPr>
              <a:t>Y</a:t>
            </a:r>
            <a:r>
              <a:rPr lang="en-US" sz="2400">
                <a:solidFill>
                  <a:schemeClr val="hlink"/>
                </a:solidFill>
              </a:rPr>
              <a:t>)</a:t>
            </a:r>
            <a:endParaRPr lang="en-US" sz="2400" i="1">
              <a:solidFill>
                <a:schemeClr val="hlink"/>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7797800" y="3695700"/>
            <a:ext cx="1346200" cy="20193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Analogy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 mix a quart of lemonade. There should be 32 fluid ounces, but your measuring process isn’t perfectly accurate so, while 32 ounces is the expected amount, there remains some variability. You pour a 12-ounce glass. Of course, that measurement is not perfect either, so it’s actually somewhere around 12, give or take a little. How much is left in the pitcher? Should be around 20 ounces, of course, but given the uncertainty about the initial amount and the variability in how far you filled the glass, you can’t say exactly how much is left. Indeed, </a:t>
            </a:r>
            <a:r>
              <a:rPr lang="en-US" i="1" dirty="0" smtClean="0"/>
              <a:t>you are less sure about the amount left because you removed an unknown amount. </a:t>
            </a:r>
            <a:r>
              <a:rPr lang="en-US" dirty="0" smtClean="0"/>
              <a:t>Subtracting some lemonade has </a:t>
            </a:r>
            <a:r>
              <a:rPr lang="en-US" i="1" dirty="0" smtClean="0"/>
              <a:t>increased the variability in the amount remaining. </a:t>
            </a:r>
            <a:r>
              <a:rPr lang="en-US" b="1" dirty="0" smtClean="0">
                <a:solidFill>
                  <a:srgbClr val="0000FF"/>
                </a:solidFill>
              </a:rPr>
              <a:t>Variances add.</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152400" y="876300"/>
            <a:ext cx="8791427" cy="2895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Game</a:t>
            </a:r>
            <a:endParaRPr lang="en-US" dirty="0"/>
          </a:p>
        </p:txBody>
      </p:sp>
      <p:sp>
        <p:nvSpPr>
          <p:cNvPr id="3" name="Content Placeholder 2"/>
          <p:cNvSpPr>
            <a:spLocks noGrp="1"/>
          </p:cNvSpPr>
          <p:nvPr>
            <p:ph idx="1"/>
          </p:nvPr>
        </p:nvSpPr>
        <p:spPr/>
        <p:txBody>
          <a:bodyPr/>
          <a:lstStyle/>
          <a:p>
            <a:r>
              <a:rPr lang="en-US" dirty="0" smtClean="0"/>
              <a:t>Consider a dice game: no points for rolling a 1, 2, or 3; 5 points for a 4 or 5; 50 points for a 6. Find the expected value and the standard deviation.</a:t>
            </a:r>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0" y="4155797"/>
            <a:ext cx="2438400" cy="15592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Game</a:t>
            </a:r>
            <a:endParaRPr lang="en-US" dirty="0"/>
          </a:p>
        </p:txBody>
      </p:sp>
      <p:sp>
        <p:nvSpPr>
          <p:cNvPr id="3" name="Content Placeholder 2"/>
          <p:cNvSpPr>
            <a:spLocks noGrp="1"/>
          </p:cNvSpPr>
          <p:nvPr>
            <p:ph idx="1"/>
          </p:nvPr>
        </p:nvSpPr>
        <p:spPr/>
        <p:txBody>
          <a:bodyPr/>
          <a:lstStyle/>
          <a:p>
            <a:r>
              <a:rPr lang="en-US" dirty="0" smtClean="0"/>
              <a:t>Consider a dice game: no points for rolling a 1, 2, or 3; 5 points for a 4 or 5; 50 points for a 6. Find the expected value and the standard deviation.</a:t>
            </a:r>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0" y="4155797"/>
            <a:ext cx="2438400" cy="1559203"/>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2438400" y="2400300"/>
            <a:ext cx="5410200" cy="2032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US"/>
              <a:t>Expected Value: Center</a:t>
            </a:r>
          </a:p>
        </p:txBody>
      </p:sp>
      <p:sp>
        <p:nvSpPr>
          <p:cNvPr id="517123" name="Rectangle 3"/>
          <p:cNvSpPr>
            <a:spLocks noGrp="1" noChangeArrowheads="1"/>
          </p:cNvSpPr>
          <p:nvPr>
            <p:ph type="body" idx="1"/>
          </p:nvPr>
        </p:nvSpPr>
        <p:spPr>
          <a:ln/>
        </p:spPr>
        <p:txBody>
          <a:bodyPr>
            <a:normAutofit/>
          </a:bodyPr>
          <a:lstStyle/>
          <a:p>
            <a:pPr marL="342900" indent="-342900"/>
            <a:r>
              <a:rPr lang="en-US" sz="2800" dirty="0"/>
              <a:t>A </a:t>
            </a:r>
            <a:r>
              <a:rPr lang="en-US" sz="2800" dirty="0">
                <a:solidFill>
                  <a:schemeClr val="hlink"/>
                </a:solidFill>
              </a:rPr>
              <a:t>random variable</a:t>
            </a:r>
            <a:r>
              <a:rPr lang="en-US" sz="2800" dirty="0"/>
              <a:t> assumes a value based on the outcome of a random event. </a:t>
            </a:r>
          </a:p>
          <a:p>
            <a:pPr marL="742950" lvl="1" indent="-285750"/>
            <a:r>
              <a:rPr lang="en-US" sz="2400" dirty="0"/>
              <a:t>We use a capital letter, like </a:t>
            </a:r>
            <a:r>
              <a:rPr lang="en-US" sz="2400" i="1" dirty="0"/>
              <a:t>X</a:t>
            </a:r>
            <a:r>
              <a:rPr lang="en-US" sz="2400" dirty="0"/>
              <a:t>, to denote a random variable. </a:t>
            </a:r>
          </a:p>
          <a:p>
            <a:pPr marL="742950" lvl="1" indent="-285750"/>
            <a:r>
              <a:rPr lang="en-US" sz="2400" dirty="0"/>
              <a:t>A particular value of a random variable will be denoted with the corresponding lower case letter, in this case </a:t>
            </a:r>
            <a:r>
              <a:rPr lang="en-US" sz="2400" i="1" dirty="0"/>
              <a:t>x</a:t>
            </a:r>
            <a:r>
              <a:rPr lang="en-US" sz="2400" dirty="0"/>
              <a:t>.</a:t>
            </a:r>
          </a:p>
        </p:txBody>
      </p:sp>
      <p:pic>
        <p:nvPicPr>
          <p:cNvPr id="61442" name="Picture 2"/>
          <p:cNvPicPr>
            <a:picLocks noChangeAspect="1" noChangeArrowheads="1"/>
          </p:cNvPicPr>
          <p:nvPr/>
        </p:nvPicPr>
        <p:blipFill>
          <a:blip r:embed="rId2" cstate="print"/>
          <a:srcRect/>
          <a:stretch>
            <a:fillRect/>
          </a:stretch>
        </p:blipFill>
        <p:spPr bwMode="auto">
          <a:xfrm>
            <a:off x="838200" y="3009900"/>
            <a:ext cx="7696200" cy="15809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Game</a:t>
            </a:r>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0" y="4155797"/>
            <a:ext cx="2438400" cy="1559203"/>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457200" y="190500"/>
            <a:ext cx="5410200" cy="2032928"/>
          </a:xfrm>
          <a:prstGeom prst="rect">
            <a:avLst/>
          </a:prstGeom>
          <a:noFill/>
          <a:ln w="9525">
            <a:noFill/>
            <a:miter lim="800000"/>
            <a:headEnd/>
            <a:tailEnd/>
          </a:ln>
        </p:spPr>
      </p:pic>
      <p:pic>
        <p:nvPicPr>
          <p:cNvPr id="56322" name="Picture 2"/>
          <p:cNvPicPr>
            <a:picLocks noChangeAspect="1" noChangeArrowheads="1"/>
          </p:cNvPicPr>
          <p:nvPr/>
        </p:nvPicPr>
        <p:blipFill>
          <a:blip r:embed="rId4" cstate="print"/>
          <a:srcRect/>
          <a:stretch>
            <a:fillRect/>
          </a:stretch>
        </p:blipFill>
        <p:spPr bwMode="auto">
          <a:xfrm>
            <a:off x="2895600" y="2247900"/>
            <a:ext cx="5535552" cy="1040025"/>
          </a:xfrm>
          <a:prstGeom prst="rect">
            <a:avLst/>
          </a:prstGeom>
          <a:noFill/>
          <a:ln w="9525">
            <a:noFill/>
            <a:miter lim="800000"/>
            <a:headEnd/>
            <a:tailEnd/>
          </a:ln>
        </p:spPr>
      </p:pic>
      <p:pic>
        <p:nvPicPr>
          <p:cNvPr id="56323" name="Picture 3"/>
          <p:cNvPicPr>
            <a:picLocks noChangeAspect="1" noChangeArrowheads="1"/>
          </p:cNvPicPr>
          <p:nvPr/>
        </p:nvPicPr>
        <p:blipFill>
          <a:blip r:embed="rId5" cstate="print"/>
          <a:srcRect/>
          <a:stretch>
            <a:fillRect/>
          </a:stretch>
        </p:blipFill>
        <p:spPr bwMode="auto">
          <a:xfrm>
            <a:off x="2895600" y="3314700"/>
            <a:ext cx="1447800" cy="422275"/>
          </a:xfrm>
          <a:prstGeom prst="rect">
            <a:avLst/>
          </a:prstGeom>
          <a:noFill/>
          <a:ln w="9525">
            <a:noFill/>
            <a:miter lim="800000"/>
            <a:headEnd/>
            <a:tailEnd/>
          </a:ln>
        </p:spPr>
      </p:pic>
      <p:sp>
        <p:nvSpPr>
          <p:cNvPr id="9" name="TextBox 8"/>
          <p:cNvSpPr txBox="1"/>
          <p:nvPr/>
        </p:nvSpPr>
        <p:spPr>
          <a:xfrm>
            <a:off x="2133600" y="3924300"/>
            <a:ext cx="6781800" cy="707886"/>
          </a:xfrm>
          <a:prstGeom prst="rect">
            <a:avLst/>
          </a:prstGeom>
          <a:noFill/>
        </p:spPr>
        <p:txBody>
          <a:bodyPr wrap="square" rtlCol="0">
            <a:spAutoFit/>
          </a:bodyPr>
          <a:lstStyle/>
          <a:p>
            <a:r>
              <a:rPr lang="en-US" sz="2000" b="1" dirty="0" smtClean="0">
                <a:solidFill>
                  <a:srgbClr val="C00000"/>
                </a:solidFill>
              </a:rPr>
              <a:t>I expect to win 10 points per roll in the long run. The standard deviation is 18.03 points, suggesting a highly variable game.</a:t>
            </a:r>
            <a:endParaRPr lang="en-US"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Game</a:t>
            </a:r>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0" y="4155797"/>
            <a:ext cx="2438400" cy="1559203"/>
          </a:xfrm>
          <a:prstGeom prst="rect">
            <a:avLst/>
          </a:prstGeom>
          <a:noFill/>
          <a:ln w="9525">
            <a:noFill/>
            <a:miter lim="800000"/>
            <a:headEnd/>
            <a:tailEnd/>
          </a:ln>
        </p:spPr>
      </p:pic>
      <p:pic>
        <p:nvPicPr>
          <p:cNvPr id="57346" name="Picture 2"/>
          <p:cNvPicPr>
            <a:picLocks noChangeAspect="1" noChangeArrowheads="1"/>
          </p:cNvPicPr>
          <p:nvPr/>
        </p:nvPicPr>
        <p:blipFill>
          <a:blip r:embed="rId3" cstate="print"/>
          <a:srcRect/>
          <a:stretch>
            <a:fillRect/>
          </a:stretch>
        </p:blipFill>
        <p:spPr bwMode="auto">
          <a:xfrm>
            <a:off x="152400" y="190500"/>
            <a:ext cx="3606826" cy="1143000"/>
          </a:xfrm>
          <a:prstGeom prst="rect">
            <a:avLst/>
          </a:prstGeom>
          <a:noFill/>
          <a:ln w="9525">
            <a:noFill/>
            <a:miter lim="800000"/>
            <a:headEnd/>
            <a:tailEnd/>
          </a:ln>
        </p:spPr>
      </p:pic>
      <p:pic>
        <p:nvPicPr>
          <p:cNvPr id="57347" name="Picture 3"/>
          <p:cNvPicPr>
            <a:picLocks noChangeAspect="1" noChangeArrowheads="1"/>
          </p:cNvPicPr>
          <p:nvPr/>
        </p:nvPicPr>
        <p:blipFill>
          <a:blip r:embed="rId4" cstate="print"/>
          <a:srcRect/>
          <a:stretch>
            <a:fillRect/>
          </a:stretch>
        </p:blipFill>
        <p:spPr bwMode="auto">
          <a:xfrm>
            <a:off x="609600" y="1638300"/>
            <a:ext cx="1789112" cy="1351783"/>
          </a:xfrm>
          <a:prstGeom prst="rect">
            <a:avLst/>
          </a:prstGeom>
          <a:noFill/>
          <a:ln w="9525">
            <a:noFill/>
            <a:miter lim="800000"/>
            <a:headEnd/>
            <a:tailEnd/>
          </a:ln>
        </p:spPr>
      </p:pic>
      <p:sp>
        <p:nvSpPr>
          <p:cNvPr id="10" name="TextBox 9"/>
          <p:cNvSpPr txBox="1"/>
          <p:nvPr/>
        </p:nvSpPr>
        <p:spPr>
          <a:xfrm>
            <a:off x="4038600" y="190500"/>
            <a:ext cx="4724400" cy="1200329"/>
          </a:xfrm>
          <a:prstGeom prst="rect">
            <a:avLst/>
          </a:prstGeom>
          <a:noFill/>
        </p:spPr>
        <p:txBody>
          <a:bodyPr wrap="square" rtlCol="0">
            <a:spAutoFit/>
          </a:bodyPr>
          <a:lstStyle/>
          <a:p>
            <a:r>
              <a:rPr lang="en-US" sz="2400" b="1" dirty="0" smtClean="0">
                <a:solidFill>
                  <a:srgbClr val="0000FF"/>
                </a:solidFill>
              </a:rPr>
              <a:t>Imagine doubling the points awarded. What are the new mean and standard deviation?</a:t>
            </a:r>
            <a:endParaRPr lang="en-US" sz="2400" b="1" dirty="0">
              <a:solidFill>
                <a:srgbClr val="0000FF"/>
              </a:solidFill>
            </a:endParaRPr>
          </a:p>
        </p:txBody>
      </p:sp>
      <p:pic>
        <p:nvPicPr>
          <p:cNvPr id="57348" name="Picture 4"/>
          <p:cNvPicPr>
            <a:picLocks noChangeAspect="1" noChangeArrowheads="1"/>
          </p:cNvPicPr>
          <p:nvPr/>
        </p:nvPicPr>
        <p:blipFill>
          <a:blip r:embed="rId5" cstate="print"/>
          <a:srcRect/>
          <a:stretch>
            <a:fillRect/>
          </a:stretch>
        </p:blipFill>
        <p:spPr bwMode="auto">
          <a:xfrm>
            <a:off x="4343400" y="1790700"/>
            <a:ext cx="2667000" cy="575839"/>
          </a:xfrm>
          <a:prstGeom prst="rect">
            <a:avLst/>
          </a:prstGeom>
          <a:noFill/>
          <a:ln w="9525">
            <a:noFill/>
            <a:miter lim="800000"/>
            <a:headEnd/>
            <a:tailEnd/>
          </a:ln>
        </p:spPr>
      </p:pic>
      <p:pic>
        <p:nvPicPr>
          <p:cNvPr id="57349" name="Picture 5"/>
          <p:cNvPicPr>
            <a:picLocks noChangeAspect="1" noChangeArrowheads="1"/>
          </p:cNvPicPr>
          <p:nvPr/>
        </p:nvPicPr>
        <p:blipFill>
          <a:blip r:embed="rId6" cstate="print"/>
          <a:srcRect/>
          <a:stretch>
            <a:fillRect/>
          </a:stretch>
        </p:blipFill>
        <p:spPr bwMode="auto">
          <a:xfrm>
            <a:off x="3962400" y="2476500"/>
            <a:ext cx="5181600" cy="11150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Game</a:t>
            </a:r>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0" y="4155797"/>
            <a:ext cx="2438400" cy="1559203"/>
          </a:xfrm>
          <a:prstGeom prst="rect">
            <a:avLst/>
          </a:prstGeom>
          <a:noFill/>
          <a:ln w="9525">
            <a:noFill/>
            <a:miter lim="800000"/>
            <a:headEnd/>
            <a:tailEnd/>
          </a:ln>
        </p:spPr>
      </p:pic>
      <p:pic>
        <p:nvPicPr>
          <p:cNvPr id="57346" name="Picture 2"/>
          <p:cNvPicPr>
            <a:picLocks noChangeAspect="1" noChangeArrowheads="1"/>
          </p:cNvPicPr>
          <p:nvPr/>
        </p:nvPicPr>
        <p:blipFill>
          <a:blip r:embed="rId3" cstate="print"/>
          <a:srcRect/>
          <a:stretch>
            <a:fillRect/>
          </a:stretch>
        </p:blipFill>
        <p:spPr bwMode="auto">
          <a:xfrm>
            <a:off x="152400" y="190500"/>
            <a:ext cx="3606826" cy="1143000"/>
          </a:xfrm>
          <a:prstGeom prst="rect">
            <a:avLst/>
          </a:prstGeom>
          <a:noFill/>
          <a:ln w="9525">
            <a:noFill/>
            <a:miter lim="800000"/>
            <a:headEnd/>
            <a:tailEnd/>
          </a:ln>
        </p:spPr>
      </p:pic>
      <p:pic>
        <p:nvPicPr>
          <p:cNvPr id="57347" name="Picture 3"/>
          <p:cNvPicPr>
            <a:picLocks noChangeAspect="1" noChangeArrowheads="1"/>
          </p:cNvPicPr>
          <p:nvPr/>
        </p:nvPicPr>
        <p:blipFill>
          <a:blip r:embed="rId4" cstate="print"/>
          <a:srcRect/>
          <a:stretch>
            <a:fillRect/>
          </a:stretch>
        </p:blipFill>
        <p:spPr bwMode="auto">
          <a:xfrm>
            <a:off x="609600" y="1638300"/>
            <a:ext cx="1789112" cy="1351783"/>
          </a:xfrm>
          <a:prstGeom prst="rect">
            <a:avLst/>
          </a:prstGeom>
          <a:noFill/>
          <a:ln w="9525">
            <a:noFill/>
            <a:miter lim="800000"/>
            <a:headEnd/>
            <a:tailEnd/>
          </a:ln>
        </p:spPr>
      </p:pic>
      <p:sp>
        <p:nvSpPr>
          <p:cNvPr id="10" name="TextBox 9"/>
          <p:cNvSpPr txBox="1"/>
          <p:nvPr/>
        </p:nvSpPr>
        <p:spPr>
          <a:xfrm>
            <a:off x="4038600" y="190500"/>
            <a:ext cx="4800600" cy="1569660"/>
          </a:xfrm>
          <a:prstGeom prst="rect">
            <a:avLst/>
          </a:prstGeom>
          <a:noFill/>
        </p:spPr>
        <p:txBody>
          <a:bodyPr wrap="square" rtlCol="0">
            <a:spAutoFit/>
          </a:bodyPr>
          <a:lstStyle/>
          <a:p>
            <a:r>
              <a:rPr lang="en-US" sz="2400" b="1" dirty="0" smtClean="0">
                <a:solidFill>
                  <a:srgbClr val="0000FF"/>
                </a:solidFill>
              </a:rPr>
              <a:t>Now imagine just playing the game twice. What are the mean and the standard deviation of your total points?</a:t>
            </a:r>
          </a:p>
        </p:txBody>
      </p:sp>
      <p:pic>
        <p:nvPicPr>
          <p:cNvPr id="58370" name="Picture 2"/>
          <p:cNvPicPr>
            <a:picLocks noChangeAspect="1" noChangeArrowheads="1"/>
          </p:cNvPicPr>
          <p:nvPr/>
        </p:nvPicPr>
        <p:blipFill>
          <a:blip r:embed="rId5" cstate="print"/>
          <a:srcRect/>
          <a:stretch>
            <a:fillRect/>
          </a:stretch>
        </p:blipFill>
        <p:spPr bwMode="auto">
          <a:xfrm>
            <a:off x="3731463" y="2019300"/>
            <a:ext cx="5412537" cy="547687"/>
          </a:xfrm>
          <a:prstGeom prst="rect">
            <a:avLst/>
          </a:prstGeom>
          <a:noFill/>
          <a:ln w="9525">
            <a:noFill/>
            <a:miter lim="800000"/>
            <a:headEnd/>
            <a:tailEnd/>
          </a:ln>
        </p:spPr>
      </p:pic>
      <p:pic>
        <p:nvPicPr>
          <p:cNvPr id="58371" name="Picture 3"/>
          <p:cNvPicPr>
            <a:picLocks noChangeAspect="1" noChangeArrowheads="1"/>
          </p:cNvPicPr>
          <p:nvPr/>
        </p:nvPicPr>
        <p:blipFill>
          <a:blip r:embed="rId6" cstate="print"/>
          <a:srcRect/>
          <a:stretch>
            <a:fillRect/>
          </a:stretch>
        </p:blipFill>
        <p:spPr bwMode="auto">
          <a:xfrm>
            <a:off x="3733800" y="2705100"/>
            <a:ext cx="5181600" cy="19310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Game</a:t>
            </a:r>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0" y="4155797"/>
            <a:ext cx="2438400" cy="1559203"/>
          </a:xfrm>
          <a:prstGeom prst="rect">
            <a:avLst/>
          </a:prstGeom>
          <a:noFill/>
          <a:ln w="9525">
            <a:noFill/>
            <a:miter lim="800000"/>
            <a:headEnd/>
            <a:tailEnd/>
          </a:ln>
        </p:spPr>
      </p:pic>
      <p:pic>
        <p:nvPicPr>
          <p:cNvPr id="57346" name="Picture 2"/>
          <p:cNvPicPr>
            <a:picLocks noChangeAspect="1" noChangeArrowheads="1"/>
          </p:cNvPicPr>
          <p:nvPr/>
        </p:nvPicPr>
        <p:blipFill>
          <a:blip r:embed="rId3" cstate="print"/>
          <a:srcRect/>
          <a:stretch>
            <a:fillRect/>
          </a:stretch>
        </p:blipFill>
        <p:spPr bwMode="auto">
          <a:xfrm>
            <a:off x="152400" y="190500"/>
            <a:ext cx="3606826" cy="1143000"/>
          </a:xfrm>
          <a:prstGeom prst="rect">
            <a:avLst/>
          </a:prstGeom>
          <a:noFill/>
          <a:ln w="9525">
            <a:noFill/>
            <a:miter lim="800000"/>
            <a:headEnd/>
            <a:tailEnd/>
          </a:ln>
        </p:spPr>
      </p:pic>
      <p:pic>
        <p:nvPicPr>
          <p:cNvPr id="57347" name="Picture 3"/>
          <p:cNvPicPr>
            <a:picLocks noChangeAspect="1" noChangeArrowheads="1"/>
          </p:cNvPicPr>
          <p:nvPr/>
        </p:nvPicPr>
        <p:blipFill>
          <a:blip r:embed="rId4" cstate="print"/>
          <a:srcRect/>
          <a:stretch>
            <a:fillRect/>
          </a:stretch>
        </p:blipFill>
        <p:spPr bwMode="auto">
          <a:xfrm>
            <a:off x="609600" y="1638300"/>
            <a:ext cx="1789112" cy="1351783"/>
          </a:xfrm>
          <a:prstGeom prst="rect">
            <a:avLst/>
          </a:prstGeom>
          <a:noFill/>
          <a:ln w="9525">
            <a:noFill/>
            <a:miter lim="800000"/>
            <a:headEnd/>
            <a:tailEnd/>
          </a:ln>
        </p:spPr>
      </p:pic>
      <p:sp>
        <p:nvSpPr>
          <p:cNvPr id="10" name="TextBox 9"/>
          <p:cNvSpPr txBox="1"/>
          <p:nvPr/>
        </p:nvSpPr>
        <p:spPr>
          <a:xfrm>
            <a:off x="4038600" y="190500"/>
            <a:ext cx="4800600" cy="1569660"/>
          </a:xfrm>
          <a:prstGeom prst="rect">
            <a:avLst/>
          </a:prstGeom>
          <a:noFill/>
        </p:spPr>
        <p:txBody>
          <a:bodyPr wrap="square" rtlCol="0">
            <a:spAutoFit/>
          </a:bodyPr>
          <a:lstStyle/>
          <a:p>
            <a:r>
              <a:rPr lang="en-US" sz="2400" b="1" dirty="0" smtClean="0">
                <a:solidFill>
                  <a:srgbClr val="0000FF"/>
                </a:solidFill>
              </a:rPr>
              <a:t>Suppose you and a friend both play the dice game. What are the mean and standard deviation of the difference in your winnings?</a:t>
            </a:r>
          </a:p>
        </p:txBody>
      </p:sp>
      <p:pic>
        <p:nvPicPr>
          <p:cNvPr id="59394" name="Picture 2"/>
          <p:cNvPicPr>
            <a:picLocks noChangeAspect="1" noChangeArrowheads="1"/>
          </p:cNvPicPr>
          <p:nvPr/>
        </p:nvPicPr>
        <p:blipFill>
          <a:blip r:embed="rId5" cstate="print"/>
          <a:srcRect/>
          <a:stretch>
            <a:fillRect/>
          </a:stretch>
        </p:blipFill>
        <p:spPr bwMode="auto">
          <a:xfrm>
            <a:off x="3886200" y="1943100"/>
            <a:ext cx="4876800" cy="481659"/>
          </a:xfrm>
          <a:prstGeom prst="rect">
            <a:avLst/>
          </a:prstGeom>
          <a:noFill/>
          <a:ln w="9525">
            <a:noFill/>
            <a:miter lim="800000"/>
            <a:headEnd/>
            <a:tailEnd/>
          </a:ln>
        </p:spPr>
      </p:pic>
      <p:pic>
        <p:nvPicPr>
          <p:cNvPr id="59395" name="Picture 3"/>
          <p:cNvPicPr>
            <a:picLocks noChangeAspect="1" noChangeArrowheads="1"/>
          </p:cNvPicPr>
          <p:nvPr/>
        </p:nvPicPr>
        <p:blipFill>
          <a:blip r:embed="rId6" cstate="print"/>
          <a:srcRect/>
          <a:stretch>
            <a:fillRect/>
          </a:stretch>
        </p:blipFill>
        <p:spPr bwMode="auto">
          <a:xfrm>
            <a:off x="3886200" y="2552700"/>
            <a:ext cx="4953000" cy="19559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normAutofit fontScale="90000"/>
          </a:bodyPr>
          <a:lstStyle/>
          <a:p>
            <a:r>
              <a:rPr lang="en-US"/>
              <a:t>Continuous Random Variables</a:t>
            </a:r>
          </a:p>
        </p:txBody>
      </p:sp>
      <p:sp>
        <p:nvSpPr>
          <p:cNvPr id="525315" name="Rectangle 3"/>
          <p:cNvSpPr>
            <a:spLocks noGrp="1" noChangeArrowheads="1"/>
          </p:cNvSpPr>
          <p:nvPr>
            <p:ph type="body" idx="1"/>
          </p:nvPr>
        </p:nvSpPr>
        <p:spPr>
          <a:xfrm>
            <a:off x="381000" y="190500"/>
            <a:ext cx="8294687" cy="4064000"/>
          </a:xfrm>
        </p:spPr>
        <p:txBody>
          <a:bodyPr>
            <a:normAutofit fontScale="85000" lnSpcReduction="10000"/>
          </a:bodyPr>
          <a:lstStyle/>
          <a:p>
            <a:pPr marL="342900" indent="-342900">
              <a:lnSpc>
                <a:spcPct val="90000"/>
              </a:lnSpc>
            </a:pPr>
            <a:r>
              <a:rPr lang="en-US" dirty="0"/>
              <a:t>Random variables that can take on any value in a range of values are called </a:t>
            </a:r>
            <a:r>
              <a:rPr lang="en-US" dirty="0">
                <a:solidFill>
                  <a:schemeClr val="hlink"/>
                </a:solidFill>
              </a:rPr>
              <a:t>continuous random variables.</a:t>
            </a:r>
          </a:p>
          <a:p>
            <a:pPr marL="342900" indent="-342900">
              <a:lnSpc>
                <a:spcPct val="90000"/>
              </a:lnSpc>
            </a:pPr>
            <a:r>
              <a:rPr lang="en-US" dirty="0"/>
              <a:t>Now, any </a:t>
            </a:r>
            <a:r>
              <a:rPr lang="en-US" i="1" dirty="0"/>
              <a:t>single value </a:t>
            </a:r>
            <a:r>
              <a:rPr lang="en-US" dirty="0"/>
              <a:t>won’t have a probability, but…</a:t>
            </a:r>
            <a:endParaRPr lang="en-US" dirty="0">
              <a:solidFill>
                <a:schemeClr val="hlink"/>
              </a:solidFill>
            </a:endParaRPr>
          </a:p>
          <a:p>
            <a:pPr marL="342900" indent="-342900">
              <a:lnSpc>
                <a:spcPct val="90000"/>
              </a:lnSpc>
            </a:pPr>
            <a:r>
              <a:rPr lang="en-US" dirty="0"/>
              <a:t>Continuous random variables have means (expected values) and variances.</a:t>
            </a:r>
          </a:p>
          <a:p>
            <a:pPr marL="342900" indent="-342900">
              <a:lnSpc>
                <a:spcPct val="90000"/>
              </a:lnSpc>
            </a:pPr>
            <a:r>
              <a:rPr lang="en-US" dirty="0"/>
              <a:t>We won’t worry about how to calculate these means and variances in this course, but we can still work with models for continuous random variables when we’re given the parameters.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normAutofit fontScale="90000"/>
          </a:bodyPr>
          <a:lstStyle/>
          <a:p>
            <a:r>
              <a:rPr lang="en-US" dirty="0"/>
              <a:t>Continuous Random </a:t>
            </a:r>
            <a:r>
              <a:rPr lang="en-US" dirty="0" smtClean="0"/>
              <a:t>Variables</a:t>
            </a:r>
            <a:endParaRPr lang="en-US" dirty="0"/>
          </a:p>
        </p:txBody>
      </p:sp>
      <p:sp>
        <p:nvSpPr>
          <p:cNvPr id="526339" name="Rectangle 3"/>
          <p:cNvSpPr>
            <a:spLocks noGrp="1" noChangeArrowheads="1"/>
          </p:cNvSpPr>
          <p:nvPr>
            <p:ph type="body" idx="1"/>
          </p:nvPr>
        </p:nvSpPr>
        <p:spPr/>
        <p:txBody>
          <a:bodyPr>
            <a:normAutofit fontScale="92500"/>
          </a:bodyPr>
          <a:lstStyle/>
          <a:p>
            <a:pPr marL="342900" indent="-342900"/>
            <a:r>
              <a:rPr lang="en-US"/>
              <a:t>Good news: nearly everything we’ve said about how discrete random variables behave is true of continuous random variables, as well.</a:t>
            </a:r>
          </a:p>
          <a:p>
            <a:pPr marL="342900" indent="-342900"/>
            <a:r>
              <a:rPr lang="en-US"/>
              <a:t>When two independent continuous random variables have Normal models, so does their sum or difference.</a:t>
            </a:r>
          </a:p>
          <a:p>
            <a:pPr marL="342900" indent="-342900"/>
            <a:r>
              <a:rPr lang="en-US"/>
              <a:t>This fact will let us apply our knowledge of Normal probabilities to questions about the sum or difference of independent random variables.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a:t>What Can Go Wrong?</a:t>
            </a:r>
          </a:p>
        </p:txBody>
      </p:sp>
      <p:sp>
        <p:nvSpPr>
          <p:cNvPr id="527363" name="Rectangle 3"/>
          <p:cNvSpPr>
            <a:spLocks noGrp="1" noChangeArrowheads="1"/>
          </p:cNvSpPr>
          <p:nvPr>
            <p:ph type="body" idx="1"/>
          </p:nvPr>
        </p:nvSpPr>
        <p:spPr>
          <a:ln/>
        </p:spPr>
        <p:txBody>
          <a:bodyPr/>
          <a:lstStyle/>
          <a:p>
            <a:pPr marL="342900" indent="-342900">
              <a:lnSpc>
                <a:spcPct val="90000"/>
              </a:lnSpc>
            </a:pPr>
            <a:r>
              <a:rPr lang="en-US"/>
              <a:t>Probability models are still just models.</a:t>
            </a:r>
          </a:p>
          <a:p>
            <a:pPr marL="742950" lvl="1" indent="-285750">
              <a:lnSpc>
                <a:spcPct val="90000"/>
              </a:lnSpc>
            </a:pPr>
            <a:r>
              <a:rPr lang="en-US"/>
              <a:t>Models can be useful, but they are not reality.</a:t>
            </a:r>
          </a:p>
          <a:p>
            <a:pPr marL="742950" lvl="1" indent="-285750">
              <a:lnSpc>
                <a:spcPct val="90000"/>
              </a:lnSpc>
            </a:pPr>
            <a:r>
              <a:rPr lang="en-US"/>
              <a:t>Question probabilities as you would data, and think about the assumptions behind your models.</a:t>
            </a:r>
          </a:p>
          <a:p>
            <a:pPr marL="342900" indent="-342900">
              <a:lnSpc>
                <a:spcPct val="90000"/>
              </a:lnSpc>
            </a:pPr>
            <a:r>
              <a:rPr lang="en-US"/>
              <a:t>If the model is wrong, so is everything else.</a:t>
            </a:r>
          </a:p>
          <a:p>
            <a:pPr marL="342900" indent="-342900">
              <a:lnSpc>
                <a:spcPct val="90000"/>
              </a:lnSpc>
              <a:buFont typeface="Wingdings" pitchFamily="112" charset="2"/>
              <a:buNone/>
            </a:pPr>
            <a:endParaRPr lang="en-US"/>
          </a:p>
          <a:p>
            <a:pPr marL="342900" indent="-342900">
              <a:lnSpc>
                <a:spcPct val="90000"/>
              </a:lnSpc>
              <a:buFont typeface="Wingdings" pitchFamily="112" charset="2"/>
              <a:buNone/>
            </a:pP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dirty="0"/>
              <a:t>What Can Go Wrong</a:t>
            </a:r>
            <a:r>
              <a:rPr lang="en-US" dirty="0" smtClean="0"/>
              <a:t>?</a:t>
            </a:r>
            <a:endParaRPr lang="en-US" dirty="0"/>
          </a:p>
        </p:txBody>
      </p:sp>
      <p:sp>
        <p:nvSpPr>
          <p:cNvPr id="528387" name="Rectangle 3"/>
          <p:cNvSpPr>
            <a:spLocks noGrp="1" noChangeArrowheads="1"/>
          </p:cNvSpPr>
          <p:nvPr>
            <p:ph type="body" idx="1"/>
          </p:nvPr>
        </p:nvSpPr>
        <p:spPr>
          <a:ln/>
        </p:spPr>
        <p:txBody>
          <a:bodyPr/>
          <a:lstStyle/>
          <a:p>
            <a:pPr marL="342900" indent="-342900">
              <a:lnSpc>
                <a:spcPct val="90000"/>
              </a:lnSpc>
            </a:pPr>
            <a:r>
              <a:rPr lang="en-US"/>
              <a:t>Don’t assume everything’s Normal.</a:t>
            </a:r>
          </a:p>
          <a:p>
            <a:pPr marL="742950" lvl="1" indent="-285750">
              <a:lnSpc>
                <a:spcPct val="90000"/>
              </a:lnSpc>
            </a:pPr>
            <a:r>
              <a:rPr lang="en-US"/>
              <a:t>You must </a:t>
            </a:r>
            <a:r>
              <a:rPr lang="en-US" i="1"/>
              <a:t>Think</a:t>
            </a:r>
            <a:r>
              <a:rPr lang="en-US"/>
              <a:t> about whether the </a:t>
            </a:r>
            <a:r>
              <a:rPr lang="en-US">
                <a:solidFill>
                  <a:schemeClr val="hlink"/>
                </a:solidFill>
              </a:rPr>
              <a:t>Normality Assumption</a:t>
            </a:r>
            <a:r>
              <a:rPr lang="en-US"/>
              <a:t> is justified.</a:t>
            </a:r>
          </a:p>
          <a:p>
            <a:pPr marL="342900" indent="-342900">
              <a:lnSpc>
                <a:spcPct val="90000"/>
              </a:lnSpc>
            </a:pPr>
            <a:r>
              <a:rPr lang="en-US"/>
              <a:t>Watch out for variables that aren’t independent:</a:t>
            </a:r>
          </a:p>
          <a:p>
            <a:pPr marL="742950" lvl="1" indent="-285750">
              <a:lnSpc>
                <a:spcPct val="90000"/>
              </a:lnSpc>
            </a:pPr>
            <a:r>
              <a:rPr lang="en-US"/>
              <a:t>You can add expected values for </a:t>
            </a:r>
            <a:r>
              <a:rPr lang="en-US" i="1"/>
              <a:t>any</a:t>
            </a:r>
            <a:r>
              <a:rPr lang="en-US"/>
              <a:t> two random variables, but </a:t>
            </a:r>
          </a:p>
          <a:p>
            <a:pPr marL="742950" lvl="1" indent="-285750">
              <a:lnSpc>
                <a:spcPct val="90000"/>
              </a:lnSpc>
            </a:pPr>
            <a:r>
              <a:rPr lang="en-US"/>
              <a:t>you can only add variances of </a:t>
            </a:r>
            <a:r>
              <a:rPr lang="en-US" i="1"/>
              <a:t>independent</a:t>
            </a:r>
            <a:r>
              <a:rPr lang="en-US"/>
              <a:t> random variables.</a:t>
            </a:r>
          </a:p>
          <a:p>
            <a:pPr marL="342900" indent="-342900">
              <a:lnSpc>
                <a:spcPct val="90000"/>
              </a:lnSpc>
              <a:buFont typeface="Wingdings" pitchFamily="112" charset="2"/>
              <a:buNone/>
            </a:pP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r>
              <a:rPr lang="en-US" dirty="0"/>
              <a:t>What Can Go Wrong</a:t>
            </a:r>
            <a:r>
              <a:rPr lang="en-US" dirty="0" smtClean="0"/>
              <a:t>?</a:t>
            </a:r>
            <a:endParaRPr lang="en-US" dirty="0"/>
          </a:p>
        </p:txBody>
      </p:sp>
      <p:sp>
        <p:nvSpPr>
          <p:cNvPr id="529411" name="Rectangle 3"/>
          <p:cNvSpPr>
            <a:spLocks noGrp="1" noChangeArrowheads="1"/>
          </p:cNvSpPr>
          <p:nvPr>
            <p:ph type="body" idx="1"/>
          </p:nvPr>
        </p:nvSpPr>
        <p:spPr>
          <a:ln/>
        </p:spPr>
        <p:txBody>
          <a:bodyPr>
            <a:normAutofit lnSpcReduction="10000"/>
          </a:bodyPr>
          <a:lstStyle/>
          <a:p>
            <a:pPr marL="342900" indent="-342900"/>
            <a:r>
              <a:rPr lang="en-US"/>
              <a:t>Don’t forget: Variances of independent random variables add. Standard deviations don’t.</a:t>
            </a:r>
          </a:p>
          <a:p>
            <a:pPr marL="342900" indent="-342900"/>
            <a:r>
              <a:rPr lang="en-US"/>
              <a:t>Don’t forget: Variances of independent random variables add, even when you’re looking at the difference between them.</a:t>
            </a:r>
          </a:p>
          <a:p>
            <a:pPr marL="342900" indent="-342900"/>
            <a:r>
              <a:rPr lang="en-US"/>
              <a:t>Don’t write independent instances of a random variable with notation that looks like they are the same variables.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a:t>What have we learned?</a:t>
            </a:r>
          </a:p>
        </p:txBody>
      </p:sp>
      <p:sp>
        <p:nvSpPr>
          <p:cNvPr id="530435" name="Rectangle 3"/>
          <p:cNvSpPr>
            <a:spLocks noGrp="1" noChangeArrowheads="1"/>
          </p:cNvSpPr>
          <p:nvPr>
            <p:ph type="body" idx="1"/>
          </p:nvPr>
        </p:nvSpPr>
        <p:spPr/>
        <p:txBody>
          <a:bodyPr>
            <a:normAutofit lnSpcReduction="10000"/>
          </a:bodyPr>
          <a:lstStyle/>
          <a:p>
            <a:pPr marL="342900" indent="-342900">
              <a:lnSpc>
                <a:spcPct val="90000"/>
              </a:lnSpc>
            </a:pPr>
            <a:r>
              <a:rPr lang="en-US"/>
              <a:t>We know how to work with random variables. </a:t>
            </a:r>
          </a:p>
          <a:p>
            <a:pPr marL="742950" lvl="1" indent="-285750">
              <a:lnSpc>
                <a:spcPct val="90000"/>
              </a:lnSpc>
            </a:pPr>
            <a:r>
              <a:rPr lang="en-US"/>
              <a:t>We can use a probability model for a discrete random variable to find its expected value and standard deviation.</a:t>
            </a:r>
          </a:p>
          <a:p>
            <a:pPr marL="342900" indent="-342900">
              <a:lnSpc>
                <a:spcPct val="90000"/>
              </a:lnSpc>
            </a:pPr>
            <a:r>
              <a:rPr lang="en-US"/>
              <a:t>The mean of the sum or difference of two random variables, discrete or continuous, is just the sum or difference of their means.</a:t>
            </a:r>
          </a:p>
          <a:p>
            <a:pPr marL="342900" indent="-342900">
              <a:lnSpc>
                <a:spcPct val="90000"/>
              </a:lnSpc>
            </a:pPr>
            <a:r>
              <a:rPr lang="en-US"/>
              <a:t>And, </a:t>
            </a:r>
            <a:r>
              <a:rPr lang="en-US" i="1"/>
              <a:t>for independent random variables</a:t>
            </a:r>
            <a:r>
              <a:rPr lang="en-US"/>
              <a:t>, the variance of their sum or difference is always the </a:t>
            </a:r>
            <a:r>
              <a:rPr lang="en-US" i="1"/>
              <a:t>sum</a:t>
            </a:r>
            <a:r>
              <a:rPr lang="en-US"/>
              <a:t> of their variances.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Probability Distributions</a:t>
            </a:r>
            <a:endParaRPr lang="en-US" dirty="0"/>
          </a:p>
        </p:txBody>
      </p:sp>
      <p:pic>
        <p:nvPicPr>
          <p:cNvPr id="62466" name="Picture 2"/>
          <p:cNvPicPr>
            <a:picLocks noChangeAspect="1" noChangeArrowheads="1"/>
          </p:cNvPicPr>
          <p:nvPr/>
        </p:nvPicPr>
        <p:blipFill>
          <a:blip r:embed="rId2" cstate="print"/>
          <a:srcRect/>
          <a:stretch>
            <a:fillRect/>
          </a:stretch>
        </p:blipFill>
        <p:spPr bwMode="auto">
          <a:xfrm>
            <a:off x="1371600" y="419100"/>
            <a:ext cx="6324600" cy="351648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normAutofit/>
          </a:bodyPr>
          <a:lstStyle/>
          <a:p>
            <a:r>
              <a:rPr lang="en-US" dirty="0"/>
              <a:t>What have we learned</a:t>
            </a:r>
            <a:r>
              <a:rPr lang="en-US" dirty="0" smtClean="0"/>
              <a:t>?</a:t>
            </a:r>
            <a:endParaRPr lang="en-US" dirty="0"/>
          </a:p>
        </p:txBody>
      </p:sp>
      <p:sp>
        <p:nvSpPr>
          <p:cNvPr id="531459" name="Rectangle 3"/>
          <p:cNvSpPr>
            <a:spLocks noGrp="1" noChangeArrowheads="1"/>
          </p:cNvSpPr>
          <p:nvPr>
            <p:ph type="body" idx="1"/>
          </p:nvPr>
        </p:nvSpPr>
        <p:spPr/>
        <p:txBody>
          <a:bodyPr/>
          <a:lstStyle/>
          <a:p>
            <a:pPr marL="342900" indent="-342900"/>
            <a:r>
              <a:rPr lang="en-US"/>
              <a:t>Normal models are once again special.</a:t>
            </a:r>
          </a:p>
          <a:p>
            <a:pPr marL="742950" lvl="1" indent="-285750"/>
            <a:r>
              <a:rPr lang="en-US"/>
              <a:t>Sums or differences of Normally distributed random variables also follow Normal models.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2189023" y="0"/>
            <a:ext cx="4745177" cy="568850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Pages 381 – 385; </a:t>
            </a:r>
          </a:p>
          <a:p>
            <a:endParaRPr lang="en-US" dirty="0" smtClean="0"/>
          </a:p>
          <a:p>
            <a:r>
              <a:rPr lang="en-US" dirty="0" smtClean="0"/>
              <a:t>2, 3, 5, 7, 10, 11, 13, 16, 20, 22, 24, 25, 32, 38, 40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normAutofit/>
          </a:bodyPr>
          <a:lstStyle/>
          <a:p>
            <a:r>
              <a:rPr lang="en-US" dirty="0"/>
              <a:t>Expected Value: </a:t>
            </a:r>
            <a:r>
              <a:rPr lang="en-US" dirty="0" smtClean="0"/>
              <a:t>Center</a:t>
            </a:r>
            <a:endParaRPr lang="en-US" dirty="0"/>
          </a:p>
        </p:txBody>
      </p:sp>
      <p:sp>
        <p:nvSpPr>
          <p:cNvPr id="518147" name="Rectangle 3"/>
          <p:cNvSpPr>
            <a:spLocks noGrp="1" noChangeArrowheads="1"/>
          </p:cNvSpPr>
          <p:nvPr>
            <p:ph type="body" idx="1"/>
          </p:nvPr>
        </p:nvSpPr>
        <p:spPr>
          <a:ln/>
        </p:spPr>
        <p:txBody>
          <a:bodyPr/>
          <a:lstStyle/>
          <a:p>
            <a:pPr marL="342900" indent="-342900"/>
            <a:r>
              <a:rPr lang="en-US"/>
              <a:t>There are two types of random variables:</a:t>
            </a:r>
          </a:p>
          <a:p>
            <a:pPr marL="742950" lvl="1" indent="-285750">
              <a:buClr>
                <a:srgbClr val="FF6600"/>
              </a:buClr>
            </a:pPr>
            <a:r>
              <a:rPr lang="en-US">
                <a:solidFill>
                  <a:schemeClr val="hlink"/>
                </a:solidFill>
              </a:rPr>
              <a:t>Discrete</a:t>
            </a:r>
            <a:r>
              <a:rPr lang="en-US"/>
              <a:t> random variables can take one of a countable number of distinct outcomes.</a:t>
            </a:r>
          </a:p>
          <a:p>
            <a:pPr marL="1143000" lvl="2" indent="-228600">
              <a:buClr>
                <a:srgbClr val="FF0000"/>
              </a:buClr>
            </a:pPr>
            <a:r>
              <a:rPr lang="en-US" sz="2800"/>
              <a:t>Example: Number of credit hours</a:t>
            </a:r>
          </a:p>
          <a:p>
            <a:pPr marL="742950" lvl="1" indent="-285750">
              <a:buClr>
                <a:srgbClr val="FF6600"/>
              </a:buClr>
            </a:pPr>
            <a:r>
              <a:rPr lang="en-US">
                <a:solidFill>
                  <a:schemeClr val="hlink"/>
                </a:solidFill>
              </a:rPr>
              <a:t>Continuous</a:t>
            </a:r>
            <a:r>
              <a:rPr lang="en-US"/>
              <a:t> random variables can take any numeric value within a range of values.</a:t>
            </a:r>
          </a:p>
          <a:p>
            <a:pPr marL="1143000" lvl="2" indent="-228600">
              <a:buClr>
                <a:srgbClr val="FF0000"/>
              </a:buClr>
            </a:pPr>
            <a:r>
              <a:rPr lang="en-US" sz="2800"/>
              <a:t>Example: Cost of books this term</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normAutofit/>
          </a:bodyPr>
          <a:lstStyle/>
          <a:p>
            <a:r>
              <a:rPr lang="en-US" dirty="0"/>
              <a:t>Expected Value: </a:t>
            </a:r>
            <a:r>
              <a:rPr lang="en-US" dirty="0" smtClean="0"/>
              <a:t>Center</a:t>
            </a:r>
            <a:endParaRPr lang="en-US" dirty="0"/>
          </a:p>
        </p:txBody>
      </p:sp>
      <p:sp>
        <p:nvSpPr>
          <p:cNvPr id="519171" name="Rectangle 3"/>
          <p:cNvSpPr>
            <a:spLocks noGrp="1" noChangeArrowheads="1"/>
          </p:cNvSpPr>
          <p:nvPr>
            <p:ph type="body" idx="1"/>
          </p:nvPr>
        </p:nvSpPr>
        <p:spPr>
          <a:ln/>
        </p:spPr>
        <p:txBody>
          <a:bodyPr/>
          <a:lstStyle/>
          <a:p>
            <a:pPr marL="342900" indent="-342900">
              <a:lnSpc>
                <a:spcPct val="90000"/>
              </a:lnSpc>
            </a:pPr>
            <a:r>
              <a:rPr lang="en-US"/>
              <a:t>A </a:t>
            </a:r>
            <a:r>
              <a:rPr lang="en-US">
                <a:solidFill>
                  <a:schemeClr val="hlink"/>
                </a:solidFill>
              </a:rPr>
              <a:t>probability model</a:t>
            </a:r>
            <a:r>
              <a:rPr lang="en-US"/>
              <a:t> for a random variable consists of:</a:t>
            </a:r>
          </a:p>
          <a:p>
            <a:pPr marL="742950" lvl="1" indent="-285750">
              <a:lnSpc>
                <a:spcPct val="90000"/>
              </a:lnSpc>
            </a:pPr>
            <a:r>
              <a:rPr lang="en-US"/>
              <a:t>The collection of all possible values of a random variable, and </a:t>
            </a:r>
          </a:p>
          <a:p>
            <a:pPr marL="742950" lvl="1" indent="-285750">
              <a:lnSpc>
                <a:spcPct val="90000"/>
              </a:lnSpc>
            </a:pPr>
            <a:r>
              <a:rPr lang="en-US"/>
              <a:t>the probabilities that the values occur.</a:t>
            </a:r>
          </a:p>
          <a:p>
            <a:pPr marL="342900" indent="-342900">
              <a:lnSpc>
                <a:spcPct val="90000"/>
              </a:lnSpc>
            </a:pPr>
            <a:r>
              <a:rPr lang="en-US"/>
              <a:t>Of particular interest is the value we expect a random variable to take on, notated </a:t>
            </a:r>
            <a:r>
              <a:rPr lang="el-GR" i="1"/>
              <a:t>μ</a:t>
            </a:r>
            <a:r>
              <a:rPr lang="en-US"/>
              <a:t> (for population mean) or </a:t>
            </a:r>
            <a:r>
              <a:rPr lang="en-US" i="1"/>
              <a:t>E(X) </a:t>
            </a:r>
            <a:r>
              <a:rPr lang="en-US"/>
              <a:t>for expected value.</a:t>
            </a:r>
            <a:endParaRPr lang="el-G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normAutofit/>
          </a:bodyPr>
          <a:lstStyle/>
          <a:p>
            <a:r>
              <a:rPr lang="en-US" dirty="0"/>
              <a:t>Expected Value: </a:t>
            </a:r>
            <a:r>
              <a:rPr lang="en-US" dirty="0" smtClean="0"/>
              <a:t>Center</a:t>
            </a:r>
            <a:endParaRPr lang="en-US" dirty="0"/>
          </a:p>
        </p:txBody>
      </p:sp>
      <p:sp>
        <p:nvSpPr>
          <p:cNvPr id="520195" name="Rectangle 3"/>
          <p:cNvSpPr>
            <a:spLocks noGrp="1" noChangeArrowheads="1"/>
          </p:cNvSpPr>
          <p:nvPr>
            <p:ph type="body" idx="1"/>
          </p:nvPr>
        </p:nvSpPr>
        <p:spPr>
          <a:ln/>
        </p:spPr>
        <p:txBody>
          <a:bodyPr>
            <a:normAutofit lnSpcReduction="10000"/>
          </a:bodyPr>
          <a:lstStyle/>
          <a:p>
            <a:pPr marL="342900" indent="-342900"/>
            <a:r>
              <a:rPr lang="en-US"/>
              <a:t>The </a:t>
            </a:r>
            <a:r>
              <a:rPr lang="en-US">
                <a:solidFill>
                  <a:schemeClr val="hlink"/>
                </a:solidFill>
              </a:rPr>
              <a:t>expected value</a:t>
            </a:r>
            <a:r>
              <a:rPr lang="en-US"/>
              <a:t> of a (discrete) random variable can be found by summing the products of each possible value by the probability that it occurs:                                 </a:t>
            </a:r>
          </a:p>
          <a:p>
            <a:pPr marL="342900" indent="-342900">
              <a:buFont typeface="Wingdings" pitchFamily="112" charset="2"/>
              <a:buNone/>
            </a:pPr>
            <a:endParaRPr lang="en-US"/>
          </a:p>
          <a:p>
            <a:pPr marL="342900" indent="-342900"/>
            <a:endParaRPr lang="en-US"/>
          </a:p>
          <a:p>
            <a:pPr marL="342900" indent="-342900"/>
            <a:r>
              <a:rPr lang="en-US"/>
              <a:t>Note: Be sure that every possible outcome is included in the sum and verify that you have a valid probability model to start with.</a:t>
            </a:r>
          </a:p>
        </p:txBody>
      </p:sp>
      <p:graphicFrame>
        <p:nvGraphicFramePr>
          <p:cNvPr id="520197" name="Object 5"/>
          <p:cNvGraphicFramePr>
            <a:graphicFrameLocks noChangeAspect="1"/>
          </p:cNvGraphicFramePr>
          <p:nvPr/>
        </p:nvGraphicFramePr>
        <p:xfrm>
          <a:off x="2286000" y="2247900"/>
          <a:ext cx="4040187" cy="575469"/>
        </p:xfrm>
        <a:graphic>
          <a:graphicData uri="http://schemas.openxmlformats.org/presentationml/2006/ole">
            <p:oleObj spid="_x0000_s50178" name="Equation" r:id="rId3" imgW="1485720" imgH="253800" progId="">
              <p:embed/>
            </p:oleObj>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Time</a:t>
            </a:r>
            <a:endParaRPr lang="en-US" dirty="0"/>
          </a:p>
        </p:txBody>
      </p:sp>
      <p:sp>
        <p:nvSpPr>
          <p:cNvPr id="3" name="Content Placeholder 2"/>
          <p:cNvSpPr>
            <a:spLocks noGrp="1"/>
          </p:cNvSpPr>
          <p:nvPr>
            <p:ph idx="1"/>
          </p:nvPr>
        </p:nvSpPr>
        <p:spPr/>
        <p:txBody>
          <a:bodyPr/>
          <a:lstStyle/>
          <a:p>
            <a:r>
              <a:rPr lang="en-US" dirty="0" smtClean="0"/>
              <a:t>You pay you $5 and draw a card from a deck. If you draw the ace of hearts, you win $100. For any other ace, you win $10, and for any other heart, you win $5. If you draw anything else, you lose.</a:t>
            </a:r>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0" y="3770197"/>
            <a:ext cx="1371600" cy="19448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Time</a:t>
            </a:r>
            <a:endParaRPr lang="en-US" dirty="0"/>
          </a:p>
        </p:txBody>
      </p:sp>
      <p:sp>
        <p:nvSpPr>
          <p:cNvPr id="3" name="Content Placeholder 2"/>
          <p:cNvSpPr>
            <a:spLocks noGrp="1"/>
          </p:cNvSpPr>
          <p:nvPr>
            <p:ph idx="1"/>
          </p:nvPr>
        </p:nvSpPr>
        <p:spPr/>
        <p:txBody>
          <a:bodyPr/>
          <a:lstStyle/>
          <a:p>
            <a:r>
              <a:rPr lang="en-US" dirty="0" smtClean="0"/>
              <a:t>You pay you $5 and draw a card from a deck. If you draw the ace of hearts, you win $100. For any other ace, you win $10, and for any other heart, you win $5. If you draw anything else, you lose.</a:t>
            </a:r>
          </a:p>
          <a:p>
            <a:r>
              <a:rPr lang="en-US" dirty="0" smtClean="0"/>
              <a:t>Would you play for a top prize of $200?</a:t>
            </a:r>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0" y="3770197"/>
            <a:ext cx="1371600" cy="19448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Time</a:t>
            </a:r>
            <a:endParaRPr lang="en-US" dirty="0"/>
          </a:p>
        </p:txBody>
      </p:sp>
      <p:sp>
        <p:nvSpPr>
          <p:cNvPr id="3" name="Content Placeholder 2"/>
          <p:cNvSpPr>
            <a:spLocks noGrp="1"/>
          </p:cNvSpPr>
          <p:nvPr>
            <p:ph idx="1"/>
          </p:nvPr>
        </p:nvSpPr>
        <p:spPr/>
        <p:txBody>
          <a:bodyPr/>
          <a:lstStyle/>
          <a:p>
            <a:r>
              <a:rPr lang="en-US" dirty="0" smtClean="0"/>
              <a:t>You pay you $5 and draw a card from a deck. If you draw the ace of hearts, you win $100. For any other ace, you win $10, and for any other heart, you win $5. If you draw anything else, you lose.</a:t>
            </a:r>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0" y="3770197"/>
            <a:ext cx="1371600" cy="1944804"/>
          </a:xfrm>
          <a:prstGeom prst="rect">
            <a:avLst/>
          </a:prstGeom>
          <a:noFill/>
          <a:ln w="9525">
            <a:noFill/>
            <a:miter lim="800000"/>
            <a:headEnd/>
            <a:tailEnd/>
          </a:ln>
        </p:spPr>
      </p:pic>
      <p:pic>
        <p:nvPicPr>
          <p:cNvPr id="53250" name="Picture 2"/>
          <p:cNvPicPr>
            <a:picLocks noChangeAspect="1" noChangeArrowheads="1"/>
          </p:cNvPicPr>
          <p:nvPr/>
        </p:nvPicPr>
        <p:blipFill>
          <a:blip r:embed="rId3" cstate="print"/>
          <a:srcRect/>
          <a:stretch>
            <a:fillRect/>
          </a:stretch>
        </p:blipFill>
        <p:spPr bwMode="auto">
          <a:xfrm>
            <a:off x="1736432" y="3009900"/>
            <a:ext cx="6493168" cy="1045233"/>
          </a:xfrm>
          <a:prstGeom prst="rect">
            <a:avLst/>
          </a:prstGeom>
          <a:noFill/>
          <a:ln w="9525">
            <a:noFill/>
            <a:miter lim="800000"/>
            <a:headEnd/>
            <a:tailEnd/>
          </a:ln>
        </p:spPr>
      </p:pic>
      <p:sp>
        <p:nvSpPr>
          <p:cNvPr id="6" name="Rectangle 5"/>
          <p:cNvSpPr/>
          <p:nvPr/>
        </p:nvSpPr>
        <p:spPr>
          <a:xfrm>
            <a:off x="1600200" y="2933700"/>
            <a:ext cx="6781800" cy="1295400"/>
          </a:xfrm>
          <a:prstGeom prst="rect">
            <a:avLst/>
          </a:prstGeom>
          <a:noFill/>
          <a:ln w="508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Jeff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Jeff01</Template>
  <TotalTime>282</TotalTime>
  <Words>1407</Words>
  <Application>Microsoft Office PowerPoint</Application>
  <PresentationFormat>On-screen Show (16:10)</PresentationFormat>
  <Paragraphs>107</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Jeff01</vt:lpstr>
      <vt:lpstr>Equation</vt:lpstr>
      <vt:lpstr>Statistics 16</vt:lpstr>
      <vt:lpstr>Expected Value: Center</vt:lpstr>
      <vt:lpstr>Probability Distributions</vt:lpstr>
      <vt:lpstr>Expected Value: Center</vt:lpstr>
      <vt:lpstr>Expected Value: Center</vt:lpstr>
      <vt:lpstr>Expected Value: Center</vt:lpstr>
      <vt:lpstr>Game Time</vt:lpstr>
      <vt:lpstr>Game Time</vt:lpstr>
      <vt:lpstr>Game Time</vt:lpstr>
      <vt:lpstr>Game Time</vt:lpstr>
      <vt:lpstr>Game Time</vt:lpstr>
      <vt:lpstr>First Center, Now Spread…</vt:lpstr>
      <vt:lpstr>More About Means and Variances</vt:lpstr>
      <vt:lpstr>More About Means and Variances</vt:lpstr>
      <vt:lpstr>More About Means and Variances</vt:lpstr>
      <vt:lpstr>Analogy</vt:lpstr>
      <vt:lpstr>Slide 17</vt:lpstr>
      <vt:lpstr>Another Game</vt:lpstr>
      <vt:lpstr>Another Game</vt:lpstr>
      <vt:lpstr>Another Game</vt:lpstr>
      <vt:lpstr>Another Game</vt:lpstr>
      <vt:lpstr>Another Game</vt:lpstr>
      <vt:lpstr>Another Game</vt:lpstr>
      <vt:lpstr>Continuous Random Variables</vt:lpstr>
      <vt:lpstr>Continuous Random Variables</vt:lpstr>
      <vt:lpstr>What Can Go Wrong?</vt:lpstr>
      <vt:lpstr>What Can Go Wrong?</vt:lpstr>
      <vt:lpstr>What Can Go Wrong?</vt:lpstr>
      <vt:lpstr>What have we learned?</vt:lpstr>
      <vt:lpstr>What have we learned?</vt:lpstr>
      <vt:lpstr>Slide 31</vt:lpstr>
      <vt:lpstr>Homework</vt:lpstr>
    </vt:vector>
  </TitlesOfParts>
  <Company>Wall to Wall Stencils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15</dc:title>
  <dc:creator>Jeff Fronius</dc:creator>
  <cp:lastModifiedBy>Jeff Fronius</cp:lastModifiedBy>
  <cp:revision>35</cp:revision>
  <dcterms:created xsi:type="dcterms:W3CDTF">2013-11-29T18:01:16Z</dcterms:created>
  <dcterms:modified xsi:type="dcterms:W3CDTF">2014-01-01T19:44:27Z</dcterms:modified>
</cp:coreProperties>
</file>