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5"/>
  </p:notesMasterIdLst>
  <p:sldIdLst>
    <p:sldId id="281" r:id="rId2"/>
    <p:sldId id="394" r:id="rId3"/>
    <p:sldId id="282" r:id="rId4"/>
    <p:sldId id="283" r:id="rId5"/>
    <p:sldId id="284" r:id="rId6"/>
    <p:sldId id="285" r:id="rId7"/>
    <p:sldId id="286" r:id="rId8"/>
    <p:sldId id="287" r:id="rId9"/>
    <p:sldId id="321" r:id="rId10"/>
    <p:sldId id="288" r:id="rId11"/>
    <p:sldId id="289" r:id="rId12"/>
    <p:sldId id="320" r:id="rId13"/>
    <p:sldId id="324" r:id="rId14"/>
    <p:sldId id="325" r:id="rId15"/>
    <p:sldId id="326" r:id="rId16"/>
    <p:sldId id="335" r:id="rId17"/>
    <p:sldId id="290" r:id="rId18"/>
    <p:sldId id="291" r:id="rId19"/>
    <p:sldId id="292" r:id="rId20"/>
    <p:sldId id="293" r:id="rId21"/>
    <p:sldId id="319" r:id="rId22"/>
    <p:sldId id="294" r:id="rId23"/>
    <p:sldId id="295" r:id="rId24"/>
    <p:sldId id="296" r:id="rId25"/>
    <p:sldId id="297" r:id="rId26"/>
    <p:sldId id="322" r:id="rId27"/>
    <p:sldId id="323" r:id="rId28"/>
    <p:sldId id="327" r:id="rId29"/>
    <p:sldId id="328" r:id="rId30"/>
    <p:sldId id="329" r:id="rId31"/>
    <p:sldId id="330" r:id="rId32"/>
    <p:sldId id="298" r:id="rId33"/>
    <p:sldId id="299" r:id="rId34"/>
    <p:sldId id="300" r:id="rId35"/>
    <p:sldId id="301" r:id="rId36"/>
    <p:sldId id="331" r:id="rId37"/>
    <p:sldId id="332" r:id="rId38"/>
    <p:sldId id="302" r:id="rId39"/>
    <p:sldId id="303" r:id="rId40"/>
    <p:sldId id="304" r:id="rId41"/>
    <p:sldId id="305" r:id="rId42"/>
    <p:sldId id="306" r:id="rId43"/>
    <p:sldId id="333" r:id="rId44"/>
    <p:sldId id="307" r:id="rId45"/>
    <p:sldId id="371"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5" r:id="rId82"/>
    <p:sldId id="386" r:id="rId83"/>
    <p:sldId id="384" r:id="rId84"/>
    <p:sldId id="387" r:id="rId85"/>
    <p:sldId id="388" r:id="rId86"/>
    <p:sldId id="389" r:id="rId87"/>
    <p:sldId id="391" r:id="rId88"/>
    <p:sldId id="392" r:id="rId89"/>
    <p:sldId id="390" r:id="rId90"/>
    <p:sldId id="393" r:id="rId91"/>
    <p:sldId id="336" r:id="rId92"/>
    <p:sldId id="308" r:id="rId93"/>
    <p:sldId id="309" r:id="rId94"/>
    <p:sldId id="361" r:id="rId95"/>
    <p:sldId id="363" r:id="rId96"/>
    <p:sldId id="362" r:id="rId97"/>
    <p:sldId id="364" r:id="rId98"/>
    <p:sldId id="365" r:id="rId99"/>
    <p:sldId id="366" r:id="rId100"/>
    <p:sldId id="367" r:id="rId101"/>
    <p:sldId id="368" r:id="rId102"/>
    <p:sldId id="370" r:id="rId103"/>
    <p:sldId id="369" r:id="rId104"/>
    <p:sldId id="310" r:id="rId105"/>
    <p:sldId id="311" r:id="rId106"/>
    <p:sldId id="318" r:id="rId107"/>
    <p:sldId id="312" r:id="rId108"/>
    <p:sldId id="313" r:id="rId109"/>
    <p:sldId id="314" r:id="rId110"/>
    <p:sldId id="315" r:id="rId111"/>
    <p:sldId id="316" r:id="rId112"/>
    <p:sldId id="317" r:id="rId113"/>
    <p:sldId id="334" r:id="rId11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8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660"/>
  </p:normalViewPr>
  <p:slideViewPr>
    <p:cSldViewPr>
      <p:cViewPr>
        <p:scale>
          <a:sx n="90" d="100"/>
          <a:sy n="90" d="100"/>
        </p:scale>
        <p:origin x="-1020" y="-714"/>
      </p:cViewPr>
      <p:guideLst>
        <p:guide orient="horz" pos="1800"/>
        <p:guide pos="2880"/>
      </p:guideLst>
    </p:cSldViewPr>
  </p:slideViewPr>
  <p:notesTextViewPr>
    <p:cViewPr>
      <p:scale>
        <a:sx n="100" d="100"/>
        <a:sy n="100" d="100"/>
      </p:scale>
      <p:origin x="0" y="0"/>
    </p:cViewPr>
  </p:notesTextViewPr>
  <p:sorterViewPr>
    <p:cViewPr>
      <p:scale>
        <a:sx n="60" d="100"/>
        <a:sy n="60" d="100"/>
      </p:scale>
      <p:origin x="0" y="276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63FAE-95E5-471D-A1EF-E03394B6F051}" type="datetimeFigureOut">
              <a:rPr lang="en-US" smtClean="0"/>
              <a:pPr/>
              <a:t>7/31/2014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D0F01-05A8-44A1-81FB-6D28B99EED14}" type="slidenum">
              <a:rPr lang="en-US" smtClean="0"/>
              <a:pPr/>
              <a:t>‹#›</a:t>
            </a:fld>
            <a:endParaRPr lang="en-US"/>
          </a:p>
        </p:txBody>
      </p:sp>
    </p:spTree>
    <p:extLst>
      <p:ext uri="{BB962C8B-B14F-4D97-AF65-F5344CB8AC3E}">
        <p14:creationId xmlns:p14="http://schemas.microsoft.com/office/powerpoint/2010/main" xmlns="" val="364454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4B56-5C87-4307-94AF-FB5D3D76FD86}" type="slidenum">
              <a:rPr lang="en-CA"/>
              <a:pPr/>
              <a:t>1</a:t>
            </a:fld>
            <a:endParaRPr lang="en-CA"/>
          </a:p>
        </p:txBody>
      </p:sp>
      <p:sp>
        <p:nvSpPr>
          <p:cNvPr id="596994" name="Rectangle 2"/>
          <p:cNvSpPr>
            <a:spLocks noGrp="1" noRot="1" noChangeAspect="1" noChangeArrowheads="1" noTextEdit="1"/>
          </p:cNvSpPr>
          <p:nvPr>
            <p:ph type="sldImg"/>
          </p:nvPr>
        </p:nvSpPr>
        <p:spPr>
          <a:xfrm>
            <a:off x="685800" y="685800"/>
            <a:ext cx="5486400" cy="3429000"/>
          </a:xfrm>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826000"/>
            <a:ext cx="8001000" cy="8890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762000" y="2095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logo2011.png"/>
          <p:cNvPicPr>
            <a:picLocks noChangeAspect="1"/>
          </p:cNvPicPr>
          <p:nvPr/>
        </p:nvPicPr>
        <p:blipFill>
          <a:blip r:embed="rId2" cstate="print"/>
          <a:stretch>
            <a:fillRect/>
          </a:stretch>
        </p:blipFill>
        <p:spPr>
          <a:xfrm rot="5400000">
            <a:off x="5853112" y="2424113"/>
            <a:ext cx="5715000" cy="866775"/>
          </a:xfrm>
          <a:prstGeom prst="rect">
            <a:avLst/>
          </a:prstGeom>
          <a:solidFill>
            <a:schemeClr val="tx1"/>
          </a:solidFill>
          <a:ln>
            <a:noFill/>
          </a:ln>
        </p:spPr>
      </p:pic>
      <p:sp>
        <p:nvSpPr>
          <p:cNvPr id="5" name="Rectangle 4"/>
          <p:cNvSpPr/>
          <p:nvPr/>
        </p:nvSpPr>
        <p:spPr>
          <a:xfrm>
            <a:off x="8229600" y="0"/>
            <a:ext cx="914400" cy="5715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0"/>
            <a:ext cx="8686800" cy="952500"/>
          </a:xfrm>
        </p:spPr>
        <p:txBody>
          <a:bodyPr/>
          <a:lstStyle/>
          <a:p>
            <a:r>
              <a:rPr lang="en-US" smtClean="0"/>
              <a:t>Click to edit Master title style</a:t>
            </a:r>
            <a:endParaRPr lang="en-US"/>
          </a:p>
        </p:txBody>
      </p:sp>
      <p:sp>
        <p:nvSpPr>
          <p:cNvPr id="3" name="Content Placeholder 2"/>
          <p:cNvSpPr>
            <a:spLocks noGrp="1"/>
          </p:cNvSpPr>
          <p:nvPr>
            <p:ph idx="1"/>
          </p:nvPr>
        </p:nvSpPr>
        <p:spPr>
          <a:xfrm>
            <a:off x="228600" y="190500"/>
            <a:ext cx="8686800" cy="4508500"/>
          </a:xfrm>
        </p:spPr>
        <p:txBody>
          <a:bodyPr/>
          <a:lstStyle>
            <a:lvl1pPr>
              <a:buClr>
                <a:schemeClr val="tx2">
                  <a:lumMod val="75000"/>
                </a:schemeClr>
              </a:buClr>
              <a:defRPr/>
            </a:lvl1pPr>
            <a:lvl2pPr>
              <a:buClr>
                <a:schemeClr val="tx2">
                  <a:lumMod val="75000"/>
                </a:schemeClr>
              </a:buClr>
              <a:defRPr/>
            </a:lvl2pPr>
            <a:lvl3pPr>
              <a:buClr>
                <a:schemeClr val="tx2">
                  <a:lumMod val="75000"/>
                </a:schemeClr>
              </a:buClr>
              <a:defRPr/>
            </a:lvl3pPr>
            <a:lvl4pPr>
              <a:buClr>
                <a:schemeClr val="tx2">
                  <a:lumMod val="75000"/>
                </a:schemeClr>
              </a:buClr>
              <a:defRPr/>
            </a:lvl4pPr>
            <a:lvl5pPr>
              <a:buClr>
                <a:schemeClr val="tx2">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1"/>
            <a:ext cx="7772400" cy="95250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28600" y="800100"/>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logo2011.png"/>
          <p:cNvPicPr>
            <a:picLocks noChangeAspect="1"/>
          </p:cNvPicPr>
          <p:nvPr/>
        </p:nvPicPr>
        <p:blipFill>
          <a:blip r:embed="rId2" cstate="print"/>
          <a:stretch>
            <a:fillRect/>
          </a:stretch>
        </p:blipFill>
        <p:spPr>
          <a:xfrm rot="5400000">
            <a:off x="5853112" y="2424113"/>
            <a:ext cx="5715000" cy="866775"/>
          </a:xfrm>
          <a:prstGeom prst="rect">
            <a:avLst/>
          </a:prstGeom>
          <a:solidFill>
            <a:schemeClr val="tx1"/>
          </a:solidFill>
          <a:ln>
            <a:noFill/>
          </a:ln>
        </p:spPr>
      </p:pic>
      <p:sp>
        <p:nvSpPr>
          <p:cNvPr id="5" name="Rectangle 4"/>
          <p:cNvSpPr/>
          <p:nvPr/>
        </p:nvSpPr>
        <p:spPr>
          <a:xfrm>
            <a:off x="8229600" y="0"/>
            <a:ext cx="914400" cy="5715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266700"/>
            <a:ext cx="4267200" cy="398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
            <a:ext cx="4267200" cy="398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4762500"/>
            <a:ext cx="8229600" cy="9525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430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723900"/>
            <a:ext cx="4040188"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2" y="11430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2" y="723900"/>
            <a:ext cx="4041775"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746625"/>
            <a:ext cx="3008313" cy="96837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2"/>
            <a:ext cx="5111750" cy="41539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4300"/>
            <a:ext cx="3008313" cy="44047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05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828800" y="50442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762500"/>
            <a:ext cx="9144000" cy="952500"/>
          </a:xfrm>
          <a:prstGeom prst="rect">
            <a:avLst/>
          </a:prstGeom>
          <a:solidFill>
            <a:schemeClr val="tx1">
              <a:lumMod val="85000"/>
              <a:lumOff val="15000"/>
            </a:schemeClr>
          </a:solidFill>
          <a:ln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762500"/>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 y="127000"/>
            <a:ext cx="8839200" cy="45085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0" y="4762500"/>
            <a:ext cx="9144000" cy="0"/>
          </a:xfrm>
          <a:prstGeom prst="line">
            <a:avLst/>
          </a:prstGeom>
          <a:ln w="50800" cmpd="thinThick"/>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rgbClr val="FFFF00"/>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10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9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The Normal Model</a:t>
            </a:r>
            <a:endParaRPr lang="en-US" dirty="0"/>
          </a:p>
        </p:txBody>
      </p:sp>
      <p:sp>
        <p:nvSpPr>
          <p:cNvPr id="3" name="Title 2"/>
          <p:cNvSpPr>
            <a:spLocks noGrp="1"/>
          </p:cNvSpPr>
          <p:nvPr>
            <p:ph type="ctrTitle"/>
          </p:nvPr>
        </p:nvSpPr>
        <p:spPr/>
        <p:txBody>
          <a:bodyPr/>
          <a:lstStyle/>
          <a:p>
            <a:r>
              <a:rPr lang="en-US" dirty="0" smtClean="0"/>
              <a:t>Statistics 6</a:t>
            </a:r>
            <a:endParaRPr lang="en-US" dirty="0"/>
          </a:p>
        </p:txBody>
      </p:sp>
    </p:spTree>
    <p:extLst>
      <p:ext uri="{BB962C8B-B14F-4D97-AF65-F5344CB8AC3E}">
        <p14:creationId xmlns:p14="http://schemas.microsoft.com/office/powerpoint/2010/main" xmlns="" val="95144140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t>Rescaling Data</a:t>
            </a:r>
          </a:p>
        </p:txBody>
      </p:sp>
      <p:sp>
        <p:nvSpPr>
          <p:cNvPr id="558083" name="Rectangle 3"/>
          <p:cNvSpPr>
            <a:spLocks noGrp="1" noChangeArrowheads="1"/>
          </p:cNvSpPr>
          <p:nvPr>
            <p:ph type="body" idx="1"/>
          </p:nvPr>
        </p:nvSpPr>
        <p:spPr>
          <a:ln/>
        </p:spPr>
        <p:txBody>
          <a:bodyPr/>
          <a:lstStyle/>
          <a:p>
            <a:pPr marL="342900" indent="-342900"/>
            <a:r>
              <a:rPr lang="en-US"/>
              <a:t>Rescaling data:</a:t>
            </a:r>
          </a:p>
          <a:p>
            <a:pPr marL="742950" lvl="1" indent="-285750"/>
            <a:r>
              <a:rPr lang="en-US"/>
              <a:t>When we divide or multiply all the data values by any constant value, all measures of position (such as the mean, median and percentiles) and measures of spread (such as the range, IQR, and standard deviation) are divided and multiplied by that same constant value.</a:t>
            </a:r>
          </a:p>
          <a:p>
            <a:pPr marL="342900" indent="-342900">
              <a:buFont typeface="Wingdings" pitchFamily="112" charset="2"/>
              <a:buNone/>
            </a:pPr>
            <a:endParaRPr lang="en-US"/>
          </a:p>
        </p:txBody>
      </p:sp>
    </p:spTree>
    <p:extLst>
      <p:ext uri="{BB962C8B-B14F-4D97-AF65-F5344CB8AC3E}">
        <p14:creationId xmlns:p14="http://schemas.microsoft.com/office/powerpoint/2010/main" xmlns="" val="7753385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 y="4508500"/>
            <a:ext cx="2618177" cy="1206500"/>
          </a:xfrm>
          <a:prstGeom prst="rect">
            <a:avLst/>
          </a:prstGeom>
          <a:noFill/>
          <a:ln w="9525">
            <a:noFill/>
            <a:miter lim="800000"/>
            <a:headEnd/>
            <a:tailEnd/>
          </a:ln>
        </p:spPr>
      </p:pic>
      <p:pic>
        <p:nvPicPr>
          <p:cNvPr id="104450" name="Picture 2"/>
          <p:cNvPicPr>
            <a:picLocks noChangeAspect="1" noChangeArrowheads="1"/>
          </p:cNvPicPr>
          <p:nvPr/>
        </p:nvPicPr>
        <p:blipFill>
          <a:blip r:embed="rId3" cstate="print"/>
          <a:srcRect/>
          <a:stretch>
            <a:fillRect/>
          </a:stretch>
        </p:blipFill>
        <p:spPr bwMode="auto">
          <a:xfrm>
            <a:off x="0" y="0"/>
            <a:ext cx="9144000" cy="1170517"/>
          </a:xfrm>
          <a:prstGeom prst="rect">
            <a:avLst/>
          </a:prstGeom>
          <a:noFill/>
          <a:ln w="9525">
            <a:noFill/>
            <a:miter lim="800000"/>
            <a:headEnd/>
            <a:tailEnd/>
          </a:ln>
        </p:spPr>
      </p:pic>
      <p:sp>
        <p:nvSpPr>
          <p:cNvPr id="16" name="TextBox 15"/>
          <p:cNvSpPr txBox="1"/>
          <p:nvPr/>
        </p:nvSpPr>
        <p:spPr>
          <a:xfrm>
            <a:off x="457200" y="1206500"/>
            <a:ext cx="7975260" cy="584775"/>
          </a:xfrm>
          <a:prstGeom prst="rect">
            <a:avLst/>
          </a:prstGeom>
          <a:noFill/>
        </p:spPr>
        <p:txBody>
          <a:bodyPr wrap="none" rtlCol="0">
            <a:spAutoFit/>
          </a:bodyPr>
          <a:lstStyle/>
          <a:p>
            <a:r>
              <a:rPr lang="en-US" sz="3200" b="1" dirty="0" smtClean="0">
                <a:solidFill>
                  <a:srgbClr val="0070C0"/>
                </a:solidFill>
              </a:rPr>
              <a:t>Check this data with a normal probability plot</a:t>
            </a:r>
            <a:endParaRPr lang="en-US" sz="3200" b="1" dirty="0">
              <a:solidFill>
                <a:srgbClr val="0070C0"/>
              </a:solidFill>
            </a:endParaRPr>
          </a:p>
        </p:txBody>
      </p:sp>
      <p:sp>
        <p:nvSpPr>
          <p:cNvPr id="18" name="TextBox 17"/>
          <p:cNvSpPr txBox="1"/>
          <p:nvPr/>
        </p:nvSpPr>
        <p:spPr>
          <a:xfrm>
            <a:off x="228601" y="1841500"/>
            <a:ext cx="8305800" cy="1815882"/>
          </a:xfrm>
          <a:prstGeom prst="rect">
            <a:avLst/>
          </a:prstGeom>
          <a:noFill/>
        </p:spPr>
        <p:txBody>
          <a:bodyPr wrap="square" rtlCol="0">
            <a:spAutoFit/>
          </a:bodyPr>
          <a:lstStyle/>
          <a:p>
            <a:r>
              <a:rPr lang="en-US" sz="2800" dirty="0" smtClean="0"/>
              <a:t>Now – Use the standard normal distribution (</a:t>
            </a:r>
            <a:r>
              <a:rPr lang="en-US" sz="2800" dirty="0" err="1" smtClean="0"/>
              <a:t>invNorm</a:t>
            </a:r>
            <a:r>
              <a:rPr lang="en-US" sz="2800" dirty="0" smtClean="0"/>
              <a:t>) to find the z-scores at these same percentiles.  For example, the 1</a:t>
            </a:r>
            <a:r>
              <a:rPr lang="en-US" sz="2800" baseline="30000" dirty="0" smtClean="0"/>
              <a:t>st</a:t>
            </a:r>
            <a:r>
              <a:rPr lang="en-US" sz="2800" dirty="0" smtClean="0"/>
              <a:t> percentile of the standard normal distribution is z = -1.645.  The 99</a:t>
            </a:r>
            <a:r>
              <a:rPr lang="en-US" sz="2800" baseline="30000" dirty="0" smtClean="0"/>
              <a:t>th</a:t>
            </a:r>
            <a:r>
              <a:rPr lang="en-US" sz="2800" dirty="0" smtClean="0"/>
              <a:t> percentile is z = 2.326</a:t>
            </a:r>
            <a:endParaRPr lang="en-US" sz="28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 y="4508500"/>
            <a:ext cx="2618177" cy="1206500"/>
          </a:xfrm>
          <a:prstGeom prst="rect">
            <a:avLst/>
          </a:prstGeom>
          <a:noFill/>
          <a:ln w="9525">
            <a:noFill/>
            <a:miter lim="800000"/>
            <a:headEnd/>
            <a:tailEnd/>
          </a:ln>
        </p:spPr>
      </p:pic>
      <p:pic>
        <p:nvPicPr>
          <p:cNvPr id="104450" name="Picture 2"/>
          <p:cNvPicPr>
            <a:picLocks noChangeAspect="1" noChangeArrowheads="1"/>
          </p:cNvPicPr>
          <p:nvPr/>
        </p:nvPicPr>
        <p:blipFill>
          <a:blip r:embed="rId3" cstate="print"/>
          <a:srcRect/>
          <a:stretch>
            <a:fillRect/>
          </a:stretch>
        </p:blipFill>
        <p:spPr bwMode="auto">
          <a:xfrm>
            <a:off x="0" y="0"/>
            <a:ext cx="9144000" cy="1170517"/>
          </a:xfrm>
          <a:prstGeom prst="rect">
            <a:avLst/>
          </a:prstGeom>
          <a:noFill/>
          <a:ln w="9525">
            <a:noFill/>
            <a:miter lim="800000"/>
            <a:headEnd/>
            <a:tailEnd/>
          </a:ln>
        </p:spPr>
      </p:pic>
      <p:sp>
        <p:nvSpPr>
          <p:cNvPr id="16" name="TextBox 15"/>
          <p:cNvSpPr txBox="1"/>
          <p:nvPr/>
        </p:nvSpPr>
        <p:spPr>
          <a:xfrm>
            <a:off x="457200" y="1206500"/>
            <a:ext cx="7975260" cy="584775"/>
          </a:xfrm>
          <a:prstGeom prst="rect">
            <a:avLst/>
          </a:prstGeom>
          <a:noFill/>
        </p:spPr>
        <p:txBody>
          <a:bodyPr wrap="none" rtlCol="0">
            <a:spAutoFit/>
          </a:bodyPr>
          <a:lstStyle/>
          <a:p>
            <a:r>
              <a:rPr lang="en-US" sz="3200" b="1" dirty="0" smtClean="0">
                <a:solidFill>
                  <a:srgbClr val="0070C0"/>
                </a:solidFill>
              </a:rPr>
              <a:t>Check this data with a normal probability plot</a:t>
            </a:r>
            <a:endParaRPr lang="en-US" sz="3200" b="1" dirty="0">
              <a:solidFill>
                <a:srgbClr val="0070C0"/>
              </a:solidFill>
            </a:endParaRPr>
          </a:p>
        </p:txBody>
      </p:sp>
      <p:sp>
        <p:nvSpPr>
          <p:cNvPr id="18" name="TextBox 17"/>
          <p:cNvSpPr txBox="1"/>
          <p:nvPr/>
        </p:nvSpPr>
        <p:spPr>
          <a:xfrm>
            <a:off x="228601" y="1841500"/>
            <a:ext cx="8305800" cy="1815882"/>
          </a:xfrm>
          <a:prstGeom prst="rect">
            <a:avLst/>
          </a:prstGeom>
          <a:noFill/>
        </p:spPr>
        <p:txBody>
          <a:bodyPr wrap="square" rtlCol="0">
            <a:spAutoFit/>
          </a:bodyPr>
          <a:lstStyle/>
          <a:p>
            <a:r>
              <a:rPr lang="en-US" sz="2800" dirty="0" smtClean="0"/>
              <a:t>Finally – Plot each observation x against the corresponding z.  If the data distribution is close to Normal, the plotted points will lie close to some straight line.</a:t>
            </a:r>
            <a:endParaRPr lang="en-US" sz="28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 y="4508500"/>
            <a:ext cx="2618177" cy="1206500"/>
          </a:xfrm>
          <a:prstGeom prst="rect">
            <a:avLst/>
          </a:prstGeom>
          <a:noFill/>
          <a:ln w="9525">
            <a:noFill/>
            <a:miter lim="800000"/>
            <a:headEnd/>
            <a:tailEnd/>
          </a:ln>
        </p:spPr>
      </p:pic>
      <p:sp>
        <p:nvSpPr>
          <p:cNvPr id="16" name="TextBox 15"/>
          <p:cNvSpPr txBox="1"/>
          <p:nvPr/>
        </p:nvSpPr>
        <p:spPr>
          <a:xfrm>
            <a:off x="457201" y="190500"/>
            <a:ext cx="7895303" cy="584775"/>
          </a:xfrm>
          <a:prstGeom prst="rect">
            <a:avLst/>
          </a:prstGeom>
          <a:noFill/>
        </p:spPr>
        <p:txBody>
          <a:bodyPr wrap="none" rtlCol="0">
            <a:spAutoFit/>
          </a:bodyPr>
          <a:lstStyle/>
          <a:p>
            <a:r>
              <a:rPr lang="en-US" sz="3200" b="1" dirty="0" smtClean="0">
                <a:solidFill>
                  <a:srgbClr val="0070C0"/>
                </a:solidFill>
              </a:rPr>
              <a:t>Once this data is in a list, complete with TI-84</a:t>
            </a:r>
            <a:endParaRPr lang="en-US" sz="3200" b="1" dirty="0">
              <a:solidFill>
                <a:srgbClr val="0070C0"/>
              </a:solidFill>
            </a:endParaRPr>
          </a:p>
        </p:txBody>
      </p:sp>
      <p:pic>
        <p:nvPicPr>
          <p:cNvPr id="109570" name="Picture 2"/>
          <p:cNvPicPr>
            <a:picLocks noChangeAspect="1" noChangeArrowheads="1"/>
          </p:cNvPicPr>
          <p:nvPr/>
        </p:nvPicPr>
        <p:blipFill>
          <a:blip r:embed="rId3" cstate="print"/>
          <a:srcRect/>
          <a:stretch>
            <a:fillRect/>
          </a:stretch>
        </p:blipFill>
        <p:spPr bwMode="auto">
          <a:xfrm>
            <a:off x="57150" y="698500"/>
            <a:ext cx="9086850" cy="3127375"/>
          </a:xfrm>
          <a:prstGeom prst="rect">
            <a:avLst/>
          </a:prstGeom>
          <a:noFill/>
          <a:ln w="9525">
            <a:noFill/>
            <a:miter lim="800000"/>
            <a:headEnd/>
            <a:tailEnd/>
          </a:ln>
        </p:spPr>
      </p:pic>
      <p:pic>
        <p:nvPicPr>
          <p:cNvPr id="109571" name="Picture 3"/>
          <p:cNvPicPr>
            <a:picLocks noChangeAspect="1" noChangeArrowheads="1"/>
          </p:cNvPicPr>
          <p:nvPr/>
        </p:nvPicPr>
        <p:blipFill>
          <a:blip r:embed="rId4" cstate="print"/>
          <a:srcRect/>
          <a:stretch>
            <a:fillRect/>
          </a:stretch>
        </p:blipFill>
        <p:spPr bwMode="auto">
          <a:xfrm>
            <a:off x="609601" y="3937000"/>
            <a:ext cx="7477125" cy="45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 y="4508500"/>
            <a:ext cx="2618177" cy="1206500"/>
          </a:xfrm>
          <a:prstGeom prst="rect">
            <a:avLst/>
          </a:prstGeom>
          <a:noFill/>
          <a:ln w="9525">
            <a:noFill/>
            <a:miter lim="800000"/>
            <a:headEnd/>
            <a:tailEnd/>
          </a:ln>
        </p:spPr>
      </p:pic>
      <p:pic>
        <p:nvPicPr>
          <p:cNvPr id="104450" name="Picture 2"/>
          <p:cNvPicPr>
            <a:picLocks noChangeAspect="1" noChangeArrowheads="1"/>
          </p:cNvPicPr>
          <p:nvPr/>
        </p:nvPicPr>
        <p:blipFill>
          <a:blip r:embed="rId3" cstate="print"/>
          <a:srcRect/>
          <a:stretch>
            <a:fillRect/>
          </a:stretch>
        </p:blipFill>
        <p:spPr bwMode="auto">
          <a:xfrm>
            <a:off x="0" y="0"/>
            <a:ext cx="9144000" cy="1170517"/>
          </a:xfrm>
          <a:prstGeom prst="rect">
            <a:avLst/>
          </a:prstGeom>
          <a:noFill/>
          <a:ln w="9525">
            <a:noFill/>
            <a:miter lim="800000"/>
            <a:headEnd/>
            <a:tailEnd/>
          </a:ln>
        </p:spPr>
      </p:pic>
      <p:pic>
        <p:nvPicPr>
          <p:cNvPr id="108546" name="Picture 2"/>
          <p:cNvPicPr>
            <a:picLocks noChangeAspect="1" noChangeArrowheads="1"/>
          </p:cNvPicPr>
          <p:nvPr/>
        </p:nvPicPr>
        <p:blipFill>
          <a:blip r:embed="rId4" cstate="print"/>
          <a:srcRect/>
          <a:stretch>
            <a:fillRect/>
          </a:stretch>
        </p:blipFill>
        <p:spPr bwMode="auto">
          <a:xfrm>
            <a:off x="3028156" y="1397000"/>
            <a:ext cx="6115845" cy="431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sz="3200" dirty="0"/>
              <a:t>Are You Normal? How Can You Tell</a:t>
            </a:r>
            <a:r>
              <a:rPr lang="en-US" sz="3200" dirty="0" smtClean="0"/>
              <a:t>?</a:t>
            </a:r>
            <a:endParaRPr lang="en-US" sz="3200" dirty="0"/>
          </a:p>
        </p:txBody>
      </p:sp>
      <p:sp>
        <p:nvSpPr>
          <p:cNvPr id="579587" name="Rectangle 3"/>
          <p:cNvSpPr>
            <a:spLocks noGrp="1" noChangeArrowheads="1"/>
          </p:cNvSpPr>
          <p:nvPr>
            <p:ph type="body" idx="1"/>
          </p:nvPr>
        </p:nvSpPr>
        <p:spPr>
          <a:ln/>
        </p:spPr>
        <p:txBody>
          <a:bodyPr/>
          <a:lstStyle/>
          <a:p>
            <a:pPr marL="342900" indent="-342900"/>
            <a:r>
              <a:rPr lang="en-US">
                <a:solidFill>
                  <a:schemeClr val="hlink"/>
                </a:solidFill>
              </a:rPr>
              <a:t>Nearly Normal</a:t>
            </a:r>
            <a:r>
              <a:rPr lang="en-US"/>
              <a:t> data have a histogram and a Normal probability plot that look somewhat like this example:</a:t>
            </a:r>
          </a:p>
          <a:p>
            <a:pPr marL="342900" indent="-342900">
              <a:buFont typeface="Wingdings" pitchFamily="112" charset="2"/>
              <a:buNone/>
            </a:pPr>
            <a:endParaRPr lang="en-US"/>
          </a:p>
        </p:txBody>
      </p:sp>
      <p:pic>
        <p:nvPicPr>
          <p:cNvPr id="579588" name="Picture 4" descr="06_0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905001"/>
            <a:ext cx="6091238" cy="2480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80855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sz="3200" dirty="0"/>
              <a:t>Are You Normal? How Can You Tell</a:t>
            </a:r>
            <a:r>
              <a:rPr lang="en-US" sz="3200" dirty="0" smtClean="0"/>
              <a:t>?</a:t>
            </a:r>
            <a:endParaRPr lang="en-US" sz="3200" dirty="0"/>
          </a:p>
        </p:txBody>
      </p:sp>
      <p:sp>
        <p:nvSpPr>
          <p:cNvPr id="580611" name="Rectangle 3"/>
          <p:cNvSpPr>
            <a:spLocks noGrp="1" noChangeArrowheads="1"/>
          </p:cNvSpPr>
          <p:nvPr>
            <p:ph type="body" idx="1"/>
          </p:nvPr>
        </p:nvSpPr>
        <p:spPr>
          <a:ln>
            <a:solidFill>
              <a:schemeClr val="bg1"/>
            </a:solidFill>
            <a:miter lim="800000"/>
            <a:headEnd/>
            <a:tailEnd/>
          </a:ln>
        </p:spPr>
        <p:txBody>
          <a:bodyPr/>
          <a:lstStyle/>
          <a:p>
            <a:pPr marL="342900" indent="-342900"/>
            <a:r>
              <a:rPr lang="en-US"/>
              <a:t>A skewed distribution might have a histogram and Normal probability plot like this:</a:t>
            </a:r>
          </a:p>
          <a:p>
            <a:pPr marL="342900" indent="-342900">
              <a:buFont typeface="Wingdings" pitchFamily="112" charset="2"/>
              <a:buNone/>
            </a:pPr>
            <a:endParaRPr lang="en-US"/>
          </a:p>
        </p:txBody>
      </p:sp>
      <p:pic>
        <p:nvPicPr>
          <p:cNvPr id="580612" name="Picture 4" descr="06-08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270001"/>
            <a:ext cx="5314950" cy="30612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59623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0"/>
            <a:ext cx="9144000" cy="56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a:t>What Can Go Wrong?</a:t>
            </a:r>
          </a:p>
        </p:txBody>
      </p:sp>
      <p:sp>
        <p:nvSpPr>
          <p:cNvPr id="581635" name="Rectangle 3"/>
          <p:cNvSpPr>
            <a:spLocks noGrp="1" noChangeArrowheads="1"/>
          </p:cNvSpPr>
          <p:nvPr>
            <p:ph type="body" idx="1"/>
          </p:nvPr>
        </p:nvSpPr>
        <p:spPr>
          <a:ln/>
        </p:spPr>
        <p:txBody>
          <a:bodyPr/>
          <a:lstStyle/>
          <a:p>
            <a:pPr marL="342900" indent="-342900"/>
            <a:r>
              <a:rPr lang="en-US"/>
              <a:t>Don’t use a Normal model when the distribution is not unimodal and symmetric.</a:t>
            </a:r>
          </a:p>
        </p:txBody>
      </p:sp>
      <p:pic>
        <p:nvPicPr>
          <p:cNvPr id="581637" name="Picture 5" descr="Page12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460500"/>
            <a:ext cx="8807450" cy="2500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0757732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dirty="0"/>
              <a:t>What Can Go Wrong</a:t>
            </a:r>
            <a:r>
              <a:rPr lang="en-US" dirty="0" smtClean="0"/>
              <a:t>?</a:t>
            </a:r>
            <a:endParaRPr lang="en-US" dirty="0"/>
          </a:p>
        </p:txBody>
      </p:sp>
      <p:sp>
        <p:nvSpPr>
          <p:cNvPr id="582659" name="Rectangle 3"/>
          <p:cNvSpPr>
            <a:spLocks noGrp="1" noChangeArrowheads="1"/>
          </p:cNvSpPr>
          <p:nvPr>
            <p:ph type="body" idx="1"/>
          </p:nvPr>
        </p:nvSpPr>
        <p:spPr>
          <a:ln/>
        </p:spPr>
        <p:txBody>
          <a:bodyPr>
            <a:normAutofit/>
          </a:bodyPr>
          <a:lstStyle/>
          <a:p>
            <a:pPr marL="342900" indent="-342900"/>
            <a:r>
              <a:rPr lang="en-US"/>
              <a:t>Don’t use the mean and standard deviation when outliers are present—the mean and standard deviation can both be distorted by outliers.</a:t>
            </a:r>
          </a:p>
          <a:p>
            <a:pPr marL="342900" indent="-342900"/>
            <a:r>
              <a:rPr lang="en-US"/>
              <a:t>Don’t round off too soon.</a:t>
            </a:r>
          </a:p>
          <a:p>
            <a:pPr marL="342900" indent="-342900"/>
            <a:r>
              <a:rPr lang="en-US"/>
              <a:t>Don’t round your results in the middle of a calculation.</a:t>
            </a:r>
          </a:p>
          <a:p>
            <a:pPr marL="342900" indent="-342900"/>
            <a:r>
              <a:rPr lang="en-US"/>
              <a:t>Don’t worry about minor differences in results.</a:t>
            </a:r>
          </a:p>
        </p:txBody>
      </p:sp>
    </p:spTree>
    <p:extLst>
      <p:ext uri="{BB962C8B-B14F-4D97-AF65-F5344CB8AC3E}">
        <p14:creationId xmlns:p14="http://schemas.microsoft.com/office/powerpoint/2010/main" xmlns="" val="3575300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a:t>What have we learned?</a:t>
            </a:r>
          </a:p>
        </p:txBody>
      </p:sp>
      <p:sp>
        <p:nvSpPr>
          <p:cNvPr id="583683" name="Rectangle 3"/>
          <p:cNvSpPr>
            <a:spLocks noGrp="1" noChangeArrowheads="1"/>
          </p:cNvSpPr>
          <p:nvPr>
            <p:ph type="body" idx="1"/>
          </p:nvPr>
        </p:nvSpPr>
        <p:spPr/>
        <p:txBody>
          <a:bodyPr/>
          <a:lstStyle/>
          <a:p>
            <a:pPr marL="342900" indent="-342900"/>
            <a:r>
              <a:rPr lang="en-US"/>
              <a:t>The story data can tell may be easier to understand after shifting or rescaling the data.</a:t>
            </a:r>
          </a:p>
          <a:p>
            <a:pPr marL="742950" lvl="1" indent="-285750"/>
            <a:r>
              <a:rPr lang="en-US"/>
              <a:t>Shifting data by adding or subtracting the same amount from each value affects measures of center and position but not measures of spread.</a:t>
            </a:r>
          </a:p>
          <a:p>
            <a:pPr marL="742950" lvl="1" indent="-285750"/>
            <a:r>
              <a:rPr lang="en-US"/>
              <a:t>Rescaling data by multiplying or dividing every value by a constant changes all the summary statistics—center, position, and spread.</a:t>
            </a:r>
          </a:p>
        </p:txBody>
      </p:sp>
    </p:spTree>
    <p:extLst>
      <p:ext uri="{BB962C8B-B14F-4D97-AF65-F5344CB8AC3E}">
        <p14:creationId xmlns:p14="http://schemas.microsoft.com/office/powerpoint/2010/main" xmlns="" val="24898351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dirty="0"/>
              <a:t>Rescaling </a:t>
            </a:r>
            <a:r>
              <a:rPr lang="en-US" dirty="0" smtClean="0"/>
              <a:t>Data</a:t>
            </a:r>
            <a:endParaRPr lang="en-US" dirty="0"/>
          </a:p>
        </p:txBody>
      </p:sp>
      <p:sp>
        <p:nvSpPr>
          <p:cNvPr id="559107" name="Rectangle 3"/>
          <p:cNvSpPr>
            <a:spLocks noGrp="1" noChangeArrowheads="1"/>
          </p:cNvSpPr>
          <p:nvPr>
            <p:ph type="body" idx="1"/>
          </p:nvPr>
        </p:nvSpPr>
        <p:spPr>
          <a:xfrm>
            <a:off x="304801" y="254000"/>
            <a:ext cx="8066087" cy="3810000"/>
          </a:xfrm>
          <a:noFill/>
          <a:ln/>
        </p:spPr>
        <p:txBody>
          <a:bodyPr/>
          <a:lstStyle/>
          <a:p>
            <a:pPr marL="342900" indent="-342900"/>
            <a:r>
              <a:rPr lang="en-US" sz="2400"/>
              <a:t>The men’s weight data set measured weights in kilograms. If we want to think about these weights in pounds, we would </a:t>
            </a:r>
            <a:r>
              <a:rPr lang="en-US" sz="2400">
                <a:solidFill>
                  <a:schemeClr val="hlink"/>
                </a:solidFill>
              </a:rPr>
              <a:t>rescale</a:t>
            </a:r>
            <a:r>
              <a:rPr lang="en-US" sz="2400">
                <a:solidFill>
                  <a:srgbClr val="FF0000"/>
                </a:solidFill>
              </a:rPr>
              <a:t> </a:t>
            </a:r>
            <a:r>
              <a:rPr lang="en-US" sz="2400"/>
              <a:t>the data:</a:t>
            </a:r>
          </a:p>
        </p:txBody>
      </p:sp>
      <p:pic>
        <p:nvPicPr>
          <p:cNvPr id="559108" name="Picture 4" descr="06-03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638300"/>
            <a:ext cx="6781801" cy="1861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67422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normAutofit/>
          </a:bodyPr>
          <a:lstStyle/>
          <a:p>
            <a:r>
              <a:rPr lang="en-US" dirty="0"/>
              <a:t>What have we learned</a:t>
            </a:r>
            <a:r>
              <a:rPr lang="en-US" dirty="0" smtClean="0"/>
              <a:t>?</a:t>
            </a:r>
            <a:endParaRPr lang="en-US" dirty="0"/>
          </a:p>
        </p:txBody>
      </p:sp>
      <p:sp>
        <p:nvSpPr>
          <p:cNvPr id="584707" name="Rectangle 3"/>
          <p:cNvSpPr>
            <a:spLocks noGrp="1" noChangeArrowheads="1"/>
          </p:cNvSpPr>
          <p:nvPr>
            <p:ph type="body" idx="1"/>
          </p:nvPr>
        </p:nvSpPr>
        <p:spPr/>
        <p:txBody>
          <a:bodyPr/>
          <a:lstStyle/>
          <a:p>
            <a:pPr marL="342900" indent="-342900"/>
            <a:r>
              <a:rPr lang="en-US"/>
              <a:t>We’ve learned the power of standardizing data.</a:t>
            </a:r>
          </a:p>
          <a:p>
            <a:pPr marL="742950" lvl="1" indent="-285750"/>
            <a:r>
              <a:rPr lang="en-US"/>
              <a:t>Standardizing uses the SD as a ruler to measure distance from the mean (</a:t>
            </a:r>
            <a:r>
              <a:rPr lang="en-US" i="1"/>
              <a:t>z</a:t>
            </a:r>
            <a:r>
              <a:rPr lang="en-US"/>
              <a:t>-scores).</a:t>
            </a:r>
          </a:p>
          <a:p>
            <a:pPr marL="742950" lvl="1" indent="-285750"/>
            <a:r>
              <a:rPr lang="en-US"/>
              <a:t>With </a:t>
            </a:r>
            <a:r>
              <a:rPr lang="en-US" i="1"/>
              <a:t>z</a:t>
            </a:r>
            <a:r>
              <a:rPr lang="en-US"/>
              <a:t>-scores, we can compare values from different distributions or values based on different units.</a:t>
            </a:r>
          </a:p>
          <a:p>
            <a:pPr marL="742950" lvl="1" indent="-285750"/>
            <a:r>
              <a:rPr lang="en-US" i="1"/>
              <a:t>z</a:t>
            </a:r>
            <a:r>
              <a:rPr lang="en-US"/>
              <a:t>-scores can identify unusual or surprising values among data.</a:t>
            </a:r>
            <a:endParaRPr lang="en-US" i="1"/>
          </a:p>
        </p:txBody>
      </p:sp>
    </p:spTree>
    <p:extLst>
      <p:ext uri="{BB962C8B-B14F-4D97-AF65-F5344CB8AC3E}">
        <p14:creationId xmlns:p14="http://schemas.microsoft.com/office/powerpoint/2010/main" xmlns="" val="2013403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normAutofit/>
          </a:bodyPr>
          <a:lstStyle/>
          <a:p>
            <a:r>
              <a:rPr lang="en-US" dirty="0"/>
              <a:t>What have we learned</a:t>
            </a:r>
            <a:r>
              <a:rPr lang="en-US" dirty="0" smtClean="0"/>
              <a:t>?</a:t>
            </a:r>
            <a:endParaRPr lang="en-US" dirty="0"/>
          </a:p>
        </p:txBody>
      </p:sp>
      <p:sp>
        <p:nvSpPr>
          <p:cNvPr id="586755" name="Rectangle 3"/>
          <p:cNvSpPr>
            <a:spLocks noGrp="1" noChangeArrowheads="1"/>
          </p:cNvSpPr>
          <p:nvPr>
            <p:ph type="body" idx="1"/>
          </p:nvPr>
        </p:nvSpPr>
        <p:spPr/>
        <p:txBody>
          <a:bodyPr/>
          <a:lstStyle/>
          <a:p>
            <a:pPr marL="342900" indent="-342900"/>
            <a:r>
              <a:rPr lang="en-US"/>
              <a:t>We’ve learned that the 68-95-99.7 Rule can be a useful rule of thumb for understanding distributions:</a:t>
            </a:r>
          </a:p>
          <a:p>
            <a:pPr marL="742950" lvl="1" indent="-285750"/>
            <a:r>
              <a:rPr lang="en-US"/>
              <a:t>For data that are unimodal and symmetric, about 68% fall within 1 SD of the mean, 95% fall within 2 SDs of the mean, and 99.7% fall within 3 SDs of the mean.</a:t>
            </a:r>
          </a:p>
        </p:txBody>
      </p:sp>
    </p:spTree>
    <p:extLst>
      <p:ext uri="{BB962C8B-B14F-4D97-AF65-F5344CB8AC3E}">
        <p14:creationId xmlns:p14="http://schemas.microsoft.com/office/powerpoint/2010/main" xmlns="" val="1448458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normAutofit/>
          </a:bodyPr>
          <a:lstStyle/>
          <a:p>
            <a:r>
              <a:rPr lang="en-US" dirty="0"/>
              <a:t>What have we learned</a:t>
            </a:r>
            <a:r>
              <a:rPr lang="en-US" dirty="0" smtClean="0"/>
              <a:t>?</a:t>
            </a:r>
            <a:endParaRPr lang="en-US" dirty="0"/>
          </a:p>
        </p:txBody>
      </p:sp>
      <p:sp>
        <p:nvSpPr>
          <p:cNvPr id="585731" name="Rectangle 3"/>
          <p:cNvSpPr>
            <a:spLocks noGrp="1" noChangeArrowheads="1"/>
          </p:cNvSpPr>
          <p:nvPr>
            <p:ph type="body" idx="1"/>
          </p:nvPr>
        </p:nvSpPr>
        <p:spPr/>
        <p:txBody>
          <a:bodyPr/>
          <a:lstStyle/>
          <a:p>
            <a:pPr marL="342900" indent="-342900"/>
            <a:r>
              <a:rPr lang="en-US"/>
              <a:t>We see the importance of </a:t>
            </a:r>
            <a:r>
              <a:rPr lang="en-US" i="1"/>
              <a:t>Thinking</a:t>
            </a:r>
            <a:r>
              <a:rPr lang="en-US"/>
              <a:t> about whether a method will work:</a:t>
            </a:r>
          </a:p>
          <a:p>
            <a:pPr marL="742950" lvl="1" indent="-285750"/>
            <a:r>
              <a:rPr lang="en-US" b="1"/>
              <a:t>Normality Assumption</a:t>
            </a:r>
            <a:r>
              <a:rPr lang="en-US"/>
              <a:t>:  We sometimes work with Normal tables (Table Z).  These tables are based on the Normal model.</a:t>
            </a:r>
          </a:p>
          <a:p>
            <a:pPr marL="742950" lvl="1" indent="-285750"/>
            <a:r>
              <a:rPr lang="en-US"/>
              <a:t>Data can’t be exactly Normal, so we check the </a:t>
            </a:r>
            <a:r>
              <a:rPr lang="en-US" b="1"/>
              <a:t>Nearly Normal Condition</a:t>
            </a:r>
            <a:r>
              <a:rPr lang="en-US"/>
              <a:t> by making a histogram (is it unimodal, symmetric and free of outliers?) or a normal probability plot (is it straight enough?).</a:t>
            </a:r>
          </a:p>
        </p:txBody>
      </p:sp>
    </p:spTree>
    <p:extLst>
      <p:ext uri="{BB962C8B-B14F-4D97-AF65-F5344CB8AC3E}">
        <p14:creationId xmlns:p14="http://schemas.microsoft.com/office/powerpoint/2010/main" xmlns="" val="7280976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Pages 123 – 128</a:t>
            </a:r>
          </a:p>
          <a:p>
            <a:r>
              <a:rPr lang="en-US" dirty="0" smtClean="0"/>
              <a:t>2,3,4,9-11,14,</a:t>
            </a:r>
          </a:p>
          <a:p>
            <a:r>
              <a:rPr lang="en-US" dirty="0" smtClean="0"/>
              <a:t>18,20,28</a:t>
            </a:r>
          </a:p>
          <a:p>
            <a:r>
              <a:rPr lang="en-US" dirty="0" smtClean="0"/>
              <a:t>29-32,42,43,49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70C0"/>
                </a:solidFill>
              </a:rPr>
              <a:t>A constant is multiplied by all data points</a:t>
            </a:r>
          </a:p>
          <a:p>
            <a:endParaRPr lang="en-US" dirty="0" smtClean="0"/>
          </a:p>
          <a:p>
            <a:r>
              <a:rPr lang="en-US" dirty="0" smtClean="0"/>
              <a:t>How are the following affected?</a:t>
            </a:r>
          </a:p>
          <a:p>
            <a:endParaRPr lang="en-US" dirty="0" smtClean="0"/>
          </a:p>
          <a:p>
            <a:r>
              <a:rPr lang="en-US" dirty="0" smtClean="0"/>
              <a:t>Mean – Increases by </a:t>
            </a:r>
            <a:r>
              <a:rPr lang="en-US" dirty="0" err="1" smtClean="0"/>
              <a:t>mult</a:t>
            </a:r>
            <a:r>
              <a:rPr lang="en-US" dirty="0" smtClean="0"/>
              <a:t> of constant</a:t>
            </a:r>
          </a:p>
          <a:p>
            <a:r>
              <a:rPr lang="en-US" dirty="0" smtClean="0"/>
              <a:t>Median – Increases by </a:t>
            </a:r>
            <a:r>
              <a:rPr lang="en-US" dirty="0" err="1" smtClean="0"/>
              <a:t>mult</a:t>
            </a:r>
            <a:r>
              <a:rPr lang="en-US" dirty="0" smtClean="0"/>
              <a:t> of constant</a:t>
            </a:r>
          </a:p>
          <a:p>
            <a:r>
              <a:rPr lang="en-US" dirty="0" smtClean="0"/>
              <a:t>Standard Deviation – Increases by </a:t>
            </a:r>
            <a:r>
              <a:rPr lang="en-US" dirty="0" err="1" smtClean="0"/>
              <a:t>mult</a:t>
            </a:r>
            <a:r>
              <a:rPr lang="en-US" dirty="0" smtClean="0"/>
              <a:t> of constant</a:t>
            </a:r>
          </a:p>
          <a:p>
            <a:endParaRPr lang="en-US" dirty="0" smtClean="0"/>
          </a:p>
        </p:txBody>
      </p:sp>
      <p:sp>
        <p:nvSpPr>
          <p:cNvPr id="4" name="Rectangle 3"/>
          <p:cNvSpPr/>
          <p:nvPr/>
        </p:nvSpPr>
        <p:spPr>
          <a:xfrm>
            <a:off x="2133600" y="2400300"/>
            <a:ext cx="57150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8400" y="2933700"/>
            <a:ext cx="56388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3390900"/>
            <a:ext cx="4267200"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 y="3924300"/>
            <a:ext cx="42672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0070C0"/>
                </a:solidFill>
              </a:rPr>
              <a:t>Suppose the class took a 40-point quiz. Results show a mean score of 30, median 32, IQR 8, SD 6, min 12, and Q1 27. (Suppose YOU got a 35.) What happens to each of the statistics if</a:t>
            </a:r>
            <a:r>
              <a:rPr lang="en-US" sz="2400" dirty="0" smtClean="0">
                <a:solidFill>
                  <a:srgbClr val="0070C0"/>
                </a:solidFill>
              </a:rPr>
              <a:t>…</a:t>
            </a:r>
            <a:endParaRPr lang="en-US" sz="2400" dirty="0" smtClean="0">
              <a:solidFill>
                <a:srgbClr val="0070C0"/>
              </a:solidFill>
            </a:endParaRPr>
          </a:p>
          <a:p>
            <a:r>
              <a:rPr lang="en-US" sz="2400" dirty="0" smtClean="0">
                <a:solidFill>
                  <a:schemeClr val="accent3">
                    <a:lumMod val="50000"/>
                  </a:schemeClr>
                </a:solidFill>
              </a:rPr>
              <a:t>I decide to weight the quiz as 50 points, and will add 10 points to every score. Your score is now 45.</a:t>
            </a:r>
            <a:endParaRPr lang="en-US" sz="2400" dirty="0">
              <a:solidFill>
                <a:schemeClr val="accent3">
                  <a:lumMod val="50000"/>
                </a:schemeClr>
              </a:solidFill>
            </a:endParaRPr>
          </a:p>
        </p:txBody>
      </p:sp>
      <p:pic>
        <p:nvPicPr>
          <p:cNvPr id="34818" name="Picture 2"/>
          <p:cNvPicPr>
            <a:picLocks noChangeAspect="1" noChangeArrowheads="1"/>
          </p:cNvPicPr>
          <p:nvPr/>
        </p:nvPicPr>
        <p:blipFill>
          <a:blip r:embed="rId2" cstate="print"/>
          <a:srcRect/>
          <a:stretch>
            <a:fillRect/>
          </a:stretch>
        </p:blipFill>
        <p:spPr bwMode="auto">
          <a:xfrm>
            <a:off x="1524000" y="2825750"/>
            <a:ext cx="5930900" cy="2889250"/>
          </a:xfrm>
          <a:prstGeom prst="rect">
            <a:avLst/>
          </a:prstGeom>
          <a:noFill/>
          <a:ln w="9525">
            <a:noFill/>
            <a:miter lim="800000"/>
            <a:headEnd/>
            <a:tailEnd/>
          </a:ln>
        </p:spPr>
      </p:pic>
      <p:sp>
        <p:nvSpPr>
          <p:cNvPr id="5" name="Rectangle 4"/>
          <p:cNvSpPr/>
          <p:nvPr/>
        </p:nvSpPr>
        <p:spPr>
          <a:xfrm>
            <a:off x="5943600" y="3302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3683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40005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67400" y="4338674"/>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600" y="4699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9800" y="50165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76261" y="5385686"/>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0070C0"/>
                </a:solidFill>
              </a:rPr>
              <a:t>Suppose the class took a 40-point quiz. Results show a mean score of 30, median 32, IQR 8, SD 6, min 12, and Q1 27. (Suppose YOU got a 35.) What happens to each of the statistics if</a:t>
            </a:r>
            <a:r>
              <a:rPr lang="en-US" sz="2400" dirty="0" smtClean="0">
                <a:solidFill>
                  <a:srgbClr val="0070C0"/>
                </a:solidFill>
              </a:rPr>
              <a:t>…</a:t>
            </a:r>
            <a:endParaRPr lang="en-US" sz="2400" dirty="0" smtClean="0">
              <a:solidFill>
                <a:srgbClr val="0070C0"/>
              </a:solidFill>
            </a:endParaRPr>
          </a:p>
          <a:p>
            <a:r>
              <a:rPr lang="en-US" sz="2400" dirty="0" smtClean="0">
                <a:solidFill>
                  <a:schemeClr val="accent3">
                    <a:lumMod val="50000"/>
                  </a:schemeClr>
                </a:solidFill>
              </a:rPr>
              <a:t>I decide to weight the quiz as 80 points, and double each score. Your score is now 70.</a:t>
            </a:r>
            <a:endParaRPr lang="en-US" sz="2400" dirty="0">
              <a:solidFill>
                <a:schemeClr val="accent3">
                  <a:lumMod val="50000"/>
                </a:schemeClr>
              </a:solidFill>
            </a:endParaRPr>
          </a:p>
        </p:txBody>
      </p:sp>
      <p:pic>
        <p:nvPicPr>
          <p:cNvPr id="35842" name="Picture 2"/>
          <p:cNvPicPr>
            <a:picLocks noChangeAspect="1" noChangeArrowheads="1"/>
          </p:cNvPicPr>
          <p:nvPr/>
        </p:nvPicPr>
        <p:blipFill>
          <a:blip r:embed="rId2" cstate="print"/>
          <a:srcRect/>
          <a:stretch>
            <a:fillRect/>
          </a:stretch>
        </p:blipFill>
        <p:spPr bwMode="auto">
          <a:xfrm>
            <a:off x="1524000" y="2836333"/>
            <a:ext cx="5943600" cy="2878667"/>
          </a:xfrm>
          <a:prstGeom prst="rect">
            <a:avLst/>
          </a:prstGeom>
          <a:noFill/>
          <a:ln w="9525">
            <a:noFill/>
            <a:miter lim="800000"/>
            <a:headEnd/>
            <a:tailEnd/>
          </a:ln>
        </p:spPr>
      </p:pic>
      <p:sp>
        <p:nvSpPr>
          <p:cNvPr id="13" name="Rectangle 12"/>
          <p:cNvSpPr/>
          <p:nvPr/>
        </p:nvSpPr>
        <p:spPr>
          <a:xfrm>
            <a:off x="5943600" y="3302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43600" y="36195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91200" y="40005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91200" y="4318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15000" y="4699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1200" y="50165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07149" y="5375349"/>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0070C0"/>
                </a:solidFill>
              </a:rPr>
              <a:t>Suppose the class took a 40-point quiz. Results show a mean score of 30, median 32, IQR 8, SD 6, min 12, and Q1 27. (Suppose YOU got a 35.) What happens to each of the statistics if</a:t>
            </a:r>
            <a:r>
              <a:rPr lang="en-US" sz="2400" dirty="0" smtClean="0">
                <a:solidFill>
                  <a:srgbClr val="0070C0"/>
                </a:solidFill>
              </a:rPr>
              <a:t>…</a:t>
            </a:r>
            <a:endParaRPr lang="en-US" sz="2400" dirty="0" smtClean="0">
              <a:solidFill>
                <a:srgbClr val="0070C0"/>
              </a:solidFill>
            </a:endParaRPr>
          </a:p>
          <a:p>
            <a:r>
              <a:rPr lang="en-US" sz="2400" dirty="0" smtClean="0">
                <a:solidFill>
                  <a:schemeClr val="accent3">
                    <a:lumMod val="50000"/>
                  </a:schemeClr>
                </a:solidFill>
              </a:rPr>
              <a:t>I decide to count the quiz as 100 points; I’ll double each score and add 20 points. Your score is now 90.</a:t>
            </a:r>
            <a:endParaRPr lang="en-US" sz="2400" dirty="0">
              <a:solidFill>
                <a:schemeClr val="accent3">
                  <a:lumMod val="50000"/>
                </a:schemeClr>
              </a:solidFill>
            </a:endParaRPr>
          </a:p>
        </p:txBody>
      </p:sp>
      <p:pic>
        <p:nvPicPr>
          <p:cNvPr id="36866" name="Picture 2"/>
          <p:cNvPicPr>
            <a:picLocks noChangeAspect="1" noChangeArrowheads="1"/>
          </p:cNvPicPr>
          <p:nvPr/>
        </p:nvPicPr>
        <p:blipFill>
          <a:blip r:embed="rId2" cstate="print"/>
          <a:srcRect/>
          <a:stretch>
            <a:fillRect/>
          </a:stretch>
        </p:blipFill>
        <p:spPr bwMode="auto">
          <a:xfrm>
            <a:off x="1524000" y="2857500"/>
            <a:ext cx="5918200" cy="2857500"/>
          </a:xfrm>
          <a:prstGeom prst="rect">
            <a:avLst/>
          </a:prstGeom>
          <a:noFill/>
          <a:ln w="9525">
            <a:noFill/>
            <a:miter lim="800000"/>
            <a:headEnd/>
            <a:tailEnd/>
          </a:ln>
        </p:spPr>
      </p:pic>
      <p:sp>
        <p:nvSpPr>
          <p:cNvPr id="21" name="Rectangle 20"/>
          <p:cNvSpPr/>
          <p:nvPr/>
        </p:nvSpPr>
        <p:spPr>
          <a:xfrm>
            <a:off x="6019800" y="3302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67400" y="3683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40005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867400" y="43815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943600" y="4699000"/>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993219" y="5038651"/>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918791" y="5385686"/>
            <a:ext cx="1143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Z-Scores</a:t>
            </a:r>
            <a:endParaRPr lang="en-US" dirty="0"/>
          </a:p>
        </p:txBody>
      </p:sp>
      <p:sp>
        <p:nvSpPr>
          <p:cNvPr id="5" name="Subtitle 4"/>
          <p:cNvSpPr>
            <a:spLocks noGrp="1"/>
          </p:cNvSpPr>
          <p:nvPr>
            <p:ph type="subTitle" idx="1"/>
          </p:nvPr>
        </p:nvSpPr>
        <p:spPr/>
        <p:txBody>
          <a:bodyPr/>
          <a:lstStyle/>
          <a:p>
            <a:r>
              <a:rPr lang="en-US" dirty="0" smtClean="0"/>
              <a:t>Utilizing the Normal Model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a:t>Back to </a:t>
            </a:r>
            <a:r>
              <a:rPr lang="en-US" i="1"/>
              <a:t>z</a:t>
            </a:r>
            <a:r>
              <a:rPr lang="en-US"/>
              <a:t>-scores</a:t>
            </a:r>
          </a:p>
        </p:txBody>
      </p:sp>
      <p:sp>
        <p:nvSpPr>
          <p:cNvPr id="560131" name="Rectangle 3"/>
          <p:cNvSpPr>
            <a:spLocks noGrp="1" noChangeArrowheads="1"/>
          </p:cNvSpPr>
          <p:nvPr>
            <p:ph type="body" idx="1"/>
          </p:nvPr>
        </p:nvSpPr>
        <p:spPr>
          <a:xfrm>
            <a:off x="228600" y="0"/>
            <a:ext cx="8686800" cy="4699000"/>
          </a:xfrm>
          <a:ln/>
        </p:spPr>
        <p:txBody>
          <a:bodyPr>
            <a:normAutofit lnSpcReduction="10000"/>
          </a:bodyPr>
          <a:lstStyle/>
          <a:p>
            <a:pPr marL="342900" indent="-342900"/>
            <a:r>
              <a:rPr lang="en-US" dirty="0"/>
              <a:t>Standardizing data into </a:t>
            </a:r>
            <a:r>
              <a:rPr lang="en-US" i="1" dirty="0"/>
              <a:t>z</a:t>
            </a:r>
            <a:r>
              <a:rPr lang="en-US" dirty="0"/>
              <a:t>-scores </a:t>
            </a:r>
            <a:r>
              <a:rPr lang="en-US" i="1" dirty="0">
                <a:solidFill>
                  <a:schemeClr val="hlink"/>
                </a:solidFill>
              </a:rPr>
              <a:t>shifts</a:t>
            </a:r>
            <a:r>
              <a:rPr lang="en-US" dirty="0"/>
              <a:t> the data by subtracting the mean and </a:t>
            </a:r>
            <a:r>
              <a:rPr lang="en-US" i="1" dirty="0">
                <a:solidFill>
                  <a:schemeClr val="hlink"/>
                </a:solidFill>
              </a:rPr>
              <a:t>rescales</a:t>
            </a:r>
            <a:r>
              <a:rPr lang="en-US" dirty="0"/>
              <a:t> the values by dividing by their standard deviation.</a:t>
            </a:r>
          </a:p>
          <a:p>
            <a:pPr marL="742950" lvl="1" indent="-285750"/>
            <a:r>
              <a:rPr lang="en-US" dirty="0"/>
              <a:t>Standardizing into </a:t>
            </a:r>
            <a:r>
              <a:rPr lang="en-US" i="1" dirty="0"/>
              <a:t>z-</a:t>
            </a:r>
            <a:r>
              <a:rPr lang="en-US" dirty="0"/>
              <a:t>scores</a:t>
            </a:r>
            <a:r>
              <a:rPr lang="en-US" i="1" dirty="0"/>
              <a:t> </a:t>
            </a:r>
            <a:r>
              <a:rPr lang="en-US" dirty="0"/>
              <a:t>does not change the </a:t>
            </a:r>
            <a:r>
              <a:rPr lang="en-US" dirty="0">
                <a:solidFill>
                  <a:schemeClr val="hlink"/>
                </a:solidFill>
              </a:rPr>
              <a:t>shape</a:t>
            </a:r>
            <a:r>
              <a:rPr lang="en-US" dirty="0"/>
              <a:t> of the distribution. </a:t>
            </a:r>
          </a:p>
          <a:p>
            <a:pPr marL="742950" lvl="1" indent="-285750"/>
            <a:r>
              <a:rPr lang="en-US" dirty="0"/>
              <a:t>Standardizing into </a:t>
            </a:r>
            <a:r>
              <a:rPr lang="en-US" i="1" dirty="0"/>
              <a:t>z-</a:t>
            </a:r>
            <a:r>
              <a:rPr lang="en-US" dirty="0"/>
              <a:t>scores</a:t>
            </a:r>
            <a:r>
              <a:rPr lang="en-US" i="1" dirty="0"/>
              <a:t> </a:t>
            </a:r>
            <a:r>
              <a:rPr lang="en-US" dirty="0"/>
              <a:t>changes the </a:t>
            </a:r>
            <a:r>
              <a:rPr lang="en-US" dirty="0">
                <a:solidFill>
                  <a:schemeClr val="hlink"/>
                </a:solidFill>
              </a:rPr>
              <a:t>center</a:t>
            </a:r>
            <a:r>
              <a:rPr lang="en-US" dirty="0"/>
              <a:t> by making the mean 0.</a:t>
            </a:r>
          </a:p>
          <a:p>
            <a:pPr marL="742950" lvl="1" indent="-285750"/>
            <a:r>
              <a:rPr lang="en-US" dirty="0"/>
              <a:t>Standardizing into </a:t>
            </a:r>
            <a:r>
              <a:rPr lang="en-US" i="1" dirty="0"/>
              <a:t>z-</a:t>
            </a:r>
            <a:r>
              <a:rPr lang="en-US" dirty="0"/>
              <a:t>scores</a:t>
            </a:r>
            <a:r>
              <a:rPr lang="en-US" i="1" dirty="0"/>
              <a:t> </a:t>
            </a:r>
            <a:r>
              <a:rPr lang="en-US" dirty="0"/>
              <a:t>changes the </a:t>
            </a:r>
            <a:r>
              <a:rPr lang="en-US" dirty="0">
                <a:solidFill>
                  <a:schemeClr val="hlink"/>
                </a:solidFill>
              </a:rPr>
              <a:t>spread</a:t>
            </a:r>
            <a:r>
              <a:rPr lang="en-US" dirty="0"/>
              <a:t> by making the standard deviation 1.</a:t>
            </a:r>
          </a:p>
        </p:txBody>
      </p:sp>
      <p:graphicFrame>
        <p:nvGraphicFramePr>
          <p:cNvPr id="24577" name="Object 1"/>
          <p:cNvGraphicFramePr>
            <a:graphicFrameLocks noChangeAspect="1"/>
          </p:cNvGraphicFramePr>
          <p:nvPr/>
        </p:nvGraphicFramePr>
        <p:xfrm>
          <a:off x="6776544" y="3848100"/>
          <a:ext cx="2367456" cy="1121833"/>
        </p:xfrm>
        <a:graphic>
          <a:graphicData uri="http://schemas.openxmlformats.org/presentationml/2006/ole">
            <p:oleObj spid="_x0000_s24577" name="Equation" r:id="rId3" imgW="736600" imgH="419100" progId="">
              <p:embed/>
            </p:oleObj>
          </a:graphicData>
        </a:graphic>
      </p:graphicFrame>
    </p:spTree>
    <p:extLst>
      <p:ext uri="{BB962C8B-B14F-4D97-AF65-F5344CB8AC3E}">
        <p14:creationId xmlns:p14="http://schemas.microsoft.com/office/powerpoint/2010/main" xmlns="" val="22632367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1026"/>
          <p:cNvSpPr>
            <a:spLocks noGrp="1" noChangeArrowheads="1"/>
          </p:cNvSpPr>
          <p:nvPr>
            <p:ph type="title"/>
          </p:nvPr>
        </p:nvSpPr>
        <p:spPr/>
        <p:txBody>
          <a:bodyPr/>
          <a:lstStyle/>
          <a:p>
            <a:r>
              <a:rPr lang="en-US"/>
              <a:t>When Is a </a:t>
            </a:r>
            <a:r>
              <a:rPr lang="en-US" i="1"/>
              <a:t>z</a:t>
            </a:r>
            <a:r>
              <a:rPr lang="en-US"/>
              <a:t>-score </a:t>
            </a:r>
            <a:r>
              <a:rPr lang="en-US" b="1"/>
              <a:t>BIG</a:t>
            </a:r>
            <a:r>
              <a:rPr lang="en-US"/>
              <a:t>?</a:t>
            </a:r>
          </a:p>
        </p:txBody>
      </p:sp>
      <p:sp>
        <p:nvSpPr>
          <p:cNvPr id="591875" name="Rectangle 1027"/>
          <p:cNvSpPr>
            <a:spLocks noGrp="1" noChangeArrowheads="1"/>
          </p:cNvSpPr>
          <p:nvPr>
            <p:ph type="body" idx="1"/>
          </p:nvPr>
        </p:nvSpPr>
        <p:spPr>
          <a:ln/>
        </p:spPr>
        <p:txBody>
          <a:bodyPr/>
          <a:lstStyle/>
          <a:p>
            <a:pPr marL="342900" indent="-342900">
              <a:lnSpc>
                <a:spcPct val="90000"/>
              </a:lnSpc>
            </a:pPr>
            <a:r>
              <a:rPr lang="en-US"/>
              <a:t>A </a:t>
            </a:r>
            <a:r>
              <a:rPr lang="en-US" i="1"/>
              <a:t>z</a:t>
            </a:r>
            <a:r>
              <a:rPr lang="en-US"/>
              <a:t>-score gives us an indication of how unusual a value is because it tells us how far it is from the mean.</a:t>
            </a:r>
          </a:p>
          <a:p>
            <a:pPr marL="342900" indent="-342900">
              <a:lnSpc>
                <a:spcPct val="90000"/>
              </a:lnSpc>
            </a:pPr>
            <a:r>
              <a:rPr lang="en-US"/>
              <a:t>A data value that sits right at the mean, has a </a:t>
            </a:r>
            <a:r>
              <a:rPr lang="en-US" i="1"/>
              <a:t>z</a:t>
            </a:r>
            <a:r>
              <a:rPr lang="en-US"/>
              <a:t>-score equal to 0.</a:t>
            </a:r>
          </a:p>
          <a:p>
            <a:pPr marL="342900" indent="-342900">
              <a:lnSpc>
                <a:spcPct val="90000"/>
              </a:lnSpc>
            </a:pPr>
            <a:r>
              <a:rPr lang="en-US"/>
              <a:t>A </a:t>
            </a:r>
            <a:r>
              <a:rPr lang="en-US" i="1"/>
              <a:t>z</a:t>
            </a:r>
            <a:r>
              <a:rPr lang="en-US"/>
              <a:t>-score of 1 means the data value is 1 standard deviation above the mean.</a:t>
            </a:r>
          </a:p>
          <a:p>
            <a:pPr marL="342900" indent="-342900">
              <a:lnSpc>
                <a:spcPct val="90000"/>
              </a:lnSpc>
            </a:pPr>
            <a:r>
              <a:rPr lang="en-US"/>
              <a:t>A </a:t>
            </a:r>
            <a:r>
              <a:rPr lang="en-US" i="1"/>
              <a:t>z</a:t>
            </a:r>
            <a:r>
              <a:rPr lang="en-US"/>
              <a:t>-score of –1 means the data value is 1 standard deviation below the mean.</a:t>
            </a:r>
          </a:p>
          <a:p>
            <a:pPr marL="342900" indent="-342900">
              <a:lnSpc>
                <a:spcPct val="90000"/>
              </a:lnSpc>
            </a:pPr>
            <a:endParaRPr lang="en-US"/>
          </a:p>
        </p:txBody>
      </p:sp>
    </p:spTree>
    <p:extLst>
      <p:ext uri="{BB962C8B-B14F-4D97-AF65-F5344CB8AC3E}">
        <p14:creationId xmlns:p14="http://schemas.microsoft.com/office/powerpoint/2010/main" xmlns="" val="29371579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When Is a </a:t>
            </a:r>
            <a:r>
              <a:rPr lang="en-US" i="1"/>
              <a:t>z</a:t>
            </a:r>
            <a:r>
              <a:rPr lang="en-US"/>
              <a:t>-score </a:t>
            </a:r>
            <a:r>
              <a:rPr lang="en-US" b="1"/>
              <a:t>BIG</a:t>
            </a:r>
            <a:r>
              <a:rPr lang="en-US"/>
              <a:t>?</a:t>
            </a:r>
          </a:p>
        </p:txBody>
      </p:sp>
      <p:sp>
        <p:nvSpPr>
          <p:cNvPr id="561155" name="Rectangle 3"/>
          <p:cNvSpPr>
            <a:spLocks noGrp="1" noChangeArrowheads="1"/>
          </p:cNvSpPr>
          <p:nvPr>
            <p:ph type="body" idx="1"/>
          </p:nvPr>
        </p:nvSpPr>
        <p:spPr>
          <a:ln/>
        </p:spPr>
        <p:txBody>
          <a:bodyPr>
            <a:normAutofit lnSpcReduction="10000"/>
          </a:bodyPr>
          <a:lstStyle/>
          <a:p>
            <a:pPr marL="342900" indent="-342900"/>
            <a:r>
              <a:rPr lang="en-US"/>
              <a:t>How far from 0 does a </a:t>
            </a:r>
            <a:r>
              <a:rPr lang="en-US" i="1"/>
              <a:t>z</a:t>
            </a:r>
            <a:r>
              <a:rPr lang="en-US"/>
              <a:t>-score have to be to be interesting or unusual?</a:t>
            </a:r>
          </a:p>
          <a:p>
            <a:pPr marL="342900" indent="-342900"/>
            <a:r>
              <a:rPr lang="en-US"/>
              <a:t>There is no universal standard, but the larger a </a:t>
            </a:r>
            <a:r>
              <a:rPr lang="en-US" i="1"/>
              <a:t>z</a:t>
            </a:r>
            <a:r>
              <a:rPr lang="en-US"/>
              <a:t>-score is (negative or positive), the more unusual it is.</a:t>
            </a:r>
          </a:p>
          <a:p>
            <a:pPr marL="342900" indent="-342900"/>
            <a:r>
              <a:rPr lang="en-US"/>
              <a:t>Remember that a negative </a:t>
            </a:r>
            <a:r>
              <a:rPr lang="en-US" i="1"/>
              <a:t>z</a:t>
            </a:r>
            <a:r>
              <a:rPr lang="en-US"/>
              <a:t>-score tells us that the data value is </a:t>
            </a:r>
            <a:r>
              <a:rPr lang="en-US" i="1"/>
              <a:t>below</a:t>
            </a:r>
            <a:r>
              <a:rPr lang="en-US"/>
              <a:t> the mean, while a positive </a:t>
            </a:r>
            <a:r>
              <a:rPr lang="en-US" i="1"/>
              <a:t>z</a:t>
            </a:r>
            <a:r>
              <a:rPr lang="en-US"/>
              <a:t>-score tells us that the data value is </a:t>
            </a:r>
            <a:r>
              <a:rPr lang="en-US" i="1"/>
              <a:t>above</a:t>
            </a:r>
            <a:r>
              <a:rPr lang="en-US"/>
              <a:t> the mean.</a:t>
            </a:r>
          </a:p>
        </p:txBody>
      </p:sp>
    </p:spTree>
    <p:extLst>
      <p:ext uri="{BB962C8B-B14F-4D97-AF65-F5344CB8AC3E}">
        <p14:creationId xmlns:p14="http://schemas.microsoft.com/office/powerpoint/2010/main" xmlns="" val="40307878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p:txBody>
          <a:bodyPr/>
          <a:lstStyle/>
          <a:p>
            <a:r>
              <a:rPr lang="en-US" sz="4000" b="1" dirty="0" smtClean="0">
                <a:solidFill>
                  <a:srgbClr val="0070C0"/>
                </a:solidFill>
              </a:rPr>
              <a:t>Box plots</a:t>
            </a:r>
          </a:p>
          <a:p>
            <a:endParaRPr lang="en-US" dirty="0" smtClean="0"/>
          </a:p>
          <a:p>
            <a:r>
              <a:rPr lang="en-US" dirty="0" smtClean="0"/>
              <a:t>Our book has the whiskers extend to 1.5 times the IQR when there is an outlier.  Most other resources have the whiskers extend to the largest data point within the 1.5 bounds even when there is an outlier.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normAutofit/>
          </a:bodyPr>
          <a:lstStyle/>
          <a:p>
            <a:r>
              <a:rPr lang="en-US" dirty="0"/>
              <a:t>When Is a </a:t>
            </a:r>
            <a:r>
              <a:rPr lang="en-US" i="1" dirty="0"/>
              <a:t>z</a:t>
            </a:r>
            <a:r>
              <a:rPr lang="en-US" dirty="0"/>
              <a:t>-score Big</a:t>
            </a:r>
            <a:r>
              <a:rPr lang="en-US" dirty="0" smtClean="0"/>
              <a:t>?</a:t>
            </a:r>
            <a:endParaRPr lang="en-US" dirty="0"/>
          </a:p>
        </p:txBody>
      </p:sp>
      <p:sp>
        <p:nvSpPr>
          <p:cNvPr id="562179" name="Rectangle 3"/>
          <p:cNvSpPr>
            <a:spLocks noGrp="1" noChangeArrowheads="1"/>
          </p:cNvSpPr>
          <p:nvPr>
            <p:ph type="body" idx="1"/>
          </p:nvPr>
        </p:nvSpPr>
        <p:spPr>
          <a:ln/>
        </p:spPr>
        <p:txBody>
          <a:bodyPr>
            <a:normAutofit lnSpcReduction="10000"/>
          </a:bodyPr>
          <a:lstStyle/>
          <a:p>
            <a:pPr marL="342900" indent="-342900">
              <a:lnSpc>
                <a:spcPct val="90000"/>
              </a:lnSpc>
            </a:pPr>
            <a:r>
              <a:rPr lang="en-US"/>
              <a:t>There is no universal standard for </a:t>
            </a:r>
            <a:r>
              <a:rPr lang="en-US" i="1"/>
              <a:t>z</a:t>
            </a:r>
            <a:r>
              <a:rPr lang="en-US"/>
              <a:t>-scores, but there is a model that shows up over and over in Statistics.</a:t>
            </a:r>
          </a:p>
          <a:p>
            <a:pPr marL="342900" indent="-342900">
              <a:lnSpc>
                <a:spcPct val="90000"/>
              </a:lnSpc>
            </a:pPr>
            <a:r>
              <a:rPr lang="en-US"/>
              <a:t>This model is called the </a:t>
            </a:r>
            <a:r>
              <a:rPr lang="en-US">
                <a:solidFill>
                  <a:schemeClr val="hlink"/>
                </a:solidFill>
              </a:rPr>
              <a:t>Normal model</a:t>
            </a:r>
            <a:r>
              <a:rPr lang="en-US"/>
              <a:t> (You may have heard of “bell-shaped curves.”).</a:t>
            </a:r>
          </a:p>
          <a:p>
            <a:pPr marL="342900" indent="-342900">
              <a:lnSpc>
                <a:spcPct val="90000"/>
              </a:lnSpc>
            </a:pPr>
            <a:r>
              <a:rPr lang="en-US"/>
              <a:t>Normal models are appropriate for distributions whose shapes are unimodal and roughly symmetric.</a:t>
            </a:r>
          </a:p>
          <a:p>
            <a:pPr marL="342900" indent="-342900">
              <a:lnSpc>
                <a:spcPct val="90000"/>
              </a:lnSpc>
            </a:pPr>
            <a:r>
              <a:rPr lang="en-US"/>
              <a:t>These distributions provide a measure of how extreme a </a:t>
            </a:r>
            <a:r>
              <a:rPr lang="en-US" i="1"/>
              <a:t>z</a:t>
            </a:r>
            <a:r>
              <a:rPr lang="en-US"/>
              <a:t>-score is.</a:t>
            </a:r>
          </a:p>
          <a:p>
            <a:pPr marL="342900" indent="-342900">
              <a:lnSpc>
                <a:spcPct val="90000"/>
              </a:lnSpc>
              <a:buFont typeface="Wingdings" pitchFamily="112" charset="2"/>
              <a:buNone/>
            </a:pPr>
            <a:endParaRPr lang="en-US"/>
          </a:p>
        </p:txBody>
      </p:sp>
    </p:spTree>
    <p:extLst>
      <p:ext uri="{BB962C8B-B14F-4D97-AF65-F5344CB8AC3E}">
        <p14:creationId xmlns:p14="http://schemas.microsoft.com/office/powerpoint/2010/main" xmlns="" val="21706633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Normal Model</a:t>
            </a:r>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304800" y="634999"/>
            <a:ext cx="8686800" cy="2585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normAutofit/>
          </a:bodyPr>
          <a:lstStyle/>
          <a:p>
            <a:r>
              <a:rPr lang="en-US" dirty="0"/>
              <a:t>When Is a </a:t>
            </a:r>
            <a:r>
              <a:rPr lang="en-US" i="1" dirty="0"/>
              <a:t>z</a:t>
            </a:r>
            <a:r>
              <a:rPr lang="en-US" dirty="0"/>
              <a:t>-score Big</a:t>
            </a:r>
            <a:r>
              <a:rPr lang="en-US" dirty="0" smtClean="0"/>
              <a:t>?</a:t>
            </a:r>
            <a:endParaRPr lang="en-US" dirty="0"/>
          </a:p>
        </p:txBody>
      </p:sp>
      <p:sp>
        <p:nvSpPr>
          <p:cNvPr id="563203" name="Rectangle 3"/>
          <p:cNvSpPr>
            <a:spLocks noGrp="1" noChangeArrowheads="1"/>
          </p:cNvSpPr>
          <p:nvPr>
            <p:ph type="body" idx="1"/>
          </p:nvPr>
        </p:nvSpPr>
        <p:spPr>
          <a:xfrm>
            <a:off x="304801" y="254000"/>
            <a:ext cx="8294687" cy="4127500"/>
          </a:xfrm>
          <a:ln/>
        </p:spPr>
        <p:txBody>
          <a:bodyPr>
            <a:normAutofit fontScale="92500" lnSpcReduction="20000"/>
          </a:bodyPr>
          <a:lstStyle/>
          <a:p>
            <a:pPr marL="342900" indent="-342900">
              <a:lnSpc>
                <a:spcPct val="90000"/>
              </a:lnSpc>
            </a:pPr>
            <a:r>
              <a:rPr lang="en-US"/>
              <a:t>There is a Normal model for every possible combination of mean and standard deviation. </a:t>
            </a:r>
          </a:p>
          <a:p>
            <a:pPr marL="742950" lvl="1" indent="-285750">
              <a:lnSpc>
                <a:spcPct val="90000"/>
              </a:lnSpc>
            </a:pPr>
            <a:r>
              <a:rPr lang="en-US"/>
              <a:t>We write </a:t>
            </a:r>
            <a:r>
              <a:rPr lang="en-US" i="1">
                <a:solidFill>
                  <a:schemeClr val="hlink"/>
                </a:solidFill>
              </a:rPr>
              <a:t>N(</a:t>
            </a:r>
            <a:r>
              <a:rPr lang="el-GR" i="1">
                <a:solidFill>
                  <a:schemeClr val="hlink"/>
                </a:solidFill>
              </a:rPr>
              <a:t>μ</a:t>
            </a:r>
            <a:r>
              <a:rPr lang="en-US" i="1">
                <a:solidFill>
                  <a:schemeClr val="hlink"/>
                </a:solidFill>
              </a:rPr>
              <a:t>,</a:t>
            </a:r>
            <a:r>
              <a:rPr lang="el-GR" i="1">
                <a:solidFill>
                  <a:schemeClr val="hlink"/>
                </a:solidFill>
              </a:rPr>
              <a:t>σ</a:t>
            </a:r>
            <a:r>
              <a:rPr lang="en-US" i="1">
                <a:solidFill>
                  <a:schemeClr val="hlink"/>
                </a:solidFill>
              </a:rPr>
              <a:t>)</a:t>
            </a:r>
            <a:r>
              <a:rPr lang="en-US"/>
              <a:t> to represent a Normal model with a mean of </a:t>
            </a:r>
            <a:r>
              <a:rPr lang="el-GR" i="1"/>
              <a:t>μ</a:t>
            </a:r>
            <a:r>
              <a:rPr lang="en-US"/>
              <a:t> and a standard deviation of </a:t>
            </a:r>
            <a:r>
              <a:rPr lang="el-GR" i="1"/>
              <a:t>σ</a:t>
            </a:r>
            <a:r>
              <a:rPr lang="en-US"/>
              <a:t>.</a:t>
            </a:r>
          </a:p>
          <a:p>
            <a:pPr marL="342900" indent="-342900">
              <a:lnSpc>
                <a:spcPct val="90000"/>
              </a:lnSpc>
            </a:pPr>
            <a:r>
              <a:rPr lang="en-US"/>
              <a:t>We use Greek letters because </a:t>
            </a:r>
            <a:r>
              <a:rPr lang="en-US" i="1"/>
              <a:t>this</a:t>
            </a:r>
            <a:r>
              <a:rPr lang="en-US"/>
              <a:t> mean and standard deviation are not numerical summaries of the data. They are part of the model. They don’t come from the data. They are numbers that we choose to help specify the model.</a:t>
            </a:r>
          </a:p>
          <a:p>
            <a:pPr marL="342900" indent="-342900">
              <a:lnSpc>
                <a:spcPct val="90000"/>
              </a:lnSpc>
            </a:pPr>
            <a:r>
              <a:rPr lang="en-US"/>
              <a:t>Such numbers are called </a:t>
            </a:r>
            <a:r>
              <a:rPr lang="en-US">
                <a:solidFill>
                  <a:schemeClr val="hlink"/>
                </a:solidFill>
              </a:rPr>
              <a:t>parameters</a:t>
            </a:r>
            <a:r>
              <a:rPr lang="en-US"/>
              <a:t> of the model.</a:t>
            </a:r>
            <a:endParaRPr lang="el-GR">
              <a:solidFill>
                <a:srgbClr val="FF0066"/>
              </a:solidFill>
            </a:endParaRPr>
          </a:p>
        </p:txBody>
      </p:sp>
    </p:spTree>
    <p:extLst>
      <p:ext uri="{BB962C8B-B14F-4D97-AF65-F5344CB8AC3E}">
        <p14:creationId xmlns:p14="http://schemas.microsoft.com/office/powerpoint/2010/main" xmlns="" val="34135613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rmAutofit/>
          </a:bodyPr>
          <a:lstStyle/>
          <a:p>
            <a:r>
              <a:rPr lang="en-US" dirty="0"/>
              <a:t>When Is a </a:t>
            </a:r>
            <a:r>
              <a:rPr lang="en-US" i="1" dirty="0"/>
              <a:t>z</a:t>
            </a:r>
            <a:r>
              <a:rPr lang="en-US" dirty="0"/>
              <a:t>-score Big</a:t>
            </a:r>
            <a:r>
              <a:rPr lang="en-US" dirty="0" smtClean="0"/>
              <a:t>?</a:t>
            </a:r>
            <a:endParaRPr lang="en-US" dirty="0"/>
          </a:p>
        </p:txBody>
      </p:sp>
      <p:sp>
        <p:nvSpPr>
          <p:cNvPr id="564227" name="Rectangle 3"/>
          <p:cNvSpPr>
            <a:spLocks noGrp="1" noChangeArrowheads="1"/>
          </p:cNvSpPr>
          <p:nvPr>
            <p:ph type="body" idx="1"/>
          </p:nvPr>
        </p:nvSpPr>
        <p:spPr>
          <a:ln/>
        </p:spPr>
        <p:txBody>
          <a:bodyPr/>
          <a:lstStyle/>
          <a:p>
            <a:pPr marL="342900" indent="-342900"/>
            <a:r>
              <a:rPr lang="en-US"/>
              <a:t>Summaries of data, like the sample mean and standard deviation, are written with Latin letters. Such summaries of data are called </a:t>
            </a:r>
            <a:r>
              <a:rPr lang="en-US">
                <a:solidFill>
                  <a:schemeClr val="hlink"/>
                </a:solidFill>
              </a:rPr>
              <a:t>statistics</a:t>
            </a:r>
            <a:r>
              <a:rPr lang="en-US"/>
              <a:t>.</a:t>
            </a:r>
          </a:p>
          <a:p>
            <a:pPr marL="342900" indent="-342900"/>
            <a:r>
              <a:rPr lang="en-US"/>
              <a:t>When we standardize Normal data, we still call the standardized value a </a:t>
            </a:r>
            <a:r>
              <a:rPr lang="en-US" i="1">
                <a:solidFill>
                  <a:schemeClr val="hlink"/>
                </a:solidFill>
              </a:rPr>
              <a:t>z-</a:t>
            </a:r>
            <a:r>
              <a:rPr lang="en-US">
                <a:solidFill>
                  <a:schemeClr val="hlink"/>
                </a:solidFill>
              </a:rPr>
              <a:t>score</a:t>
            </a:r>
            <a:r>
              <a:rPr lang="en-US"/>
              <a:t>, and we write </a:t>
            </a:r>
          </a:p>
        </p:txBody>
      </p:sp>
      <p:graphicFrame>
        <p:nvGraphicFramePr>
          <p:cNvPr id="564229" name="Object 5" descr="Pink tissue paper"/>
          <p:cNvGraphicFramePr>
            <a:graphicFrameLocks noChangeAspect="1"/>
          </p:cNvGraphicFramePr>
          <p:nvPr>
            <p:extLst>
              <p:ext uri="{D42A27DB-BD31-4B8C-83A1-F6EECF244321}">
                <p14:modId xmlns:p14="http://schemas.microsoft.com/office/powerpoint/2010/main" xmlns="" val="2525044757"/>
              </p:ext>
            </p:extLst>
          </p:nvPr>
        </p:nvGraphicFramePr>
        <p:xfrm>
          <a:off x="3276601" y="3111500"/>
          <a:ext cx="2347913" cy="1236928"/>
        </p:xfrm>
        <a:graphic>
          <a:graphicData uri="http://schemas.openxmlformats.org/presentationml/2006/ole">
            <p:oleObj spid="_x0000_s4101" name="Equation" r:id="rId3" imgW="622030" imgH="393529" progId="">
              <p:embed/>
            </p:oleObj>
          </a:graphicData>
        </a:graphic>
      </p:graphicFrame>
    </p:spTree>
    <p:extLst>
      <p:ext uri="{BB962C8B-B14F-4D97-AF65-F5344CB8AC3E}">
        <p14:creationId xmlns:p14="http://schemas.microsoft.com/office/powerpoint/2010/main" xmlns="" val="11545951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normAutofit/>
          </a:bodyPr>
          <a:lstStyle/>
          <a:p>
            <a:r>
              <a:rPr lang="en-US" dirty="0"/>
              <a:t>When Is a </a:t>
            </a:r>
            <a:r>
              <a:rPr lang="en-US" i="1" dirty="0"/>
              <a:t>z</a:t>
            </a:r>
            <a:r>
              <a:rPr lang="en-US" dirty="0"/>
              <a:t>-score Big</a:t>
            </a:r>
            <a:r>
              <a:rPr lang="en-US" dirty="0" smtClean="0"/>
              <a:t>?</a:t>
            </a:r>
            <a:endParaRPr lang="en-US" dirty="0"/>
          </a:p>
        </p:txBody>
      </p:sp>
      <p:sp>
        <p:nvSpPr>
          <p:cNvPr id="565251" name="Rectangle 3"/>
          <p:cNvSpPr>
            <a:spLocks noGrp="1" noChangeArrowheads="1"/>
          </p:cNvSpPr>
          <p:nvPr>
            <p:ph type="body" idx="1"/>
          </p:nvPr>
        </p:nvSpPr>
        <p:spPr>
          <a:ln/>
        </p:spPr>
        <p:txBody>
          <a:bodyPr/>
          <a:lstStyle/>
          <a:p>
            <a:pPr marL="342900" indent="-342900"/>
            <a:r>
              <a:rPr lang="en-US"/>
              <a:t>Once we have standardized, we need only one model: </a:t>
            </a:r>
          </a:p>
          <a:p>
            <a:pPr marL="742950" lvl="1" indent="-285750"/>
            <a:r>
              <a:rPr lang="en-US"/>
              <a:t>The </a:t>
            </a:r>
            <a:r>
              <a:rPr lang="en-US" i="1"/>
              <a:t>N</a:t>
            </a:r>
            <a:r>
              <a:rPr lang="en-US"/>
              <a:t>(0,1) model is called the </a:t>
            </a:r>
            <a:r>
              <a:rPr lang="en-US">
                <a:solidFill>
                  <a:schemeClr val="hlink"/>
                </a:solidFill>
              </a:rPr>
              <a:t>standard Normal model</a:t>
            </a:r>
            <a:r>
              <a:rPr lang="en-US"/>
              <a:t> (or the </a:t>
            </a:r>
            <a:r>
              <a:rPr lang="en-US">
                <a:solidFill>
                  <a:schemeClr val="hlink"/>
                </a:solidFill>
              </a:rPr>
              <a:t>standard Normal distribution</a:t>
            </a:r>
            <a:r>
              <a:rPr lang="en-US"/>
              <a:t>). </a:t>
            </a:r>
          </a:p>
          <a:p>
            <a:pPr marL="342900" indent="-342900"/>
            <a:r>
              <a:rPr lang="en-US"/>
              <a:t>Be careful—don’t use a Normal model for just any data set, since standardizing does not change the shape of the distribution.</a:t>
            </a:r>
          </a:p>
        </p:txBody>
      </p:sp>
    </p:spTree>
    <p:extLst>
      <p:ext uri="{BB962C8B-B14F-4D97-AF65-F5344CB8AC3E}">
        <p14:creationId xmlns:p14="http://schemas.microsoft.com/office/powerpoint/2010/main" xmlns="" val="37436986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US" dirty="0"/>
              <a:t>When Is a </a:t>
            </a:r>
            <a:r>
              <a:rPr lang="en-US" i="1" dirty="0"/>
              <a:t>z</a:t>
            </a:r>
            <a:r>
              <a:rPr lang="en-US" dirty="0"/>
              <a:t>-score Big</a:t>
            </a:r>
            <a:r>
              <a:rPr lang="en-US" dirty="0" smtClean="0"/>
              <a:t>?</a:t>
            </a:r>
            <a:endParaRPr lang="en-US" dirty="0"/>
          </a:p>
        </p:txBody>
      </p:sp>
      <p:sp>
        <p:nvSpPr>
          <p:cNvPr id="566275" name="Rectangle 3"/>
          <p:cNvSpPr>
            <a:spLocks noGrp="1" noChangeArrowheads="1"/>
          </p:cNvSpPr>
          <p:nvPr>
            <p:ph type="body" idx="1"/>
          </p:nvPr>
        </p:nvSpPr>
        <p:spPr>
          <a:ln/>
        </p:spPr>
        <p:txBody>
          <a:bodyPr/>
          <a:lstStyle/>
          <a:p>
            <a:pPr marL="342900" indent="-342900"/>
            <a:r>
              <a:rPr lang="en-US"/>
              <a:t>When we use the Normal model, we are assuming the distribution is Normal.</a:t>
            </a:r>
          </a:p>
          <a:p>
            <a:pPr marL="342900" indent="-342900"/>
            <a:r>
              <a:rPr lang="en-US"/>
              <a:t>We cannot check this assumption in practice, so we check the following condition:</a:t>
            </a:r>
          </a:p>
          <a:p>
            <a:pPr marL="742950" lvl="1" indent="-285750"/>
            <a:r>
              <a:rPr lang="en-US">
                <a:solidFill>
                  <a:schemeClr val="hlink"/>
                </a:solidFill>
              </a:rPr>
              <a:t>Nearly Normal Condition:</a:t>
            </a:r>
            <a:r>
              <a:rPr lang="en-US"/>
              <a:t> The shape of the data’s distribution is unimodal and symmetric.</a:t>
            </a:r>
          </a:p>
          <a:p>
            <a:pPr marL="742950" lvl="1" indent="-285750"/>
            <a:r>
              <a:rPr lang="en-US"/>
              <a:t>This condition can be checked with a histogram or a Normal probability plot (to be explained later).</a:t>
            </a:r>
            <a:endParaRPr lang="en-US">
              <a:solidFill>
                <a:schemeClr val="hlink"/>
              </a:solidFill>
            </a:endParaRPr>
          </a:p>
        </p:txBody>
      </p:sp>
    </p:spTree>
    <p:extLst>
      <p:ext uri="{BB962C8B-B14F-4D97-AF65-F5344CB8AC3E}">
        <p14:creationId xmlns:p14="http://schemas.microsoft.com/office/powerpoint/2010/main" xmlns="" val="1133460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A constant is added to all data points</a:t>
            </a:r>
          </a:p>
          <a:p>
            <a:endParaRPr lang="en-US" dirty="0" smtClean="0"/>
          </a:p>
          <a:p>
            <a:r>
              <a:rPr lang="en-US" dirty="0" smtClean="0"/>
              <a:t>How are the following Z Scores affected?</a:t>
            </a:r>
          </a:p>
          <a:p>
            <a:endParaRPr lang="en-US" dirty="0" smtClean="0"/>
          </a:p>
          <a:p>
            <a:r>
              <a:rPr lang="en-US" dirty="0" smtClean="0"/>
              <a:t>Mean – Increases by constant</a:t>
            </a:r>
          </a:p>
          <a:p>
            <a:r>
              <a:rPr lang="en-US" dirty="0" smtClean="0"/>
              <a:t>Median – Increases by constant</a:t>
            </a:r>
          </a:p>
          <a:p>
            <a:r>
              <a:rPr lang="en-US" dirty="0" smtClean="0"/>
              <a:t>Standard Deviation – No Change</a:t>
            </a:r>
          </a:p>
          <a:p>
            <a:endParaRPr lang="en-US" dirty="0" smtClean="0"/>
          </a:p>
        </p:txBody>
      </p:sp>
      <p:sp>
        <p:nvSpPr>
          <p:cNvPr id="4" name="Rectangle 3"/>
          <p:cNvSpPr/>
          <p:nvPr/>
        </p:nvSpPr>
        <p:spPr>
          <a:xfrm>
            <a:off x="1981200" y="2628900"/>
            <a:ext cx="42672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8400" y="3238500"/>
            <a:ext cx="42672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3771900"/>
            <a:ext cx="42672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70C0"/>
                </a:solidFill>
              </a:rPr>
              <a:t>A constant is multiplied by all data points</a:t>
            </a:r>
          </a:p>
          <a:p>
            <a:endParaRPr lang="en-US" dirty="0" smtClean="0"/>
          </a:p>
          <a:p>
            <a:r>
              <a:rPr lang="en-US" dirty="0" smtClean="0"/>
              <a:t>How are the following Z Scores affected?</a:t>
            </a:r>
          </a:p>
          <a:p>
            <a:endParaRPr lang="en-US" dirty="0" smtClean="0"/>
          </a:p>
          <a:p>
            <a:r>
              <a:rPr lang="en-US" dirty="0" smtClean="0"/>
              <a:t>Mean – No Change</a:t>
            </a:r>
          </a:p>
          <a:p>
            <a:r>
              <a:rPr lang="en-US" dirty="0" smtClean="0"/>
              <a:t>Median – No Change</a:t>
            </a:r>
          </a:p>
          <a:p>
            <a:r>
              <a:rPr lang="en-US" dirty="0" smtClean="0"/>
              <a:t>Standard Deviation – Increases by </a:t>
            </a:r>
            <a:r>
              <a:rPr lang="en-US" dirty="0" err="1" smtClean="0"/>
              <a:t>mult</a:t>
            </a:r>
            <a:r>
              <a:rPr lang="en-US" dirty="0" smtClean="0"/>
              <a:t> of constant, could be a decrease</a:t>
            </a:r>
          </a:p>
          <a:p>
            <a:endParaRPr lang="en-US" dirty="0" smtClean="0"/>
          </a:p>
        </p:txBody>
      </p:sp>
      <p:sp>
        <p:nvSpPr>
          <p:cNvPr id="4" name="Rectangle 3"/>
          <p:cNvSpPr/>
          <p:nvPr/>
        </p:nvSpPr>
        <p:spPr>
          <a:xfrm>
            <a:off x="2133600" y="2400300"/>
            <a:ext cx="57150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2933700"/>
            <a:ext cx="56388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3467100"/>
            <a:ext cx="4267200"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3924300"/>
            <a:ext cx="59436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0070C0"/>
                </a:solidFill>
              </a:rPr>
              <a:t>Consider the three athletes’ performances shown below in a three event competition. Note that each placed first, second, and third in an event. Who gets the gold medal? Who turned in the most remarkable performance of the competition?</a:t>
            </a:r>
            <a:endParaRPr lang="en-US" sz="2400" dirty="0">
              <a:solidFill>
                <a:srgbClr val="0070C0"/>
              </a:solidFill>
            </a:endParaRPr>
          </a:p>
        </p:txBody>
      </p:sp>
      <p:pic>
        <p:nvPicPr>
          <p:cNvPr id="37890" name="Picture 2"/>
          <p:cNvPicPr>
            <a:picLocks noChangeAspect="1" noChangeArrowheads="1"/>
          </p:cNvPicPr>
          <p:nvPr/>
        </p:nvPicPr>
        <p:blipFill>
          <a:blip r:embed="rId2" cstate="print"/>
          <a:srcRect/>
          <a:stretch>
            <a:fillRect/>
          </a:stretch>
        </p:blipFill>
        <p:spPr bwMode="auto">
          <a:xfrm>
            <a:off x="685800" y="1714500"/>
            <a:ext cx="5943600" cy="2251222"/>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5944268" y="3937000"/>
            <a:ext cx="3199733"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152400" y="1714500"/>
            <a:ext cx="5715001" cy="2222500"/>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5944268" y="3937000"/>
            <a:ext cx="3199733" cy="1778000"/>
          </a:xfrm>
          <a:prstGeom prst="rect">
            <a:avLst/>
          </a:prstGeom>
          <a:noFill/>
          <a:ln w="9525">
            <a:noFill/>
            <a:miter lim="800000"/>
            <a:headEnd/>
            <a:tailEnd/>
          </a:ln>
        </p:spPr>
      </p:pic>
      <p:sp>
        <p:nvSpPr>
          <p:cNvPr id="6" name="TextBox 5"/>
          <p:cNvSpPr txBox="1"/>
          <p:nvPr/>
        </p:nvSpPr>
        <p:spPr>
          <a:xfrm>
            <a:off x="152400" y="190500"/>
            <a:ext cx="8763000" cy="1569660"/>
          </a:xfrm>
          <a:prstGeom prst="rect">
            <a:avLst/>
          </a:prstGeom>
          <a:noFill/>
        </p:spPr>
        <p:txBody>
          <a:bodyPr wrap="square" rtlCol="0">
            <a:spAutoFit/>
          </a:bodyPr>
          <a:lstStyle/>
          <a:p>
            <a:r>
              <a:rPr lang="en-US" sz="2400" dirty="0" smtClean="0">
                <a:solidFill>
                  <a:srgbClr val="0000FF"/>
                </a:solidFill>
              </a:rPr>
              <a:t>We want to compare athletic performance across several different events, so we need some way to compare without units. We will compare </a:t>
            </a:r>
            <a:r>
              <a:rPr lang="en-US" sz="2400" i="1" dirty="0" smtClean="0">
                <a:solidFill>
                  <a:srgbClr val="0000FF"/>
                </a:solidFill>
              </a:rPr>
              <a:t>z-scores from each event. Also, don’t forget </a:t>
            </a:r>
            <a:r>
              <a:rPr lang="en-US" sz="2400" dirty="0" smtClean="0">
                <a:solidFill>
                  <a:srgbClr val="0000FF"/>
                </a:solidFill>
              </a:rPr>
              <a:t>that lower times are </a:t>
            </a:r>
            <a:r>
              <a:rPr lang="en-US" sz="2400" i="1" dirty="0" smtClean="0">
                <a:solidFill>
                  <a:srgbClr val="0000FF"/>
                </a:solidFill>
              </a:rPr>
              <a:t>better in the 100-m dash!</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r>
              <a:rPr lang="en-US" sz="3200"/>
              <a:t>The Standard Deviation as a Ruler</a:t>
            </a:r>
          </a:p>
        </p:txBody>
      </p:sp>
      <p:sp>
        <p:nvSpPr>
          <p:cNvPr id="551939" name="Rectangle 3"/>
          <p:cNvSpPr>
            <a:spLocks noGrp="1" noChangeArrowheads="1"/>
          </p:cNvSpPr>
          <p:nvPr>
            <p:ph type="body" idx="1"/>
          </p:nvPr>
        </p:nvSpPr>
        <p:spPr>
          <a:ln/>
        </p:spPr>
        <p:txBody>
          <a:bodyPr>
            <a:normAutofit fontScale="92500"/>
          </a:bodyPr>
          <a:lstStyle/>
          <a:p>
            <a:pPr marL="342900" indent="-342900"/>
            <a:r>
              <a:rPr lang="en-US"/>
              <a:t>The trick in comparing very different-looking values is to use standard deviations as our rulers.</a:t>
            </a:r>
          </a:p>
          <a:p>
            <a:pPr marL="342900" indent="-342900"/>
            <a:r>
              <a:rPr lang="en-US"/>
              <a:t>The standard deviation tells us how the whole collection of values varies, so it’s a natural ruler for comparing an individual to a group.</a:t>
            </a:r>
          </a:p>
          <a:p>
            <a:pPr marL="342900" indent="-342900"/>
            <a:r>
              <a:rPr lang="en-US"/>
              <a:t>As the most common measure of variation, the standard deviation plays a crucial role in how we look at data.</a:t>
            </a:r>
          </a:p>
        </p:txBody>
      </p:sp>
    </p:spTree>
    <p:extLst>
      <p:ext uri="{BB962C8B-B14F-4D97-AF65-F5344CB8AC3E}">
        <p14:creationId xmlns:p14="http://schemas.microsoft.com/office/powerpoint/2010/main" xmlns="" val="36165086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1" y="4445000"/>
            <a:ext cx="3524961" cy="1270000"/>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5944268" y="3937000"/>
            <a:ext cx="3199733" cy="1778000"/>
          </a:xfrm>
          <a:prstGeom prst="rect">
            <a:avLst/>
          </a:prstGeom>
          <a:noFill/>
          <a:ln w="9525">
            <a:noFill/>
            <a:miter lim="800000"/>
            <a:headEnd/>
            <a:tailEnd/>
          </a:ln>
        </p:spPr>
      </p:pic>
      <p:pic>
        <p:nvPicPr>
          <p:cNvPr id="38914" name="Picture 2"/>
          <p:cNvPicPr>
            <a:picLocks noChangeAspect="1" noChangeArrowheads="1"/>
          </p:cNvPicPr>
          <p:nvPr/>
        </p:nvPicPr>
        <p:blipFill>
          <a:blip r:embed="rId4" cstate="print"/>
          <a:srcRect/>
          <a:stretch>
            <a:fillRect/>
          </a:stretch>
        </p:blipFill>
        <p:spPr bwMode="auto">
          <a:xfrm>
            <a:off x="0" y="0"/>
            <a:ext cx="914400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1" y="4445000"/>
            <a:ext cx="3524961" cy="1270000"/>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5944268" y="3937000"/>
            <a:ext cx="3199733" cy="1778000"/>
          </a:xfrm>
          <a:prstGeom prst="rect">
            <a:avLst/>
          </a:prstGeom>
          <a:noFill/>
          <a:ln w="9525">
            <a:noFill/>
            <a:miter lim="800000"/>
            <a:headEnd/>
            <a:tailEnd/>
          </a:ln>
        </p:spPr>
      </p:pic>
      <p:pic>
        <p:nvPicPr>
          <p:cNvPr id="38914" name="Picture 2"/>
          <p:cNvPicPr>
            <a:picLocks noChangeAspect="1" noChangeArrowheads="1"/>
          </p:cNvPicPr>
          <p:nvPr/>
        </p:nvPicPr>
        <p:blipFill>
          <a:blip r:embed="rId4" cstate="print"/>
          <a:srcRect/>
          <a:stretch>
            <a:fillRect/>
          </a:stretch>
        </p:blipFill>
        <p:spPr bwMode="auto">
          <a:xfrm>
            <a:off x="1676400" y="0"/>
            <a:ext cx="5410200" cy="1747677"/>
          </a:xfrm>
          <a:prstGeom prst="rect">
            <a:avLst/>
          </a:prstGeom>
          <a:noFill/>
          <a:ln w="9525">
            <a:noFill/>
            <a:miter lim="800000"/>
            <a:headEnd/>
            <a:tailEnd/>
          </a:ln>
        </p:spPr>
      </p:pic>
      <p:sp>
        <p:nvSpPr>
          <p:cNvPr id="6" name="TextBox 5"/>
          <p:cNvSpPr txBox="1"/>
          <p:nvPr/>
        </p:nvSpPr>
        <p:spPr>
          <a:xfrm>
            <a:off x="457200" y="1968500"/>
            <a:ext cx="8458200" cy="2677656"/>
          </a:xfrm>
          <a:prstGeom prst="rect">
            <a:avLst/>
          </a:prstGeom>
          <a:noFill/>
        </p:spPr>
        <p:txBody>
          <a:bodyPr wrap="square" rtlCol="0">
            <a:spAutoFit/>
          </a:bodyPr>
          <a:lstStyle/>
          <a:p>
            <a:r>
              <a:rPr lang="en-US" sz="2800" b="1" dirty="0" smtClean="0">
                <a:solidFill>
                  <a:srgbClr val="C00000"/>
                </a:solidFill>
              </a:rPr>
              <a:t>B was the winner, with a total of 2.5 standard deviations above the mean performance. C came in second and A third, with 2.0 and 1.5 standard deviations above the mean, respectively. And C’ long jump was the most startling feat: 2.5 standard deviations longer than average.</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a:t>The 68-95-99.7 Rule</a:t>
            </a:r>
          </a:p>
        </p:txBody>
      </p:sp>
      <p:sp>
        <p:nvSpPr>
          <p:cNvPr id="567299" name="Rectangle 3"/>
          <p:cNvSpPr>
            <a:spLocks noGrp="1" noChangeArrowheads="1"/>
          </p:cNvSpPr>
          <p:nvPr>
            <p:ph type="body" idx="1"/>
          </p:nvPr>
        </p:nvSpPr>
        <p:spPr>
          <a:ln/>
        </p:spPr>
        <p:txBody>
          <a:bodyPr/>
          <a:lstStyle/>
          <a:p>
            <a:pPr marL="342900" indent="-342900"/>
            <a:r>
              <a:rPr lang="en-US"/>
              <a:t>Normal models give us an idea of how extreme a value is by telling us how likely it is to find one that far from the mean.</a:t>
            </a:r>
          </a:p>
          <a:p>
            <a:pPr marL="342900" indent="-342900"/>
            <a:r>
              <a:rPr lang="en-US"/>
              <a:t>We can find these numbers precisely, but until then we will use a simple rule that tells us a lot about the Normal model…</a:t>
            </a:r>
          </a:p>
        </p:txBody>
      </p:sp>
    </p:spTree>
    <p:extLst>
      <p:ext uri="{BB962C8B-B14F-4D97-AF65-F5344CB8AC3E}">
        <p14:creationId xmlns:p14="http://schemas.microsoft.com/office/powerpoint/2010/main" xmlns="" val="1180942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lang="en-US" dirty="0"/>
              <a:t>The 68-95-99.7 </a:t>
            </a:r>
            <a:r>
              <a:rPr lang="en-US" dirty="0" smtClean="0"/>
              <a:t>Rule</a:t>
            </a:r>
            <a:endParaRPr lang="en-US" dirty="0"/>
          </a:p>
        </p:txBody>
      </p:sp>
      <p:sp>
        <p:nvSpPr>
          <p:cNvPr id="568323" name="Rectangle 3"/>
          <p:cNvSpPr>
            <a:spLocks noGrp="1" noChangeArrowheads="1"/>
          </p:cNvSpPr>
          <p:nvPr>
            <p:ph type="body" idx="1"/>
          </p:nvPr>
        </p:nvSpPr>
        <p:spPr>
          <a:ln/>
        </p:spPr>
        <p:txBody>
          <a:bodyPr/>
          <a:lstStyle/>
          <a:p>
            <a:pPr marL="342900" indent="-342900"/>
            <a:r>
              <a:rPr lang="en-US"/>
              <a:t>It turns out that in a Normal model:</a:t>
            </a:r>
          </a:p>
          <a:p>
            <a:pPr marL="742950" lvl="1" indent="-285750"/>
            <a:r>
              <a:rPr lang="en-US"/>
              <a:t>about 68% of the values fall within one standard deviation of the mean;</a:t>
            </a:r>
          </a:p>
          <a:p>
            <a:pPr marL="742950" lvl="1" indent="-285750"/>
            <a:r>
              <a:rPr lang="en-US"/>
              <a:t>about 95% of the values fall within two standard deviations of the mean; and,</a:t>
            </a:r>
          </a:p>
          <a:p>
            <a:pPr marL="742950" lvl="1" indent="-285750"/>
            <a:r>
              <a:rPr lang="en-US"/>
              <a:t>about 99.7% (almost all!) of the values fall within three standard deviations of the mean.</a:t>
            </a:r>
          </a:p>
        </p:txBody>
      </p:sp>
    </p:spTree>
    <p:extLst>
      <p:ext uri="{BB962C8B-B14F-4D97-AF65-F5344CB8AC3E}">
        <p14:creationId xmlns:p14="http://schemas.microsoft.com/office/powerpoint/2010/main" xmlns="" val="3174344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dirty="0"/>
              <a:t>The 68-95-99.7 </a:t>
            </a:r>
            <a:r>
              <a:rPr lang="en-US" dirty="0" smtClean="0"/>
              <a:t>Rule</a:t>
            </a:r>
            <a:endParaRPr lang="en-US" dirty="0"/>
          </a:p>
        </p:txBody>
      </p:sp>
      <p:sp>
        <p:nvSpPr>
          <p:cNvPr id="569347" name="Rectangle 3"/>
          <p:cNvSpPr>
            <a:spLocks noGrp="1" noChangeArrowheads="1"/>
          </p:cNvSpPr>
          <p:nvPr>
            <p:ph type="body" idx="1"/>
          </p:nvPr>
        </p:nvSpPr>
        <p:spPr>
          <a:ln/>
        </p:spPr>
        <p:txBody>
          <a:bodyPr/>
          <a:lstStyle/>
          <a:p>
            <a:pPr marL="342900" indent="-342900"/>
            <a:r>
              <a:rPr lang="en-US"/>
              <a:t>The following shows what the </a:t>
            </a:r>
            <a:r>
              <a:rPr lang="en-US">
                <a:solidFill>
                  <a:schemeClr val="hlink"/>
                </a:solidFill>
              </a:rPr>
              <a:t>68-95-99.7 Rule</a:t>
            </a:r>
            <a:r>
              <a:rPr lang="en-US"/>
              <a:t> tells us:</a:t>
            </a:r>
          </a:p>
          <a:p>
            <a:pPr marL="342900" indent="-342900">
              <a:buFont typeface="Wingdings" pitchFamily="112" charset="2"/>
              <a:buNone/>
            </a:pPr>
            <a:endParaRPr lang="en-US"/>
          </a:p>
        </p:txBody>
      </p:sp>
      <p:pic>
        <p:nvPicPr>
          <p:cNvPr id="569348" name="Picture 4" descr="06_0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1" y="1397000"/>
            <a:ext cx="7229475" cy="21232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3879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normAutofit fontScale="90000"/>
          </a:bodyPr>
          <a:lstStyle/>
          <a:p>
            <a:r>
              <a:rPr lang="en-US" sz="3200"/>
              <a:t>The First Three Rules for Working with Normal Models</a:t>
            </a:r>
          </a:p>
        </p:txBody>
      </p:sp>
      <p:sp>
        <p:nvSpPr>
          <p:cNvPr id="570371" name="Rectangle 3"/>
          <p:cNvSpPr>
            <a:spLocks noGrp="1" noChangeArrowheads="1"/>
          </p:cNvSpPr>
          <p:nvPr>
            <p:ph type="body" idx="1"/>
          </p:nvPr>
        </p:nvSpPr>
        <p:spPr/>
        <p:txBody>
          <a:bodyPr/>
          <a:lstStyle/>
          <a:p>
            <a:pPr marL="342900" indent="-342900"/>
            <a:r>
              <a:rPr lang="en-US"/>
              <a:t>Make a picture. </a:t>
            </a:r>
          </a:p>
          <a:p>
            <a:pPr marL="342900" indent="-342900"/>
            <a:r>
              <a:rPr lang="en-US"/>
              <a:t>Make a picture. </a:t>
            </a:r>
          </a:p>
          <a:p>
            <a:pPr marL="342900" indent="-342900"/>
            <a:r>
              <a:rPr lang="en-US"/>
              <a:t>Make a picture.</a:t>
            </a:r>
          </a:p>
          <a:p>
            <a:pPr marL="342900" indent="-342900"/>
            <a:endParaRPr lang="en-US"/>
          </a:p>
          <a:p>
            <a:pPr marL="342900" indent="-342900"/>
            <a:r>
              <a:rPr lang="en-US"/>
              <a:t>And, when we have data, make a histogram to check the Nearly Normal Condition to make sure we can use the Normal model to model the distribution.</a:t>
            </a:r>
          </a:p>
        </p:txBody>
      </p:sp>
    </p:spTree>
    <p:extLst>
      <p:ext uri="{BB962C8B-B14F-4D97-AF65-F5344CB8AC3E}">
        <p14:creationId xmlns:p14="http://schemas.microsoft.com/office/powerpoint/2010/main" xmlns="" val="13157961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solidFill>
                  <a:srgbClr val="0070C0"/>
                </a:solidFill>
              </a:rPr>
              <a:t>Sketch Normal models using the </a:t>
            </a:r>
          </a:p>
          <a:p>
            <a:pPr>
              <a:buNone/>
            </a:pPr>
            <a:r>
              <a:rPr lang="en-US" b="1" dirty="0" smtClean="0">
                <a:solidFill>
                  <a:srgbClr val="0070C0"/>
                </a:solidFill>
              </a:rPr>
              <a:t>	68-95-99.7 Rule:</a:t>
            </a:r>
          </a:p>
          <a:p>
            <a:r>
              <a:rPr lang="en-US" dirty="0" smtClean="0"/>
              <a:t>Birth weights of babies, N(7.6 lb, 1.3 lb)</a:t>
            </a:r>
          </a:p>
          <a:p>
            <a:r>
              <a:rPr lang="en-US" dirty="0" smtClean="0"/>
              <a:t>ACT scores at a certain college, N(21.2, 4.4)</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1905000" y="2628900"/>
            <a:ext cx="4953000" cy="308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solidFill>
                  <a:srgbClr val="0070C0"/>
                </a:solidFill>
              </a:rPr>
              <a:t>Sketch Normal models using the </a:t>
            </a:r>
          </a:p>
          <a:p>
            <a:pPr>
              <a:buNone/>
            </a:pPr>
            <a:r>
              <a:rPr lang="en-US" b="1" dirty="0" smtClean="0">
                <a:solidFill>
                  <a:srgbClr val="0070C0"/>
                </a:solidFill>
              </a:rPr>
              <a:t>	68-95-99.7 Rule:</a:t>
            </a:r>
          </a:p>
          <a:p>
            <a:r>
              <a:rPr lang="en-US" dirty="0" smtClean="0"/>
              <a:t>Birth weights of babies, N(7.6 lb, 1.3 lb)</a:t>
            </a:r>
          </a:p>
          <a:p>
            <a:r>
              <a:rPr lang="en-US" dirty="0" smtClean="0"/>
              <a:t>ACT scores at a certain college, N(21.2, 4.4)</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2133600" y="2552700"/>
            <a:ext cx="4728542"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sz="3200"/>
              <a:t>Finding Normal Percentiles by Hand</a:t>
            </a:r>
          </a:p>
        </p:txBody>
      </p:sp>
      <p:sp>
        <p:nvSpPr>
          <p:cNvPr id="571395" name="Rectangle 3"/>
          <p:cNvSpPr>
            <a:spLocks noGrp="1" noChangeArrowheads="1"/>
          </p:cNvSpPr>
          <p:nvPr>
            <p:ph type="body" idx="1"/>
          </p:nvPr>
        </p:nvSpPr>
        <p:spPr>
          <a:ln/>
        </p:spPr>
        <p:txBody>
          <a:bodyPr/>
          <a:lstStyle/>
          <a:p>
            <a:pPr marL="342900" indent="-342900"/>
            <a:r>
              <a:rPr lang="en-US"/>
              <a:t>When a data value doesn’t fall exactly 1, 2, or 3 standard deviations from the mean, we can look it up in a table of </a:t>
            </a:r>
            <a:r>
              <a:rPr lang="en-US">
                <a:solidFill>
                  <a:schemeClr val="hlink"/>
                </a:solidFill>
              </a:rPr>
              <a:t>Normal percentiles</a:t>
            </a:r>
            <a:r>
              <a:rPr lang="en-US"/>
              <a:t>. </a:t>
            </a:r>
          </a:p>
          <a:p>
            <a:pPr marL="342900" indent="-342900"/>
            <a:r>
              <a:rPr lang="en-US"/>
              <a:t>Table Z in Appendix D provides us with normal percentiles, but many calculators and statistics computer packages provide these as well.</a:t>
            </a:r>
          </a:p>
        </p:txBody>
      </p:sp>
    </p:spTree>
    <p:extLst>
      <p:ext uri="{BB962C8B-B14F-4D97-AF65-F5344CB8AC3E}">
        <p14:creationId xmlns:p14="http://schemas.microsoft.com/office/powerpoint/2010/main" xmlns="" val="18548109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sz="3200" dirty="0"/>
              <a:t>Finding Normal Percentiles by </a:t>
            </a:r>
            <a:r>
              <a:rPr lang="en-US" sz="3200" dirty="0" smtClean="0"/>
              <a:t>Hand</a:t>
            </a:r>
            <a:endParaRPr lang="en-US" sz="3200" dirty="0"/>
          </a:p>
        </p:txBody>
      </p:sp>
      <p:sp>
        <p:nvSpPr>
          <p:cNvPr id="572419" name="Rectangle 3"/>
          <p:cNvSpPr>
            <a:spLocks noGrp="1" noChangeArrowheads="1"/>
          </p:cNvSpPr>
          <p:nvPr>
            <p:ph type="body" idx="1"/>
          </p:nvPr>
        </p:nvSpPr>
        <p:spPr>
          <a:xfrm>
            <a:off x="371475" y="190500"/>
            <a:ext cx="8610600" cy="3771636"/>
          </a:xfrm>
          <a:ln/>
        </p:spPr>
        <p:txBody>
          <a:bodyPr/>
          <a:lstStyle/>
          <a:p>
            <a:pPr marL="342900" indent="-342900"/>
            <a:r>
              <a:rPr lang="en-US" sz="2400" dirty="0"/>
              <a:t>Table Z is the </a:t>
            </a:r>
            <a:r>
              <a:rPr lang="en-US" sz="2400" i="1" dirty="0"/>
              <a:t>standard Normal</a:t>
            </a:r>
            <a:r>
              <a:rPr lang="en-US" sz="2400" dirty="0"/>
              <a:t> table. We have to convert our data to </a:t>
            </a:r>
            <a:r>
              <a:rPr lang="en-US" sz="2400" i="1" dirty="0"/>
              <a:t>z</a:t>
            </a:r>
            <a:r>
              <a:rPr lang="en-US" sz="2400" dirty="0"/>
              <a:t>-scores before using the table.</a:t>
            </a:r>
          </a:p>
          <a:p>
            <a:pPr marL="342900" indent="-342900"/>
            <a:r>
              <a:rPr lang="en-US" sz="2400" dirty="0"/>
              <a:t>The figure shows us how to find the area to the left when  we have a </a:t>
            </a:r>
            <a:r>
              <a:rPr lang="en-US" sz="2400" i="1" dirty="0"/>
              <a:t>z</a:t>
            </a:r>
            <a:r>
              <a:rPr lang="en-US" sz="2400" dirty="0"/>
              <a:t>-score of 1.80:</a:t>
            </a:r>
          </a:p>
          <a:p>
            <a:pPr marL="342900" indent="-342900">
              <a:buFont typeface="Wingdings" pitchFamily="112" charset="2"/>
              <a:buNone/>
            </a:pPr>
            <a:endParaRPr lang="en-US" sz="2400" dirty="0"/>
          </a:p>
        </p:txBody>
      </p:sp>
      <p:pic>
        <p:nvPicPr>
          <p:cNvPr id="572420" name="Picture 4" descr="06-05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968500"/>
            <a:ext cx="7981950" cy="1665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0651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Standardizing with </a:t>
            </a:r>
            <a:r>
              <a:rPr lang="en-US" i="1"/>
              <a:t>z</a:t>
            </a:r>
            <a:r>
              <a:rPr lang="en-US"/>
              <a:t>-scores</a:t>
            </a:r>
          </a:p>
        </p:txBody>
      </p:sp>
      <p:sp>
        <p:nvSpPr>
          <p:cNvPr id="552963" name="Rectangle 3"/>
          <p:cNvSpPr>
            <a:spLocks noGrp="1" noChangeArrowheads="1"/>
          </p:cNvSpPr>
          <p:nvPr>
            <p:ph type="body" idx="1"/>
          </p:nvPr>
        </p:nvSpPr>
        <p:spPr>
          <a:ln/>
        </p:spPr>
        <p:txBody>
          <a:bodyPr>
            <a:normAutofit/>
          </a:bodyPr>
          <a:lstStyle/>
          <a:p>
            <a:pPr marL="342900" indent="-342900">
              <a:lnSpc>
                <a:spcPct val="90000"/>
              </a:lnSpc>
            </a:pPr>
            <a:r>
              <a:rPr lang="en-US" dirty="0"/>
              <a:t>We compare individual data values to their mean, relative to their standard deviation using the following formula:</a:t>
            </a:r>
          </a:p>
          <a:p>
            <a:pPr marL="342900" indent="-342900">
              <a:lnSpc>
                <a:spcPct val="90000"/>
              </a:lnSpc>
              <a:buFont typeface="Wingdings" pitchFamily="112" charset="2"/>
              <a:buNone/>
            </a:pPr>
            <a:endParaRPr lang="en-US" dirty="0"/>
          </a:p>
          <a:p>
            <a:pPr marL="342900" indent="-342900">
              <a:lnSpc>
                <a:spcPct val="90000"/>
              </a:lnSpc>
            </a:pPr>
            <a:endParaRPr lang="en-US" dirty="0"/>
          </a:p>
          <a:p>
            <a:pPr marL="342900" indent="-342900">
              <a:lnSpc>
                <a:spcPct val="90000"/>
              </a:lnSpc>
              <a:buNone/>
            </a:pPr>
            <a:endParaRPr lang="en-US" dirty="0"/>
          </a:p>
          <a:p>
            <a:pPr marL="342900" indent="-342900">
              <a:lnSpc>
                <a:spcPct val="90000"/>
              </a:lnSpc>
            </a:pPr>
            <a:r>
              <a:rPr lang="en-US" dirty="0"/>
              <a:t>We call the resulting values </a:t>
            </a:r>
            <a:r>
              <a:rPr lang="en-US" dirty="0">
                <a:solidFill>
                  <a:schemeClr val="hlink"/>
                </a:solidFill>
              </a:rPr>
              <a:t>standardized values</a:t>
            </a:r>
            <a:r>
              <a:rPr lang="en-US" dirty="0"/>
              <a:t>, denoted as </a:t>
            </a:r>
            <a:r>
              <a:rPr lang="en-US" i="1" dirty="0"/>
              <a:t>z</a:t>
            </a:r>
            <a:r>
              <a:rPr lang="en-US" dirty="0"/>
              <a:t>. They can also be called </a:t>
            </a:r>
            <a:r>
              <a:rPr lang="en-US" i="1" dirty="0">
                <a:solidFill>
                  <a:schemeClr val="hlink"/>
                </a:solidFill>
              </a:rPr>
              <a:t>z</a:t>
            </a:r>
            <a:r>
              <a:rPr lang="en-US" dirty="0">
                <a:solidFill>
                  <a:schemeClr val="hlink"/>
                </a:solidFill>
              </a:rPr>
              <a:t>-scores</a:t>
            </a:r>
            <a:r>
              <a:rPr lang="en-US" dirty="0"/>
              <a:t>.</a:t>
            </a:r>
          </a:p>
        </p:txBody>
      </p:sp>
      <p:graphicFrame>
        <p:nvGraphicFramePr>
          <p:cNvPr id="552964" name="Object 4"/>
          <p:cNvGraphicFramePr>
            <a:graphicFrameLocks noChangeAspect="1"/>
          </p:cNvGraphicFramePr>
          <p:nvPr>
            <p:ph sz="half" idx="4294967295"/>
            <p:extLst>
              <p:ext uri="{D42A27DB-BD31-4B8C-83A1-F6EECF244321}">
                <p14:modId xmlns:p14="http://schemas.microsoft.com/office/powerpoint/2010/main" xmlns="" val="1369509372"/>
              </p:ext>
            </p:extLst>
          </p:nvPr>
        </p:nvGraphicFramePr>
        <p:xfrm>
          <a:off x="2971800" y="1714500"/>
          <a:ext cx="2590800" cy="1227667"/>
        </p:xfrm>
        <a:graphic>
          <a:graphicData uri="http://schemas.openxmlformats.org/presentationml/2006/ole">
            <p:oleObj spid="_x0000_s3077" name="Equation" r:id="rId3" imgW="736600" imgH="419100" progId="">
              <p:embed/>
            </p:oleObj>
          </a:graphicData>
        </a:graphic>
      </p:graphicFrame>
    </p:spTree>
    <p:extLst>
      <p:ext uri="{BB962C8B-B14F-4D97-AF65-F5344CB8AC3E}">
        <p14:creationId xmlns:p14="http://schemas.microsoft.com/office/powerpoint/2010/main" xmlns="" val="2442387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normAutofit fontScale="90000"/>
          </a:bodyPr>
          <a:lstStyle/>
          <a:p>
            <a:r>
              <a:rPr lang="en-US" sz="3000"/>
              <a:t>Finding Normal Percentiles Using Technology</a:t>
            </a:r>
          </a:p>
        </p:txBody>
      </p:sp>
      <p:sp>
        <p:nvSpPr>
          <p:cNvPr id="573443" name="Rectangle 3"/>
          <p:cNvSpPr>
            <a:spLocks noGrp="1" noChangeArrowheads="1"/>
          </p:cNvSpPr>
          <p:nvPr>
            <p:ph type="body" idx="1"/>
          </p:nvPr>
        </p:nvSpPr>
        <p:spPr>
          <a:ln/>
        </p:spPr>
        <p:txBody>
          <a:bodyPr/>
          <a:lstStyle/>
          <a:p>
            <a:pPr marL="609600" indent="-609600"/>
            <a:r>
              <a:rPr lang="en-US" sz="2400"/>
              <a:t>Many calculators and statistics programs have the ability to find normal percentiles for us.</a:t>
            </a:r>
          </a:p>
          <a:p>
            <a:pPr marL="609600" indent="-609600"/>
            <a:r>
              <a:rPr lang="en-US" sz="2400"/>
              <a:t>The </a:t>
            </a:r>
            <a:r>
              <a:rPr lang="en-US" sz="2400" i="1"/>
              <a:t>ActivStats</a:t>
            </a:r>
            <a:r>
              <a:rPr lang="en-US" sz="2400"/>
              <a:t> Multimedia Assistant offers two methods for finding normal percentiles:</a:t>
            </a:r>
          </a:p>
          <a:p>
            <a:pPr marL="990600" lvl="1" indent="-533400">
              <a:buSzPct val="80000"/>
              <a:buFont typeface="Wingdings" pitchFamily="112" charset="2"/>
              <a:buChar char="§"/>
            </a:pPr>
            <a:r>
              <a:rPr lang="en-US" sz="2400"/>
              <a:t>The “Normal Model Tool” makes it easy to see how areas under parts of the Normal model correspond to particular cut points.</a:t>
            </a:r>
          </a:p>
          <a:p>
            <a:pPr marL="990600" lvl="1" indent="-533400">
              <a:buSzPct val="80000"/>
              <a:buFont typeface="Wingdings" pitchFamily="112" charset="2"/>
              <a:buChar char="§"/>
            </a:pPr>
            <a:r>
              <a:rPr lang="en-US" sz="2400"/>
              <a:t>There is also a Normal table in which the picture of the normal model is interactive.  </a:t>
            </a:r>
          </a:p>
        </p:txBody>
      </p:sp>
    </p:spTree>
    <p:extLst>
      <p:ext uri="{BB962C8B-B14F-4D97-AF65-F5344CB8AC3E}">
        <p14:creationId xmlns:p14="http://schemas.microsoft.com/office/powerpoint/2010/main" xmlns="" val="285516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sz="2800" dirty="0"/>
              <a:t>Finding Normal Percentiles Using </a:t>
            </a:r>
            <a:r>
              <a:rPr lang="en-US" sz="2800" dirty="0" smtClean="0"/>
              <a:t>Technology</a:t>
            </a:r>
            <a:endParaRPr lang="en-US" sz="2800" dirty="0"/>
          </a:p>
        </p:txBody>
      </p:sp>
      <p:pic>
        <p:nvPicPr>
          <p:cNvPr id="574467" name="Picture 3" descr="Activ"/>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524000"/>
            <a:ext cx="5905500" cy="1882511"/>
          </a:xfrm>
          <a:prstGeom prst="rect">
            <a:avLst/>
          </a:prstGeom>
          <a:noFill/>
          <a:extLst>
            <a:ext uri="{909E8E84-426E-40DD-AFC4-6F175D3DCCD1}">
              <a14:hiddenFill xmlns:a14="http://schemas.microsoft.com/office/drawing/2010/main" xmlns="">
                <a:solidFill>
                  <a:srgbClr val="FFFFFF"/>
                </a:solidFill>
              </a14:hiddenFill>
            </a:ext>
          </a:extLst>
        </p:spPr>
      </p:pic>
      <p:sp>
        <p:nvSpPr>
          <p:cNvPr id="574468" name="Rectangle 4"/>
          <p:cNvSpPr>
            <a:spLocks noGrp="1" noChangeArrowheads="1"/>
          </p:cNvSpPr>
          <p:nvPr>
            <p:ph type="body" idx="1"/>
          </p:nvPr>
        </p:nvSpPr>
        <p:spPr>
          <a:noFill/>
          <a:ln/>
        </p:spPr>
        <p:txBody>
          <a:bodyPr/>
          <a:lstStyle/>
          <a:p>
            <a:pPr marL="609600" indent="-609600">
              <a:buFont typeface="Wingdings" pitchFamily="112" charset="2"/>
              <a:buNone/>
            </a:pPr>
            <a:r>
              <a:rPr lang="en-US" sz="2400" dirty="0"/>
              <a:t>	</a:t>
            </a:r>
            <a:r>
              <a:rPr lang="en-US" dirty="0"/>
              <a:t>The following was produced with the “Normal Model Tool” in </a:t>
            </a:r>
            <a:r>
              <a:rPr lang="en-US" i="1" dirty="0" err="1"/>
              <a:t>ActivStats</a:t>
            </a:r>
            <a:r>
              <a:rPr lang="en-US" dirty="0"/>
              <a:t>:</a:t>
            </a:r>
          </a:p>
        </p:txBody>
      </p:sp>
    </p:spTree>
    <p:extLst>
      <p:ext uri="{BB962C8B-B14F-4D97-AF65-F5344CB8AC3E}">
        <p14:creationId xmlns:p14="http://schemas.microsoft.com/office/powerpoint/2010/main" xmlns="" val="24945075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sz="3200"/>
              <a:t>From Percentiles to Scores: </a:t>
            </a:r>
            <a:r>
              <a:rPr lang="en-US" sz="3200" i="1"/>
              <a:t>z</a:t>
            </a:r>
            <a:r>
              <a:rPr lang="en-US" sz="3200"/>
              <a:t> in Reverse</a:t>
            </a:r>
          </a:p>
        </p:txBody>
      </p:sp>
      <p:sp>
        <p:nvSpPr>
          <p:cNvPr id="575491" name="Rectangle 3"/>
          <p:cNvSpPr>
            <a:spLocks noGrp="1" noChangeArrowheads="1"/>
          </p:cNvSpPr>
          <p:nvPr>
            <p:ph type="body" idx="1"/>
          </p:nvPr>
        </p:nvSpPr>
        <p:spPr/>
        <p:txBody>
          <a:bodyPr/>
          <a:lstStyle/>
          <a:p>
            <a:pPr marL="342900" indent="-342900"/>
            <a:r>
              <a:rPr lang="en-US"/>
              <a:t>Sometimes we start with areas and need to find the corresponding </a:t>
            </a:r>
            <a:r>
              <a:rPr lang="en-US" i="1"/>
              <a:t>z</a:t>
            </a:r>
            <a:r>
              <a:rPr lang="en-US"/>
              <a:t>-score or even the original data value.</a:t>
            </a:r>
          </a:p>
          <a:p>
            <a:pPr marL="342900" indent="-342900"/>
            <a:r>
              <a:rPr lang="en-US"/>
              <a:t>Example: What </a:t>
            </a:r>
            <a:r>
              <a:rPr lang="en-US" i="1"/>
              <a:t>z</a:t>
            </a:r>
            <a:r>
              <a:rPr lang="en-US"/>
              <a:t>-score represents the first quartile in a Normal model?</a:t>
            </a:r>
          </a:p>
        </p:txBody>
      </p:sp>
      <p:pic>
        <p:nvPicPr>
          <p:cNvPr id="575492" name="Picture 4" descr="ait06-03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2781300"/>
            <a:ext cx="4052888" cy="19380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190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err="1" smtClean="0"/>
              <a:t>ActivStats</a:t>
            </a:r>
            <a:r>
              <a:rPr lang="en-US" dirty="0" smtClean="0"/>
              <a:t>  6.4</a:t>
            </a:r>
            <a:endParaRPr lang="en-US" dirty="0"/>
          </a:p>
        </p:txBody>
      </p:sp>
      <p:pic>
        <p:nvPicPr>
          <p:cNvPr id="41987" name="Picture 3"/>
          <p:cNvPicPr>
            <a:picLocks noChangeAspect="1" noChangeArrowheads="1"/>
          </p:cNvPicPr>
          <p:nvPr/>
        </p:nvPicPr>
        <p:blipFill>
          <a:blip r:embed="rId2" cstate="print"/>
          <a:srcRect/>
          <a:stretch>
            <a:fillRect/>
          </a:stretch>
        </p:blipFill>
        <p:spPr bwMode="auto">
          <a:xfrm>
            <a:off x="533400" y="1206500"/>
            <a:ext cx="7620000" cy="2509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3200" dirty="0"/>
              <a:t>From Percentiles to Scores: </a:t>
            </a:r>
            <a:r>
              <a:rPr lang="en-US" sz="3200" i="1" dirty="0"/>
              <a:t>z</a:t>
            </a:r>
            <a:r>
              <a:rPr lang="en-US" sz="3200" dirty="0"/>
              <a:t> in </a:t>
            </a:r>
            <a:r>
              <a:rPr lang="en-US" sz="3200" dirty="0" smtClean="0"/>
              <a:t>Reverse</a:t>
            </a:r>
            <a:endParaRPr lang="en-US" sz="3200" dirty="0"/>
          </a:p>
        </p:txBody>
      </p:sp>
      <p:sp>
        <p:nvSpPr>
          <p:cNvPr id="576515" name="Rectangle 3"/>
          <p:cNvSpPr>
            <a:spLocks noGrp="1" noChangeArrowheads="1"/>
          </p:cNvSpPr>
          <p:nvPr>
            <p:ph type="body" idx="1"/>
          </p:nvPr>
        </p:nvSpPr>
        <p:spPr/>
        <p:txBody>
          <a:bodyPr>
            <a:normAutofit fontScale="92500" lnSpcReduction="10000"/>
          </a:bodyPr>
          <a:lstStyle/>
          <a:p>
            <a:pPr marL="342900" indent="-342900"/>
            <a:r>
              <a:rPr lang="en-US"/>
              <a:t>Look in Table Z for an area of 0.2500.</a:t>
            </a:r>
          </a:p>
          <a:p>
            <a:pPr marL="342900" indent="-342900"/>
            <a:r>
              <a:rPr lang="en-US"/>
              <a:t>The exact area is not there, but 0.2514 is pretty close.</a:t>
            </a:r>
          </a:p>
          <a:p>
            <a:pPr marL="342900" indent="-342900"/>
            <a:endParaRPr lang="en-US"/>
          </a:p>
          <a:p>
            <a:pPr marL="342900" indent="-342900"/>
            <a:endParaRPr lang="en-US"/>
          </a:p>
          <a:p>
            <a:pPr marL="342900" indent="-342900"/>
            <a:endParaRPr lang="en-US"/>
          </a:p>
          <a:p>
            <a:pPr marL="342900" indent="-342900"/>
            <a:r>
              <a:rPr lang="en-US"/>
              <a:t>This figure is associated with </a:t>
            </a:r>
            <a:r>
              <a:rPr lang="en-US" i="1"/>
              <a:t>z</a:t>
            </a:r>
            <a:r>
              <a:rPr lang="en-US"/>
              <a:t> = –0.67, so the first quartile is 0.67 standard deviations below the mean.</a:t>
            </a:r>
          </a:p>
        </p:txBody>
      </p:sp>
      <p:pic>
        <p:nvPicPr>
          <p:cNvPr id="576516" name="Picture 4" descr="ait06-03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1" y="1714501"/>
            <a:ext cx="3095625" cy="1140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32944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0" y="571500"/>
            <a:ext cx="9144000" cy="2565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Normal Model</a:t>
            </a:r>
            <a:endParaRPr lang="en-US" dirty="0"/>
          </a:p>
        </p:txBody>
      </p:sp>
      <p:sp>
        <p:nvSpPr>
          <p:cNvPr id="5" name="Subtitle 4"/>
          <p:cNvSpPr>
            <a:spLocks noGrp="1"/>
          </p:cNvSpPr>
          <p:nvPr>
            <p:ph type="subTitle" idx="1"/>
          </p:nvPr>
        </p:nvSpPr>
        <p:spPr/>
        <p:txBody>
          <a:bodyPr/>
          <a:lstStyle/>
          <a:p>
            <a:r>
              <a:rPr lang="en-US" dirty="0" smtClean="0"/>
              <a:t>Practice and Calculator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a:xfrm>
            <a:off x="228600" y="0"/>
            <a:ext cx="8686800" cy="4699000"/>
          </a:xfrm>
        </p:spPr>
        <p:txBody>
          <a:bodyPr/>
          <a:lstStyle/>
          <a:p>
            <a:pPr>
              <a:buNone/>
            </a:pPr>
            <a:r>
              <a:rPr lang="en-US" dirty="0" smtClean="0"/>
              <a:t>	</a:t>
            </a:r>
            <a:r>
              <a:rPr lang="en-US" b="1" dirty="0" smtClean="0">
                <a:solidFill>
                  <a:srgbClr val="0070C0"/>
                </a:solidFill>
              </a:rPr>
              <a:t>Using your calculator with normal curves</a:t>
            </a:r>
          </a:p>
          <a:p>
            <a:r>
              <a:rPr lang="en-US" dirty="0" smtClean="0"/>
              <a:t>To draw a normal curve</a:t>
            </a:r>
          </a:p>
          <a:p>
            <a:pPr marL="514350" indent="-514350">
              <a:buFont typeface="+mj-lt"/>
              <a:buAutoNum type="arabicPeriod"/>
            </a:pPr>
            <a:r>
              <a:rPr lang="en-US" dirty="0" smtClean="0"/>
              <a:t>Turn off all </a:t>
            </a:r>
            <a:r>
              <a:rPr lang="en-US" dirty="0" err="1" smtClean="0"/>
              <a:t>statplots</a:t>
            </a:r>
            <a:endParaRPr lang="en-US" dirty="0" smtClean="0"/>
          </a:p>
          <a:p>
            <a:pPr marL="514350" indent="-514350">
              <a:buFont typeface="+mj-lt"/>
              <a:buAutoNum type="arabicPeriod"/>
            </a:pPr>
            <a:endParaRPr lang="en-US" dirty="0" smtClean="0"/>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43014" name="Picture 6"/>
          <p:cNvPicPr>
            <a:picLocks noChangeAspect="1" noChangeArrowheads="1"/>
          </p:cNvPicPr>
          <p:nvPr/>
        </p:nvPicPr>
        <p:blipFill>
          <a:blip r:embed="rId3" cstate="print"/>
          <a:srcRect/>
          <a:stretch>
            <a:fillRect/>
          </a:stretch>
        </p:blipFill>
        <p:spPr bwMode="auto">
          <a:xfrm>
            <a:off x="1600200" y="1790700"/>
            <a:ext cx="4800599" cy="2017318"/>
          </a:xfrm>
          <a:prstGeom prst="rect">
            <a:avLst/>
          </a:prstGeom>
          <a:noFill/>
          <a:ln w="9525">
            <a:noFill/>
            <a:miter lim="800000"/>
            <a:headEnd/>
            <a:tailEnd/>
          </a:ln>
        </p:spPr>
      </p:pic>
      <p:sp>
        <p:nvSpPr>
          <p:cNvPr id="8" name="TextBox 7"/>
          <p:cNvSpPr txBox="1"/>
          <p:nvPr/>
        </p:nvSpPr>
        <p:spPr>
          <a:xfrm>
            <a:off x="1295401" y="3873501"/>
            <a:ext cx="5410199" cy="954107"/>
          </a:xfrm>
          <a:prstGeom prst="rect">
            <a:avLst/>
          </a:prstGeom>
          <a:noFill/>
        </p:spPr>
        <p:txBody>
          <a:bodyPr wrap="square" rtlCol="0">
            <a:spAutoFit/>
          </a:bodyPr>
          <a:lstStyle/>
          <a:p>
            <a:pPr algn="ctr"/>
            <a:r>
              <a:rPr lang="en-US" sz="2800" b="1" dirty="0" smtClean="0">
                <a:solidFill>
                  <a:srgbClr val="800080"/>
                </a:solidFill>
              </a:rPr>
              <a:t>Newer operating systems include the last step on a separate screen</a:t>
            </a:r>
            <a:endParaRPr lang="en-US" sz="2800" b="1" dirty="0">
              <a:solidFill>
                <a:srgbClr val="80008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dirty="0" smtClean="0"/>
              <a:t>To draw a normal curve</a:t>
            </a:r>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80898" name="Picture 2"/>
          <p:cNvPicPr>
            <a:picLocks noChangeAspect="1" noChangeArrowheads="1"/>
          </p:cNvPicPr>
          <p:nvPr/>
        </p:nvPicPr>
        <p:blipFill>
          <a:blip r:embed="rId3" cstate="print"/>
          <a:srcRect/>
          <a:stretch>
            <a:fillRect/>
          </a:stretch>
        </p:blipFill>
        <p:spPr bwMode="auto">
          <a:xfrm>
            <a:off x="1981200" y="800100"/>
            <a:ext cx="4267200" cy="1991563"/>
          </a:xfrm>
          <a:prstGeom prst="rect">
            <a:avLst/>
          </a:prstGeom>
          <a:noFill/>
          <a:ln w="9525">
            <a:noFill/>
            <a:miter lim="800000"/>
            <a:headEnd/>
            <a:tailEnd/>
          </a:ln>
        </p:spPr>
      </p:pic>
      <p:pic>
        <p:nvPicPr>
          <p:cNvPr id="80899" name="Picture 3"/>
          <p:cNvPicPr>
            <a:picLocks noChangeAspect="1" noChangeArrowheads="1"/>
          </p:cNvPicPr>
          <p:nvPr/>
        </p:nvPicPr>
        <p:blipFill>
          <a:blip r:embed="rId4" cstate="print"/>
          <a:srcRect/>
          <a:stretch>
            <a:fillRect/>
          </a:stretch>
        </p:blipFill>
        <p:spPr bwMode="auto">
          <a:xfrm>
            <a:off x="2286000" y="2921000"/>
            <a:ext cx="3175000" cy="18039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Using your calculator with normal curves</a:t>
            </a:r>
          </a:p>
          <a:p>
            <a:r>
              <a:rPr lang="en-US" dirty="0" smtClean="0"/>
              <a:t>To find area under the curve between limits</a:t>
            </a:r>
            <a:endParaRPr lang="en-US" dirty="0"/>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81922" name="Picture 2"/>
          <p:cNvPicPr>
            <a:picLocks noChangeAspect="1" noChangeArrowheads="1"/>
          </p:cNvPicPr>
          <p:nvPr/>
        </p:nvPicPr>
        <p:blipFill>
          <a:blip r:embed="rId3" cstate="print"/>
          <a:srcRect/>
          <a:stretch>
            <a:fillRect/>
          </a:stretch>
        </p:blipFill>
        <p:spPr bwMode="auto">
          <a:xfrm>
            <a:off x="533400" y="1333500"/>
            <a:ext cx="7415213" cy="529167"/>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1524000" y="2032000"/>
            <a:ext cx="6210300" cy="1100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a:bodyPr>
          <a:lstStyle/>
          <a:p>
            <a:r>
              <a:rPr lang="en-US" dirty="0"/>
              <a:t>Standardizing with </a:t>
            </a:r>
            <a:r>
              <a:rPr lang="en-US" i="1" dirty="0" smtClean="0"/>
              <a:t>z</a:t>
            </a:r>
            <a:r>
              <a:rPr lang="en-US" dirty="0" smtClean="0"/>
              <a:t>-scores</a:t>
            </a:r>
            <a:endParaRPr lang="en-US" dirty="0"/>
          </a:p>
        </p:txBody>
      </p:sp>
      <p:sp>
        <p:nvSpPr>
          <p:cNvPr id="553987" name="Rectangle 3"/>
          <p:cNvSpPr>
            <a:spLocks noGrp="1" noChangeArrowheads="1"/>
          </p:cNvSpPr>
          <p:nvPr>
            <p:ph type="body" idx="1"/>
          </p:nvPr>
        </p:nvSpPr>
        <p:spPr>
          <a:ln/>
        </p:spPr>
        <p:txBody>
          <a:bodyPr/>
          <a:lstStyle/>
          <a:p>
            <a:pPr marL="342900" indent="-342900"/>
            <a:r>
              <a:rPr lang="en-US"/>
              <a:t>Standardized values have no units.</a:t>
            </a:r>
          </a:p>
          <a:p>
            <a:pPr marL="342900" indent="-342900"/>
            <a:r>
              <a:rPr lang="en-US" i="1"/>
              <a:t>z</a:t>
            </a:r>
            <a:r>
              <a:rPr lang="en-US"/>
              <a:t>-scores measure the distance of each data value from the mean in standard deviations.</a:t>
            </a:r>
            <a:endParaRPr lang="en-US" i="1"/>
          </a:p>
          <a:p>
            <a:pPr marL="342900" indent="-342900"/>
            <a:r>
              <a:rPr lang="en-US"/>
              <a:t>A negative </a:t>
            </a:r>
            <a:r>
              <a:rPr lang="en-US" i="1"/>
              <a:t>z</a:t>
            </a:r>
            <a:r>
              <a:rPr lang="en-US"/>
              <a:t>-score tells us that the data value is </a:t>
            </a:r>
            <a:r>
              <a:rPr lang="en-US" i="1"/>
              <a:t>below</a:t>
            </a:r>
            <a:r>
              <a:rPr lang="en-US"/>
              <a:t> the mean, while a positive </a:t>
            </a:r>
            <a:r>
              <a:rPr lang="en-US" i="1"/>
              <a:t>z</a:t>
            </a:r>
            <a:r>
              <a:rPr lang="en-US"/>
              <a:t>-score tells us that the data value is </a:t>
            </a:r>
            <a:r>
              <a:rPr lang="en-US" i="1"/>
              <a:t>above</a:t>
            </a:r>
            <a:r>
              <a:rPr lang="en-US"/>
              <a:t> the mean.</a:t>
            </a:r>
          </a:p>
        </p:txBody>
      </p:sp>
    </p:spTree>
    <p:extLst>
      <p:ext uri="{BB962C8B-B14F-4D97-AF65-F5344CB8AC3E}">
        <p14:creationId xmlns:p14="http://schemas.microsoft.com/office/powerpoint/2010/main" xmlns="" val="27047960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Using your calculator with normal curves</a:t>
            </a:r>
          </a:p>
          <a:p>
            <a:r>
              <a:rPr lang="en-US" dirty="0" smtClean="0"/>
              <a:t>To find area under the curve on the right end</a:t>
            </a:r>
            <a:endParaRPr lang="en-US" dirty="0"/>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82947" name="Picture 3"/>
          <p:cNvPicPr>
            <a:picLocks noChangeAspect="1" noChangeArrowheads="1"/>
          </p:cNvPicPr>
          <p:nvPr/>
        </p:nvPicPr>
        <p:blipFill>
          <a:blip r:embed="rId3" cstate="print"/>
          <a:srcRect/>
          <a:stretch>
            <a:fillRect/>
          </a:stretch>
        </p:blipFill>
        <p:spPr bwMode="auto">
          <a:xfrm>
            <a:off x="914401" y="1841500"/>
            <a:ext cx="7085013" cy="1259417"/>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609600" y="1333500"/>
            <a:ext cx="7415213" cy="529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Using your calculator with normal curves</a:t>
            </a:r>
          </a:p>
          <a:p>
            <a:r>
              <a:rPr lang="en-US" dirty="0" smtClean="0"/>
              <a:t>To find area under the curve on the left end</a:t>
            </a:r>
            <a:endParaRPr lang="en-US" dirty="0"/>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83970" name="Picture 2"/>
          <p:cNvPicPr>
            <a:picLocks noChangeAspect="1" noChangeArrowheads="1"/>
          </p:cNvPicPr>
          <p:nvPr/>
        </p:nvPicPr>
        <p:blipFill>
          <a:blip r:embed="rId3" cstate="print"/>
          <a:srcRect/>
          <a:stretch>
            <a:fillRect/>
          </a:stretch>
        </p:blipFill>
        <p:spPr bwMode="auto">
          <a:xfrm>
            <a:off x="838201" y="2032000"/>
            <a:ext cx="7999413" cy="1217083"/>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609600" y="1333500"/>
            <a:ext cx="7415213" cy="529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Finding a Z-score</a:t>
            </a:r>
          </a:p>
          <a:p>
            <a:r>
              <a:rPr lang="en-US" dirty="0" smtClean="0"/>
              <a:t>To find area under the curve on the left end</a:t>
            </a:r>
            <a:endParaRPr lang="en-US" dirty="0"/>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84994" name="Picture 2"/>
          <p:cNvPicPr>
            <a:picLocks noChangeAspect="1" noChangeArrowheads="1"/>
          </p:cNvPicPr>
          <p:nvPr/>
        </p:nvPicPr>
        <p:blipFill>
          <a:blip r:embed="rId3" cstate="print"/>
          <a:srcRect/>
          <a:stretch>
            <a:fillRect/>
          </a:stretch>
        </p:blipFill>
        <p:spPr bwMode="auto">
          <a:xfrm>
            <a:off x="990601" y="1651000"/>
            <a:ext cx="7649701"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Calculator Practice</a:t>
            </a:r>
          </a:p>
          <a:p>
            <a:r>
              <a:rPr lang="en-US" dirty="0" smtClean="0"/>
              <a:t>Find the proportion of observations from a standard normal distribution that fall in each of the following regions.  Use a sketch.</a:t>
            </a:r>
          </a:p>
          <a:p>
            <a:endParaRPr lang="en-US" dirty="0" smtClean="0"/>
          </a:p>
          <a:p>
            <a:r>
              <a:rPr lang="en-US" dirty="0" smtClean="0"/>
              <a:t>z &lt; 1.39</a:t>
            </a:r>
          </a:p>
          <a:p>
            <a:r>
              <a:rPr lang="en-US" dirty="0" smtClean="0"/>
              <a:t>z &gt; -2.15</a:t>
            </a:r>
          </a:p>
          <a:p>
            <a:r>
              <a:rPr lang="en-US" dirty="0" smtClean="0"/>
              <a:t>-0.56 &lt; z &lt; 1.81</a:t>
            </a:r>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Calculator Practice</a:t>
            </a:r>
          </a:p>
          <a:p>
            <a:endParaRPr lang="en-US" dirty="0" smtClean="0"/>
          </a:p>
          <a:p>
            <a:r>
              <a:rPr lang="en-US" dirty="0" smtClean="0"/>
              <a:t>z &lt; 1.39</a:t>
            </a:r>
          </a:p>
          <a:p>
            <a:endParaRPr lang="en-US" dirty="0" smtClean="0"/>
          </a:p>
          <a:p>
            <a:r>
              <a:rPr lang="en-US" dirty="0" smtClean="0"/>
              <a:t>91.77%</a:t>
            </a:r>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87044" name="Picture 4"/>
          <p:cNvPicPr>
            <a:picLocks noChangeAspect="1" noChangeArrowheads="1"/>
          </p:cNvPicPr>
          <p:nvPr/>
        </p:nvPicPr>
        <p:blipFill>
          <a:blip r:embed="rId3" cstate="print"/>
          <a:srcRect/>
          <a:stretch>
            <a:fillRect/>
          </a:stretch>
        </p:blipFill>
        <p:spPr bwMode="auto">
          <a:xfrm>
            <a:off x="3200400" y="1778000"/>
            <a:ext cx="3816350" cy="2158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Calculator Practice</a:t>
            </a:r>
          </a:p>
          <a:p>
            <a:endParaRPr lang="en-US" dirty="0" smtClean="0"/>
          </a:p>
          <a:p>
            <a:r>
              <a:rPr lang="en-US" dirty="0" smtClean="0"/>
              <a:t>z &gt; -2.15</a:t>
            </a:r>
          </a:p>
          <a:p>
            <a:endParaRPr lang="en-US" dirty="0" smtClean="0"/>
          </a:p>
          <a:p>
            <a:r>
              <a:rPr lang="en-US" dirty="0" smtClean="0"/>
              <a:t>98.42%</a:t>
            </a:r>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88066" name="Picture 2"/>
          <p:cNvPicPr>
            <a:picLocks noChangeAspect="1" noChangeArrowheads="1"/>
          </p:cNvPicPr>
          <p:nvPr/>
        </p:nvPicPr>
        <p:blipFill>
          <a:blip r:embed="rId3" cstate="print"/>
          <a:srcRect/>
          <a:stretch>
            <a:fillRect/>
          </a:stretch>
        </p:blipFill>
        <p:spPr bwMode="auto">
          <a:xfrm>
            <a:off x="2819401" y="1397000"/>
            <a:ext cx="4525963" cy="25069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Calculator Practice</a:t>
            </a:r>
          </a:p>
          <a:p>
            <a:pPr>
              <a:buNone/>
            </a:pPr>
            <a:endParaRPr lang="en-US" dirty="0" smtClean="0"/>
          </a:p>
          <a:p>
            <a:r>
              <a:rPr lang="en-US" dirty="0" smtClean="0"/>
              <a:t>-0.56 &lt; z &lt; 1.81</a:t>
            </a:r>
          </a:p>
          <a:p>
            <a:endParaRPr lang="en-US" dirty="0" smtClean="0"/>
          </a:p>
          <a:p>
            <a:r>
              <a:rPr lang="en-US" dirty="0" smtClean="0"/>
              <a:t>67.71%</a:t>
            </a:r>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89090" name="Picture 2"/>
          <p:cNvPicPr>
            <a:picLocks noChangeAspect="1" noChangeArrowheads="1"/>
          </p:cNvPicPr>
          <p:nvPr/>
        </p:nvPicPr>
        <p:blipFill>
          <a:blip r:embed="rId3" cstate="print"/>
          <a:srcRect/>
          <a:stretch>
            <a:fillRect/>
          </a:stretch>
        </p:blipFill>
        <p:spPr bwMode="auto">
          <a:xfrm>
            <a:off x="3886200" y="1778000"/>
            <a:ext cx="3683000" cy="27093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Calculator Practice</a:t>
            </a:r>
          </a:p>
          <a:p>
            <a:r>
              <a:rPr lang="en-US" dirty="0" smtClean="0"/>
              <a:t>Use the </a:t>
            </a:r>
            <a:r>
              <a:rPr lang="en-US" dirty="0" err="1" smtClean="0"/>
              <a:t>invNorm</a:t>
            </a:r>
            <a:r>
              <a:rPr lang="en-US" dirty="0" smtClean="0"/>
              <a:t> function to find the associated Z-score for the following</a:t>
            </a:r>
          </a:p>
          <a:p>
            <a:endParaRPr lang="en-US" dirty="0" smtClean="0"/>
          </a:p>
          <a:p>
            <a:r>
              <a:rPr lang="en-US" dirty="0" smtClean="0"/>
              <a:t>The 20</a:t>
            </a:r>
            <a:r>
              <a:rPr lang="en-US" baseline="30000" dirty="0" smtClean="0"/>
              <a:t>th</a:t>
            </a:r>
            <a:r>
              <a:rPr lang="en-US" dirty="0" smtClean="0"/>
              <a:t> percentile</a:t>
            </a:r>
          </a:p>
          <a:p>
            <a:r>
              <a:rPr lang="en-US" dirty="0" smtClean="0"/>
              <a:t>45% of all observations are greater than z</a:t>
            </a:r>
          </a:p>
          <a:p>
            <a:endParaRPr lang="en-US" dirty="0" smtClean="0"/>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Calculator Practice</a:t>
            </a:r>
          </a:p>
          <a:p>
            <a:endParaRPr lang="en-US" dirty="0" smtClean="0"/>
          </a:p>
          <a:p>
            <a:r>
              <a:rPr lang="en-US" dirty="0" smtClean="0"/>
              <a:t>The 20</a:t>
            </a:r>
            <a:r>
              <a:rPr lang="en-US" baseline="30000" dirty="0" smtClean="0"/>
              <a:t>th</a:t>
            </a:r>
            <a:r>
              <a:rPr lang="en-US" dirty="0" smtClean="0"/>
              <a:t> percentile</a:t>
            </a:r>
          </a:p>
          <a:p>
            <a:endParaRPr lang="en-US" dirty="0" smtClean="0"/>
          </a:p>
          <a:p>
            <a:r>
              <a:rPr lang="en-US" dirty="0" smtClean="0"/>
              <a:t>z = -0.8416</a:t>
            </a:r>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91138" name="Picture 2"/>
          <p:cNvPicPr>
            <a:picLocks noChangeAspect="1" noChangeArrowheads="1"/>
          </p:cNvPicPr>
          <p:nvPr/>
        </p:nvPicPr>
        <p:blipFill>
          <a:blip r:embed="rId3" cstate="print"/>
          <a:srcRect/>
          <a:stretch>
            <a:fillRect/>
          </a:stretch>
        </p:blipFill>
        <p:spPr bwMode="auto">
          <a:xfrm>
            <a:off x="3505200" y="1778000"/>
            <a:ext cx="3784600" cy="26246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Normal</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Calculator Practice</a:t>
            </a:r>
          </a:p>
          <a:p>
            <a:endParaRPr lang="en-US" dirty="0" smtClean="0"/>
          </a:p>
          <a:p>
            <a:r>
              <a:rPr lang="en-US" dirty="0" smtClean="0"/>
              <a:t>45% of all observations are greater than z</a:t>
            </a:r>
          </a:p>
          <a:p>
            <a:endParaRPr lang="en-US" dirty="0" smtClean="0"/>
          </a:p>
          <a:p>
            <a:r>
              <a:rPr lang="en-US" dirty="0" smtClean="0"/>
              <a:t>z = 0.1257</a:t>
            </a:r>
          </a:p>
          <a:p>
            <a:endParaRPr lang="en-US" dirty="0" smtClean="0"/>
          </a:p>
        </p:txBody>
      </p:sp>
      <p:sp>
        <p:nvSpPr>
          <p:cNvPr id="43010" name="AutoShape 2"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data:image/jpeg;base64,/9j/4AAQSkZJRgABAQAAAQABAAD/2wCEAAkGBwgHBgkIBwgKCgkLDRYPDQwMDRsUFRAWIB0iIiAdHx8kKDQsJCYxJx8fLT0tMTU3Ojo6Iys/RD84QzQ5OjcBCgoKDQwNGg8PGjclHyU3Nzc3Nzc3Nzc3Nzc3Nzc3Nzc3Nzc3Nzc3Nzc3Nzc3Nzc3Nzc3Nzc3Nzc3Nzc3Nzc3N//AABEIANIAXQMBIgACEQEDEQH/xAAcAAACAgMBAQAAAAAAAAAAAAAGBwQFAAIDCAH/xABLEAABAwIEAwMIAw0GBQUAAAABAgMEBREABhIhEzFBB1FhFCIycYGRobEjUsEVJTNCU2JjcnSSstHwFiSiwuHxJjQ1VIIXNmRz0v/EABgBAQEBAQEAAAAAAAAAAAAAAAABAgME/8QAIREAAgICAwADAQEAAAAAAAAAAAECESExAxJBEyJRBHH/2gAMAwEAAhEDEQA/AGZVMzJiUWXPbbsthBKUrFwT7DhcvdplfdAWzw0JPLS2kD43xb5ud4WTp29ta0I96sLyMgritgJJO+wHicQF1Kz3meTcGetCe5Fk/EAHEFVazJIQFpnylJKtO0hRN9ul/EYhrjup5tLHrScaJElIHC4tidSdN+d+fvA92KCU67mVxakrfllSQSQXTyBt394OICnaydy88DqCPOWQSTvYXNzzGLeU9DKoxZdqgcDP0qlG5S4bWIHidR7rEW6jER5TCnCFyaksX1G7IuCLaTa/df3DAEBUmso348rTp1XStVrd9xjdM/MbIUG5c1ISTfTIX9hx3X5GpWhUuqH6ySyCR3bXxGlq0NFUd6eVpVchxrSm3Xl44A1dzbmiCpFqtUG1ncan1Hb1K2xIidp2cY6r/dd10fVdaaUP4b4HJ3GLoU8lzlYFYO/9X+OIwQtWopQohIuqwOwwA0csdreYJVcgQqgIS2H3g2tXk5SoX67Ktz8MNaXmLyRYQtjWTvdJtjy5AeMaqQ30825DavcsY9E1oXkjAA1n1zRlbQD6ctA9YAUfswN5TiPTJMVmMtKHFBVlKJAtfwxddoarUGInvl39yVfzxE7Ov+rQj+av54nhHoIn6BVWl2VJbNxzGtQPPb0fA7YifcGoMgBt1sAbAJCrjc9w9fvviRnWPKm5nixImouOsJAAPLzlb4rM35YlUYsLZeedacSkXBOy+vx+eNRlH8Oac2rJCMuVHhuLQ82Em2s+fY8vzbdcc1ZeqvHsl5Cis8MrSFEGxtubct/jiLTctz6nSJc1pbifJwQyhRP0yhur/T2Yp6dCnT5zEGMpZcdO4Kz5qe8+oYrcU9B90Ff9ja2HC6JUULI0lQWq5H7uNV5Mri0KQqZFKVAhQ4irEHnfzfHAtXaXLo9VcgOvKsixSsFVlpPI/HG9fyxVqVSI1RlPLS08klYSVXaJ3F+64+WOcmo7ZLmXL/Z/WZBBekQl29HU4s2H7uMGTalSqZPKkwHA430dWCmyVDbzd/T8OWBWnUSpmnTa00XVsxbpQbndRFiq3UJvfwNsMHKWr/04RqUVHhu73v8Ajqxjtbok3ONWINajwi4kkHRqGPSFSXxFNOfXQFe/Hm4C8W36IfLHofXxYEBf1ozZ/wAIx0Z3BntEV97IKf06j8Mcuzk/fWD+qv5437RT/c4A/SOH+HHLs5P31g/qr+eHhmWg9q81im1rypy4eMdKELLalW3Ve1hitq2Y2qhTHmgwq5uUKLaj5wHT+uuJ2dJOqnS4LTaw+4zdt4OAFJsqxHXpgd8llCH90bPa3ElYAWLBnkDa/UG/qOJxxbtm4UoJkmPm2OxBEdpI4ARZILSrD24jNZhgQaxIlsNpSp1I3Laxe/pAbdbY0VNbcQnzVMnhaVN8WySb3vjrUpCKzWkNpinyRpA8pDTqbrBCglIPrJP/AI49MIp22jlF00cplepk9cR2WyXHWXuIboXvfcgm3K9reoDFlMzTAqkF6BNaU63JGgoLSzqJ5WsD15YiKrCaalUOpR0l9Cwla3HEjUNiFe0WOJzdfaqrT8aE2yhxRS3rS6m4Ctzp6XCQdzjyf0v1e0ehJJA0M2RaWwimIWUIjAsvNgFQJ/HHLffUME9CMdWRFKh/gFJeKBvsCtW2+A5qQ1lmtyXH2wuBKAEYPuBSEhJWCNRNr3NifAd+Demy252S1SWUpDa23NOk3BAURfGIx64H9Ti+JNfp52Z3aQPzE4ftMXxKDSVHrDb/AIRhBNeg2PzB8sPWjKvlujk/9onHZnMo+0c/QQPW4finGnZ0fvvCH5i/njbtJ2RCHT6X5pxy7OT9+4Xghfzw8JLTCrOi0f2gjNrBsplJUU21BAJKrHxG3txs3XWVyUurZJSQpBbAAGk7W38NsX1VgU16Sp+VGeceDNtbZUPNFzbY7czjT+zFIF/oHPXxlfzxrs4xyjl8mEgDDcTyxwTY3Ghp1WuUlQG9iPcMc4BdaUpC4nkqVKU6sIUNJUeQSBvsmw5c79+Dx3KlFdN3I7ij3l9dx8cfFZYo7TSleTukC6rJeWT7N/ljg+Tnqo0Z7r8BNp5iQuK5OaQ6pplTKlrsSoBV0+ogbeIwMZ1rMOClbEdpxnylWk8GyVNkFJUAeW5CRuOhwx1USgpcDy4MouoIUlJUsm+9rC+/on3jvxrDyzQJSF6IclOnYh51wH4n4+OOXw/0qfeekX5/BaU+oOPU1hlLH0bSkyI7kgAiykjUiw2tsDy59cMmiL4mRSrQEDQ6AkdPOOOwyPl8BITEcSlPopTJcAHxxMkwY1Ny9IiQ0FDKG1lKSoq5m53O/M46Lvb7aJPl7KjzO16LX6qcPOgb5Xo37KnCMZ5M/qpw8svf+1qP+zD547M9BTdpPowj/wDb804D2nXksJCWbpF/OCt8GHaV+Dg+t3/Lgay5UKZBdd+60BMlC9OlZbSstkeB6H7MVV6R34Q1OvEgFlw72A8cc1OO73ad2Nj4HBRVqpk56C75NSyZOghsIZLRCrbXULWHvxCyurKqoak5gL6JgWTr1uBC09LaTa/rxcWSpUD6nHLH6N7bntyxyLi/yblv68cFGZhlJunrVQZEhc5agkJC3Ci1/OKtRPS/v9eJFCbyW7TWV1SoONSSkcRD0laLK62sQLd2GB9qAiSt0ptod7ziNpcIB4bunv6YJs3HL0dxhvL8uRISpV5Gl4lJRttc9efU4vozXZv5MniSXCVJ3S489ceFgRb3Yhci6W26hQSptaVHkFXBONvJ5RsOEsXIAuSL32xd1F/LTeZY5hx33qSjZ5BdXqWd90knVYXHUXscFC8w9nbbKgxSA4LcvIhf3qH24YomfBbLQtp8IcTpULXHd1w7cvbZWo4H/bD54TNQfjyaq8/EjJix3HbtsJ5Np228O/24c+Xh/wAL0f8AZhgzQPdqj7rEeAWlaSVOg+aFX5dCDheoqKz+FZZWe8Ap+Rt8MH/a3/ydPP57vyGA3KsGnVGQ4xPNl6k6VFakgJ6mySL43xcb5JKKOfLyrig5y0iMJrCvTjuI/VdBHuIHzxtx4hOy3x62h9isXtdyvToUFcqLOSAgeiFat7bCx335c8UNLpU6pIcehxTIbYVpcSFpHzI78b5eGXE0pGOHnjzJuJsVxfxZR9rKvsvj4Qxb/m2/3F//AJx8qlPlU8N+VwnInEuEhxV9VrX6kbXxwhMuytamYsmQ2j0+A2pWk+JAIxyrJ2vF0bKaZJJMxq3g24f8uPmmMgFRdLx6IShSb+snkP62544KUA8tFlJUkkFKhYpt0N+uCyi5DnVOE1LfltRG3hqQktlaynoTuAL8+vT1YhThQMq1yvw/KobrDEYqUEa1KRqsbGwSDsDcXPxxVVqnTqPO8jqqG3F6AtKkqJCkm9iFbHoRY93LDcpTbMKImAyS2ywlIbKjc2uQQT1OoHfxxVZmy6jM62wh7gSGCQly2pPDvaxG17kEg9LYEvNCnDtnU6EITuN7aj8b4dtAJOWKOTz8mGFRmPLU3L0tgSlIdZeP0bzYICiOYIPI4a9A2yxR/wBlTgUG+1of3CAf0rg+AwGZYy5Jr6nVRnEJEcpKwdVyD3W5evBp2s/9NgK/Tr/hwv6LU5tLkl2CvSVWCwUlSSO823798ZfavrsxO+rovqxlKqQ4zjjvGfS0CbcZSrW66VAH3XwKJa4iwpKlIufTSbYKapmyr1CE7Au0G1oUXdDij5oG9rnba/ecUcGdOisrbiMNPNFZUriNatykp535WJ279+eLF8kn91k58Kajk4PtuoKEvyHXgm+niKUQn1X5chj7DdmR+ImBOdioXusJcKUnp9uOkyW7MP0lOhxFBWtRjMlvVtbcXtba/rv342ptQYgoUmVSGqgS5dJddI0jba3s+ONe6OvmyK4FKkOuvOl11w3W4TcqPfhkZez9T26VGh1VLzD0dAb1pb1JXYAX25bAc/HfC4dcEiW6+iOmM2ogIYQbhNgB9l/bj6lC1+glSvUL4m9FutjvjtJeu64ErSQCCkhSbqOogHkbAjfEeoVWHl8l+ou6GVnhAJTddwSpNkjcggnfpbAblDPUei01NOqUN51LBVwnGyORN7EEjkfhigzZX15lqiZSI62mG2w20g+cQLkkkjqfsGGR7ZZZ5zYzmN6HHhNLTGjr1cRwWUtVrbDoAPfhiULbLVI/ZU4RqPwyfXh6UUf8OUn9lR8hiMoM9rd/uVT/ANpWP8CsLmmylxHluCBHnNqQUrafQVAAkbi3I7bHpfDK7WE3okNXdLP8CsKxl0tyGxr4SVqSlTm/mi+52OLEO/CfPqEWZHDbdHRCkBerW08rRbqNB+GI8R6M28oT3pDTenzCwBcnxv4be3HWZJQw82hmZ5XoWo6uHZNwfN6m4I354ymsOzphjxo3lD6klfD2AAHO1yMawngzmso0kSWS4lMB99xtaCHS8LHY7A9CORxOpohuR0h+vNQnbn6FyOtVv/IEDf8AliJNjuU99yJMjlmUNKtB5hNvAkG+x54+w4i5jajHhuyCg2UpsEgG17HBPIdVo1qHDblFqLUET2QnVxW21IGo8xY79MS4jtFEJHllUmNPaSVMMsX0nfbUbjcgG/ce/Fe8Ay4qOtotutEhxBuCD3W6WxZQ6NPqkQSKdTVONbp4iXE8x+soWN/DEX+h/lFYlxoTC4lC3YyXtgoBKlt6vgSMWaq7FbUTCy/FUoKKguWpT1vR5DpYpvzPMjFS86lS1qDegA2KU9LbHqe7HVTyPIVveXJTIUOGI+hZKkct1DYd9u4ezELk5IUVSdawkKUu9kiwHq8MPekDTl+lD/4qP4RhCRyVLQoi2+H/AABpo1NHdGb/AIRgUGu1NN8usH6sz/KrCmTpUtKCTqWQkJCb3Pdhvdp4vlb1Sk/JWFAAQ4haVFDiFApUnmCORxECTIimKoF1hTJWDwwoEE2VpPPuIUPWMceA2+oBatI+tjo+0/JfW69K8oWhJWoqV472vz5327zjilpXlTa0IbcKVBXDc9FVt7HwONek8N0sJQNRVc30i53sALez+WOjD0qOHTDlyGQd1JaWRqPLp4E44Bh0aH3EpS27cpCOR/2x8bDjTqnC0HkJSq4VyF0kXPqJB9YGIDu8lQkuqefL7qjdTpVq1bc7nHLyRDhQFLUlFzsTsnlvb+Xdj4lh1ta0PgoUOaSeV8fWWZPnoS22oSU8NKnDy84G48dvicPAd4EJ6XKahw2uI+6dKEXAv7TtyBwYxOzOoKZcckuw2roFrKUsoV1JsLfHAVDW9T5CJDTgQ+w5rStJ9FQwbt5yzROiHyOChdkBXEaiuL1E25cxffAAhVYC6TV5EF1xDi2FBJWi4BukG/xw9mU6KdBT3MIH+EYQcoyTOeVO4vlJUS7xgQrUe8HHoBSdEeMk/itJHwGIyg72kI1ZQkn6r6FfG324TjKwzIS8qO3IQEqSWnL2IKSOm4O+2HXn1BcybVCPxEhfuUMJJrSqSy04pDaHFpQXFkgIBNrm3QYoJVSmR5pZMOltwCkq4xadKkuXtbzTsm1jy23w0uzWlUSXlQy1wIb8tpbnlK30BRBBJANwbDTa22FfUgiK6G/KY0nitAhcdzWEb+idtjcf1fE3LrtcjSTJoX3RbJ81bkNhTiTboQAQfbywAedodAocXKpqiKa3T6ivhhpDR0XUoi6SkeabJ1HlfbHenZUynHy3EqsqE5ODzKFKcLyySSLmwCgNrH1Wwuq9Oq82QhWYH5q5KbhDctst2TtuBYD3DpiZl3NVao0Z2PTJba2EnV5M8zxgFE80jp78A6CLtEyvQaAmmOw23YwflBD7aX1K+hG61DUSQRt78GjGWqBTkQ2oNDivtyVhIeUkOEg73KlXJ2ue6wPhhMVyqzKvPMmqTvK39AH1Q2PqhO1sW1Cqma2Ke2zRZVWMQqtojxVOpbT+aSk29QOAsuM9/cigZ0pzlPp8f6BsOS47aAAok7bcgq2/uxeO9o1CTF8wyXHLXDaWVBQ8N9vjhcRoLsuvtQqm9IiuSXrLfltq173sSFWJJsBueZwyo2RKJHjLbcXJf1pSFlTxSTblskC3vw8Ar6nOXV66/MW2G1SXQdAN9IsABf1AYfswaShPcLYRkmJERm8w6WSqIJbbbR16+qQd+u98PWofhfacAVWZ2TIyrWmki6jFcIHiBfCHbSHFpSU6gTukbkjrbHozgh9qVHVycQtBHruMedWlPwJIcjuFp9kqb12BtsUnY+3BA+8GOlS1NKtpTexTc3vy25evDa7K6zFkZfNGTJZj1COpwtpd5OBRJCgNtXOxA7vHCtqVQqFU4aqiULUjk6GQFHn19uLbL+TqvXogmxo8Uw9Skhch7TqI52ABO2D2RYQd9pdVjx8pIpM15h+ryEtBSUKCy0QQVL2A08iBsL37sXWVpTc7KMR3LrTHFbQht1hoJSUrA85Ku4+JvzvvhU1nJ9aokRUiVT0GMk6lyozgWkA2tccxv1t1xvRss5kkMGXTKfOb4qAUOokJY1jpzUCRgWwv7XZtOYk0thDTD09iSH3QEjVwh+Io9yj0Pdg0hVNqrx4U2jTIqoXN4KWElA280jmmw1bd4T0wj61QqrSVtqqNPks8YpSHFqDgccI3AUkm5O+174tonZ9XZLbbj0CLGUVDzZUkBTg7tKQSOmAJHaVVY+YMzR2KUVShGb4HFZSV61FVzpA3UB4eOMGVs1vsobW9MUwNih+ZwwRbu1E+8Yq5VMrOUK3DeejtpeBLrAaXrQtI2I23tY2378FJ7QpLjAaZpKUOHzlcaUkJHwuR7sVa0YbV5dAplymPxM9U2mykJS+1LQHEpII2GrYjwth2zvwg9uFXkFt2o9oDE6W+y+9pckOFo3CVW0geHMWw1Jnp4zs2md1jhVOQ31Dqx8cef83xxCzVUYxPDQJZuopvpCrKvYevHofMLfk9ccV+K8lKx8j8vjhKdrEQNZo49vNlMJX6yNj9mAB6qNtwksJj1SNUGXdVwzqSpu1vSB5Xvt6jgy7PM5wKTTXKRXOI3FKlKakJbK7avSSoAE89wbdd8LoNJBuB78MHJ+UUVLLv3WlVSS01qcAZjtpJGk25q6n7caw9kytE7PWdqVLoRolAccfS4lLbr6myhKUJtsLgEk2tyta+LPK+aKRV8tx6ZUp8eDMZQhtYkCwcSnqkkgbgd9xv4HFDmXJa4NEcq8Scl+PHTrWzKZSF2vpNik2JB/3xyo3ZvLm05mZLqkaMiQ2lSUpaLhSFWIuSUi/vxGleAr9JfahmuDU0xKfRXw+GJAkLkN7o1pBCQnv9Im/L44vYGf8ALdRiRXaxJegyo5Di2AypaVrHcQk3F+m3wwDZryVNy8iO+uVGfYkPpYQUpKClZBIuN9tjvfBOjs6itRCzVq0vUlF1JjMpSANzzIJPI4KvQ78IL9ci5xz/AE5tbJTTm0uNtpd2K/NKipQHeQNvDfDAYiQY6dDCW2wPxWWQkYVWbqG9k2tQJMWeqStwqdbU6gBSSggWNuYINunXEuf2jPvU9TUSCGJK02Lpc1BF+ZSLc+6+BS47MGkv5lzDUkgaOKpCLCw3Wo/K2GRCieWrdtbzLc/G/wDLAF2TxfJcruP2sZEhRBPckBI+Rw1coNf3F2QR+Fcsn1D/AFviA+5thKfhIlNglcckq8UHn9h9hwmO1qNxafT56QDwnC0o9wULj4jHoQi4thb9o2UH5NCnt0tovoUjiIZSLqQsbiw6j474oPPIOCjJudJOWA5HVHRMgOq1KYUrSUqOxKTvz6gi3qwLEFK1NrBS4k2Ug7FJ7iMZY92AC/OGepGY4iYEeI3CgghSmwrUpy3IHkAAeg7hizyh2jM0mlt06swnpLbACWHWNJOkcgoKI5dDfC8se7GWPdgAqz5nBWanmmmWFR4DBKkNrN1rURbUq2w22sO8+y8onapIhQEx6nTRMeQgJS+h0IK7ctQIPvHuwubHuxlj3YAt8yV+XmOpqnzQhB06G2kX0tovewv8T1xULVYEgYyx7sWmVqRIrdeiQ4sd2R9KFOhpJVoSNzq7u7fADhy7Cch0KmU1hN3+EhIFuajzvhqQIqIcNmM2bpbSBfv8cVOXaF5AoypZSqUoWSE8mx3Dx8cX2AMxmMxmABXPVIpkynqel06G+6AbLdYSpXvIwgKxDitS1pajMoSFGwS2AMZjMAQeAz+Sb/dGM4DP5Jv90YzGYAzgM/km/wB0Y+cBn8k3+6MfcZgAlyZTKfKmpTKgxXhcbOMpV8xj0LSIUSDBabhRWI6CkEpZbCB7hjMZgCbjMZjMAf/Z"/>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3" name="Picture 5"/>
          <p:cNvPicPr>
            <a:picLocks noChangeAspect="1" noChangeArrowheads="1"/>
          </p:cNvPicPr>
          <p:nvPr/>
        </p:nvPicPr>
        <p:blipFill>
          <a:blip r:embed="rId2" cstate="print"/>
          <a:srcRect/>
          <a:stretch>
            <a:fillRect/>
          </a:stretch>
        </p:blipFill>
        <p:spPr bwMode="auto">
          <a:xfrm>
            <a:off x="7962900" y="3492500"/>
            <a:ext cx="1181100" cy="2222500"/>
          </a:xfrm>
          <a:prstGeom prst="rect">
            <a:avLst/>
          </a:prstGeom>
          <a:noFill/>
          <a:ln w="9525">
            <a:noFill/>
            <a:miter lim="800000"/>
            <a:headEnd/>
            <a:tailEnd/>
          </a:ln>
        </p:spPr>
      </p:pic>
      <p:pic>
        <p:nvPicPr>
          <p:cNvPr id="92162" name="Picture 2"/>
          <p:cNvPicPr>
            <a:picLocks noChangeAspect="1" noChangeArrowheads="1"/>
          </p:cNvPicPr>
          <p:nvPr/>
        </p:nvPicPr>
        <p:blipFill>
          <a:blip r:embed="rId3" cstate="print"/>
          <a:srcRect/>
          <a:stretch>
            <a:fillRect/>
          </a:stretch>
        </p:blipFill>
        <p:spPr bwMode="auto">
          <a:xfrm>
            <a:off x="3505200" y="1968500"/>
            <a:ext cx="3733800" cy="254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a:t>Benefits of Standardizing</a:t>
            </a:r>
          </a:p>
        </p:txBody>
      </p:sp>
      <p:sp>
        <p:nvSpPr>
          <p:cNvPr id="555011" name="Rectangle 3"/>
          <p:cNvSpPr>
            <a:spLocks noGrp="1" noChangeArrowheads="1"/>
          </p:cNvSpPr>
          <p:nvPr>
            <p:ph type="body" idx="1"/>
          </p:nvPr>
        </p:nvSpPr>
        <p:spPr>
          <a:ln/>
        </p:spPr>
        <p:txBody>
          <a:bodyPr/>
          <a:lstStyle/>
          <a:p>
            <a:pPr marL="342900" indent="-342900"/>
            <a:r>
              <a:rPr lang="en-US"/>
              <a:t>Standardized values have been converted from their original units to the standard statistical unit of </a:t>
            </a:r>
            <a:r>
              <a:rPr lang="en-US" i="1"/>
              <a:t>standard deviations from the mean</a:t>
            </a:r>
            <a:r>
              <a:rPr lang="en-US"/>
              <a:t>. </a:t>
            </a:r>
          </a:p>
          <a:p>
            <a:pPr marL="342900" indent="-342900"/>
            <a:r>
              <a:rPr lang="en-US"/>
              <a:t>Thus, we can compare values that are measured on different scales, with different units, or from different populations.</a:t>
            </a:r>
          </a:p>
        </p:txBody>
      </p:sp>
    </p:spTree>
    <p:extLst>
      <p:ext uri="{BB962C8B-B14F-4D97-AF65-F5344CB8AC3E}">
        <p14:creationId xmlns:p14="http://schemas.microsoft.com/office/powerpoint/2010/main" xmlns="" val="3565250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4762500"/>
            <a:ext cx="4419600" cy="952500"/>
          </a:xfrm>
        </p:spPr>
        <p:txBody>
          <a:bodyPr/>
          <a:lstStyle/>
          <a:p>
            <a:r>
              <a:rPr lang="en-US" dirty="0" smtClean="0"/>
              <a:t>Example</a:t>
            </a:r>
            <a:endParaRPr lang="en-US" dirty="0"/>
          </a:p>
        </p:txBody>
      </p:sp>
      <p:sp>
        <p:nvSpPr>
          <p:cNvPr id="6" name="Content Placeholder 5"/>
          <p:cNvSpPr>
            <a:spLocks noGrp="1"/>
          </p:cNvSpPr>
          <p:nvPr>
            <p:ph idx="1"/>
          </p:nvPr>
        </p:nvSpPr>
        <p:spPr/>
        <p:txBody>
          <a:bodyPr>
            <a:normAutofit/>
          </a:bodyPr>
          <a:lstStyle/>
          <a:p>
            <a:r>
              <a:rPr lang="en-US" sz="2800" dirty="0" smtClean="0"/>
              <a:t>On the driving range, Tiger Woods practices his swing with a particular club by hitting many, many balls.  When Tiger hits his driver, the distance the ball travels follows a Normal distribution with a mean 304 yards and standard deviation 8 yards.  What percent of Tigers drives travel at least 290 yards?</a:t>
            </a:r>
            <a:endParaRPr lang="en-US" sz="2800" dirty="0"/>
          </a:p>
        </p:txBody>
      </p:sp>
      <p:pic>
        <p:nvPicPr>
          <p:cNvPr id="93187" name="Picture 3"/>
          <p:cNvPicPr>
            <a:picLocks noChangeAspect="1" noChangeArrowheads="1"/>
          </p:cNvPicPr>
          <p:nvPr/>
        </p:nvPicPr>
        <p:blipFill>
          <a:blip r:embed="rId2" cstate="print"/>
          <a:srcRect/>
          <a:stretch>
            <a:fillRect/>
          </a:stretch>
        </p:blipFill>
        <p:spPr bwMode="auto">
          <a:xfrm>
            <a:off x="0" y="2730501"/>
            <a:ext cx="5067630" cy="298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0"/>
            <a:ext cx="8458200" cy="952500"/>
          </a:xfrm>
        </p:spPr>
        <p:txBody>
          <a:bodyPr/>
          <a:lstStyle/>
          <a:p>
            <a:r>
              <a:rPr lang="en-US" dirty="0" smtClean="0"/>
              <a:t>Example</a:t>
            </a:r>
            <a:endParaRPr lang="en-US" dirty="0"/>
          </a:p>
        </p:txBody>
      </p:sp>
      <p:sp>
        <p:nvSpPr>
          <p:cNvPr id="6" name="Content Placeholder 5"/>
          <p:cNvSpPr>
            <a:spLocks noGrp="1"/>
          </p:cNvSpPr>
          <p:nvPr>
            <p:ph idx="1"/>
          </p:nvPr>
        </p:nvSpPr>
        <p:spPr/>
        <p:txBody>
          <a:bodyPr>
            <a:normAutofit/>
          </a:bodyPr>
          <a:lstStyle/>
          <a:p>
            <a:r>
              <a:rPr lang="en-US" sz="2000" dirty="0" smtClean="0"/>
              <a:t>On the driving range, Tiger Woods practices his swing with a particular club by hitting many, many balls.  When Tiger hits his driver, the distance the ball travels follows a Normal distribution with a mean 304 yards and standard deviation 8 yards.  What percent of Tigers drives travel at least 290 yards?</a:t>
            </a:r>
            <a:endParaRPr lang="en-US" sz="2000" dirty="0"/>
          </a:p>
        </p:txBody>
      </p:sp>
      <p:pic>
        <p:nvPicPr>
          <p:cNvPr id="93187" name="Picture 3"/>
          <p:cNvPicPr>
            <a:picLocks noChangeAspect="1" noChangeArrowheads="1"/>
          </p:cNvPicPr>
          <p:nvPr/>
        </p:nvPicPr>
        <p:blipFill>
          <a:blip r:embed="rId2" cstate="print"/>
          <a:srcRect/>
          <a:stretch>
            <a:fillRect/>
          </a:stretch>
        </p:blipFill>
        <p:spPr bwMode="auto">
          <a:xfrm>
            <a:off x="1" y="3683000"/>
            <a:ext cx="3450303" cy="2032001"/>
          </a:xfrm>
          <a:prstGeom prst="rect">
            <a:avLst/>
          </a:prstGeom>
          <a:noFill/>
          <a:ln w="9525">
            <a:noFill/>
            <a:miter lim="800000"/>
            <a:headEnd/>
            <a:tailEnd/>
          </a:ln>
        </p:spPr>
      </p:pic>
      <p:pic>
        <p:nvPicPr>
          <p:cNvPr id="94211" name="Picture 3"/>
          <p:cNvPicPr>
            <a:picLocks noChangeAspect="1" noChangeArrowheads="1"/>
          </p:cNvPicPr>
          <p:nvPr/>
        </p:nvPicPr>
        <p:blipFill>
          <a:blip r:embed="rId3" cstate="print"/>
          <a:srcRect/>
          <a:stretch>
            <a:fillRect/>
          </a:stretch>
        </p:blipFill>
        <p:spPr bwMode="auto">
          <a:xfrm>
            <a:off x="3581400" y="1524000"/>
            <a:ext cx="2743200" cy="1339703"/>
          </a:xfrm>
          <a:prstGeom prst="rect">
            <a:avLst/>
          </a:prstGeom>
          <a:noFill/>
          <a:ln w="9525">
            <a:noFill/>
            <a:miter lim="800000"/>
            <a:headEnd/>
            <a:tailEnd/>
          </a:ln>
        </p:spPr>
      </p:pic>
      <p:pic>
        <p:nvPicPr>
          <p:cNvPr id="94212" name="Picture 4"/>
          <p:cNvPicPr>
            <a:picLocks noChangeAspect="1" noChangeArrowheads="1"/>
          </p:cNvPicPr>
          <p:nvPr/>
        </p:nvPicPr>
        <p:blipFill>
          <a:blip r:embed="rId4" cstate="print"/>
          <a:srcRect/>
          <a:stretch>
            <a:fillRect/>
          </a:stretch>
        </p:blipFill>
        <p:spPr bwMode="auto">
          <a:xfrm>
            <a:off x="1295400" y="1790700"/>
            <a:ext cx="1371600" cy="397840"/>
          </a:xfrm>
          <a:prstGeom prst="rect">
            <a:avLst/>
          </a:prstGeom>
          <a:noFill/>
          <a:ln w="9525">
            <a:noFill/>
            <a:miter lim="800000"/>
            <a:headEnd/>
            <a:tailEnd/>
          </a:ln>
        </p:spPr>
      </p:pic>
      <p:pic>
        <p:nvPicPr>
          <p:cNvPr id="94213" name="Picture 5"/>
          <p:cNvPicPr>
            <a:picLocks noChangeAspect="1" noChangeArrowheads="1"/>
          </p:cNvPicPr>
          <p:nvPr/>
        </p:nvPicPr>
        <p:blipFill>
          <a:blip r:embed="rId5" cstate="print"/>
          <a:srcRect/>
          <a:stretch>
            <a:fillRect/>
          </a:stretch>
        </p:blipFill>
        <p:spPr bwMode="auto">
          <a:xfrm>
            <a:off x="838201" y="2857500"/>
            <a:ext cx="7681913" cy="698500"/>
          </a:xfrm>
          <a:prstGeom prst="rect">
            <a:avLst/>
          </a:prstGeom>
          <a:noFill/>
          <a:ln w="9525">
            <a:noFill/>
            <a:miter lim="800000"/>
            <a:headEnd/>
            <a:tailEnd/>
          </a:ln>
        </p:spPr>
      </p:pic>
      <p:sp>
        <p:nvSpPr>
          <p:cNvPr id="9" name="TextBox 8"/>
          <p:cNvSpPr txBox="1"/>
          <p:nvPr/>
        </p:nvSpPr>
        <p:spPr>
          <a:xfrm>
            <a:off x="3886200" y="3746501"/>
            <a:ext cx="4876800" cy="954107"/>
          </a:xfrm>
          <a:prstGeom prst="rect">
            <a:avLst/>
          </a:prstGeom>
          <a:noFill/>
        </p:spPr>
        <p:txBody>
          <a:bodyPr wrap="square" rtlCol="0">
            <a:spAutoFit/>
          </a:bodyPr>
          <a:lstStyle/>
          <a:p>
            <a:r>
              <a:rPr lang="en-US" sz="2800" b="1" dirty="0" smtClean="0">
                <a:solidFill>
                  <a:srgbClr val="C00000"/>
                </a:solidFill>
              </a:rPr>
              <a:t>About 96% of Tiger Woods drives travel at least 290 yards</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0"/>
            <a:ext cx="8458200" cy="952500"/>
          </a:xfrm>
        </p:spPr>
        <p:txBody>
          <a:bodyPr/>
          <a:lstStyle/>
          <a:p>
            <a:r>
              <a:rPr lang="en-US" dirty="0" smtClean="0"/>
              <a:t>Example</a:t>
            </a:r>
            <a:endParaRPr lang="en-US" dirty="0"/>
          </a:p>
        </p:txBody>
      </p:sp>
      <p:sp>
        <p:nvSpPr>
          <p:cNvPr id="6" name="Content Placeholder 5"/>
          <p:cNvSpPr>
            <a:spLocks noGrp="1"/>
          </p:cNvSpPr>
          <p:nvPr>
            <p:ph idx="1"/>
          </p:nvPr>
        </p:nvSpPr>
        <p:spPr/>
        <p:txBody>
          <a:bodyPr>
            <a:normAutofit/>
          </a:bodyPr>
          <a:lstStyle/>
          <a:p>
            <a:r>
              <a:rPr lang="en-US" sz="2000" dirty="0" smtClean="0"/>
              <a:t>On the driving range, Tiger Woods practices his swing with a particular club by hitting many, many balls.  When Tiger hits his driver, the distance the ball travels follows a Normal distribution with a mean 304 yards and standard deviation 8 yards.  What percent of Tigers drives travel at least 290 yards?</a:t>
            </a:r>
            <a:endParaRPr lang="en-US" sz="2000" dirty="0"/>
          </a:p>
        </p:txBody>
      </p:sp>
      <p:pic>
        <p:nvPicPr>
          <p:cNvPr id="93187" name="Picture 3"/>
          <p:cNvPicPr>
            <a:picLocks noChangeAspect="1" noChangeArrowheads="1"/>
          </p:cNvPicPr>
          <p:nvPr/>
        </p:nvPicPr>
        <p:blipFill>
          <a:blip r:embed="rId2" cstate="print"/>
          <a:srcRect/>
          <a:stretch>
            <a:fillRect/>
          </a:stretch>
        </p:blipFill>
        <p:spPr bwMode="auto">
          <a:xfrm>
            <a:off x="1" y="3683000"/>
            <a:ext cx="3450303" cy="2032001"/>
          </a:xfrm>
          <a:prstGeom prst="rect">
            <a:avLst/>
          </a:prstGeom>
          <a:noFill/>
          <a:ln w="9525">
            <a:noFill/>
            <a:miter lim="800000"/>
            <a:headEnd/>
            <a:tailEnd/>
          </a:ln>
        </p:spPr>
      </p:pic>
      <p:pic>
        <p:nvPicPr>
          <p:cNvPr id="94210" name="Picture 2"/>
          <p:cNvPicPr>
            <a:picLocks noChangeAspect="1" noChangeArrowheads="1"/>
          </p:cNvPicPr>
          <p:nvPr/>
        </p:nvPicPr>
        <p:blipFill>
          <a:blip r:embed="rId3" cstate="print"/>
          <a:srcRect/>
          <a:stretch>
            <a:fillRect/>
          </a:stretch>
        </p:blipFill>
        <p:spPr bwMode="auto">
          <a:xfrm>
            <a:off x="2209800" y="1485900"/>
            <a:ext cx="4648199" cy="867833"/>
          </a:xfrm>
          <a:prstGeom prst="rect">
            <a:avLst/>
          </a:prstGeom>
          <a:noFill/>
          <a:ln w="9525">
            <a:noFill/>
            <a:miter lim="800000"/>
            <a:headEnd/>
            <a:tailEnd/>
          </a:ln>
        </p:spPr>
      </p:pic>
      <p:pic>
        <p:nvPicPr>
          <p:cNvPr id="94211" name="Picture 3"/>
          <p:cNvPicPr>
            <a:picLocks noChangeAspect="1" noChangeArrowheads="1"/>
          </p:cNvPicPr>
          <p:nvPr/>
        </p:nvPicPr>
        <p:blipFill>
          <a:blip r:embed="rId4" cstate="print"/>
          <a:srcRect/>
          <a:stretch>
            <a:fillRect/>
          </a:stretch>
        </p:blipFill>
        <p:spPr bwMode="auto">
          <a:xfrm>
            <a:off x="3683000" y="2413000"/>
            <a:ext cx="5461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0"/>
            <a:ext cx="3962400" cy="952500"/>
          </a:xfrm>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Tiger’s drives have a mean 304 yards and standard deviation 8 yards</a:t>
            </a:r>
          </a:p>
          <a:p>
            <a:r>
              <a:rPr lang="en-US" dirty="0" smtClean="0"/>
              <a:t>What percent of Tiger’s drives travel between 305 and 325 yards?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076370" y="2730500"/>
            <a:ext cx="5067630" cy="298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0"/>
            <a:ext cx="8610600" cy="952500"/>
          </a:xfrm>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What percent of Tiger’s drives travel between 305 and 325 yards?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017164" y="3873500"/>
            <a:ext cx="3126836" cy="1841500"/>
          </a:xfrm>
          <a:prstGeom prst="rect">
            <a:avLst/>
          </a:prstGeom>
          <a:noFill/>
          <a:ln w="9525">
            <a:noFill/>
            <a:miter lim="800000"/>
            <a:headEnd/>
            <a:tailEnd/>
          </a:ln>
        </p:spPr>
      </p:pic>
      <p:pic>
        <p:nvPicPr>
          <p:cNvPr id="95234" name="Picture 2"/>
          <p:cNvPicPr>
            <a:picLocks noChangeAspect="1" noChangeArrowheads="1"/>
          </p:cNvPicPr>
          <p:nvPr/>
        </p:nvPicPr>
        <p:blipFill>
          <a:blip r:embed="rId3" cstate="print"/>
          <a:srcRect/>
          <a:stretch>
            <a:fillRect/>
          </a:stretch>
        </p:blipFill>
        <p:spPr bwMode="auto">
          <a:xfrm>
            <a:off x="381000" y="1181100"/>
            <a:ext cx="3886200" cy="1780817"/>
          </a:xfrm>
          <a:prstGeom prst="rect">
            <a:avLst/>
          </a:prstGeom>
          <a:noFill/>
          <a:ln w="9525">
            <a:noFill/>
            <a:miter lim="800000"/>
            <a:headEnd/>
            <a:tailEnd/>
          </a:ln>
        </p:spPr>
      </p:pic>
      <p:pic>
        <p:nvPicPr>
          <p:cNvPr id="95235" name="Picture 3"/>
          <p:cNvPicPr>
            <a:picLocks noChangeAspect="1" noChangeArrowheads="1"/>
          </p:cNvPicPr>
          <p:nvPr/>
        </p:nvPicPr>
        <p:blipFill>
          <a:blip r:embed="rId4" cstate="print"/>
          <a:srcRect/>
          <a:stretch>
            <a:fillRect/>
          </a:stretch>
        </p:blipFill>
        <p:spPr bwMode="auto">
          <a:xfrm>
            <a:off x="4425950" y="825500"/>
            <a:ext cx="4718050" cy="606823"/>
          </a:xfrm>
          <a:prstGeom prst="rect">
            <a:avLst/>
          </a:prstGeom>
          <a:noFill/>
          <a:ln w="9525">
            <a:noFill/>
            <a:miter lim="800000"/>
            <a:headEnd/>
            <a:tailEnd/>
          </a:ln>
        </p:spPr>
      </p:pic>
      <p:pic>
        <p:nvPicPr>
          <p:cNvPr id="95236" name="Picture 4"/>
          <p:cNvPicPr>
            <a:picLocks noChangeAspect="1" noChangeArrowheads="1"/>
          </p:cNvPicPr>
          <p:nvPr/>
        </p:nvPicPr>
        <p:blipFill>
          <a:blip r:embed="rId5" cstate="print"/>
          <a:srcRect/>
          <a:stretch>
            <a:fillRect/>
          </a:stretch>
        </p:blipFill>
        <p:spPr bwMode="auto">
          <a:xfrm>
            <a:off x="5943600" y="1460500"/>
            <a:ext cx="2476500" cy="518583"/>
          </a:xfrm>
          <a:prstGeom prst="rect">
            <a:avLst/>
          </a:prstGeom>
          <a:noFill/>
          <a:ln w="9525">
            <a:noFill/>
            <a:miter lim="800000"/>
            <a:headEnd/>
            <a:tailEnd/>
          </a:ln>
        </p:spPr>
      </p:pic>
      <p:pic>
        <p:nvPicPr>
          <p:cNvPr id="95237" name="Picture 5"/>
          <p:cNvPicPr>
            <a:picLocks noChangeAspect="1" noChangeArrowheads="1"/>
          </p:cNvPicPr>
          <p:nvPr/>
        </p:nvPicPr>
        <p:blipFill>
          <a:blip r:embed="rId6" cstate="print"/>
          <a:srcRect/>
          <a:stretch>
            <a:fillRect/>
          </a:stretch>
        </p:blipFill>
        <p:spPr bwMode="auto">
          <a:xfrm>
            <a:off x="304801" y="2921000"/>
            <a:ext cx="7656513" cy="603250"/>
          </a:xfrm>
          <a:prstGeom prst="rect">
            <a:avLst/>
          </a:prstGeom>
          <a:noFill/>
          <a:ln w="9525">
            <a:noFill/>
            <a:miter lim="800000"/>
            <a:headEnd/>
            <a:tailEnd/>
          </a:ln>
        </p:spPr>
      </p:pic>
      <p:sp>
        <p:nvSpPr>
          <p:cNvPr id="9" name="TextBox 8"/>
          <p:cNvSpPr txBox="1"/>
          <p:nvPr/>
        </p:nvSpPr>
        <p:spPr>
          <a:xfrm>
            <a:off x="304800" y="3683001"/>
            <a:ext cx="5486400" cy="954107"/>
          </a:xfrm>
          <a:prstGeom prst="rect">
            <a:avLst/>
          </a:prstGeom>
          <a:noFill/>
        </p:spPr>
        <p:txBody>
          <a:bodyPr wrap="square" rtlCol="0">
            <a:spAutoFit/>
          </a:bodyPr>
          <a:lstStyle/>
          <a:p>
            <a:r>
              <a:rPr lang="en-US" sz="2800" b="1" dirty="0" smtClean="0">
                <a:solidFill>
                  <a:srgbClr val="C00000"/>
                </a:solidFill>
              </a:rPr>
              <a:t>About 44% of Tiger Woods drives travel between 305 and 325 yards</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2500"/>
            <a:ext cx="8610600" cy="952500"/>
          </a:xfrm>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What percent of Tiger’s drives travel between 305 and 325 yards?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017164" y="3873500"/>
            <a:ext cx="3126836" cy="1841500"/>
          </a:xfrm>
          <a:prstGeom prst="rect">
            <a:avLst/>
          </a:prstGeom>
          <a:noFill/>
          <a:ln w="9525">
            <a:noFill/>
            <a:miter lim="800000"/>
            <a:headEnd/>
            <a:tailEnd/>
          </a:ln>
        </p:spPr>
      </p:pic>
      <p:pic>
        <p:nvPicPr>
          <p:cNvPr id="95234" name="Picture 2"/>
          <p:cNvPicPr>
            <a:picLocks noChangeAspect="1" noChangeArrowheads="1"/>
          </p:cNvPicPr>
          <p:nvPr/>
        </p:nvPicPr>
        <p:blipFill>
          <a:blip r:embed="rId3" cstate="print"/>
          <a:srcRect/>
          <a:stretch>
            <a:fillRect/>
          </a:stretch>
        </p:blipFill>
        <p:spPr bwMode="auto">
          <a:xfrm>
            <a:off x="228601" y="2032000"/>
            <a:ext cx="5404361" cy="2476500"/>
          </a:xfrm>
          <a:prstGeom prst="rect">
            <a:avLst/>
          </a:prstGeom>
          <a:noFill/>
          <a:ln w="9525">
            <a:noFill/>
            <a:miter lim="800000"/>
            <a:headEnd/>
            <a:tailEnd/>
          </a:ln>
        </p:spPr>
      </p:pic>
      <p:pic>
        <p:nvPicPr>
          <p:cNvPr id="95235" name="Picture 3"/>
          <p:cNvPicPr>
            <a:picLocks noChangeAspect="1" noChangeArrowheads="1"/>
          </p:cNvPicPr>
          <p:nvPr/>
        </p:nvPicPr>
        <p:blipFill>
          <a:blip r:embed="rId4" cstate="print"/>
          <a:srcRect/>
          <a:stretch>
            <a:fillRect/>
          </a:stretch>
        </p:blipFill>
        <p:spPr bwMode="auto">
          <a:xfrm>
            <a:off x="4425950" y="825500"/>
            <a:ext cx="4718050" cy="606823"/>
          </a:xfrm>
          <a:prstGeom prst="rect">
            <a:avLst/>
          </a:prstGeom>
          <a:noFill/>
          <a:ln w="9525">
            <a:noFill/>
            <a:miter lim="800000"/>
            <a:headEnd/>
            <a:tailEnd/>
          </a:ln>
        </p:spPr>
      </p:pic>
      <p:pic>
        <p:nvPicPr>
          <p:cNvPr id="95236" name="Picture 4"/>
          <p:cNvPicPr>
            <a:picLocks noChangeAspect="1" noChangeArrowheads="1"/>
          </p:cNvPicPr>
          <p:nvPr/>
        </p:nvPicPr>
        <p:blipFill>
          <a:blip r:embed="rId5" cstate="print"/>
          <a:srcRect/>
          <a:stretch>
            <a:fillRect/>
          </a:stretch>
        </p:blipFill>
        <p:spPr bwMode="auto">
          <a:xfrm>
            <a:off x="4419600" y="1524000"/>
            <a:ext cx="2476500" cy="518583"/>
          </a:xfrm>
          <a:prstGeom prst="rect">
            <a:avLst/>
          </a:prstGeom>
          <a:noFill/>
          <a:ln w="9525">
            <a:noFill/>
            <a:miter lim="800000"/>
            <a:headEnd/>
            <a:tailEnd/>
          </a:ln>
        </p:spPr>
      </p:pic>
      <p:pic>
        <p:nvPicPr>
          <p:cNvPr id="96258" name="Picture 2"/>
          <p:cNvPicPr>
            <a:picLocks noChangeAspect="1" noChangeArrowheads="1"/>
          </p:cNvPicPr>
          <p:nvPr/>
        </p:nvPicPr>
        <p:blipFill>
          <a:blip r:embed="rId6" cstate="print"/>
          <a:srcRect/>
          <a:stretch>
            <a:fillRect/>
          </a:stretch>
        </p:blipFill>
        <p:spPr bwMode="auto">
          <a:xfrm>
            <a:off x="742951" y="2555875"/>
            <a:ext cx="7656513" cy="60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762500"/>
            <a:ext cx="6172200" cy="952500"/>
          </a:xfrm>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800" dirty="0" smtClean="0"/>
              <a:t>High levels of cholesterol in the blood increase the risk of heart disease.  For 14 year old boys, the distribution of blood cholesterol is approximately Normal with mean </a:t>
            </a:r>
            <a:r>
              <a:rPr lang="en-US" sz="2800" b="1" dirty="0" smtClean="0">
                <a:latin typeface="GreekC"/>
                <a:cs typeface="GreekC"/>
              </a:rPr>
              <a:t>m</a:t>
            </a:r>
            <a:r>
              <a:rPr lang="en-US" sz="2800" dirty="0" smtClean="0"/>
              <a:t>= 170 milligrams of cholesterol per deciliter of blood (mg/dl) and standard deviation </a:t>
            </a:r>
            <a:r>
              <a:rPr lang="en-US" sz="2800" b="1" dirty="0" smtClean="0">
                <a:latin typeface="GreekC"/>
                <a:cs typeface="GreekC"/>
              </a:rPr>
              <a:t>s</a:t>
            </a:r>
            <a:r>
              <a:rPr lang="en-US" sz="2800" dirty="0" smtClean="0"/>
              <a:t> = 30 mg/dl.  What is the first quartile of the distribution of blood cholesterol? </a:t>
            </a:r>
            <a:endParaRPr lang="en-US" sz="2800" dirty="0"/>
          </a:p>
        </p:txBody>
      </p:sp>
      <p:pic>
        <p:nvPicPr>
          <p:cNvPr id="97282" name="Picture 2"/>
          <p:cNvPicPr>
            <a:picLocks noChangeAspect="1" noChangeArrowheads="1"/>
          </p:cNvPicPr>
          <p:nvPr/>
        </p:nvPicPr>
        <p:blipFill>
          <a:blip r:embed="rId2" cstate="print"/>
          <a:srcRect/>
          <a:stretch>
            <a:fillRect/>
          </a:stretch>
        </p:blipFill>
        <p:spPr bwMode="auto">
          <a:xfrm>
            <a:off x="0" y="3229087"/>
            <a:ext cx="4495800" cy="24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2500"/>
            <a:ext cx="8763000" cy="952500"/>
          </a:xfrm>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000" dirty="0" smtClean="0"/>
              <a:t>High levels of cholesterol in the blood increase the risk of heart disease.  For 14 year old boys, the distribution of blood cholesterol is approximately Normal with mean </a:t>
            </a:r>
            <a:r>
              <a:rPr lang="en-US" sz="2000" b="1" dirty="0" smtClean="0">
                <a:latin typeface="GreekC"/>
                <a:cs typeface="GreekC"/>
              </a:rPr>
              <a:t>m</a:t>
            </a:r>
            <a:r>
              <a:rPr lang="en-US" sz="2000" dirty="0" smtClean="0"/>
              <a:t>= 170 milligrams of cholesterol per deciliter of blood (mg/dl) and standard deviation </a:t>
            </a:r>
            <a:r>
              <a:rPr lang="en-US" sz="2000" b="1" dirty="0" smtClean="0">
                <a:latin typeface="GreekC"/>
                <a:cs typeface="GreekC"/>
              </a:rPr>
              <a:t>s</a:t>
            </a:r>
            <a:r>
              <a:rPr lang="en-US" sz="2000" dirty="0" smtClean="0"/>
              <a:t> = 30 mg/dl.  What is the first quartile of the distribution of blood cholesterol? </a:t>
            </a:r>
            <a:endParaRPr lang="en-US" sz="2000" dirty="0"/>
          </a:p>
        </p:txBody>
      </p:sp>
      <p:pic>
        <p:nvPicPr>
          <p:cNvPr id="97282" name="Picture 2"/>
          <p:cNvPicPr>
            <a:picLocks noChangeAspect="1" noChangeArrowheads="1"/>
          </p:cNvPicPr>
          <p:nvPr/>
        </p:nvPicPr>
        <p:blipFill>
          <a:blip r:embed="rId2" cstate="print"/>
          <a:srcRect/>
          <a:stretch>
            <a:fillRect/>
          </a:stretch>
        </p:blipFill>
        <p:spPr bwMode="auto">
          <a:xfrm>
            <a:off x="1" y="4381500"/>
            <a:ext cx="2411649" cy="1333500"/>
          </a:xfrm>
          <a:prstGeom prst="rect">
            <a:avLst/>
          </a:prstGeom>
          <a:noFill/>
          <a:ln w="9525">
            <a:noFill/>
            <a:miter lim="800000"/>
            <a:headEnd/>
            <a:tailEnd/>
          </a:ln>
        </p:spPr>
      </p:pic>
      <p:pic>
        <p:nvPicPr>
          <p:cNvPr id="98306" name="Picture 2"/>
          <p:cNvPicPr>
            <a:picLocks noChangeAspect="1" noChangeArrowheads="1"/>
          </p:cNvPicPr>
          <p:nvPr/>
        </p:nvPicPr>
        <p:blipFill>
          <a:blip r:embed="rId3" cstate="print"/>
          <a:srcRect/>
          <a:stretch>
            <a:fillRect/>
          </a:stretch>
        </p:blipFill>
        <p:spPr bwMode="auto">
          <a:xfrm>
            <a:off x="1143000" y="1793596"/>
            <a:ext cx="4267200" cy="1996351"/>
          </a:xfrm>
          <a:prstGeom prst="rect">
            <a:avLst/>
          </a:prstGeom>
          <a:noFill/>
          <a:ln w="9525">
            <a:noFill/>
            <a:miter lim="800000"/>
            <a:headEnd/>
            <a:tailEnd/>
          </a:ln>
        </p:spPr>
      </p:pic>
      <p:pic>
        <p:nvPicPr>
          <p:cNvPr id="98308" name="Picture 4"/>
          <p:cNvPicPr>
            <a:picLocks noChangeAspect="1" noChangeArrowheads="1"/>
          </p:cNvPicPr>
          <p:nvPr/>
        </p:nvPicPr>
        <p:blipFill>
          <a:blip r:embed="rId4" cstate="print"/>
          <a:srcRect/>
          <a:stretch>
            <a:fillRect/>
          </a:stretch>
        </p:blipFill>
        <p:spPr bwMode="auto">
          <a:xfrm>
            <a:off x="1295401" y="3746500"/>
            <a:ext cx="7669213" cy="6138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62500"/>
            <a:ext cx="8763000" cy="952500"/>
          </a:xfrm>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sz="2000" dirty="0" smtClean="0"/>
              <a:t>High levels of cholesterol in the blood increase the risk of heart disease.  For 14 year old boys, the distribution of blood cholesterol is approximately Normal with mean </a:t>
            </a:r>
            <a:r>
              <a:rPr lang="en-US" sz="2000" b="1" dirty="0" smtClean="0">
                <a:latin typeface="GreekC"/>
                <a:cs typeface="GreekC"/>
              </a:rPr>
              <a:t>m</a:t>
            </a:r>
            <a:r>
              <a:rPr lang="en-US" sz="2000" dirty="0" smtClean="0"/>
              <a:t>= 170 milligrams of cholesterol per deciliter of blood (mg/dl) and standard deviation </a:t>
            </a:r>
            <a:r>
              <a:rPr lang="en-US" sz="2000" b="1" dirty="0" smtClean="0">
                <a:latin typeface="GreekC"/>
                <a:cs typeface="GreekC"/>
              </a:rPr>
              <a:t>s</a:t>
            </a:r>
            <a:r>
              <a:rPr lang="en-US" sz="2000" dirty="0" smtClean="0"/>
              <a:t> = 30 mg/dl.  What is the first quartile of the distribution of blood cholesterol? </a:t>
            </a:r>
            <a:endParaRPr lang="en-US" sz="2000" dirty="0"/>
          </a:p>
        </p:txBody>
      </p:sp>
      <p:pic>
        <p:nvPicPr>
          <p:cNvPr id="97282" name="Picture 2"/>
          <p:cNvPicPr>
            <a:picLocks noChangeAspect="1" noChangeArrowheads="1"/>
          </p:cNvPicPr>
          <p:nvPr/>
        </p:nvPicPr>
        <p:blipFill>
          <a:blip r:embed="rId2" cstate="print"/>
          <a:srcRect/>
          <a:stretch>
            <a:fillRect/>
          </a:stretch>
        </p:blipFill>
        <p:spPr bwMode="auto">
          <a:xfrm>
            <a:off x="1" y="4381500"/>
            <a:ext cx="2411649" cy="1333500"/>
          </a:xfrm>
          <a:prstGeom prst="rect">
            <a:avLst/>
          </a:prstGeom>
          <a:noFill/>
          <a:ln w="9525">
            <a:noFill/>
            <a:miter lim="800000"/>
            <a:headEnd/>
            <a:tailEnd/>
          </a:ln>
        </p:spPr>
      </p:pic>
      <p:pic>
        <p:nvPicPr>
          <p:cNvPr id="98306" name="Picture 2"/>
          <p:cNvPicPr>
            <a:picLocks noChangeAspect="1" noChangeArrowheads="1"/>
          </p:cNvPicPr>
          <p:nvPr/>
        </p:nvPicPr>
        <p:blipFill>
          <a:blip r:embed="rId3" cstate="print"/>
          <a:srcRect/>
          <a:stretch>
            <a:fillRect/>
          </a:stretch>
        </p:blipFill>
        <p:spPr bwMode="auto">
          <a:xfrm>
            <a:off x="304800" y="1866900"/>
            <a:ext cx="2057400" cy="962526"/>
          </a:xfrm>
          <a:prstGeom prst="rect">
            <a:avLst/>
          </a:prstGeom>
          <a:noFill/>
          <a:ln w="9525">
            <a:noFill/>
            <a:miter lim="800000"/>
            <a:headEnd/>
            <a:tailEnd/>
          </a:ln>
        </p:spPr>
      </p:pic>
      <p:pic>
        <p:nvPicPr>
          <p:cNvPr id="98308" name="Picture 4"/>
          <p:cNvPicPr>
            <a:picLocks noChangeAspect="1" noChangeArrowheads="1"/>
          </p:cNvPicPr>
          <p:nvPr/>
        </p:nvPicPr>
        <p:blipFill>
          <a:blip r:embed="rId4" cstate="print"/>
          <a:srcRect/>
          <a:stretch>
            <a:fillRect/>
          </a:stretch>
        </p:blipFill>
        <p:spPr bwMode="auto">
          <a:xfrm>
            <a:off x="2971800" y="1790700"/>
            <a:ext cx="5867400" cy="469618"/>
          </a:xfrm>
          <a:prstGeom prst="rect">
            <a:avLst/>
          </a:prstGeom>
          <a:noFill/>
          <a:ln w="9525">
            <a:noFill/>
            <a:miter lim="800000"/>
            <a:headEnd/>
            <a:tailEnd/>
          </a:ln>
        </p:spPr>
      </p:pic>
      <p:pic>
        <p:nvPicPr>
          <p:cNvPr id="99330" name="Picture 2"/>
          <p:cNvPicPr>
            <a:picLocks noChangeAspect="1" noChangeArrowheads="1"/>
          </p:cNvPicPr>
          <p:nvPr/>
        </p:nvPicPr>
        <p:blipFill>
          <a:blip r:embed="rId5" cstate="print"/>
          <a:srcRect/>
          <a:stretch>
            <a:fillRect/>
          </a:stretch>
        </p:blipFill>
        <p:spPr bwMode="auto">
          <a:xfrm>
            <a:off x="4114800" y="2247900"/>
            <a:ext cx="3044112" cy="767292"/>
          </a:xfrm>
          <a:prstGeom prst="rect">
            <a:avLst/>
          </a:prstGeom>
          <a:noFill/>
          <a:ln w="9525">
            <a:noFill/>
            <a:miter lim="800000"/>
            <a:headEnd/>
            <a:tailEnd/>
          </a:ln>
        </p:spPr>
      </p:pic>
      <p:pic>
        <p:nvPicPr>
          <p:cNvPr id="99331" name="Picture 3"/>
          <p:cNvPicPr>
            <a:picLocks noChangeAspect="1" noChangeArrowheads="1"/>
          </p:cNvPicPr>
          <p:nvPr/>
        </p:nvPicPr>
        <p:blipFill>
          <a:blip r:embed="rId6" cstate="print"/>
          <a:srcRect/>
          <a:stretch>
            <a:fillRect/>
          </a:stretch>
        </p:blipFill>
        <p:spPr bwMode="auto">
          <a:xfrm>
            <a:off x="1905000" y="2933700"/>
            <a:ext cx="5867400" cy="686246"/>
          </a:xfrm>
          <a:prstGeom prst="rect">
            <a:avLst/>
          </a:prstGeom>
          <a:noFill/>
          <a:ln w="9525">
            <a:noFill/>
            <a:miter lim="800000"/>
            <a:headEnd/>
            <a:tailEnd/>
          </a:ln>
        </p:spPr>
      </p:pic>
      <p:sp>
        <p:nvSpPr>
          <p:cNvPr id="9" name="TextBox 8"/>
          <p:cNvSpPr txBox="1"/>
          <p:nvPr/>
        </p:nvSpPr>
        <p:spPr>
          <a:xfrm>
            <a:off x="2590800" y="3492500"/>
            <a:ext cx="6400800" cy="1569660"/>
          </a:xfrm>
          <a:prstGeom prst="rect">
            <a:avLst/>
          </a:prstGeom>
          <a:noFill/>
        </p:spPr>
        <p:txBody>
          <a:bodyPr wrap="square" rtlCol="0">
            <a:spAutoFit/>
          </a:bodyPr>
          <a:lstStyle/>
          <a:p>
            <a:r>
              <a:rPr lang="en-US" sz="3200" b="1" dirty="0" smtClean="0">
                <a:solidFill>
                  <a:srgbClr val="C00000"/>
                </a:solidFill>
              </a:rPr>
              <a:t>The first quartile of blood cholesterol levels in 14 year old boys is about 150 mg/dl</a:t>
            </a:r>
            <a:endParaRPr 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5" name="Rectangle 4"/>
          <p:cNvSpPr/>
          <p:nvPr/>
        </p:nvSpPr>
        <p:spPr>
          <a:xfrm>
            <a:off x="1524001" y="2413000"/>
            <a:ext cx="5716373" cy="707886"/>
          </a:xfrm>
          <a:prstGeom prst="rect">
            <a:avLst/>
          </a:prstGeom>
        </p:spPr>
        <p:txBody>
          <a:bodyPr wrap="none">
            <a:spAutoFit/>
          </a:bodyPr>
          <a:lstStyle/>
          <a:p>
            <a:r>
              <a:rPr lang="en-US" sz="4000" b="1" dirty="0" smtClean="0">
                <a:solidFill>
                  <a:srgbClr val="0070C0"/>
                </a:solidFill>
              </a:rPr>
              <a:t>Sketch the Normal model.</a:t>
            </a:r>
            <a:endParaRPr lang="en-US" sz="4000" b="1"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Shifting Data</a:t>
            </a:r>
          </a:p>
        </p:txBody>
      </p:sp>
      <p:sp>
        <p:nvSpPr>
          <p:cNvPr id="556035" name="Rectangle 3"/>
          <p:cNvSpPr>
            <a:spLocks noGrp="1" noChangeArrowheads="1"/>
          </p:cNvSpPr>
          <p:nvPr>
            <p:ph type="body" idx="1"/>
          </p:nvPr>
        </p:nvSpPr>
        <p:spPr>
          <a:ln/>
        </p:spPr>
        <p:txBody>
          <a:bodyPr/>
          <a:lstStyle/>
          <a:p>
            <a:pPr marL="342900" indent="-342900">
              <a:lnSpc>
                <a:spcPct val="90000"/>
              </a:lnSpc>
            </a:pPr>
            <a:r>
              <a:rPr lang="en-US"/>
              <a:t>Shifting data:</a:t>
            </a:r>
          </a:p>
          <a:p>
            <a:pPr marL="742950" lvl="1" indent="-285750">
              <a:lnSpc>
                <a:spcPct val="90000"/>
              </a:lnSpc>
            </a:pPr>
            <a:r>
              <a:rPr lang="en-US"/>
              <a:t>Adding (or subtracting) a </a:t>
            </a:r>
            <a:r>
              <a:rPr lang="en-US" i="1"/>
              <a:t>constant</a:t>
            </a:r>
            <a:r>
              <a:rPr lang="en-US"/>
              <a:t> amount to each value just adds (or subtracts) the same constant to (from) the mean. This is true for the median and other measures of position too.</a:t>
            </a:r>
          </a:p>
          <a:p>
            <a:pPr marL="742950" lvl="1" indent="-285750">
              <a:lnSpc>
                <a:spcPct val="90000"/>
              </a:lnSpc>
            </a:pPr>
            <a:r>
              <a:rPr lang="en-US"/>
              <a:t>In general, adding a constant to every data value adds the same constant to measures of center and percentiles, but leaves measures of spread unchanged.</a:t>
            </a:r>
          </a:p>
        </p:txBody>
      </p:sp>
    </p:spTree>
    <p:extLst>
      <p:ext uri="{BB962C8B-B14F-4D97-AF65-F5344CB8AC3E}">
        <p14:creationId xmlns:p14="http://schemas.microsoft.com/office/powerpoint/2010/main" xmlns="" val="10761073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2642" name="Picture 2"/>
          <p:cNvPicPr>
            <a:picLocks noChangeAspect="1" noChangeArrowheads="1"/>
          </p:cNvPicPr>
          <p:nvPr/>
        </p:nvPicPr>
        <p:blipFill>
          <a:blip r:embed="rId3" cstate="print"/>
          <a:srcRect/>
          <a:stretch>
            <a:fillRect/>
          </a:stretch>
        </p:blipFill>
        <p:spPr bwMode="auto">
          <a:xfrm>
            <a:off x="3810000" y="1409700"/>
            <a:ext cx="4800600" cy="3252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6" name="Rectangle 5"/>
          <p:cNvSpPr/>
          <p:nvPr/>
        </p:nvSpPr>
        <p:spPr>
          <a:xfrm>
            <a:off x="609601" y="2286000"/>
            <a:ext cx="7996869" cy="584775"/>
          </a:xfrm>
          <a:prstGeom prst="rect">
            <a:avLst/>
          </a:prstGeom>
        </p:spPr>
        <p:txBody>
          <a:bodyPr wrap="none">
            <a:spAutoFit/>
          </a:bodyPr>
          <a:lstStyle/>
          <a:p>
            <a:r>
              <a:rPr lang="en-US" sz="3200" b="1" dirty="0" smtClean="0">
                <a:solidFill>
                  <a:srgbClr val="0070C0"/>
                </a:solidFill>
              </a:rPr>
              <a:t>What percent of all cars get less than 15 mpg?</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3666" name="Picture 2"/>
          <p:cNvPicPr>
            <a:picLocks noChangeAspect="1" noChangeArrowheads="1"/>
          </p:cNvPicPr>
          <p:nvPr/>
        </p:nvPicPr>
        <p:blipFill>
          <a:blip r:embed="rId3" cstate="print"/>
          <a:srcRect/>
          <a:stretch>
            <a:fillRect/>
          </a:stretch>
        </p:blipFill>
        <p:spPr bwMode="auto">
          <a:xfrm>
            <a:off x="2743200" y="2247900"/>
            <a:ext cx="6216650" cy="2169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3666" name="Picture 2"/>
          <p:cNvPicPr>
            <a:picLocks noChangeAspect="1" noChangeArrowheads="1"/>
          </p:cNvPicPr>
          <p:nvPr/>
        </p:nvPicPr>
        <p:blipFill>
          <a:blip r:embed="rId3" cstate="print"/>
          <a:srcRect/>
          <a:stretch>
            <a:fillRect/>
          </a:stretch>
        </p:blipFill>
        <p:spPr bwMode="auto">
          <a:xfrm>
            <a:off x="0" y="2247900"/>
            <a:ext cx="4419600" cy="1542065"/>
          </a:xfrm>
          <a:prstGeom prst="rect">
            <a:avLst/>
          </a:prstGeom>
          <a:noFill/>
          <a:ln w="9525">
            <a:noFill/>
            <a:miter lim="800000"/>
            <a:headEnd/>
            <a:tailEnd/>
          </a:ln>
        </p:spPr>
      </p:pic>
      <p:pic>
        <p:nvPicPr>
          <p:cNvPr id="114690" name="Picture 2"/>
          <p:cNvPicPr>
            <a:picLocks noChangeAspect="1" noChangeArrowheads="1"/>
          </p:cNvPicPr>
          <p:nvPr/>
        </p:nvPicPr>
        <p:blipFill>
          <a:blip r:embed="rId4" cstate="print"/>
          <a:srcRect/>
          <a:stretch>
            <a:fillRect/>
          </a:stretch>
        </p:blipFill>
        <p:spPr bwMode="auto">
          <a:xfrm>
            <a:off x="4953000" y="2222500"/>
            <a:ext cx="3606800" cy="1492250"/>
          </a:xfrm>
          <a:prstGeom prst="rect">
            <a:avLst/>
          </a:prstGeom>
          <a:noFill/>
          <a:ln w="38100">
            <a:solidFill>
              <a:srgbClr val="C00000"/>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7" name="Rectangle 6"/>
          <p:cNvSpPr/>
          <p:nvPr/>
        </p:nvSpPr>
        <p:spPr>
          <a:xfrm>
            <a:off x="1371600" y="2159000"/>
            <a:ext cx="6400800" cy="1077218"/>
          </a:xfrm>
          <a:prstGeom prst="rect">
            <a:avLst/>
          </a:prstGeom>
        </p:spPr>
        <p:txBody>
          <a:bodyPr wrap="square">
            <a:spAutoFit/>
          </a:bodyPr>
          <a:lstStyle/>
          <a:p>
            <a:r>
              <a:rPr lang="en-US" sz="3200" b="1" dirty="0" smtClean="0">
                <a:solidFill>
                  <a:srgbClr val="0070C0"/>
                </a:solidFill>
              </a:rPr>
              <a:t>What percent of all cars get between 20 and 30 mpg?</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5714" name="Picture 2"/>
          <p:cNvPicPr>
            <a:picLocks noChangeAspect="1" noChangeArrowheads="1"/>
          </p:cNvPicPr>
          <p:nvPr/>
        </p:nvPicPr>
        <p:blipFill>
          <a:blip r:embed="rId3" cstate="print"/>
          <a:srcRect/>
          <a:stretch>
            <a:fillRect/>
          </a:stretch>
        </p:blipFill>
        <p:spPr bwMode="auto">
          <a:xfrm>
            <a:off x="152400" y="1460500"/>
            <a:ext cx="8839200" cy="2383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5714" name="Picture 2"/>
          <p:cNvPicPr>
            <a:picLocks noChangeAspect="1" noChangeArrowheads="1"/>
          </p:cNvPicPr>
          <p:nvPr/>
        </p:nvPicPr>
        <p:blipFill>
          <a:blip r:embed="rId3" cstate="print"/>
          <a:srcRect/>
          <a:stretch>
            <a:fillRect/>
          </a:stretch>
        </p:blipFill>
        <p:spPr bwMode="auto">
          <a:xfrm>
            <a:off x="1295400" y="1409700"/>
            <a:ext cx="5410200" cy="1458984"/>
          </a:xfrm>
          <a:prstGeom prst="rect">
            <a:avLst/>
          </a:prstGeom>
          <a:noFill/>
          <a:ln w="9525">
            <a:noFill/>
            <a:miter lim="800000"/>
            <a:headEnd/>
            <a:tailEnd/>
          </a:ln>
        </p:spPr>
      </p:pic>
      <p:sp>
        <p:nvSpPr>
          <p:cNvPr id="6" name="Rectangle 5"/>
          <p:cNvSpPr/>
          <p:nvPr/>
        </p:nvSpPr>
        <p:spPr>
          <a:xfrm>
            <a:off x="1295400" y="2921000"/>
            <a:ext cx="6858000" cy="1384995"/>
          </a:xfrm>
          <a:prstGeom prst="rect">
            <a:avLst/>
          </a:prstGeom>
        </p:spPr>
        <p:txBody>
          <a:bodyPr wrap="square">
            <a:spAutoFit/>
          </a:bodyPr>
          <a:lstStyle/>
          <a:p>
            <a:r>
              <a:rPr lang="en-US" sz="2800" b="1" dirty="0" smtClean="0">
                <a:solidFill>
                  <a:srgbClr val="C00000"/>
                </a:solidFill>
              </a:rPr>
              <a:t>According to the Normal model, about 58.89% of cars are expected to get between 20 and 30 mpg.</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7" name="Rectangle 6"/>
          <p:cNvSpPr/>
          <p:nvPr/>
        </p:nvSpPr>
        <p:spPr>
          <a:xfrm>
            <a:off x="1371600" y="2159000"/>
            <a:ext cx="6400800" cy="1077218"/>
          </a:xfrm>
          <a:prstGeom prst="rect">
            <a:avLst/>
          </a:prstGeom>
        </p:spPr>
        <p:txBody>
          <a:bodyPr wrap="square">
            <a:spAutoFit/>
          </a:bodyPr>
          <a:lstStyle/>
          <a:p>
            <a:r>
              <a:rPr lang="en-US" sz="3200" b="1" dirty="0" smtClean="0">
                <a:solidFill>
                  <a:srgbClr val="0070C0"/>
                </a:solidFill>
              </a:rPr>
              <a:t>What percent of cars get more than 40 mpg?</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6738" name="Picture 2"/>
          <p:cNvPicPr>
            <a:picLocks noChangeAspect="1" noChangeArrowheads="1"/>
          </p:cNvPicPr>
          <p:nvPr/>
        </p:nvPicPr>
        <p:blipFill>
          <a:blip r:embed="rId3" cstate="print"/>
          <a:srcRect/>
          <a:stretch>
            <a:fillRect/>
          </a:stretch>
        </p:blipFill>
        <p:spPr bwMode="auto">
          <a:xfrm>
            <a:off x="990601" y="1333500"/>
            <a:ext cx="7034213" cy="2677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6738" name="Picture 2"/>
          <p:cNvPicPr>
            <a:picLocks noChangeAspect="1" noChangeArrowheads="1"/>
          </p:cNvPicPr>
          <p:nvPr/>
        </p:nvPicPr>
        <p:blipFill>
          <a:blip r:embed="rId3" cstate="print"/>
          <a:srcRect/>
          <a:stretch>
            <a:fillRect/>
          </a:stretch>
        </p:blipFill>
        <p:spPr bwMode="auto">
          <a:xfrm>
            <a:off x="304800" y="1397000"/>
            <a:ext cx="4495800" cy="1711333"/>
          </a:xfrm>
          <a:prstGeom prst="rect">
            <a:avLst/>
          </a:prstGeom>
          <a:noFill/>
          <a:ln w="9525">
            <a:noFill/>
            <a:miter lim="800000"/>
            <a:headEnd/>
            <a:tailEnd/>
          </a:ln>
        </p:spPr>
      </p:pic>
      <p:sp>
        <p:nvSpPr>
          <p:cNvPr id="6" name="Rectangle 5"/>
          <p:cNvSpPr/>
          <p:nvPr/>
        </p:nvSpPr>
        <p:spPr>
          <a:xfrm>
            <a:off x="5029200" y="1905000"/>
            <a:ext cx="3886200" cy="2554545"/>
          </a:xfrm>
          <a:prstGeom prst="rect">
            <a:avLst/>
          </a:prstGeom>
        </p:spPr>
        <p:txBody>
          <a:bodyPr wrap="square">
            <a:spAutoFit/>
          </a:bodyPr>
          <a:lstStyle/>
          <a:p>
            <a:r>
              <a:rPr lang="en-US" sz="3200" b="1" dirty="0" smtClean="0">
                <a:solidFill>
                  <a:srgbClr val="C00000"/>
                </a:solidFill>
              </a:rPr>
              <a:t>According to the Normal model, only about 0.38% of cars are expected to get more than 40 mpg.</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dirty="0"/>
              <a:t>Shifting </a:t>
            </a:r>
            <a:r>
              <a:rPr lang="en-US" dirty="0" smtClean="0"/>
              <a:t>Data</a:t>
            </a:r>
            <a:endParaRPr lang="en-US" dirty="0"/>
          </a:p>
        </p:txBody>
      </p:sp>
      <p:sp>
        <p:nvSpPr>
          <p:cNvPr id="557059" name="Rectangle 3"/>
          <p:cNvSpPr>
            <a:spLocks noGrp="1" noChangeArrowheads="1"/>
          </p:cNvSpPr>
          <p:nvPr>
            <p:ph type="body" idx="1"/>
          </p:nvPr>
        </p:nvSpPr>
        <p:spPr>
          <a:noFill/>
          <a:ln/>
        </p:spPr>
        <p:txBody>
          <a:bodyPr/>
          <a:lstStyle/>
          <a:p>
            <a:pPr marL="342900" indent="-342900"/>
            <a:r>
              <a:rPr lang="en-US"/>
              <a:t>The following histograms show a </a:t>
            </a:r>
            <a:r>
              <a:rPr lang="en-US">
                <a:solidFill>
                  <a:schemeClr val="hlink"/>
                </a:solidFill>
              </a:rPr>
              <a:t>shift</a:t>
            </a:r>
            <a:r>
              <a:rPr lang="en-US"/>
              <a:t> from men’s actual weights to kilograms above recommended weight:</a:t>
            </a:r>
          </a:p>
        </p:txBody>
      </p:sp>
      <p:pic>
        <p:nvPicPr>
          <p:cNvPr id="557060" name="Picture 4" descr="06-01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905000"/>
            <a:ext cx="3159126"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7061" name="Picture 5" descr="06-02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876604"/>
            <a:ext cx="3048000" cy="2141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58352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7" name="Rectangle 6"/>
          <p:cNvSpPr/>
          <p:nvPr/>
        </p:nvSpPr>
        <p:spPr>
          <a:xfrm>
            <a:off x="1371600" y="2159000"/>
            <a:ext cx="6400800" cy="1077218"/>
          </a:xfrm>
          <a:prstGeom prst="rect">
            <a:avLst/>
          </a:prstGeom>
        </p:spPr>
        <p:txBody>
          <a:bodyPr wrap="square">
            <a:spAutoFit/>
          </a:bodyPr>
          <a:lstStyle/>
          <a:p>
            <a:r>
              <a:rPr lang="en-US" sz="3200" b="1" dirty="0" smtClean="0">
                <a:solidFill>
                  <a:srgbClr val="0070C0"/>
                </a:solidFill>
              </a:rPr>
              <a:t>Describe the fuel efficiency of the worst 20% of all cars</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7762" name="Picture 2"/>
          <p:cNvPicPr>
            <a:picLocks noChangeAspect="1" noChangeArrowheads="1"/>
          </p:cNvPicPr>
          <p:nvPr/>
        </p:nvPicPr>
        <p:blipFill>
          <a:blip r:embed="rId3" cstate="print"/>
          <a:srcRect/>
          <a:stretch>
            <a:fillRect/>
          </a:stretch>
        </p:blipFill>
        <p:spPr bwMode="auto">
          <a:xfrm>
            <a:off x="533401" y="1333500"/>
            <a:ext cx="7478713"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7762" name="Picture 2"/>
          <p:cNvPicPr>
            <a:picLocks noChangeAspect="1" noChangeArrowheads="1"/>
          </p:cNvPicPr>
          <p:nvPr/>
        </p:nvPicPr>
        <p:blipFill>
          <a:blip r:embed="rId3" cstate="print"/>
          <a:srcRect/>
          <a:stretch>
            <a:fillRect/>
          </a:stretch>
        </p:blipFill>
        <p:spPr bwMode="auto">
          <a:xfrm>
            <a:off x="228600" y="1524000"/>
            <a:ext cx="4387512" cy="1397000"/>
          </a:xfrm>
          <a:prstGeom prst="rect">
            <a:avLst/>
          </a:prstGeom>
          <a:noFill/>
          <a:ln w="9525">
            <a:noFill/>
            <a:miter lim="800000"/>
            <a:headEnd/>
            <a:tailEnd/>
          </a:ln>
        </p:spPr>
      </p:pic>
      <p:sp>
        <p:nvSpPr>
          <p:cNvPr id="6" name="Rectangle 5"/>
          <p:cNvSpPr/>
          <p:nvPr/>
        </p:nvSpPr>
        <p:spPr>
          <a:xfrm>
            <a:off x="5029200" y="1587500"/>
            <a:ext cx="3657600" cy="2246769"/>
          </a:xfrm>
          <a:prstGeom prst="rect">
            <a:avLst/>
          </a:prstGeom>
        </p:spPr>
        <p:txBody>
          <a:bodyPr wrap="square">
            <a:spAutoFit/>
          </a:bodyPr>
          <a:lstStyle/>
          <a:p>
            <a:r>
              <a:rPr lang="en-US" sz="2800" b="1" dirty="0" smtClean="0">
                <a:solidFill>
                  <a:srgbClr val="C00000"/>
                </a:solidFill>
              </a:rPr>
              <a:t>According to the Normal model, the worst 20% of cars have fuel efficiency less than about  18.95 mpg.</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7" name="Rectangle 6"/>
          <p:cNvSpPr/>
          <p:nvPr/>
        </p:nvSpPr>
        <p:spPr>
          <a:xfrm>
            <a:off x="1371600" y="2159000"/>
            <a:ext cx="6400800" cy="1077218"/>
          </a:xfrm>
          <a:prstGeom prst="rect">
            <a:avLst/>
          </a:prstGeom>
        </p:spPr>
        <p:txBody>
          <a:bodyPr wrap="square">
            <a:spAutoFit/>
          </a:bodyPr>
          <a:lstStyle/>
          <a:p>
            <a:r>
              <a:rPr lang="en-US" sz="3200" b="1" dirty="0" smtClean="0">
                <a:solidFill>
                  <a:srgbClr val="0070C0"/>
                </a:solidFill>
              </a:rPr>
              <a:t>What gas mileage represents the third quartile?</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8786" name="Picture 2"/>
          <p:cNvPicPr>
            <a:picLocks noChangeAspect="1" noChangeArrowheads="1"/>
          </p:cNvPicPr>
          <p:nvPr/>
        </p:nvPicPr>
        <p:blipFill>
          <a:blip r:embed="rId3" cstate="print"/>
          <a:srcRect/>
          <a:stretch>
            <a:fillRect/>
          </a:stretch>
        </p:blipFill>
        <p:spPr bwMode="auto">
          <a:xfrm>
            <a:off x="685801" y="1460500"/>
            <a:ext cx="7631113"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8786" name="Picture 2"/>
          <p:cNvPicPr>
            <a:picLocks noChangeAspect="1" noChangeArrowheads="1"/>
          </p:cNvPicPr>
          <p:nvPr/>
        </p:nvPicPr>
        <p:blipFill>
          <a:blip r:embed="rId3" cstate="print"/>
          <a:srcRect/>
          <a:stretch>
            <a:fillRect/>
          </a:stretch>
        </p:blipFill>
        <p:spPr bwMode="auto">
          <a:xfrm>
            <a:off x="381000" y="1714500"/>
            <a:ext cx="4648200" cy="1547143"/>
          </a:xfrm>
          <a:prstGeom prst="rect">
            <a:avLst/>
          </a:prstGeom>
          <a:noFill/>
          <a:ln w="9525">
            <a:noFill/>
            <a:miter lim="800000"/>
            <a:headEnd/>
            <a:tailEnd/>
          </a:ln>
        </p:spPr>
      </p:pic>
      <p:sp>
        <p:nvSpPr>
          <p:cNvPr id="6" name="Rectangle 5"/>
          <p:cNvSpPr/>
          <p:nvPr/>
        </p:nvSpPr>
        <p:spPr>
          <a:xfrm>
            <a:off x="5181600" y="1524000"/>
            <a:ext cx="3581400" cy="2677656"/>
          </a:xfrm>
          <a:prstGeom prst="rect">
            <a:avLst/>
          </a:prstGeom>
        </p:spPr>
        <p:txBody>
          <a:bodyPr wrap="square">
            <a:spAutoFit/>
          </a:bodyPr>
          <a:lstStyle/>
          <a:p>
            <a:r>
              <a:rPr lang="en-US" sz="2800" b="1" dirty="0" smtClean="0">
                <a:solidFill>
                  <a:srgbClr val="C00000"/>
                </a:solidFill>
              </a:rPr>
              <a:t>According to the Normal model, the third quartile of the distribution of fuel efficiency is about 28.05 mpg.</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7" name="Rectangle 6"/>
          <p:cNvSpPr/>
          <p:nvPr/>
        </p:nvSpPr>
        <p:spPr>
          <a:xfrm>
            <a:off x="1371600" y="2159000"/>
            <a:ext cx="6400800" cy="1077218"/>
          </a:xfrm>
          <a:prstGeom prst="rect">
            <a:avLst/>
          </a:prstGeom>
        </p:spPr>
        <p:txBody>
          <a:bodyPr wrap="square">
            <a:spAutoFit/>
          </a:bodyPr>
          <a:lstStyle/>
          <a:p>
            <a:r>
              <a:rPr lang="en-US" sz="3200" b="1" dirty="0" smtClean="0">
                <a:solidFill>
                  <a:srgbClr val="0070C0"/>
                </a:solidFill>
              </a:rPr>
              <a:t>Describe the gas mileage of the most efficient 5% of all cars.</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9810" name="Picture 2"/>
          <p:cNvPicPr>
            <a:picLocks noChangeAspect="1" noChangeArrowheads="1"/>
          </p:cNvPicPr>
          <p:nvPr/>
        </p:nvPicPr>
        <p:blipFill>
          <a:blip r:embed="rId3" cstate="print"/>
          <a:srcRect/>
          <a:stretch>
            <a:fillRect/>
          </a:stretch>
        </p:blipFill>
        <p:spPr bwMode="auto">
          <a:xfrm>
            <a:off x="304800" y="1485900"/>
            <a:ext cx="7504113" cy="263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pic>
        <p:nvPicPr>
          <p:cNvPr id="119810" name="Picture 2"/>
          <p:cNvPicPr>
            <a:picLocks noChangeAspect="1" noChangeArrowheads="1"/>
          </p:cNvPicPr>
          <p:nvPr/>
        </p:nvPicPr>
        <p:blipFill>
          <a:blip r:embed="rId3" cstate="print"/>
          <a:srcRect/>
          <a:stretch>
            <a:fillRect/>
          </a:stretch>
        </p:blipFill>
        <p:spPr bwMode="auto">
          <a:xfrm>
            <a:off x="152400" y="1524000"/>
            <a:ext cx="4648200" cy="1632328"/>
          </a:xfrm>
          <a:prstGeom prst="rect">
            <a:avLst/>
          </a:prstGeom>
          <a:noFill/>
          <a:ln w="9525">
            <a:noFill/>
            <a:miter lim="800000"/>
            <a:headEnd/>
            <a:tailEnd/>
          </a:ln>
        </p:spPr>
      </p:pic>
      <p:sp>
        <p:nvSpPr>
          <p:cNvPr id="6" name="Rectangle 5"/>
          <p:cNvSpPr/>
          <p:nvPr/>
        </p:nvSpPr>
        <p:spPr>
          <a:xfrm>
            <a:off x="5105400" y="1651000"/>
            <a:ext cx="3581400" cy="2677656"/>
          </a:xfrm>
          <a:prstGeom prst="rect">
            <a:avLst/>
          </a:prstGeom>
        </p:spPr>
        <p:txBody>
          <a:bodyPr wrap="square">
            <a:spAutoFit/>
          </a:bodyPr>
          <a:lstStyle/>
          <a:p>
            <a:r>
              <a:rPr lang="en-US" sz="2800" b="1" dirty="0" smtClean="0">
                <a:solidFill>
                  <a:srgbClr val="C00000"/>
                </a:solidFill>
              </a:rPr>
              <a:t>According to the Normal model, we can expect the most efficient 5% of cars to have fuel efficiency in excess of 33.87 mpg.</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Suppose a Normal model describes the fuel efficiency of cars currently registered in your state. The mean is 24 mpg, with a standard deviation of 6 mpg.</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7" name="Rectangle 6"/>
          <p:cNvSpPr/>
          <p:nvPr/>
        </p:nvSpPr>
        <p:spPr>
          <a:xfrm>
            <a:off x="1371600" y="2159000"/>
            <a:ext cx="6400800" cy="1077218"/>
          </a:xfrm>
          <a:prstGeom prst="rect">
            <a:avLst/>
          </a:prstGeom>
        </p:spPr>
        <p:txBody>
          <a:bodyPr wrap="square">
            <a:spAutoFit/>
          </a:bodyPr>
          <a:lstStyle/>
          <a:p>
            <a:r>
              <a:rPr lang="en-US" sz="3200" b="1" dirty="0" smtClean="0">
                <a:solidFill>
                  <a:srgbClr val="0070C0"/>
                </a:solidFill>
              </a:rPr>
              <a:t>What gas mileage would you consider unusual? Why?</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A constant is added to all data points</a:t>
            </a:r>
          </a:p>
          <a:p>
            <a:endParaRPr lang="en-US" dirty="0" smtClean="0"/>
          </a:p>
          <a:p>
            <a:r>
              <a:rPr lang="en-US" dirty="0" smtClean="0"/>
              <a:t>How are the following affected?</a:t>
            </a:r>
          </a:p>
          <a:p>
            <a:endParaRPr lang="en-US" dirty="0" smtClean="0"/>
          </a:p>
          <a:p>
            <a:r>
              <a:rPr lang="en-US" dirty="0" smtClean="0"/>
              <a:t>Mean – Increases by constant</a:t>
            </a:r>
          </a:p>
          <a:p>
            <a:r>
              <a:rPr lang="en-US" dirty="0" smtClean="0"/>
              <a:t>Median – Increases by constant</a:t>
            </a:r>
          </a:p>
          <a:p>
            <a:r>
              <a:rPr lang="en-US" dirty="0" smtClean="0"/>
              <a:t>Standard Deviation – No Change</a:t>
            </a:r>
          </a:p>
          <a:p>
            <a:endParaRPr lang="en-US" dirty="0" smtClean="0"/>
          </a:p>
        </p:txBody>
      </p:sp>
      <p:sp>
        <p:nvSpPr>
          <p:cNvPr id="4" name="Rectangle 3"/>
          <p:cNvSpPr/>
          <p:nvPr/>
        </p:nvSpPr>
        <p:spPr>
          <a:xfrm>
            <a:off x="2133600" y="2628900"/>
            <a:ext cx="42672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3238500"/>
            <a:ext cx="42672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3771900"/>
            <a:ext cx="4267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62500"/>
            <a:ext cx="4267200" cy="952500"/>
          </a:xfrm>
        </p:spPr>
        <p:txBody>
          <a:bodyPr/>
          <a:lstStyle/>
          <a:p>
            <a:r>
              <a:rPr lang="en-US" dirty="0" smtClean="0"/>
              <a:t>Practice</a:t>
            </a:r>
            <a:endParaRPr lang="en-US" dirty="0"/>
          </a:p>
        </p:txBody>
      </p:sp>
      <p:sp>
        <p:nvSpPr>
          <p:cNvPr id="3" name="Content Placeholder 2"/>
          <p:cNvSpPr>
            <a:spLocks noGrp="1"/>
          </p:cNvSpPr>
          <p:nvPr>
            <p:ph idx="1"/>
          </p:nvPr>
        </p:nvSpPr>
        <p:spPr/>
        <p:txBody>
          <a:bodyPr>
            <a:normAutofit/>
          </a:bodyPr>
          <a:lstStyle/>
          <a:p>
            <a:r>
              <a:rPr lang="en-US" sz="2400" dirty="0" smtClean="0"/>
              <a:t>Suppose a Normal model describes the fuel efficiency of cars currently registered in your state. The mean is 24 mpg, with a standard deviation of 6 mpg.</a:t>
            </a:r>
            <a:endParaRPr lang="en-US" sz="2400" dirty="0"/>
          </a:p>
        </p:txBody>
      </p:sp>
      <p:pic>
        <p:nvPicPr>
          <p:cNvPr id="111618" name="Picture 2"/>
          <p:cNvPicPr>
            <a:picLocks noChangeAspect="1" noChangeArrowheads="1"/>
          </p:cNvPicPr>
          <p:nvPr/>
        </p:nvPicPr>
        <p:blipFill>
          <a:blip r:embed="rId2" cstate="print"/>
          <a:srcRect/>
          <a:stretch>
            <a:fillRect/>
          </a:stretch>
        </p:blipFill>
        <p:spPr bwMode="auto">
          <a:xfrm>
            <a:off x="1" y="4111625"/>
            <a:ext cx="4666245" cy="1603375"/>
          </a:xfrm>
          <a:prstGeom prst="rect">
            <a:avLst/>
          </a:prstGeom>
          <a:noFill/>
          <a:ln w="9525">
            <a:noFill/>
            <a:miter lim="800000"/>
            <a:headEnd/>
            <a:tailEnd/>
          </a:ln>
        </p:spPr>
      </p:pic>
      <p:sp>
        <p:nvSpPr>
          <p:cNvPr id="6" name="Rectangle 5"/>
          <p:cNvSpPr/>
          <p:nvPr/>
        </p:nvSpPr>
        <p:spPr>
          <a:xfrm>
            <a:off x="381000" y="1397000"/>
            <a:ext cx="8534400" cy="3108543"/>
          </a:xfrm>
          <a:prstGeom prst="rect">
            <a:avLst/>
          </a:prstGeom>
        </p:spPr>
        <p:txBody>
          <a:bodyPr wrap="square">
            <a:spAutoFit/>
          </a:bodyPr>
          <a:lstStyle/>
          <a:p>
            <a:r>
              <a:rPr lang="en-US" sz="2800" b="1" dirty="0" smtClean="0">
                <a:solidFill>
                  <a:srgbClr val="C00000"/>
                </a:solidFill>
              </a:rPr>
              <a:t>It depends on your definition of unusual. If ±2 standard deviations is considered unusual, then, according to the Normal model, any gas mileage below 12 mpg or above 36 mpg would be considered unusual. If ±3 standard deviations is considered unusual, then, according to the Normal model, any gas mileage below 6 mpg or above 42 mpg would be considered unusual.</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Probability Plot</a:t>
            </a:r>
            <a:endParaRPr lang="en-US" dirty="0"/>
          </a:p>
        </p:txBody>
      </p:sp>
      <p:sp>
        <p:nvSpPr>
          <p:cNvPr id="4" name="Subtitle 3"/>
          <p:cNvSpPr>
            <a:spLocks noGrp="1"/>
          </p:cNvSpPr>
          <p:nvPr>
            <p:ph type="subTitle" idx="1"/>
          </p:nvPr>
        </p:nvSpPr>
        <p:spPr/>
        <p:txBody>
          <a:bodyPr/>
          <a:lstStyle/>
          <a:p>
            <a:r>
              <a:rPr lang="en-US" dirty="0" smtClean="0"/>
              <a:t>Probability Plot</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sz="3200"/>
              <a:t>Are You Normal? How Can You Tell?</a:t>
            </a:r>
          </a:p>
        </p:txBody>
      </p:sp>
      <p:sp>
        <p:nvSpPr>
          <p:cNvPr id="577539" name="Rectangle 3"/>
          <p:cNvSpPr>
            <a:spLocks noGrp="1" noChangeArrowheads="1"/>
          </p:cNvSpPr>
          <p:nvPr>
            <p:ph type="body" idx="1"/>
          </p:nvPr>
        </p:nvSpPr>
        <p:spPr>
          <a:ln/>
        </p:spPr>
        <p:txBody>
          <a:bodyPr/>
          <a:lstStyle/>
          <a:p>
            <a:pPr marL="342900" indent="-342900"/>
            <a:r>
              <a:rPr lang="en-US"/>
              <a:t>When you actually have your own data, you must </a:t>
            </a:r>
            <a:r>
              <a:rPr lang="en-US" i="1"/>
              <a:t>check</a:t>
            </a:r>
            <a:r>
              <a:rPr lang="en-US"/>
              <a:t> to see whether a Normal model is reasonable.</a:t>
            </a:r>
          </a:p>
          <a:p>
            <a:pPr marL="342900" indent="-342900"/>
            <a:r>
              <a:rPr lang="en-US"/>
              <a:t>Looking at a histogram of the data is a good way to check that the underlying distribution is roughly unimodal and symmetric. </a:t>
            </a:r>
          </a:p>
        </p:txBody>
      </p:sp>
    </p:spTree>
    <p:extLst>
      <p:ext uri="{BB962C8B-B14F-4D97-AF65-F5344CB8AC3E}">
        <p14:creationId xmlns:p14="http://schemas.microsoft.com/office/powerpoint/2010/main" xmlns="" val="31121037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sz="3200" dirty="0"/>
              <a:t>Are You Normal? How Can You Tell</a:t>
            </a:r>
            <a:r>
              <a:rPr lang="en-US" sz="3200" dirty="0" smtClean="0"/>
              <a:t>?</a:t>
            </a:r>
            <a:endParaRPr lang="en-US" sz="3200" dirty="0"/>
          </a:p>
        </p:txBody>
      </p:sp>
      <p:sp>
        <p:nvSpPr>
          <p:cNvPr id="578563" name="Rectangle 3"/>
          <p:cNvSpPr>
            <a:spLocks noGrp="1" noChangeArrowheads="1"/>
          </p:cNvSpPr>
          <p:nvPr>
            <p:ph type="body" idx="1"/>
          </p:nvPr>
        </p:nvSpPr>
        <p:spPr>
          <a:ln/>
        </p:spPr>
        <p:txBody>
          <a:bodyPr/>
          <a:lstStyle/>
          <a:p>
            <a:pPr marL="342900" indent="-342900">
              <a:lnSpc>
                <a:spcPct val="90000"/>
              </a:lnSpc>
            </a:pPr>
            <a:r>
              <a:rPr lang="en-US"/>
              <a:t>A more specialized graphical display that can help you decide whether a Normal model is appropriate is the </a:t>
            </a:r>
            <a:r>
              <a:rPr lang="en-US">
                <a:solidFill>
                  <a:schemeClr val="hlink"/>
                </a:solidFill>
              </a:rPr>
              <a:t>Normal probability plot</a:t>
            </a:r>
            <a:r>
              <a:rPr lang="en-US"/>
              <a:t>.</a:t>
            </a:r>
          </a:p>
          <a:p>
            <a:pPr marL="342900" indent="-342900">
              <a:lnSpc>
                <a:spcPct val="90000"/>
              </a:lnSpc>
            </a:pPr>
            <a:r>
              <a:rPr lang="en-US"/>
              <a:t>If the distribution of the data is roughly Normal, the Normal probability plot approximates a diagonal straight line. Deviations from a straight line indicate that the distribution is not Normal.</a:t>
            </a:r>
          </a:p>
        </p:txBody>
      </p:sp>
    </p:spTree>
    <p:extLst>
      <p:ext uri="{BB962C8B-B14F-4D97-AF65-F5344CB8AC3E}">
        <p14:creationId xmlns:p14="http://schemas.microsoft.com/office/powerpoint/2010/main" xmlns="" val="40258222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0354" name="Picture 2"/>
          <p:cNvPicPr>
            <a:picLocks noChangeAspect="1" noChangeArrowheads="1"/>
          </p:cNvPicPr>
          <p:nvPr/>
        </p:nvPicPr>
        <p:blipFill>
          <a:blip r:embed="rId2" cstate="print"/>
          <a:srcRect/>
          <a:stretch>
            <a:fillRect/>
          </a:stretch>
        </p:blipFill>
        <p:spPr bwMode="auto">
          <a:xfrm>
            <a:off x="0" y="0"/>
            <a:ext cx="9144000" cy="2710526"/>
          </a:xfrm>
          <a:prstGeom prst="rect">
            <a:avLst/>
          </a:prstGeom>
          <a:noFill/>
          <a:ln w="9525">
            <a:noFill/>
            <a:miter lim="800000"/>
            <a:headEnd/>
            <a:tailEnd/>
          </a:ln>
        </p:spPr>
      </p:pic>
      <p:pic>
        <p:nvPicPr>
          <p:cNvPr id="100355" name="Picture 3"/>
          <p:cNvPicPr>
            <a:picLocks noChangeAspect="1" noChangeArrowheads="1"/>
          </p:cNvPicPr>
          <p:nvPr/>
        </p:nvPicPr>
        <p:blipFill>
          <a:blip r:embed="rId3" cstate="print"/>
          <a:srcRect/>
          <a:stretch>
            <a:fillRect/>
          </a:stretch>
        </p:blipFill>
        <p:spPr bwMode="auto">
          <a:xfrm>
            <a:off x="685800" y="3175000"/>
            <a:ext cx="7391400" cy="1079500"/>
          </a:xfrm>
          <a:prstGeom prst="rect">
            <a:avLst/>
          </a:prstGeom>
          <a:noFill/>
          <a:ln w="38100">
            <a:solidFill>
              <a:srgbClr val="0070C0"/>
            </a:solidFill>
            <a:miter lim="800000"/>
            <a:headEnd/>
            <a:tailEnd/>
          </a:ln>
        </p:spPr>
      </p:pic>
      <p:pic>
        <p:nvPicPr>
          <p:cNvPr id="101378" name="Picture 2"/>
          <p:cNvPicPr>
            <a:picLocks noChangeAspect="1" noChangeArrowheads="1"/>
          </p:cNvPicPr>
          <p:nvPr/>
        </p:nvPicPr>
        <p:blipFill>
          <a:blip r:embed="rId4" cstate="print"/>
          <a:srcRect/>
          <a:stretch>
            <a:fillRect/>
          </a:stretch>
        </p:blipFill>
        <p:spPr bwMode="auto">
          <a:xfrm>
            <a:off x="1" y="4508500"/>
            <a:ext cx="2618177"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 y="4508500"/>
            <a:ext cx="2618177" cy="1206500"/>
          </a:xfrm>
          <a:prstGeom prst="rect">
            <a:avLst/>
          </a:prstGeom>
          <a:noFill/>
          <a:ln w="9525">
            <a:noFill/>
            <a:miter lim="800000"/>
            <a:headEnd/>
            <a:tailEnd/>
          </a:ln>
        </p:spPr>
      </p:pic>
      <p:pic>
        <p:nvPicPr>
          <p:cNvPr id="103426" name="Picture 2"/>
          <p:cNvPicPr>
            <a:picLocks noChangeAspect="1" noChangeArrowheads="1"/>
          </p:cNvPicPr>
          <p:nvPr/>
        </p:nvPicPr>
        <p:blipFill>
          <a:blip r:embed="rId3" cstate="print"/>
          <a:srcRect/>
          <a:stretch>
            <a:fillRect/>
          </a:stretch>
        </p:blipFill>
        <p:spPr bwMode="auto">
          <a:xfrm>
            <a:off x="762000" y="127001"/>
            <a:ext cx="7391400" cy="4071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0354" name="Picture 2"/>
          <p:cNvPicPr>
            <a:picLocks noChangeAspect="1" noChangeArrowheads="1"/>
          </p:cNvPicPr>
          <p:nvPr/>
        </p:nvPicPr>
        <p:blipFill>
          <a:blip r:embed="rId2" cstate="print"/>
          <a:srcRect/>
          <a:stretch>
            <a:fillRect/>
          </a:stretch>
        </p:blipFill>
        <p:spPr bwMode="auto">
          <a:xfrm>
            <a:off x="0" y="0"/>
            <a:ext cx="9144000" cy="2710526"/>
          </a:xfrm>
          <a:prstGeom prst="rect">
            <a:avLst/>
          </a:prstGeom>
          <a:noFill/>
          <a:ln w="9525">
            <a:noFill/>
            <a:miter lim="800000"/>
            <a:headEnd/>
            <a:tailEnd/>
          </a:ln>
        </p:spPr>
      </p:pic>
      <p:pic>
        <p:nvPicPr>
          <p:cNvPr id="101378" name="Picture 2"/>
          <p:cNvPicPr>
            <a:picLocks noChangeAspect="1" noChangeArrowheads="1"/>
          </p:cNvPicPr>
          <p:nvPr/>
        </p:nvPicPr>
        <p:blipFill>
          <a:blip r:embed="rId3" cstate="print"/>
          <a:srcRect/>
          <a:stretch>
            <a:fillRect/>
          </a:stretch>
        </p:blipFill>
        <p:spPr bwMode="auto">
          <a:xfrm>
            <a:off x="1" y="4508500"/>
            <a:ext cx="2618177" cy="1206500"/>
          </a:xfrm>
          <a:prstGeom prst="rect">
            <a:avLst/>
          </a:prstGeom>
          <a:noFill/>
          <a:ln w="9525">
            <a:noFill/>
            <a:miter lim="800000"/>
            <a:headEnd/>
            <a:tailEnd/>
          </a:ln>
        </p:spPr>
      </p:pic>
      <p:pic>
        <p:nvPicPr>
          <p:cNvPr id="102402" name="Picture 2"/>
          <p:cNvPicPr>
            <a:picLocks noChangeAspect="1" noChangeArrowheads="1"/>
          </p:cNvPicPr>
          <p:nvPr/>
        </p:nvPicPr>
        <p:blipFill>
          <a:blip r:embed="rId4" cstate="print"/>
          <a:srcRect/>
          <a:stretch>
            <a:fillRect/>
          </a:stretch>
        </p:blipFill>
        <p:spPr bwMode="auto">
          <a:xfrm>
            <a:off x="533400" y="2984500"/>
            <a:ext cx="7543800" cy="376848"/>
          </a:xfrm>
          <a:prstGeom prst="rect">
            <a:avLst/>
          </a:prstGeom>
          <a:noFill/>
          <a:ln w="38100">
            <a:solidFill>
              <a:srgbClr val="0070C0"/>
            </a:solidFill>
            <a:miter lim="800000"/>
            <a:headEnd/>
            <a:tailEnd/>
          </a:ln>
        </p:spPr>
      </p:pic>
      <p:pic>
        <p:nvPicPr>
          <p:cNvPr id="102403" name="Picture 3"/>
          <p:cNvPicPr>
            <a:picLocks noChangeAspect="1" noChangeArrowheads="1"/>
          </p:cNvPicPr>
          <p:nvPr/>
        </p:nvPicPr>
        <p:blipFill>
          <a:blip r:embed="rId5" cstate="print"/>
          <a:srcRect/>
          <a:stretch>
            <a:fillRect/>
          </a:stretch>
        </p:blipFill>
        <p:spPr bwMode="auto">
          <a:xfrm>
            <a:off x="762000" y="3746500"/>
            <a:ext cx="7239000" cy="36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 y="4508500"/>
            <a:ext cx="2618177" cy="1206500"/>
          </a:xfrm>
          <a:prstGeom prst="rect">
            <a:avLst/>
          </a:prstGeom>
          <a:noFill/>
          <a:ln w="9525">
            <a:noFill/>
            <a:miter lim="800000"/>
            <a:headEnd/>
            <a:tailEnd/>
          </a:ln>
        </p:spPr>
      </p:pic>
      <p:pic>
        <p:nvPicPr>
          <p:cNvPr id="102403" name="Picture 3"/>
          <p:cNvPicPr>
            <a:picLocks noChangeAspect="1" noChangeArrowheads="1"/>
          </p:cNvPicPr>
          <p:nvPr/>
        </p:nvPicPr>
        <p:blipFill>
          <a:blip r:embed="rId3" cstate="print"/>
          <a:srcRect/>
          <a:stretch>
            <a:fillRect/>
          </a:stretch>
        </p:blipFill>
        <p:spPr bwMode="auto">
          <a:xfrm>
            <a:off x="685800" y="0"/>
            <a:ext cx="7239000" cy="365079"/>
          </a:xfrm>
          <a:prstGeom prst="rect">
            <a:avLst/>
          </a:prstGeom>
          <a:noFill/>
          <a:ln w="9525">
            <a:noFill/>
            <a:miter lim="800000"/>
            <a:headEnd/>
            <a:tailEnd/>
          </a:ln>
        </p:spPr>
      </p:pic>
      <p:pic>
        <p:nvPicPr>
          <p:cNvPr id="104450" name="Picture 2"/>
          <p:cNvPicPr>
            <a:picLocks noChangeAspect="1" noChangeArrowheads="1"/>
          </p:cNvPicPr>
          <p:nvPr/>
        </p:nvPicPr>
        <p:blipFill>
          <a:blip r:embed="rId4" cstate="print"/>
          <a:srcRect/>
          <a:stretch>
            <a:fillRect/>
          </a:stretch>
        </p:blipFill>
        <p:spPr bwMode="auto">
          <a:xfrm>
            <a:off x="0" y="508000"/>
            <a:ext cx="9144000" cy="1170517"/>
          </a:xfrm>
          <a:prstGeom prst="rect">
            <a:avLst/>
          </a:prstGeom>
          <a:noFill/>
          <a:ln w="9525">
            <a:noFill/>
            <a:miter lim="800000"/>
            <a:headEnd/>
            <a:tailEnd/>
          </a:ln>
        </p:spPr>
      </p:pic>
      <p:pic>
        <p:nvPicPr>
          <p:cNvPr id="104451" name="Picture 3"/>
          <p:cNvPicPr>
            <a:picLocks noChangeAspect="1" noChangeArrowheads="1"/>
          </p:cNvPicPr>
          <p:nvPr/>
        </p:nvPicPr>
        <p:blipFill>
          <a:blip r:embed="rId5" cstate="print"/>
          <a:srcRect/>
          <a:stretch>
            <a:fillRect/>
          </a:stretch>
        </p:blipFill>
        <p:spPr bwMode="auto">
          <a:xfrm>
            <a:off x="457200" y="1905000"/>
            <a:ext cx="8125298" cy="820208"/>
          </a:xfrm>
          <a:prstGeom prst="rect">
            <a:avLst/>
          </a:prstGeom>
          <a:noFill/>
          <a:ln w="38100">
            <a:solidFill>
              <a:srgbClr val="0070C0"/>
            </a:solidFill>
            <a:miter lim="800000"/>
            <a:headEnd/>
            <a:tailEnd/>
          </a:ln>
        </p:spPr>
      </p:pic>
      <p:pic>
        <p:nvPicPr>
          <p:cNvPr id="104452" name="Picture 4"/>
          <p:cNvPicPr>
            <a:picLocks noChangeAspect="1" noChangeArrowheads="1"/>
          </p:cNvPicPr>
          <p:nvPr/>
        </p:nvPicPr>
        <p:blipFill>
          <a:blip r:embed="rId6" cstate="print"/>
          <a:srcRect/>
          <a:stretch>
            <a:fillRect/>
          </a:stretch>
        </p:blipFill>
        <p:spPr bwMode="auto">
          <a:xfrm>
            <a:off x="152400" y="2921000"/>
            <a:ext cx="8777468" cy="1270000"/>
          </a:xfrm>
          <a:prstGeom prst="rect">
            <a:avLst/>
          </a:prstGeom>
          <a:noFill/>
          <a:ln w="9525">
            <a:noFill/>
            <a:miter lim="800000"/>
            <a:headEnd/>
            <a:tailEnd/>
          </a:ln>
        </p:spPr>
      </p:pic>
      <p:sp>
        <p:nvSpPr>
          <p:cNvPr id="10" name="Rectangle 9"/>
          <p:cNvSpPr/>
          <p:nvPr/>
        </p:nvSpPr>
        <p:spPr>
          <a:xfrm>
            <a:off x="5791200" y="2984500"/>
            <a:ext cx="2895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15000" y="3302000"/>
            <a:ext cx="2895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67400" y="3746500"/>
            <a:ext cx="2895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76600" y="2984500"/>
            <a:ext cx="2895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00400" y="3365500"/>
            <a:ext cx="2895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24200" y="3746500"/>
            <a:ext cx="2895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53" name="Picture 5"/>
          <p:cNvPicPr>
            <a:picLocks noChangeAspect="1" noChangeArrowheads="1"/>
          </p:cNvPicPr>
          <p:nvPr/>
        </p:nvPicPr>
        <p:blipFill>
          <a:blip r:embed="rId7" cstate="print"/>
          <a:srcRect/>
          <a:stretch>
            <a:fillRect/>
          </a:stretch>
        </p:blipFill>
        <p:spPr bwMode="auto">
          <a:xfrm>
            <a:off x="2819400" y="4191000"/>
            <a:ext cx="6324600" cy="737243"/>
          </a:xfrm>
          <a:prstGeom prst="rect">
            <a:avLst/>
          </a:prstGeom>
          <a:noFill/>
          <a:ln w="38100">
            <a:solidFill>
              <a:srgbClr val="C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 y="4508500"/>
            <a:ext cx="2618177" cy="1206500"/>
          </a:xfrm>
          <a:prstGeom prst="rect">
            <a:avLst/>
          </a:prstGeom>
          <a:noFill/>
          <a:ln w="9525">
            <a:noFill/>
            <a:miter lim="800000"/>
            <a:headEnd/>
            <a:tailEnd/>
          </a:ln>
        </p:spPr>
      </p:pic>
      <p:pic>
        <p:nvPicPr>
          <p:cNvPr id="104450" name="Picture 2"/>
          <p:cNvPicPr>
            <a:picLocks noChangeAspect="1" noChangeArrowheads="1"/>
          </p:cNvPicPr>
          <p:nvPr/>
        </p:nvPicPr>
        <p:blipFill>
          <a:blip r:embed="rId3" cstate="print"/>
          <a:srcRect/>
          <a:stretch>
            <a:fillRect/>
          </a:stretch>
        </p:blipFill>
        <p:spPr bwMode="auto">
          <a:xfrm>
            <a:off x="0" y="0"/>
            <a:ext cx="9144000" cy="1170517"/>
          </a:xfrm>
          <a:prstGeom prst="rect">
            <a:avLst/>
          </a:prstGeom>
          <a:noFill/>
          <a:ln w="9525">
            <a:noFill/>
            <a:miter lim="800000"/>
            <a:headEnd/>
            <a:tailEnd/>
          </a:ln>
        </p:spPr>
      </p:pic>
      <p:sp>
        <p:nvSpPr>
          <p:cNvPr id="16" name="TextBox 15"/>
          <p:cNvSpPr txBox="1"/>
          <p:nvPr/>
        </p:nvSpPr>
        <p:spPr>
          <a:xfrm>
            <a:off x="457200" y="1206500"/>
            <a:ext cx="7975260" cy="584775"/>
          </a:xfrm>
          <a:prstGeom prst="rect">
            <a:avLst/>
          </a:prstGeom>
          <a:noFill/>
        </p:spPr>
        <p:txBody>
          <a:bodyPr wrap="none" rtlCol="0">
            <a:spAutoFit/>
          </a:bodyPr>
          <a:lstStyle/>
          <a:p>
            <a:r>
              <a:rPr lang="en-US" sz="3200" b="1" dirty="0" smtClean="0">
                <a:solidFill>
                  <a:srgbClr val="0070C0"/>
                </a:solidFill>
              </a:rPr>
              <a:t>Check this data with a normal probability plot</a:t>
            </a:r>
            <a:endParaRPr lang="en-US" sz="3200" b="1" dirty="0">
              <a:solidFill>
                <a:srgbClr val="0070C0"/>
              </a:solidFill>
            </a:endParaRPr>
          </a:p>
        </p:txBody>
      </p:sp>
      <p:sp>
        <p:nvSpPr>
          <p:cNvPr id="18" name="TextBox 17"/>
          <p:cNvSpPr txBox="1"/>
          <p:nvPr/>
        </p:nvSpPr>
        <p:spPr>
          <a:xfrm>
            <a:off x="152400" y="1651000"/>
            <a:ext cx="8686800" cy="3539430"/>
          </a:xfrm>
          <a:prstGeom prst="rect">
            <a:avLst/>
          </a:prstGeom>
          <a:noFill/>
        </p:spPr>
        <p:txBody>
          <a:bodyPr wrap="square" rtlCol="0">
            <a:spAutoFit/>
          </a:bodyPr>
          <a:lstStyle/>
          <a:p>
            <a:r>
              <a:rPr lang="en-US" sz="2800" dirty="0" smtClean="0"/>
              <a:t>Arrange the observed data values from smallest to largest.  Record the percentile corresponding to each observation (but remember that there are several definitions of “percentile”) .  For example, the smallest observation in a set of 50 values is at either the 0</a:t>
            </a:r>
            <a:r>
              <a:rPr lang="en-US" sz="2800" baseline="30000" dirty="0" smtClean="0"/>
              <a:t>th</a:t>
            </a:r>
            <a:r>
              <a:rPr lang="en-US" sz="2800" dirty="0" smtClean="0"/>
              <a:t> percentile (since 0 out of 50 values are below this observation) or the 2</a:t>
            </a:r>
            <a:r>
              <a:rPr lang="en-US" sz="2800" baseline="30000" dirty="0" smtClean="0"/>
              <a:t>nd</a:t>
            </a:r>
            <a:r>
              <a:rPr lang="en-US" sz="2800" dirty="0" smtClean="0"/>
              <a:t> percentile (since 1 out of 50 values are at or below this observation).</a:t>
            </a:r>
            <a:endParaRPr lang="en-US" sz="28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762500"/>
            <a:ext cx="6096000" cy="952500"/>
          </a:xfrm>
        </p:spPr>
        <p:txBody>
          <a:bodyPr/>
          <a:lstStyle/>
          <a:p>
            <a:r>
              <a:rPr lang="en-US" dirty="0" smtClean="0"/>
              <a:t>Is data Normal</a:t>
            </a:r>
            <a:endParaRPr lang="en-US" dirty="0"/>
          </a:p>
        </p:txBody>
      </p:sp>
      <p:pic>
        <p:nvPicPr>
          <p:cNvPr id="101378" name="Picture 2"/>
          <p:cNvPicPr>
            <a:picLocks noChangeAspect="1" noChangeArrowheads="1"/>
          </p:cNvPicPr>
          <p:nvPr/>
        </p:nvPicPr>
        <p:blipFill>
          <a:blip r:embed="rId2" cstate="print"/>
          <a:srcRect/>
          <a:stretch>
            <a:fillRect/>
          </a:stretch>
        </p:blipFill>
        <p:spPr bwMode="auto">
          <a:xfrm>
            <a:off x="1" y="4508500"/>
            <a:ext cx="2618177" cy="1206500"/>
          </a:xfrm>
          <a:prstGeom prst="rect">
            <a:avLst/>
          </a:prstGeom>
          <a:noFill/>
          <a:ln w="9525">
            <a:noFill/>
            <a:miter lim="800000"/>
            <a:headEnd/>
            <a:tailEnd/>
          </a:ln>
        </p:spPr>
      </p:pic>
      <p:pic>
        <p:nvPicPr>
          <p:cNvPr id="104450" name="Picture 2"/>
          <p:cNvPicPr>
            <a:picLocks noChangeAspect="1" noChangeArrowheads="1"/>
          </p:cNvPicPr>
          <p:nvPr/>
        </p:nvPicPr>
        <p:blipFill>
          <a:blip r:embed="rId3" cstate="print"/>
          <a:srcRect/>
          <a:stretch>
            <a:fillRect/>
          </a:stretch>
        </p:blipFill>
        <p:spPr bwMode="auto">
          <a:xfrm>
            <a:off x="0" y="0"/>
            <a:ext cx="9144000" cy="1170517"/>
          </a:xfrm>
          <a:prstGeom prst="rect">
            <a:avLst/>
          </a:prstGeom>
          <a:noFill/>
          <a:ln w="9525">
            <a:noFill/>
            <a:miter lim="800000"/>
            <a:headEnd/>
            <a:tailEnd/>
          </a:ln>
        </p:spPr>
      </p:pic>
      <p:sp>
        <p:nvSpPr>
          <p:cNvPr id="16" name="TextBox 15"/>
          <p:cNvSpPr txBox="1"/>
          <p:nvPr/>
        </p:nvSpPr>
        <p:spPr>
          <a:xfrm>
            <a:off x="457200" y="1206500"/>
            <a:ext cx="7975260" cy="584775"/>
          </a:xfrm>
          <a:prstGeom prst="rect">
            <a:avLst/>
          </a:prstGeom>
          <a:noFill/>
        </p:spPr>
        <p:txBody>
          <a:bodyPr wrap="none" rtlCol="0">
            <a:spAutoFit/>
          </a:bodyPr>
          <a:lstStyle/>
          <a:p>
            <a:r>
              <a:rPr lang="en-US" sz="3200" b="1" dirty="0" smtClean="0">
                <a:solidFill>
                  <a:srgbClr val="0070C0"/>
                </a:solidFill>
              </a:rPr>
              <a:t>Check this data with a normal probability plot</a:t>
            </a:r>
            <a:endParaRPr lang="en-US" sz="3200" b="1" dirty="0">
              <a:solidFill>
                <a:srgbClr val="0070C0"/>
              </a:solidFill>
            </a:endParaRPr>
          </a:p>
        </p:txBody>
      </p:sp>
      <p:sp>
        <p:nvSpPr>
          <p:cNvPr id="18" name="TextBox 17"/>
          <p:cNvSpPr txBox="1"/>
          <p:nvPr/>
        </p:nvSpPr>
        <p:spPr>
          <a:xfrm>
            <a:off x="228601" y="1841500"/>
            <a:ext cx="8534399" cy="2677656"/>
          </a:xfrm>
          <a:prstGeom prst="rect">
            <a:avLst/>
          </a:prstGeom>
          <a:noFill/>
        </p:spPr>
        <p:txBody>
          <a:bodyPr wrap="square" rtlCol="0">
            <a:spAutoFit/>
          </a:bodyPr>
          <a:lstStyle/>
          <a:p>
            <a:r>
              <a:rPr lang="en-US" sz="2800" dirty="0" smtClean="0"/>
              <a:t>Technology usually “splits the difference,” declaring this minimum value to be at the (0 + 2)/2 = 1</a:t>
            </a:r>
            <a:r>
              <a:rPr lang="en-US" sz="2800" baseline="30000" dirty="0" smtClean="0"/>
              <a:t>st</a:t>
            </a:r>
            <a:r>
              <a:rPr lang="en-US" sz="2800" dirty="0" smtClean="0"/>
              <a:t> percentile.  By similar reasoning, the second smallest value is at the 3</a:t>
            </a:r>
            <a:r>
              <a:rPr lang="en-US" sz="2800" baseline="30000" dirty="0" smtClean="0"/>
              <a:t>rd</a:t>
            </a:r>
            <a:r>
              <a:rPr lang="en-US" sz="2800" dirty="0" smtClean="0"/>
              <a:t> percentile, the third smallest value is at the 5</a:t>
            </a:r>
            <a:r>
              <a:rPr lang="en-US" sz="2800" baseline="30000" dirty="0" smtClean="0"/>
              <a:t>th</a:t>
            </a:r>
            <a:r>
              <a:rPr lang="en-US" sz="2800" dirty="0" smtClean="0"/>
              <a:t> percentile, and so on.  The maximum value is at the (98 + 100)/2 = 99</a:t>
            </a:r>
            <a:r>
              <a:rPr lang="en-US" sz="2800" baseline="30000" dirty="0" smtClean="0"/>
              <a:t>th</a:t>
            </a:r>
            <a:r>
              <a:rPr lang="en-US" sz="2800" dirty="0" smtClean="0"/>
              <a:t> percentile.</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eff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Jeff01</Template>
  <TotalTime>1271</TotalTime>
  <Words>4423</Words>
  <Application>Microsoft Office PowerPoint</Application>
  <PresentationFormat>On-screen Show (16:10)</PresentationFormat>
  <Paragraphs>376</Paragraphs>
  <Slides>113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5" baseType="lpstr">
      <vt:lpstr>Jeff01</vt:lpstr>
      <vt:lpstr>Equation</vt:lpstr>
      <vt:lpstr>Statistics 6</vt:lpstr>
      <vt:lpstr>Update</vt:lpstr>
      <vt:lpstr>The Standard Deviation as a Ruler</vt:lpstr>
      <vt:lpstr>Standardizing with z-scores</vt:lpstr>
      <vt:lpstr>Standardizing with z-scores</vt:lpstr>
      <vt:lpstr>Benefits of Standardizing</vt:lpstr>
      <vt:lpstr>Shifting Data</vt:lpstr>
      <vt:lpstr>Shifting Data</vt:lpstr>
      <vt:lpstr>Practice</vt:lpstr>
      <vt:lpstr>Rescaling Data</vt:lpstr>
      <vt:lpstr>Rescaling Data</vt:lpstr>
      <vt:lpstr>Practice</vt:lpstr>
      <vt:lpstr>Example</vt:lpstr>
      <vt:lpstr>Example</vt:lpstr>
      <vt:lpstr>Example</vt:lpstr>
      <vt:lpstr>Z-Scores</vt:lpstr>
      <vt:lpstr>Back to z-scores</vt:lpstr>
      <vt:lpstr>When Is a z-score BIG?</vt:lpstr>
      <vt:lpstr>When Is a z-score BIG?</vt:lpstr>
      <vt:lpstr>When Is a z-score Big?</vt:lpstr>
      <vt:lpstr>Normal Model</vt:lpstr>
      <vt:lpstr>When Is a z-score Big?</vt:lpstr>
      <vt:lpstr>When Is a z-score Big?</vt:lpstr>
      <vt:lpstr>When Is a z-score Big?</vt:lpstr>
      <vt:lpstr>When Is a z-score Big?</vt:lpstr>
      <vt:lpstr>Practice</vt:lpstr>
      <vt:lpstr>Practice</vt:lpstr>
      <vt:lpstr>Example</vt:lpstr>
      <vt:lpstr>Example</vt:lpstr>
      <vt:lpstr>Example</vt:lpstr>
      <vt:lpstr>Example</vt:lpstr>
      <vt:lpstr>The 68-95-99.7 Rule</vt:lpstr>
      <vt:lpstr>The 68-95-99.7 Rule</vt:lpstr>
      <vt:lpstr>The 68-95-99.7 Rule</vt:lpstr>
      <vt:lpstr>The First Three Rules for Working with Normal Models</vt:lpstr>
      <vt:lpstr>Example</vt:lpstr>
      <vt:lpstr>Example</vt:lpstr>
      <vt:lpstr>Finding Normal Percentiles by Hand</vt:lpstr>
      <vt:lpstr>Finding Normal Percentiles by Hand</vt:lpstr>
      <vt:lpstr>Finding Normal Percentiles Using Technology</vt:lpstr>
      <vt:lpstr>Finding Normal Percentiles Using Technology</vt:lpstr>
      <vt:lpstr>From Percentiles to Scores: z in Reverse</vt:lpstr>
      <vt:lpstr>Practice</vt:lpstr>
      <vt:lpstr>From Percentiles to Scores: z in Reverse</vt:lpstr>
      <vt:lpstr>Slide 45</vt:lpstr>
      <vt:lpstr>Normal Model</vt:lpstr>
      <vt:lpstr>Working with Normal</vt:lpstr>
      <vt:lpstr>Working with Normal</vt:lpstr>
      <vt:lpstr>Working with Normal</vt:lpstr>
      <vt:lpstr>Working with Normal</vt:lpstr>
      <vt:lpstr>Working with Normal</vt:lpstr>
      <vt:lpstr>Working with Normal</vt:lpstr>
      <vt:lpstr>Working with Normal</vt:lpstr>
      <vt:lpstr>Working with Normal</vt:lpstr>
      <vt:lpstr>Working with Normal</vt:lpstr>
      <vt:lpstr>Working with Normal</vt:lpstr>
      <vt:lpstr>Working with Normal</vt:lpstr>
      <vt:lpstr>Working with Normal</vt:lpstr>
      <vt:lpstr>Working with Normal</vt:lpstr>
      <vt:lpstr>Example</vt:lpstr>
      <vt:lpstr>Example</vt:lpstr>
      <vt:lpstr>Example</vt:lpstr>
      <vt:lpstr>Example</vt:lpstr>
      <vt:lpstr>Example</vt:lpstr>
      <vt:lpstr>Example</vt:lpstr>
      <vt:lpstr>Example</vt:lpstr>
      <vt:lpstr>Example</vt:lpstr>
      <vt:lpstr>Example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Probability Plot</vt:lpstr>
      <vt:lpstr>Are You Normal? How Can You Tell?</vt:lpstr>
      <vt:lpstr>Are You Normal? How Can You Tell?</vt:lpstr>
      <vt:lpstr>Is data Normal</vt:lpstr>
      <vt:lpstr>Is data Normal</vt:lpstr>
      <vt:lpstr>Is data Normal</vt:lpstr>
      <vt:lpstr>Is data Normal</vt:lpstr>
      <vt:lpstr>Is data Normal</vt:lpstr>
      <vt:lpstr>Is data Normal</vt:lpstr>
      <vt:lpstr>Is data Normal</vt:lpstr>
      <vt:lpstr>Is data Normal</vt:lpstr>
      <vt:lpstr>Is data Normal</vt:lpstr>
      <vt:lpstr>Is data Normal</vt:lpstr>
      <vt:lpstr>Are You Normal? How Can You Tell?</vt:lpstr>
      <vt:lpstr>Are You Normal? How Can You Tell?</vt:lpstr>
      <vt:lpstr>Slide 106</vt:lpstr>
      <vt:lpstr>What Can Go Wrong?</vt:lpstr>
      <vt:lpstr>What Can Go Wrong?</vt:lpstr>
      <vt:lpstr>What have we learned?</vt:lpstr>
      <vt:lpstr>What have we learned?</vt:lpstr>
      <vt:lpstr>What have we learned?</vt:lpstr>
      <vt:lpstr>What have we learned?</vt:lpstr>
      <vt:lpstr>Homework</vt:lpstr>
    </vt:vector>
  </TitlesOfParts>
  <Company>Wall to Wall Stencils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5</dc:title>
  <dc:creator>Jeff Fronius</dc:creator>
  <cp:lastModifiedBy>Jeff Fronius</cp:lastModifiedBy>
  <cp:revision>107</cp:revision>
  <dcterms:created xsi:type="dcterms:W3CDTF">2013-08-20T23:35:31Z</dcterms:created>
  <dcterms:modified xsi:type="dcterms:W3CDTF">2014-07-31T12:12:09Z</dcterms:modified>
</cp:coreProperties>
</file>