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432" r:id="rId2"/>
    <p:sldId id="450" r:id="rId3"/>
    <p:sldId id="425" r:id="rId4"/>
    <p:sldId id="464" r:id="rId5"/>
    <p:sldId id="465" r:id="rId6"/>
    <p:sldId id="426" r:id="rId7"/>
    <p:sldId id="428" r:id="rId8"/>
    <p:sldId id="466" r:id="rId9"/>
    <p:sldId id="475" r:id="rId10"/>
    <p:sldId id="476" r:id="rId11"/>
    <p:sldId id="477" r:id="rId12"/>
    <p:sldId id="467" r:id="rId13"/>
    <p:sldId id="478" r:id="rId14"/>
    <p:sldId id="470" r:id="rId15"/>
    <p:sldId id="471" r:id="rId16"/>
    <p:sldId id="472" r:id="rId17"/>
    <p:sldId id="473" r:id="rId18"/>
    <p:sldId id="480" r:id="rId19"/>
    <p:sldId id="481" r:id="rId20"/>
    <p:sldId id="482" r:id="rId21"/>
    <p:sldId id="483" r:id="rId22"/>
    <p:sldId id="463" r:id="rId23"/>
    <p:sldId id="424" r:id="rId24"/>
    <p:sldId id="479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FFCCFF"/>
    <a:srgbClr val="FF9933"/>
    <a:srgbClr val="800080"/>
    <a:srgbClr val="FF00FF"/>
    <a:srgbClr val="FF3300"/>
    <a:srgbClr val="00FF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656" y="-9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F58F6-A1C4-4275-B7BB-81106AD67A7B}" type="datetimeFigureOut">
              <a:rPr lang="en-US" smtClean="0"/>
              <a:t>10/14/2012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3A7F-17BF-4BEC-8472-6760308ED9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3A7F-17BF-4BEC-8472-6760308ED92C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07592-9499-4C8A-9F49-FAA5F0863BC3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07592-9499-4C8A-9F49-FAA5F0863BC3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3A7F-17BF-4BEC-8472-6760308ED92C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3A7F-17BF-4BEC-8472-6760308ED92C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3A7F-17BF-4BEC-8472-6760308ED92C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3A7F-17BF-4BEC-8472-6760308ED92C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3A7F-17BF-4BEC-8472-6760308ED92C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3A7F-17BF-4BEC-8472-6760308ED92C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3A7F-17BF-4BEC-8472-6760308ED92C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3A7F-17BF-4BEC-8472-6760308ED92C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3A7F-17BF-4BEC-8472-6760308ED92C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3A7F-17BF-4BEC-8472-6760308ED92C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3A7F-17BF-4BEC-8472-6760308ED92C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3A7F-17BF-4BEC-8472-6760308ED92C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3A7F-17BF-4BEC-8472-6760308ED92C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3A7F-17BF-4BEC-8472-6760308ED92C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3A7F-17BF-4BEC-8472-6760308ED92C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3A7F-17BF-4BEC-8472-6760308ED92C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3A7F-17BF-4BEC-8472-6760308ED92C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3A7F-17BF-4BEC-8472-6760308ED92C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3A7F-17BF-4BEC-8472-6760308ED92C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07592-9499-4C8A-9F49-FAA5F0863BC3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07592-9499-4C8A-9F49-FAA5F0863BC3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791200"/>
            <a:ext cx="8001000" cy="10668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14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3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2179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2179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0"/>
            <a:ext cx="8686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541020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1"/>
            <a:ext cx="7772400" cy="11430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6012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3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15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1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868680"/>
            <a:ext cx="4040188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37161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1" y="868680"/>
            <a:ext cx="4041775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959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4984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37160"/>
            <a:ext cx="3008313" cy="52857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4864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28600"/>
            <a:ext cx="5486400" cy="49377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60531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2400"/>
            <a:ext cx="88392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715000"/>
            <a:ext cx="9144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36.png"/><Relationship Id="rId7" Type="http://schemas.openxmlformats.org/officeDocument/2006/relationships/image" Target="../media/image4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Geometry 5-2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Bisectors in Triangles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Investigation</a:t>
            </a: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04800"/>
            <a:ext cx="6781800" cy="1429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2286000"/>
            <a:ext cx="3200400" cy="3137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Investigation</a:t>
            </a: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2286000"/>
            <a:ext cx="2967182" cy="2908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28600" y="0"/>
            <a:ext cx="8686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Place a point on your angle bisector.  Label it A.  Compare the distances from A to each of the two sides.  Remember that “distance” means the shortest distance.  Try it with other points on the angle bisector.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715000"/>
            <a:ext cx="9144000" cy="1143000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FFFF00"/>
                </a:solidFill>
              </a:rPr>
              <a:t>Angle Bisector </a:t>
            </a:r>
            <a:r>
              <a:rPr lang="en-US" sz="5400" b="1" dirty="0" smtClean="0">
                <a:solidFill>
                  <a:srgbClr val="FFFF00"/>
                </a:solidFill>
              </a:rPr>
              <a:t>Theorem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458200" cy="51054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accent4">
                    <a:lumMod val="75000"/>
                  </a:schemeClr>
                </a:solidFill>
              </a:rPr>
              <a:t>If a point is on the bisector of an angle, then it is equidistant from the sides of the angle</a:t>
            </a:r>
            <a:endParaRPr lang="en-US" sz="4800" b="1" dirty="0">
              <a:solidFill>
                <a:schemeClr val="accent4">
                  <a:lumMod val="75000"/>
                </a:schemeClr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715000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Converse - Angle </a:t>
            </a:r>
            <a:r>
              <a:rPr lang="en-US" sz="3600" b="1" dirty="0">
                <a:solidFill>
                  <a:srgbClr val="FFFF00"/>
                </a:solidFill>
              </a:rPr>
              <a:t>Bisector </a:t>
            </a:r>
            <a:r>
              <a:rPr lang="en-US" sz="3600" b="1" dirty="0" smtClean="0">
                <a:solidFill>
                  <a:srgbClr val="FFFF00"/>
                </a:solidFill>
              </a:rPr>
              <a:t>Theorem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534400" cy="51054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4">
                    <a:lumMod val="75000"/>
                  </a:schemeClr>
                </a:solidFill>
              </a:rPr>
              <a:t>If a point is the interior of an angle is equidistant from the sides of the angle, then the point is on the angle bisector.</a:t>
            </a:r>
            <a:endParaRPr lang="en-US" sz="4800" b="1" dirty="0">
              <a:solidFill>
                <a:schemeClr val="accent4">
                  <a:lumMod val="75000"/>
                </a:schemeClr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943600"/>
            <a:ext cx="9144000" cy="914400"/>
          </a:xfrm>
        </p:spPr>
        <p:txBody>
          <a:bodyPr/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Practice</a:t>
            </a:r>
            <a:endParaRPr lang="en-US" sz="5400" b="1" dirty="0">
              <a:solidFill>
                <a:srgbClr val="FFFF00"/>
              </a:solidFill>
            </a:endParaRPr>
          </a:p>
        </p:txBody>
      </p:sp>
      <p:pic>
        <p:nvPicPr>
          <p:cNvPr id="1863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46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63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838200"/>
            <a:ext cx="4533900" cy="306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637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838200"/>
            <a:ext cx="4648200" cy="2847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81000" y="4191000"/>
            <a:ext cx="83375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Construction of a </a:t>
            </a:r>
            <a:r>
              <a:rPr lang="en-US" sz="4400" b="1" dirty="0" err="1" smtClean="0">
                <a:solidFill>
                  <a:srgbClr val="C00000"/>
                </a:solidFill>
              </a:rPr>
              <a:t>midsegment</a:t>
            </a:r>
            <a:endParaRPr lang="en-US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943600"/>
            <a:ext cx="9144000" cy="914400"/>
          </a:xfrm>
        </p:spPr>
        <p:txBody>
          <a:bodyPr/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Practice</a:t>
            </a:r>
            <a:endParaRPr lang="en-US" sz="5400" b="1" dirty="0">
              <a:solidFill>
                <a:srgbClr val="FFFF00"/>
              </a:solidFill>
            </a:endParaRPr>
          </a:p>
        </p:txBody>
      </p:sp>
      <p:pic>
        <p:nvPicPr>
          <p:cNvPr id="1863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46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63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838200"/>
            <a:ext cx="4533900" cy="306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143000" y="4191000"/>
            <a:ext cx="7391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Construction of a Perpendicular Bisector</a:t>
            </a:r>
            <a:endParaRPr lang="en-US" sz="4400" b="1" dirty="0">
              <a:solidFill>
                <a:srgbClr val="C00000"/>
              </a:solidFill>
            </a:endParaRPr>
          </a:p>
        </p:txBody>
      </p:sp>
      <p:pic>
        <p:nvPicPr>
          <p:cNvPr id="18841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609600"/>
            <a:ext cx="4038600" cy="3575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943600"/>
            <a:ext cx="9144000" cy="914400"/>
          </a:xfrm>
        </p:spPr>
        <p:txBody>
          <a:bodyPr/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Practice</a:t>
            </a:r>
            <a:endParaRPr lang="en-US" sz="5400" b="1" dirty="0">
              <a:solidFill>
                <a:srgbClr val="FFFF00"/>
              </a:solidFill>
            </a:endParaRPr>
          </a:p>
        </p:txBody>
      </p:sp>
      <p:pic>
        <p:nvPicPr>
          <p:cNvPr id="1863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46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63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838200"/>
            <a:ext cx="4533900" cy="306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219200" y="4114800"/>
            <a:ext cx="6553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Construction of an Angle Bisector</a:t>
            </a:r>
            <a:endParaRPr lang="en-US" sz="4400" b="1" dirty="0">
              <a:solidFill>
                <a:srgbClr val="C00000"/>
              </a:solidFill>
            </a:endParaRPr>
          </a:p>
        </p:txBody>
      </p:sp>
      <p:pic>
        <p:nvPicPr>
          <p:cNvPr id="18944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0" y="685800"/>
            <a:ext cx="4800600" cy="3081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943600"/>
            <a:ext cx="9144000" cy="914400"/>
          </a:xfrm>
        </p:spPr>
        <p:txBody>
          <a:bodyPr/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Practice</a:t>
            </a:r>
            <a:endParaRPr lang="en-US" sz="5400" b="1" dirty="0">
              <a:solidFill>
                <a:srgbClr val="FFFF00"/>
              </a:solidFill>
            </a:endParaRPr>
          </a:p>
        </p:txBody>
      </p:sp>
      <p:pic>
        <p:nvPicPr>
          <p:cNvPr id="1863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46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63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838200"/>
            <a:ext cx="4533900" cy="306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066800" y="4191000"/>
            <a:ext cx="736451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Construction of an altitude</a:t>
            </a:r>
            <a:endParaRPr lang="en-US" sz="4400" b="1" dirty="0">
              <a:solidFill>
                <a:srgbClr val="C00000"/>
              </a:solidFill>
            </a:endParaRPr>
          </a:p>
        </p:txBody>
      </p:sp>
      <p:pic>
        <p:nvPicPr>
          <p:cNvPr id="19046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762000"/>
            <a:ext cx="4724400" cy="2992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943600"/>
            <a:ext cx="9144000" cy="914400"/>
          </a:xfrm>
        </p:spPr>
        <p:txBody>
          <a:bodyPr/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Practice</a:t>
            </a:r>
            <a:endParaRPr lang="en-US" sz="5400" b="1" dirty="0">
              <a:solidFill>
                <a:srgbClr val="FFFF0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0"/>
            <a:ext cx="4419600" cy="74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143000"/>
            <a:ext cx="1841500" cy="535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2133600"/>
            <a:ext cx="1600200" cy="539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2971800"/>
            <a:ext cx="4419600" cy="1092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1000" y="4419600"/>
            <a:ext cx="6477000" cy="70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67483" y="0"/>
            <a:ext cx="4276517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267200" y="685800"/>
            <a:ext cx="375356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286000" y="1524000"/>
            <a:ext cx="500062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286000" y="2514600"/>
            <a:ext cx="500062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1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648200" y="3962400"/>
            <a:ext cx="2858008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3" name="Picture 1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243286" y="5029200"/>
            <a:ext cx="3900714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943600"/>
            <a:ext cx="9144000" cy="914400"/>
          </a:xfrm>
        </p:spPr>
        <p:txBody>
          <a:bodyPr/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Practice</a:t>
            </a:r>
            <a:endParaRPr lang="en-US" sz="5400" b="1" dirty="0">
              <a:solidFill>
                <a:srgbClr val="FFFF0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0358" y="457200"/>
            <a:ext cx="342364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-1"/>
            <a:ext cx="4572000" cy="69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1524000"/>
            <a:ext cx="1905000" cy="521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3124200"/>
            <a:ext cx="1892300" cy="535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" y="4495800"/>
            <a:ext cx="6172200" cy="533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72001" y="762000"/>
            <a:ext cx="609600" cy="471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90800" y="1905000"/>
            <a:ext cx="6667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14600" y="3429000"/>
            <a:ext cx="76493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6" name="Picture 1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715000" y="5029200"/>
            <a:ext cx="3149600" cy="648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Class Needs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Straight Edge</a:t>
            </a:r>
          </a:p>
          <a:p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Compass</a:t>
            </a:r>
          </a:p>
          <a:p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Printer Paper (several)</a:t>
            </a:r>
          </a:p>
          <a:p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Scissors</a:t>
            </a:r>
          </a:p>
          <a:p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Patty Paper</a:t>
            </a:r>
            <a:endParaRPr lang="en-US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943600"/>
            <a:ext cx="9144000" cy="914400"/>
          </a:xfrm>
        </p:spPr>
        <p:txBody>
          <a:bodyPr/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Practice</a:t>
            </a:r>
            <a:endParaRPr lang="en-US" sz="5400" b="1" dirty="0">
              <a:solidFill>
                <a:srgbClr val="FFFF00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143000"/>
            <a:ext cx="4495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52400"/>
            <a:ext cx="5715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2057400"/>
            <a:ext cx="4000500" cy="52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3733800"/>
            <a:ext cx="2743200" cy="55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90600" y="838200"/>
            <a:ext cx="4953000" cy="567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05200" y="2743200"/>
            <a:ext cx="466725" cy="674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81400" y="4343400"/>
            <a:ext cx="670169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943600"/>
            <a:ext cx="9144000" cy="914400"/>
          </a:xfrm>
        </p:spPr>
        <p:txBody>
          <a:bodyPr/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Practice</a:t>
            </a:r>
            <a:endParaRPr lang="en-US" sz="5400" b="1" dirty="0">
              <a:solidFill>
                <a:srgbClr val="FFFF0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143000"/>
            <a:ext cx="4495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2590800"/>
            <a:ext cx="2209800" cy="607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4419599"/>
            <a:ext cx="6324600" cy="592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" y="914400"/>
            <a:ext cx="2743200" cy="542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0" y="1524000"/>
            <a:ext cx="775208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48000" y="3276600"/>
            <a:ext cx="685800" cy="61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114800" y="5029200"/>
            <a:ext cx="4654550" cy="58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4800"/>
            <a:ext cx="9144000" cy="2864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7200" b="1" smtClean="0">
                <a:solidFill>
                  <a:srgbClr val="FFFF00"/>
                </a:solidFill>
              </a:rPr>
              <a:t>Homework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Pages 251 – 254</a:t>
            </a:r>
          </a:p>
          <a:p>
            <a:pPr eaLnBrk="1" hangingPunct="1"/>
            <a:endParaRPr lang="en-US" sz="36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eaLnBrk="1" hangingPunct="1"/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9, 12 – 16, 18, 19, 56, 57 </a:t>
            </a:r>
            <a:endParaRPr lang="en-US" sz="36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7200" b="1" dirty="0" smtClean="0">
                <a:solidFill>
                  <a:srgbClr val="FFFF00"/>
                </a:solidFill>
              </a:rPr>
              <a:t>Honors Homework</a:t>
            </a:r>
            <a:endParaRPr lang="en-US" sz="7200" b="1" dirty="0" smtClean="0">
              <a:solidFill>
                <a:srgbClr val="FFFF00"/>
              </a:solidFill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Pages 251 – 254</a:t>
            </a:r>
          </a:p>
          <a:p>
            <a:pPr eaLnBrk="1" hangingPunct="1"/>
            <a:endParaRPr lang="en-US" sz="36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eaLnBrk="1" hangingPunct="1"/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9, 12 – 16, 18, 19, 41, 56, 57 </a:t>
            </a:r>
            <a:endParaRPr lang="en-US" sz="36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800" b="1">
                <a:solidFill>
                  <a:srgbClr val="FFFF00"/>
                </a:solidFill>
              </a:rPr>
              <a:t>Investigation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Finding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a right bisector the easy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way</a:t>
            </a:r>
            <a:endParaRPr lang="en-US" b="1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648199"/>
            <a:ext cx="8382000" cy="780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1066800"/>
            <a:ext cx="3403600" cy="340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800" b="1">
                <a:solidFill>
                  <a:srgbClr val="FFFF00"/>
                </a:solidFill>
              </a:rPr>
              <a:t>Investigation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228600"/>
            <a:ext cx="838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Fold your patty paper so that endpoint P and Q land exactly on top of each other, that is , the coincide.  Crease your paper along the fold</a:t>
            </a:r>
            <a:endParaRPr lang="en-US" sz="28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1752600"/>
            <a:ext cx="2971800" cy="3736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800" b="1">
                <a:solidFill>
                  <a:srgbClr val="FFFF00"/>
                </a:solidFill>
              </a:rPr>
              <a:t>Investigation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304800"/>
            <a:ext cx="838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Unfold your paper.  Draw a line in the crease.  What is the relationship of this line to PQ?  Use your ruler and protractor to verify your observations.</a:t>
            </a:r>
            <a:endParaRPr lang="en-US" sz="28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828800"/>
            <a:ext cx="3505200" cy="35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715000"/>
            <a:ext cx="9144000" cy="11430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FFFF00"/>
                </a:solidFill>
              </a:rPr>
              <a:t>Perpendicular Bisector </a:t>
            </a:r>
            <a:r>
              <a:rPr lang="en-US" sz="4000" b="1" dirty="0" smtClean="0">
                <a:solidFill>
                  <a:srgbClr val="FFFF00"/>
                </a:solidFill>
              </a:rPr>
              <a:t>Theorem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161795" name="Rectangle 3"/>
          <p:cNvSpPr>
            <a:spLocks noGrp="1" noChangeArrowheads="1"/>
          </p:cNvSpPr>
          <p:nvPr>
            <p:ph idx="1"/>
          </p:nvPr>
        </p:nvSpPr>
        <p:spPr>
          <a:xfrm>
            <a:off x="0" y="228600"/>
            <a:ext cx="9144000" cy="4724400"/>
          </a:xfrm>
        </p:spPr>
        <p:txBody>
          <a:bodyPr/>
          <a:lstStyle/>
          <a:p>
            <a:r>
              <a:rPr lang="en-US" sz="4800" b="1" dirty="0">
                <a:solidFill>
                  <a:schemeClr val="accent4">
                    <a:lumMod val="75000"/>
                  </a:schemeClr>
                </a:solidFill>
              </a:rPr>
              <a:t>If a point is on the perpendicular bisector of a segment, then it is equidistant from the </a:t>
            </a:r>
            <a:r>
              <a:rPr lang="en-US" sz="4800" b="1" dirty="0" smtClean="0">
                <a:solidFill>
                  <a:schemeClr val="accent4">
                    <a:lumMod val="75000"/>
                  </a:schemeClr>
                </a:solidFill>
              </a:rPr>
              <a:t>endpoints of the segment</a:t>
            </a:r>
            <a:endParaRPr lang="en-US" sz="4800" b="1" dirty="0">
              <a:solidFill>
                <a:schemeClr val="accent4">
                  <a:lumMod val="75000"/>
                </a:schemeClr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715000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FF00"/>
                </a:solidFill>
              </a:rPr>
              <a:t>Converse - Perpendicular Bisector </a:t>
            </a:r>
            <a:r>
              <a:rPr lang="en-US" sz="3600" b="1" dirty="0" smtClean="0">
                <a:solidFill>
                  <a:srgbClr val="FFFF00"/>
                </a:solidFill>
              </a:rPr>
              <a:t>Theorem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166915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5486400"/>
          </a:xfrm>
        </p:spPr>
        <p:txBody>
          <a:bodyPr/>
          <a:lstStyle/>
          <a:p>
            <a:r>
              <a:rPr lang="en-US" sz="4800" b="1" dirty="0">
                <a:solidFill>
                  <a:schemeClr val="accent4">
                    <a:lumMod val="75000"/>
                  </a:schemeClr>
                </a:solidFill>
              </a:rPr>
              <a:t>If a point is equidistant from the endpoints of a segment, then it is on the perpendicular bisector of the segment</a:t>
            </a:r>
            <a:endParaRPr lang="en-US" sz="4800" b="1" dirty="0">
              <a:solidFill>
                <a:schemeClr val="accent4">
                  <a:lumMod val="75000"/>
                </a:schemeClr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Investigation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048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On patty paper, draw a large-scale angle. Label it PQR</a:t>
            </a:r>
            <a:endParaRPr lang="en-US" sz="28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219200"/>
            <a:ext cx="3213100" cy="321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Investigation</a:t>
            </a: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0"/>
            <a:ext cx="732536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1752600"/>
            <a:ext cx="3859106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eff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Jeff01</Template>
  <TotalTime>2526</TotalTime>
  <Words>346</Words>
  <Application>Microsoft Office PowerPoint</Application>
  <PresentationFormat>On-screen Show (4:3)</PresentationFormat>
  <Paragraphs>72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Jeff01</vt:lpstr>
      <vt:lpstr>Geometry 5-2</vt:lpstr>
      <vt:lpstr>Class Needs</vt:lpstr>
      <vt:lpstr>Investigation</vt:lpstr>
      <vt:lpstr>Investigation</vt:lpstr>
      <vt:lpstr>Investigation</vt:lpstr>
      <vt:lpstr>Perpendicular Bisector Theorem</vt:lpstr>
      <vt:lpstr>Converse - Perpendicular Bisector Theorem</vt:lpstr>
      <vt:lpstr>Investigation</vt:lpstr>
      <vt:lpstr>Investigation</vt:lpstr>
      <vt:lpstr>Investigation</vt:lpstr>
      <vt:lpstr>Investigation</vt:lpstr>
      <vt:lpstr>Angle Bisector Theorem</vt:lpstr>
      <vt:lpstr>Converse - Angle Bisector Theorem</vt:lpstr>
      <vt:lpstr>Practice</vt:lpstr>
      <vt:lpstr>Practice</vt:lpstr>
      <vt:lpstr>Practice</vt:lpstr>
      <vt:lpstr>Practice</vt:lpstr>
      <vt:lpstr>Practice</vt:lpstr>
      <vt:lpstr>Practice</vt:lpstr>
      <vt:lpstr>Practice</vt:lpstr>
      <vt:lpstr>Practice</vt:lpstr>
      <vt:lpstr>Slide 22</vt:lpstr>
      <vt:lpstr>Homework</vt:lpstr>
      <vt:lpstr>Honors Homework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Polygons</dc:title>
  <dc:creator>Fronius</dc:creator>
  <cp:lastModifiedBy>Jeff Fronius</cp:lastModifiedBy>
  <cp:revision>148</cp:revision>
  <dcterms:created xsi:type="dcterms:W3CDTF">2006-09-14T21:23:10Z</dcterms:created>
  <dcterms:modified xsi:type="dcterms:W3CDTF">2012-10-15T01:51:15Z</dcterms:modified>
</cp:coreProperties>
</file>