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65" r:id="rId5"/>
    <p:sldId id="259" r:id="rId6"/>
    <p:sldId id="260" r:id="rId7"/>
    <p:sldId id="266" r:id="rId8"/>
    <p:sldId id="261" r:id="rId9"/>
    <p:sldId id="273" r:id="rId10"/>
    <p:sldId id="262" r:id="rId11"/>
    <p:sldId id="263" r:id="rId12"/>
    <p:sldId id="264" r:id="rId13"/>
    <p:sldId id="268" r:id="rId14"/>
    <p:sldId id="267" r:id="rId15"/>
    <p:sldId id="269" r:id="rId16"/>
    <p:sldId id="270" r:id="rId17"/>
    <p:sldId id="271" r:id="rId18"/>
    <p:sldId id="289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6" r:id="rId31"/>
    <p:sldId id="287" r:id="rId32"/>
    <p:sldId id="27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FFFF"/>
    <a:srgbClr val="339966"/>
    <a:srgbClr val="800080"/>
    <a:srgbClr val="006600"/>
    <a:srgbClr val="FFDDDD"/>
    <a:srgbClr val="333300"/>
    <a:srgbClr val="461E64"/>
    <a:srgbClr val="FFCCC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3" autoAdjust="0"/>
    <p:restoredTop sz="94660"/>
  </p:normalViewPr>
  <p:slideViewPr>
    <p:cSldViewPr>
      <p:cViewPr>
        <p:scale>
          <a:sx n="80" d="100"/>
          <a:sy n="80" d="100"/>
        </p:scale>
        <p:origin x="-1338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AE7459-B99A-43C3-9126-5B91C3963DDF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D60A87-2E75-441E-ABBF-93CA8ADC6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7DA11-8B9A-4D05-810D-F80E4F974136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2CF0C-A396-4699-9D7E-3E93406B0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AE4B0-27BF-43CD-88C1-358A94560A86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589C0-991B-4EE8-95E9-727C5ED85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5A2AA-A69A-483F-9D66-B7BFA73EA6E5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B9929-4159-4F87-87FD-4E53F152A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02800-9CBA-4F89-BB65-41850A752D58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150C4-741A-497B-B38D-2E45945DB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57389-31F9-4AB6-9187-6DA7DF7C4BFC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2CDB7-A89F-4121-946D-AAA779263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640C-455C-4DD9-8FF3-86E4FDE3917C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377D-658D-4CF4-A354-9DCD37C69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87B9E-E62B-4956-8D57-72063113B375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EE56D-4AF1-4650-B98D-B487FD5DD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A619D-EFC1-4A23-8403-7EE35C95D06D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4EA2-C3FC-4C00-9C8F-3B6BCA801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4AD9F-C84D-43DC-B285-314E973C1433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DD1D-BEA3-4500-9E51-4D9D7DFED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A41A1-0721-41D4-9C86-FC2A8791FEEC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2A966-BC83-407E-832D-4762F14B1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B05C9-D684-40CA-A969-FA74BBC1F060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B363E-C986-42D4-BF38-101E4965B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7CD2C3F-F95E-4B39-91E3-B3448E8D2EBD}" type="datetimeFigureOut">
              <a:rPr lang="en-US"/>
              <a:pPr>
                <a:defRPr/>
              </a:pPr>
              <a:t>12/20/2010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902DCFB-521A-4528-A457-95AA901AE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0" r:id="rId5"/>
    <p:sldLayoutId id="2147483681" r:id="rId6"/>
    <p:sldLayoutId id="2147483685" r:id="rId7"/>
    <p:sldLayoutId id="2147483686" r:id="rId8"/>
    <p:sldLayoutId id="2147483687" r:id="rId9"/>
    <p:sldLayoutId id="2147483682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895600"/>
            <a:ext cx="8458200" cy="2133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Substitution Method for Solving Systems of Equations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Method - Example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422"/>
            <a:ext cx="8991600" cy="541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28600" y="2895600"/>
            <a:ext cx="8229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3657600"/>
            <a:ext cx="8153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4953000"/>
            <a:ext cx="815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5638800"/>
            <a:ext cx="815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6019800"/>
            <a:ext cx="815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00800"/>
            <a:ext cx="815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3505200"/>
            <a:ext cx="6096000" cy="2062103"/>
          </a:xfrm>
          <a:prstGeom prst="rect">
            <a:avLst/>
          </a:prstGeom>
          <a:solidFill>
            <a:srgbClr val="FFDDDD"/>
          </a:solidFill>
          <a:ln w="254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This is a weighted average problem that we solved last semester, here is another way to solve this problem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Method - Example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364" y="1447800"/>
            <a:ext cx="769344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304800" y="2971800"/>
            <a:ext cx="815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1000" y="3505200"/>
            <a:ext cx="815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" y="3962400"/>
            <a:ext cx="815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3400" y="4419600"/>
            <a:ext cx="815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" y="4953000"/>
            <a:ext cx="815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600" y="5410200"/>
            <a:ext cx="815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9600" y="5791200"/>
            <a:ext cx="8153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9600" y="6553200"/>
            <a:ext cx="815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Method - Example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868451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133600"/>
            <a:ext cx="7910513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09600" y="4114800"/>
            <a:ext cx="815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" y="4495800"/>
            <a:ext cx="815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600" y="4876800"/>
            <a:ext cx="815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5800" y="5257800"/>
            <a:ext cx="815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3400" y="5638800"/>
            <a:ext cx="8610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Method - Example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586" y="381000"/>
            <a:ext cx="9152586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1828800"/>
            <a:ext cx="815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2209800"/>
            <a:ext cx="815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667000"/>
            <a:ext cx="815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2971800"/>
            <a:ext cx="815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42900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810000"/>
            <a:ext cx="815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8600" y="4267200"/>
            <a:ext cx="815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4800" y="4572000"/>
            <a:ext cx="815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8600" y="5029200"/>
            <a:ext cx="815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5410200"/>
            <a:ext cx="815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791200"/>
            <a:ext cx="815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6324600"/>
            <a:ext cx="8686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14400" y="1981200"/>
            <a:ext cx="6858000" cy="523220"/>
          </a:xfrm>
          <a:prstGeom prst="rect">
            <a:avLst/>
          </a:prstGeom>
          <a:solidFill>
            <a:srgbClr val="800080"/>
          </a:solidFill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CFFFF"/>
                </a:solidFill>
              </a:rPr>
              <a:t>What are the variables in this problem?</a:t>
            </a:r>
            <a:endParaRPr lang="en-US" sz="2800" b="1" dirty="0">
              <a:solidFill>
                <a:srgbClr val="CC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7800" y="1981200"/>
            <a:ext cx="3657600" cy="523220"/>
          </a:xfrm>
          <a:prstGeom prst="rect">
            <a:avLst/>
          </a:prstGeom>
          <a:solidFill>
            <a:srgbClr val="000099"/>
          </a:solidFill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CFFFF"/>
                </a:solidFill>
              </a:rPr>
              <a:t>Buses and minivans</a:t>
            </a:r>
            <a:endParaRPr lang="en-US" sz="2800" b="1" dirty="0">
              <a:solidFill>
                <a:srgbClr val="CC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16" grpId="0" animBg="1"/>
      <p:bldP spid="16" grpId="1" animBg="1"/>
      <p:bldP spid="25" grpId="0" animBg="1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Method - Practice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144000" cy="78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0671" y="2590800"/>
            <a:ext cx="283332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Method - Practice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297233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47800"/>
            <a:ext cx="680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133600"/>
            <a:ext cx="1816100" cy="66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057400" y="3429000"/>
            <a:ext cx="4267200" cy="1200329"/>
          </a:xfrm>
          <a:prstGeom prst="rect">
            <a:avLst/>
          </a:prstGeom>
          <a:solidFill>
            <a:srgbClr val="FFDDDD"/>
          </a:solidFill>
          <a:ln w="254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both equations are of the form “y=“ then just set them equal to each other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Method - Practice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680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057400"/>
            <a:ext cx="3184478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1981200"/>
            <a:ext cx="2194426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Method - Practice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3999"/>
            <a:ext cx="7010400" cy="42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715000"/>
            <a:ext cx="4648200" cy="70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Method - Practice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73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99" y="2362200"/>
            <a:ext cx="27544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438400"/>
            <a:ext cx="23209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4419600"/>
            <a:ext cx="2362200" cy="12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124200" y="2286000"/>
            <a:ext cx="1162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(-4,4)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8600" y="2438400"/>
            <a:ext cx="1298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(-9,-7)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5898" y="4419600"/>
            <a:ext cx="50081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All Real Numbers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Infinitely Many Solutions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Calculator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solve a systems problem, graphically with a graphing calculator</a:t>
            </a:r>
          </a:p>
          <a:p>
            <a:endParaRPr lang="en-US" dirty="0" smtClean="0"/>
          </a:p>
          <a:p>
            <a:r>
              <a:rPr lang="en-US" dirty="0" smtClean="0"/>
              <a:t>Everyone get a calculator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System of equations may be solved exactly by using the substitution method.  This method solves one equation so that a variable may be “substituted” in the other equation, which can then be solved for a variable.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3152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Graphing Calculator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696200" cy="4625975"/>
          </a:xfrm>
        </p:spPr>
        <p:txBody>
          <a:bodyPr/>
          <a:lstStyle/>
          <a:p>
            <a:r>
              <a:rPr lang="en-US" dirty="0" smtClean="0"/>
              <a:t>Clear out old problems from the calculator</a:t>
            </a:r>
          </a:p>
          <a:p>
            <a:pPr lvl="1"/>
            <a:r>
              <a:rPr lang="en-US" dirty="0" smtClean="0"/>
              <a:t>Home </a:t>
            </a:r>
            <a:r>
              <a:rPr lang="en-US" dirty="0" smtClean="0"/>
              <a:t>&gt; </a:t>
            </a:r>
            <a:r>
              <a:rPr lang="en-US" dirty="0" smtClean="0"/>
              <a:t>1 </a:t>
            </a:r>
            <a:r>
              <a:rPr lang="en-US" dirty="0" smtClean="0"/>
              <a:t>&gt; no</a:t>
            </a:r>
          </a:p>
          <a:p>
            <a:r>
              <a:rPr lang="en-US" dirty="0" smtClean="0"/>
              <a:t>Open a graphing calculator screen</a:t>
            </a:r>
          </a:p>
          <a:p>
            <a:pPr lvl="1"/>
            <a:r>
              <a:rPr lang="en-US" dirty="0" smtClean="0"/>
              <a:t>2 “</a:t>
            </a:r>
            <a:r>
              <a:rPr lang="en-US" dirty="0" smtClean="0"/>
              <a:t>Graphs”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28466"/>
            <a:ext cx="4038600" cy="302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894764" y="-1"/>
            <a:ext cx="1249233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3124200"/>
            <a:ext cx="41910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3152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Graphing Calculator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625975"/>
          </a:xfrm>
        </p:spPr>
        <p:txBody>
          <a:bodyPr/>
          <a:lstStyle/>
          <a:p>
            <a:r>
              <a:rPr lang="en-US" dirty="0" smtClean="0"/>
              <a:t>Our goal is to find the solution to the following system of equations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2.93x + y = 6.08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	8.32x – y = 4.11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First solve each of these equations for y, so the resulting equations can be entered into the calculator for f1(x) and f2(x)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19999" y="-1"/>
            <a:ext cx="1523999" cy="316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0200" y="2895600"/>
            <a:ext cx="41910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3152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Graphing Calculator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7543800" cy="4625975"/>
          </a:xfrm>
        </p:spPr>
        <p:txBody>
          <a:bodyPr/>
          <a:lstStyle/>
          <a:p>
            <a:r>
              <a:rPr lang="en-US" dirty="0" smtClean="0"/>
              <a:t>The= solved equations should be as follows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y = 6.08 – 2.93x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	y = – 4.11 + 8.32x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Entered these into the calculator for f1(x) and f2(x)</a:t>
            </a:r>
          </a:p>
          <a:p>
            <a:r>
              <a:rPr lang="en-US" dirty="0" err="1" smtClean="0"/>
              <a:t>Cntrl</a:t>
            </a:r>
            <a:r>
              <a:rPr lang="en-US" dirty="0" smtClean="0"/>
              <a:t> &gt; G if enter line disappears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19999" y="-1"/>
            <a:ext cx="1523999" cy="316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6045200"/>
            <a:ext cx="39243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3152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Graphing Calculator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315200" cy="4321175"/>
          </a:xfrm>
        </p:spPr>
        <p:txBody>
          <a:bodyPr/>
          <a:lstStyle/>
          <a:p>
            <a:r>
              <a:rPr lang="en-US" dirty="0" smtClean="0"/>
              <a:t>Your screen should look like this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19999" y="-1"/>
            <a:ext cx="1523999" cy="316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477008"/>
            <a:ext cx="5867400" cy="438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3152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Graphing Calculator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315200" cy="4321175"/>
          </a:xfrm>
        </p:spPr>
        <p:txBody>
          <a:bodyPr/>
          <a:lstStyle/>
          <a:p>
            <a:r>
              <a:rPr lang="en-US" dirty="0" smtClean="0"/>
              <a:t>There is one solution to our problem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19999" y="-1"/>
            <a:ext cx="1523999" cy="316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477008"/>
            <a:ext cx="5867400" cy="438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3152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Graphing Calculator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315200" cy="4321175"/>
          </a:xfrm>
        </p:spPr>
        <p:txBody>
          <a:bodyPr/>
          <a:lstStyle/>
          <a:p>
            <a:r>
              <a:rPr lang="en-US" dirty="0" smtClean="0"/>
              <a:t>The solution to our problem is the point where the two lines intersect.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19999" y="-1"/>
            <a:ext cx="1523999" cy="316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159760"/>
            <a:ext cx="4953000" cy="369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1" y="40386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calculator will help us find that point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3152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Graphing Calculator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315200" cy="4321175"/>
          </a:xfrm>
        </p:spPr>
        <p:txBody>
          <a:bodyPr/>
          <a:lstStyle/>
          <a:p>
            <a:r>
              <a:rPr lang="en-US" dirty="0" smtClean="0"/>
              <a:t>Menu &gt;  6  &gt;  </a:t>
            </a:r>
            <a:r>
              <a:rPr lang="en-US" dirty="0" smtClean="0"/>
              <a:t>4</a:t>
            </a:r>
            <a:endParaRPr lang="en-US" dirty="0" smtClean="0"/>
          </a:p>
          <a:p>
            <a:r>
              <a:rPr lang="en-US" dirty="0" smtClean="0"/>
              <a:t>Use the </a:t>
            </a:r>
            <a:r>
              <a:rPr lang="en-US" dirty="0" err="1" smtClean="0"/>
              <a:t>navpad</a:t>
            </a:r>
            <a:r>
              <a:rPr lang="en-US" dirty="0" smtClean="0"/>
              <a:t> and the select to select each of the lines, one after the other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19999" y="-1"/>
            <a:ext cx="1523999" cy="316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1" y="4038600"/>
            <a:ext cx="312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intersecting point should be displayed on your screen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429000"/>
            <a:ext cx="45014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3152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Graphing Calculator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315200" cy="4321175"/>
          </a:xfrm>
        </p:spPr>
        <p:txBody>
          <a:bodyPr/>
          <a:lstStyle/>
          <a:p>
            <a:r>
              <a:rPr lang="en-US" dirty="0" smtClean="0"/>
              <a:t>The solution to this system is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x = 0.906,    y = 3.43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19999" y="-1"/>
            <a:ext cx="1523999" cy="316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429000"/>
            <a:ext cx="45014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3152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Graphing Calculator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7620000" cy="4321175"/>
          </a:xfrm>
        </p:spPr>
        <p:txBody>
          <a:bodyPr/>
          <a:lstStyle/>
          <a:p>
            <a:r>
              <a:rPr lang="en-US" dirty="0" smtClean="0"/>
              <a:t>To start a new problem on the calculator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Home  &gt;  </a:t>
            </a:r>
            <a:r>
              <a:rPr lang="en-US" dirty="0" smtClean="0"/>
              <a:t>(right arrow) &gt; Enter (graphs)</a:t>
            </a:r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19999" y="-1"/>
            <a:ext cx="1523999" cy="316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95600" y="41910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Complete the </a:t>
            </a:r>
            <a:r>
              <a:rPr lang="en-US" sz="3200" dirty="0" smtClean="0"/>
              <a:t>problems on the next screen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3152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Graphing Calculator Exploration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19999" y="-1"/>
            <a:ext cx="1523999" cy="316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752600"/>
            <a:ext cx="728721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Method -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51021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43000" y="3352800"/>
            <a:ext cx="7162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3810000"/>
            <a:ext cx="7162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4343400"/>
            <a:ext cx="7162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9200" y="4800600"/>
            <a:ext cx="7162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5400" y="5334000"/>
            <a:ext cx="7162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9200" y="5791200"/>
            <a:ext cx="7162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00200" y="6477000"/>
            <a:ext cx="7162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52800" y="3733800"/>
            <a:ext cx="57912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962400"/>
            <a:ext cx="45212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3657600" y="4572000"/>
            <a:ext cx="3657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0000" y="5029200"/>
            <a:ext cx="3657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33800" y="5410200"/>
            <a:ext cx="4724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57400" y="3429000"/>
            <a:ext cx="4267200" cy="1200329"/>
          </a:xfrm>
          <a:prstGeom prst="rect">
            <a:avLst/>
          </a:prstGeom>
          <a:solidFill>
            <a:srgbClr val="FFDDDD"/>
          </a:solidFill>
          <a:ln w="254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 = 3x</a:t>
            </a:r>
          </a:p>
          <a:p>
            <a:r>
              <a:rPr lang="en-US" sz="2400" b="1" dirty="0" smtClean="0"/>
              <a:t>So, anywhere “y” occurs, it can be replaced by 3x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Solving method for systems of equations when one variable is substituted in for another variable                                                      </a:t>
            </a:r>
            <a:r>
              <a:rPr lang="en-US" b="1" dirty="0" smtClean="0">
                <a:solidFill>
                  <a:srgbClr val="002060"/>
                </a:solidFill>
              </a:rPr>
              <a:t>Substitution Method</a:t>
            </a:r>
          </a:p>
          <a:p>
            <a:r>
              <a:rPr lang="en-US" dirty="0" smtClean="0"/>
              <a:t>When the substitution method can be used    </a:t>
            </a:r>
            <a:r>
              <a:rPr lang="en-US" b="1" dirty="0" smtClean="0">
                <a:solidFill>
                  <a:srgbClr val="002060"/>
                </a:solidFill>
              </a:rPr>
              <a:t>When a single variable can be solved, that is it has a coefficient of 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276600"/>
            <a:ext cx="6781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4267200"/>
            <a:ext cx="7696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equations relating to the same variables </a:t>
            </a:r>
            <a:r>
              <a:rPr lang="en-US" b="1" dirty="0" smtClean="0">
                <a:solidFill>
                  <a:srgbClr val="002060"/>
                </a:solidFill>
              </a:rPr>
              <a:t>System of Equations</a:t>
            </a:r>
          </a:p>
          <a:p>
            <a:r>
              <a:rPr lang="en-US" dirty="0" smtClean="0"/>
              <a:t>System of Equations with parallel lines                  </a:t>
            </a:r>
            <a:r>
              <a:rPr lang="en-US" b="1" dirty="0" smtClean="0">
                <a:solidFill>
                  <a:srgbClr val="002060"/>
                </a:solidFill>
              </a:rPr>
              <a:t>No Solution</a:t>
            </a:r>
          </a:p>
          <a:p>
            <a:r>
              <a:rPr lang="en-US" dirty="0" smtClean="0"/>
              <a:t>System of Equations that are the same line     </a:t>
            </a:r>
            <a:r>
              <a:rPr lang="en-US" b="1" dirty="0" smtClean="0">
                <a:solidFill>
                  <a:srgbClr val="002060"/>
                </a:solidFill>
              </a:rPr>
              <a:t>Infinite Solutions</a:t>
            </a:r>
          </a:p>
          <a:p>
            <a:r>
              <a:rPr lang="en-US" dirty="0" smtClean="0"/>
              <a:t>System of Equations that cross at one point        </a:t>
            </a:r>
            <a:r>
              <a:rPr lang="en-US" b="1" dirty="0" smtClean="0">
                <a:solidFill>
                  <a:srgbClr val="002060"/>
                </a:solidFill>
              </a:rPr>
              <a:t>That point is the solution to the system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438400"/>
            <a:ext cx="3886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3352800"/>
            <a:ext cx="3886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4343400"/>
            <a:ext cx="3886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257800"/>
            <a:ext cx="7162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 uiExpand="1" animBg="1"/>
      <p:bldP spid="6" grpId="0" uiExpand="1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7-2 Substitution Method (2 pages)</a:t>
            </a:r>
          </a:p>
          <a:p>
            <a:pPr>
              <a:buNone/>
            </a:pPr>
            <a:r>
              <a:rPr lang="en-US" dirty="0" smtClean="0"/>
              <a:t>		All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Method - Practice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680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514600"/>
            <a:ext cx="2759226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6400" y="2703739"/>
            <a:ext cx="1346200" cy="98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Method - Example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5276" y="1447800"/>
            <a:ext cx="63119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52600" y="2667000"/>
            <a:ext cx="7010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2971800"/>
            <a:ext cx="7010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3276600"/>
            <a:ext cx="7010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3581400"/>
            <a:ext cx="7010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3886200"/>
            <a:ext cx="7010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4191000"/>
            <a:ext cx="7010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52600" y="4495800"/>
            <a:ext cx="7010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800" y="4800600"/>
            <a:ext cx="7010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52600" y="5181600"/>
            <a:ext cx="7010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52600" y="5486400"/>
            <a:ext cx="7010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" y="5791200"/>
            <a:ext cx="7010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28800" y="6096000"/>
            <a:ext cx="7010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52600" y="6629400"/>
            <a:ext cx="7010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5000" y="2895600"/>
            <a:ext cx="4953000" cy="1815882"/>
          </a:xfrm>
          <a:prstGeom prst="rect">
            <a:avLst/>
          </a:prstGeom>
          <a:solidFill>
            <a:srgbClr val="FFDDDD"/>
          </a:solidFill>
          <a:ln w="254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This problem does not have something like “y=“ so we must solve for a variable before we can substitute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33600" y="3048000"/>
            <a:ext cx="5562600" cy="954107"/>
          </a:xfrm>
          <a:prstGeom prst="rect">
            <a:avLst/>
          </a:prstGeom>
          <a:solidFill>
            <a:srgbClr val="800080"/>
          </a:solidFill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CFFFF"/>
                </a:solidFill>
              </a:rPr>
              <a:t>For which variable, from which equation, should we solve?</a:t>
            </a:r>
            <a:endParaRPr lang="en-US" sz="2800" b="1" dirty="0">
              <a:solidFill>
                <a:srgbClr val="CC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0" y="3200400"/>
            <a:ext cx="5562600" cy="1815882"/>
          </a:xfrm>
          <a:prstGeom prst="rect">
            <a:avLst/>
          </a:prstGeom>
          <a:solidFill>
            <a:srgbClr val="000099"/>
          </a:solidFill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CFFFF"/>
                </a:solidFill>
              </a:rPr>
              <a:t>Solve for “x” in the first equation because it has a coefficient of one, and can be used easily for substitution</a:t>
            </a:r>
            <a:endParaRPr lang="en-US" sz="2800" b="1" dirty="0">
              <a:solidFill>
                <a:srgbClr val="CC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8400" y="3352800"/>
            <a:ext cx="5562600" cy="2246769"/>
          </a:xfrm>
          <a:prstGeom prst="rect">
            <a:avLst/>
          </a:prstGeom>
          <a:solidFill>
            <a:srgbClr val="800080"/>
          </a:solidFill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CFFFF"/>
                </a:solidFill>
              </a:rPr>
              <a:t>Y=1</a:t>
            </a:r>
          </a:p>
          <a:p>
            <a:endParaRPr lang="en-US" sz="2800" b="1" dirty="0" smtClean="0">
              <a:solidFill>
                <a:srgbClr val="CCFFFF"/>
              </a:solidFill>
            </a:endParaRPr>
          </a:p>
          <a:p>
            <a:r>
              <a:rPr lang="en-US" sz="2800" b="1" dirty="0" smtClean="0">
                <a:solidFill>
                  <a:srgbClr val="CCFFFF"/>
                </a:solidFill>
              </a:rPr>
              <a:t>Are we done with this work? No</a:t>
            </a:r>
          </a:p>
          <a:p>
            <a:endParaRPr lang="en-US" sz="2800" b="1" dirty="0" smtClean="0">
              <a:solidFill>
                <a:srgbClr val="CCFFFF"/>
              </a:solidFill>
            </a:endParaRPr>
          </a:p>
          <a:p>
            <a:r>
              <a:rPr lang="en-US" sz="2800" b="1" dirty="0" smtClean="0">
                <a:solidFill>
                  <a:srgbClr val="CCFFFF"/>
                </a:solidFill>
              </a:rPr>
              <a:t>What more must we do?</a:t>
            </a:r>
            <a:endParaRPr lang="en-US" sz="2800" b="1" dirty="0">
              <a:solidFill>
                <a:srgbClr val="CC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3352800"/>
            <a:ext cx="5562600" cy="954107"/>
          </a:xfrm>
          <a:prstGeom prst="rect">
            <a:avLst/>
          </a:prstGeom>
          <a:solidFill>
            <a:srgbClr val="000099"/>
          </a:solidFill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CFFFF"/>
                </a:solidFill>
              </a:rPr>
              <a:t>Substitute the value of y back into the OTHER equation</a:t>
            </a:r>
            <a:endParaRPr lang="en-US" sz="2800" b="1" dirty="0">
              <a:solidFill>
                <a:srgbClr val="CC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Method - Example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15178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152400" y="2514600"/>
            <a:ext cx="441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2971800"/>
            <a:ext cx="441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3352800"/>
            <a:ext cx="441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810000"/>
            <a:ext cx="441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4191000"/>
            <a:ext cx="6096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05600" y="1905000"/>
            <a:ext cx="24384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Method - Practice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680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667000"/>
            <a:ext cx="27873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590800"/>
            <a:ext cx="1619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00200" y="3810000"/>
            <a:ext cx="5562600" cy="954107"/>
          </a:xfrm>
          <a:prstGeom prst="rect">
            <a:avLst/>
          </a:prstGeom>
          <a:solidFill>
            <a:srgbClr val="800080"/>
          </a:solidFill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CFFFF"/>
                </a:solidFill>
              </a:rPr>
              <a:t>Which variable did you solve for first, before substituting?</a:t>
            </a:r>
            <a:endParaRPr lang="en-US" sz="2800" b="1" dirty="0">
              <a:solidFill>
                <a:srgbClr val="CC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962400"/>
            <a:ext cx="5562600" cy="2677656"/>
          </a:xfrm>
          <a:prstGeom prst="rect">
            <a:avLst/>
          </a:prstGeom>
          <a:solidFill>
            <a:srgbClr val="000099"/>
          </a:solidFill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CFFFF"/>
                </a:solidFill>
              </a:rPr>
              <a:t>Y in the second equation, because it has a coefficient of one</a:t>
            </a:r>
          </a:p>
          <a:p>
            <a:endParaRPr lang="en-US" sz="2800" b="1" dirty="0" smtClean="0">
              <a:solidFill>
                <a:srgbClr val="CCFFFF"/>
              </a:solidFill>
            </a:endParaRPr>
          </a:p>
          <a:p>
            <a:r>
              <a:rPr lang="en-US" sz="2800" b="1" dirty="0" smtClean="0">
                <a:solidFill>
                  <a:srgbClr val="CCFFFF"/>
                </a:solidFill>
              </a:rPr>
              <a:t>Be careful that you solve for positive y, not negative y</a:t>
            </a:r>
            <a:endParaRPr lang="en-US" sz="2800" b="1" dirty="0">
              <a:solidFill>
                <a:srgbClr val="CC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Method - Example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8534400" cy="444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81000" y="3352800"/>
            <a:ext cx="815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3886200"/>
            <a:ext cx="815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4343400"/>
            <a:ext cx="815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" y="4876800"/>
            <a:ext cx="815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5410200"/>
            <a:ext cx="815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3" y="2819400"/>
            <a:ext cx="8915397" cy="958891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371600" y="3505200"/>
            <a:ext cx="6096000" cy="2554545"/>
          </a:xfrm>
          <a:prstGeom prst="rect">
            <a:avLst/>
          </a:prstGeom>
          <a:solidFill>
            <a:srgbClr val="FFDDDD"/>
          </a:solidFill>
          <a:ln w="254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 equals more than one number, but the whole expression (3x + 2) can be substituted for y and then solved for x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38862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Quiz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056" y="0"/>
            <a:ext cx="453794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419600"/>
            <a:ext cx="883403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28799"/>
            <a:ext cx="4648200" cy="221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3268</TotalTime>
  <Words>650</Words>
  <Application>Microsoft Office PowerPoint</Application>
  <PresentationFormat>On-screen Show (4:3)</PresentationFormat>
  <Paragraphs>131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Module</vt:lpstr>
      <vt:lpstr>Substitution Method for Solving Systems of Equations</vt:lpstr>
      <vt:lpstr>Substitution Method</vt:lpstr>
      <vt:lpstr>Substitution Method - Example</vt:lpstr>
      <vt:lpstr>Substitution Method - Practice</vt:lpstr>
      <vt:lpstr>Substitution Method - Example</vt:lpstr>
      <vt:lpstr>Substitution Method - Example</vt:lpstr>
      <vt:lpstr>Substitution Method - Practice</vt:lpstr>
      <vt:lpstr>Substitution Method - Example</vt:lpstr>
      <vt:lpstr>Homework Quiz</vt:lpstr>
      <vt:lpstr>Substitution Method - Example</vt:lpstr>
      <vt:lpstr>Substitution Method - Example</vt:lpstr>
      <vt:lpstr>Substitution Method - Example</vt:lpstr>
      <vt:lpstr>Substitution Method - Example</vt:lpstr>
      <vt:lpstr>Substitution Method - Practice</vt:lpstr>
      <vt:lpstr>Substitution Method - Practice</vt:lpstr>
      <vt:lpstr>Substitution Method - Practice</vt:lpstr>
      <vt:lpstr>Substitution Method - Practice</vt:lpstr>
      <vt:lpstr>Substitution Method - Practice</vt:lpstr>
      <vt:lpstr>Graphing Calculator Exploration</vt:lpstr>
      <vt:lpstr>Graphing Calculator Exploration</vt:lpstr>
      <vt:lpstr>Graphing Calculator Exploration</vt:lpstr>
      <vt:lpstr>Graphing Calculator Exploration</vt:lpstr>
      <vt:lpstr>Graphing Calculator Exploration</vt:lpstr>
      <vt:lpstr>Graphing Calculator Exploration</vt:lpstr>
      <vt:lpstr>Graphing Calculator Exploration</vt:lpstr>
      <vt:lpstr>Graphing Calculator Exploration</vt:lpstr>
      <vt:lpstr>Graphing Calculator Exploration</vt:lpstr>
      <vt:lpstr>Graphing Calculator Exploration</vt:lpstr>
      <vt:lpstr>Graphing Calculator Exploration</vt:lpstr>
      <vt:lpstr>Summary</vt:lpstr>
      <vt:lpstr>Summary</vt:lpstr>
      <vt:lpstr>Homework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Expressions</dc:title>
  <dc:creator>Fronius</dc:creator>
  <cp:lastModifiedBy>Jeff Fronius</cp:lastModifiedBy>
  <cp:revision>228</cp:revision>
  <dcterms:created xsi:type="dcterms:W3CDTF">2008-08-10T20:43:11Z</dcterms:created>
  <dcterms:modified xsi:type="dcterms:W3CDTF">2010-12-20T15:44:39Z</dcterms:modified>
</cp:coreProperties>
</file>