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547" r:id="rId2"/>
    <p:sldId id="552" r:id="rId3"/>
    <p:sldId id="548" r:id="rId4"/>
    <p:sldId id="549" r:id="rId5"/>
    <p:sldId id="550" r:id="rId6"/>
    <p:sldId id="551" r:id="rId7"/>
    <p:sldId id="553" r:id="rId8"/>
    <p:sldId id="268" r:id="rId9"/>
    <p:sldId id="536" r:id="rId10"/>
    <p:sldId id="270" r:id="rId11"/>
    <p:sldId id="554" r:id="rId12"/>
    <p:sldId id="271" r:id="rId13"/>
    <p:sldId id="537" r:id="rId14"/>
    <p:sldId id="274" r:id="rId15"/>
    <p:sldId id="555" r:id="rId16"/>
    <p:sldId id="275" r:id="rId17"/>
    <p:sldId id="276" r:id="rId18"/>
    <p:sldId id="556" r:id="rId19"/>
    <p:sldId id="277" r:id="rId20"/>
    <p:sldId id="538" r:id="rId21"/>
    <p:sldId id="279" r:id="rId22"/>
    <p:sldId id="557" r:id="rId23"/>
    <p:sldId id="280" r:id="rId24"/>
    <p:sldId id="539" r:id="rId25"/>
    <p:sldId id="281" r:id="rId26"/>
    <p:sldId id="450" r:id="rId27"/>
    <p:sldId id="540" r:id="rId28"/>
    <p:sldId id="451" r:id="rId29"/>
    <p:sldId id="558" r:id="rId30"/>
    <p:sldId id="288" r:id="rId31"/>
    <p:sldId id="544" r:id="rId32"/>
    <p:sldId id="541" r:id="rId33"/>
    <p:sldId id="289" r:id="rId34"/>
    <p:sldId id="559" r:id="rId35"/>
    <p:sldId id="290" r:id="rId36"/>
    <p:sldId id="561" r:id="rId37"/>
    <p:sldId id="293" r:id="rId38"/>
    <p:sldId id="294" r:id="rId39"/>
    <p:sldId id="295" r:id="rId40"/>
    <p:sldId id="560" r:id="rId41"/>
    <p:sldId id="296" r:id="rId42"/>
    <p:sldId id="542" r:id="rId43"/>
    <p:sldId id="298" r:id="rId44"/>
    <p:sldId id="299" r:id="rId45"/>
    <p:sldId id="543" r:id="rId46"/>
    <p:sldId id="301" r:id="rId47"/>
    <p:sldId id="546" r:id="rId48"/>
  </p:sldIdLst>
  <p:sldSz cx="9144000" cy="6858000" type="screen4x3"/>
  <p:notesSz cx="7315200" cy="9601200"/>
  <p:custShowLst>
    <p:custShow name="transparency 1" id="0">
      <p:sldLst/>
    </p:custShow>
    <p:custShow name="transparency 2" id="1">
      <p:sldLst/>
    </p:custShow>
    <p:custShow name="transparency 3" id="2">
      <p:sldLst/>
    </p:custShow>
    <p:custShow name="transparency 4" id="3">
      <p:sldLst/>
    </p:custShow>
    <p:custShow name="transparency 5" id="4">
      <p:sldLst/>
    </p:custShow>
    <p:custShow name="transparency 6" id="5">
      <p:sldLst/>
    </p:custShow>
    <p:custShow name="transparency 7" id="6">
      <p:sldLst/>
    </p:custShow>
    <p:custShow name="transparency 8" id="7">
      <p:sldLst/>
    </p:custShow>
    <p:custShow name="transparency 9" id="8">
      <p:sldLst/>
    </p:custShow>
    <p:custShow name="dotcom" id="9">
      <p:sldLst/>
    </p:custShow>
  </p:custShowLst>
  <p:custDataLst>
    <p:tags r:id="rId51"/>
  </p:custDataLst>
  <p:defaultTextStyle>
    <a:defPPr>
      <a:defRPr lang="en-US"/>
    </a:defPPr>
    <a:lvl1pPr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1pPr>
    <a:lvl2pPr marL="457200"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2pPr>
    <a:lvl3pPr marL="914400"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3pPr>
    <a:lvl4pPr marL="1371600"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4pPr>
    <a:lvl5pPr marL="1828800" algn="l" rtl="0" fontAlgn="base">
      <a:lnSpc>
        <a:spcPct val="90000"/>
      </a:lnSpc>
      <a:spcBef>
        <a:spcPct val="50000"/>
      </a:spcBef>
      <a:spcAft>
        <a:spcPct val="20000"/>
      </a:spcAft>
      <a:buClr>
        <a:srgbClr val="FFFFFF"/>
      </a:buCl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99"/>
    <a:srgbClr val="FFFF66"/>
    <a:srgbClr val="00006E"/>
    <a:srgbClr val="00FF00"/>
    <a:srgbClr val="FFCCFF"/>
    <a:srgbClr val="00CCFF"/>
    <a:srgbClr val="FF9900"/>
    <a:srgbClr val="FFEB55"/>
    <a:srgbClr val="5F5F5F"/>
    <a:srgbClr val="A2FF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94238" autoAdjust="0"/>
  </p:normalViewPr>
  <p:slideViewPr>
    <p:cSldViewPr>
      <p:cViewPr>
        <p:scale>
          <a:sx n="80" d="100"/>
          <a:sy n="80" d="100"/>
        </p:scale>
        <p:origin x="-2022"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574"/>
    </p:cViewPr>
  </p:sorter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0" y="0"/>
            <a:ext cx="3169920" cy="479811"/>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lnSpc>
                <a:spcPct val="100000"/>
              </a:lnSpc>
              <a:spcBef>
                <a:spcPct val="0"/>
              </a:spcBef>
              <a:spcAft>
                <a:spcPct val="0"/>
              </a:spcAft>
              <a:buClrTx/>
              <a:defRPr sz="1300"/>
            </a:lvl1pPr>
          </a:lstStyle>
          <a:p>
            <a:endParaRPr lang="en-US"/>
          </a:p>
        </p:txBody>
      </p:sp>
      <p:sp>
        <p:nvSpPr>
          <p:cNvPr id="400387" name="Rectangle 3"/>
          <p:cNvSpPr>
            <a:spLocks noGrp="1" noChangeArrowheads="1"/>
          </p:cNvSpPr>
          <p:nvPr>
            <p:ph type="dt" sz="quarter" idx="1"/>
          </p:nvPr>
        </p:nvSpPr>
        <p:spPr bwMode="auto">
          <a:xfrm>
            <a:off x="4143587" y="0"/>
            <a:ext cx="3169920" cy="479811"/>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lgn="r">
              <a:lnSpc>
                <a:spcPct val="100000"/>
              </a:lnSpc>
              <a:spcBef>
                <a:spcPct val="0"/>
              </a:spcBef>
              <a:spcAft>
                <a:spcPct val="0"/>
              </a:spcAft>
              <a:buClrTx/>
              <a:defRPr sz="1300"/>
            </a:lvl1pPr>
          </a:lstStyle>
          <a:p>
            <a:endParaRPr lang="en-US"/>
          </a:p>
        </p:txBody>
      </p:sp>
      <p:sp>
        <p:nvSpPr>
          <p:cNvPr id="400388" name="Rectangle 4"/>
          <p:cNvSpPr>
            <a:spLocks noGrp="1" noChangeArrowheads="1"/>
          </p:cNvSpPr>
          <p:nvPr>
            <p:ph type="ftr" sz="quarter" idx="2"/>
          </p:nvPr>
        </p:nvSpPr>
        <p:spPr bwMode="auto">
          <a:xfrm>
            <a:off x="0" y="9119730"/>
            <a:ext cx="3169920" cy="479810"/>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lnSpc>
                <a:spcPct val="100000"/>
              </a:lnSpc>
              <a:spcBef>
                <a:spcPct val="0"/>
              </a:spcBef>
              <a:spcAft>
                <a:spcPct val="0"/>
              </a:spcAft>
              <a:buClrTx/>
              <a:defRPr sz="1300"/>
            </a:lvl1pPr>
          </a:lstStyle>
          <a:p>
            <a:endParaRPr lang="en-US"/>
          </a:p>
        </p:txBody>
      </p:sp>
      <p:sp>
        <p:nvSpPr>
          <p:cNvPr id="400389" name="Rectangle 5"/>
          <p:cNvSpPr>
            <a:spLocks noGrp="1" noChangeArrowheads="1"/>
          </p:cNvSpPr>
          <p:nvPr>
            <p:ph type="sldNum" sz="quarter" idx="3"/>
          </p:nvPr>
        </p:nvSpPr>
        <p:spPr bwMode="auto">
          <a:xfrm>
            <a:off x="4143587" y="9119730"/>
            <a:ext cx="3169920" cy="479810"/>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lgn="r">
              <a:lnSpc>
                <a:spcPct val="100000"/>
              </a:lnSpc>
              <a:spcBef>
                <a:spcPct val="0"/>
              </a:spcBef>
              <a:spcAft>
                <a:spcPct val="0"/>
              </a:spcAft>
              <a:buClrTx/>
              <a:defRPr sz="1300"/>
            </a:lvl1pPr>
          </a:lstStyle>
          <a:p>
            <a:fld id="{1A747BF7-6B3C-45AA-9700-1D47CDA6B5B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3275C90D-E63F-4770-8615-8B8724960418}" type="datetimeFigureOut">
              <a:rPr lang="en-US" smtClean="0"/>
              <a:t>2/14/2011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5BAAD15A-DC66-4467-A728-C8D87EC842E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AD15A-DC66-4467-A728-C8D87EC842E4}"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DA63B4-43AD-44F1-9BB3-F8834F30686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6B84A6-B041-4993-9726-744ACBB629B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342E7A-E73F-41A8-8C95-0002A575AA9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67EEDD5-E9E7-496F-B709-F9F593646DC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275218-AA56-4EFA-9005-E3EB448B84D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F7C56E-3AEA-4B65-8093-D62D5F230DD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2F1D53-5F4B-4CCF-8307-BD643BFFE7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2A26E1-48E0-47EF-9BB2-AD296F5C52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8348304-2182-4AAC-B7B7-C64DD26D030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AF4041-CD89-4F34-9DD0-DFDCEA3802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DDF992-4E86-471D-87EC-F7126D6B6B6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8B739C-2D66-4154-AF20-9603BFA02E1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pic>
        <p:nvPicPr>
          <p:cNvPr id="1043" name="Picture 19" descr="ch09"/>
          <p:cNvPicPr>
            <a:picLocks noChangeAspect="1" noChangeArrowheads="1"/>
          </p:cNvPicPr>
          <p:nvPr userDrawn="1"/>
        </p:nvPicPr>
        <p:blipFill>
          <a:blip r:embed="rId14" cstate="print"/>
          <a:srcRect/>
          <a:stretch>
            <a:fillRect/>
          </a:stretch>
        </p:blipFill>
        <p:spPr bwMode="hidden">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spcAft>
                <a:spcPct val="0"/>
              </a:spcAft>
              <a:buClrTx/>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ClrTx/>
              <a:defRPr sz="1400"/>
            </a:lvl1pPr>
          </a:lstStyle>
          <a:p>
            <a:fld id="{0CE9D696-2BB2-4BA2-8136-79EF7A152857}" type="slidenum">
              <a:rPr lang="en-US"/>
              <a:pPr/>
              <a:t>‹#›</a:t>
            </a:fld>
            <a:endParaRPr lang="en-US"/>
          </a:p>
        </p:txBody>
      </p:sp>
      <p:pic>
        <p:nvPicPr>
          <p:cNvPr id="1042" name="Picture 18" descr="extra examples">
            <a:hlinkClick r:id="" action="ppaction://customshow?id=9&amp;return=true" highlightClick="1"/>
          </p:cNvPr>
          <p:cNvPicPr>
            <a:picLocks noChangeAspect="1" noChangeArrowheads="1"/>
          </p:cNvPicPr>
          <p:nvPr userDrawn="1"/>
        </p:nvPicPr>
        <p:blipFill>
          <a:blip r:embed="rId15" cstate="print"/>
          <a:srcRect/>
          <a:stretch>
            <a:fillRect/>
          </a:stretch>
        </p:blipFill>
        <p:spPr bwMode="auto">
          <a:xfrm>
            <a:off x="831850" y="6465888"/>
            <a:ext cx="1663700" cy="347662"/>
          </a:xfrm>
          <a:prstGeom prst="rect">
            <a:avLst/>
          </a:prstGeom>
          <a:noFill/>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fscstart%20/al1%20/3%20101"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2.png"/><Relationship Id="rId1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22.png"/><Relationship Id="rId2" Type="http://schemas.openxmlformats.org/officeDocument/2006/relationships/notesSlide" Target="../notesSlides/notesSlide12.xml"/><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20.png"/><Relationship Id="rId10" Type="http://schemas.openxmlformats.org/officeDocument/2006/relationships/hyperlink" Target="fscstart%20/al1%20/3%20101"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1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26.png"/><Relationship Id="rId2" Type="http://schemas.openxmlformats.org/officeDocument/2006/relationships/notesSlide" Target="../notesSlides/notesSlide13.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24.png"/><Relationship Id="rId10" Type="http://schemas.openxmlformats.org/officeDocument/2006/relationships/hyperlink" Target="fscstart%20/al1%20/3%20101" TargetMode="External"/><Relationship Id="rId19"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14.xml"/><Relationship Id="rId16"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29.png"/><Relationship Id="rId10" Type="http://schemas.openxmlformats.org/officeDocument/2006/relationships/hyperlink" Target="fscstart%20/al1%20/3%20101"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18" Type="http://schemas.openxmlformats.org/officeDocument/2006/relationships/image" Target="../media/image35.png"/><Relationship Id="rId3" Type="http://schemas.openxmlformats.org/officeDocument/2006/relationships/image" Target="../media/image31.png"/><Relationship Id="rId21" Type="http://schemas.openxmlformats.org/officeDocument/2006/relationships/image" Target="../media/image38.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34.png"/><Relationship Id="rId2" Type="http://schemas.openxmlformats.org/officeDocument/2006/relationships/notesSlide" Target="../notesSlides/notesSlide16.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24"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hyperlink" Target="fscstart%20/al1%20/3%20101" TargetMode="External"/><Relationship Id="rId19"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42.png"/><Relationship Id="rId10" Type="http://schemas.openxmlformats.org/officeDocument/2006/relationships/hyperlink" Target="fscstart%20/al1%20/3%20101"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47.png"/><Relationship Id="rId3" Type="http://schemas.openxmlformats.org/officeDocument/2006/relationships/image" Target="../media/image5.png"/><Relationship Id="rId21" Type="http://schemas.openxmlformats.org/officeDocument/2006/relationships/image" Target="../media/image50.png"/><Relationship Id="rId7" Type="http://schemas.openxmlformats.org/officeDocument/2006/relationships/slide" Target="slide3.xml"/><Relationship Id="rId12" Type="http://schemas.openxmlformats.org/officeDocument/2006/relationships/image" Target="../media/image11.png"/><Relationship Id="rId17" Type="http://schemas.openxmlformats.org/officeDocument/2006/relationships/image" Target="../media/image46.png"/><Relationship Id="rId2" Type="http://schemas.openxmlformats.org/officeDocument/2006/relationships/notesSlide" Target="../notesSlides/notesSlide19.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 Target="slide4.xml"/><Relationship Id="rId15" Type="http://schemas.openxmlformats.org/officeDocument/2006/relationships/image" Target="../media/image44.png"/><Relationship Id="rId10" Type="http://schemas.openxmlformats.org/officeDocument/2006/relationships/image" Target="../media/image9.png"/><Relationship Id="rId19" Type="http://schemas.openxmlformats.org/officeDocument/2006/relationships/image" Target="../media/image48.png"/><Relationship Id="rId4" Type="http://schemas.openxmlformats.org/officeDocument/2006/relationships/image" Target="../media/image6.png"/><Relationship Id="rId9" Type="http://schemas.openxmlformats.org/officeDocument/2006/relationships/hyperlink" Target="fscstart%20/al1%20/3%20101" TargetMode="External"/><Relationship Id="rId14" Type="http://schemas.openxmlformats.org/officeDocument/2006/relationships/image" Target="../media/image43.png"/><Relationship Id="rId22"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56.png"/><Relationship Id="rId3" Type="http://schemas.openxmlformats.org/officeDocument/2006/relationships/image" Target="../media/image5.png"/><Relationship Id="rId7" Type="http://schemas.openxmlformats.org/officeDocument/2006/relationships/slide" Target="slide3.xml"/><Relationship Id="rId12" Type="http://schemas.openxmlformats.org/officeDocument/2006/relationships/image" Target="../media/image11.png"/><Relationship Id="rId17" Type="http://schemas.openxmlformats.org/officeDocument/2006/relationships/image" Target="../media/image55.png"/><Relationship Id="rId2" Type="http://schemas.openxmlformats.org/officeDocument/2006/relationships/notesSlide" Target="../notesSlides/notesSlide20.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 Target="slide4.xml"/><Relationship Id="rId15" Type="http://schemas.openxmlformats.org/officeDocument/2006/relationships/image" Target="../media/image53.png"/><Relationship Id="rId10" Type="http://schemas.openxmlformats.org/officeDocument/2006/relationships/image" Target="../media/image9.png"/><Relationship Id="rId19"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hyperlink" Target="fscstart%20/al1%20/3%20101" TargetMode="External"/><Relationship Id="rId1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18" Type="http://schemas.openxmlformats.org/officeDocument/2006/relationships/image" Target="../media/image62.pn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61.png"/><Relationship Id="rId2" Type="http://schemas.openxmlformats.org/officeDocument/2006/relationships/notesSlide" Target="../notesSlides/notesSlide21.xml"/><Relationship Id="rId16"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59.png"/><Relationship Id="rId10" Type="http://schemas.openxmlformats.org/officeDocument/2006/relationships/hyperlink" Target="fscstart%20/al1%20/3%20101"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slide" Target="slide3.xml"/><Relationship Id="rId12" Type="http://schemas.openxmlformats.org/officeDocument/2006/relationships/image" Target="../media/image11.png"/><Relationship Id="rId17" Type="http://schemas.openxmlformats.org/officeDocument/2006/relationships/image" Target="../media/image67.png"/><Relationship Id="rId2" Type="http://schemas.openxmlformats.org/officeDocument/2006/relationships/notesSlide" Target="../notesSlides/notesSlide23.xml"/><Relationship Id="rId16"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 Target="slide4.xml"/><Relationship Id="rId15" Type="http://schemas.openxmlformats.org/officeDocument/2006/relationships/image" Target="../media/image65.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fscstart%20/al1%20/3%20101" TargetMode="External"/><Relationship Id="rId14"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fscstart%20/al1%20/3%20101" TargetMode="External"/><Relationship Id="rId1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24.xml"/><Relationship Id="rId16" Type="http://schemas.openxmlformats.org/officeDocument/2006/relationships/image" Target="../media/image11.png"/><Relationship Id="rId20"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slide" Target="slide3.xml"/><Relationship Id="rId5" Type="http://schemas.openxmlformats.org/officeDocument/2006/relationships/image" Target="../media/image70.png"/><Relationship Id="rId15" Type="http://schemas.openxmlformats.org/officeDocument/2006/relationships/image" Target="../media/image10.png"/><Relationship Id="rId10" Type="http://schemas.openxmlformats.org/officeDocument/2006/relationships/image" Target="../media/image7.png"/><Relationship Id="rId19" Type="http://schemas.openxmlformats.org/officeDocument/2006/relationships/image" Target="../media/image73.png"/><Relationship Id="rId4" Type="http://schemas.openxmlformats.org/officeDocument/2006/relationships/image" Target="../media/image69.png"/><Relationship Id="rId9" Type="http://schemas.openxmlformats.org/officeDocument/2006/relationships/slide" Target="slide4.xml"/><Relationship Id="rId1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77.png"/><Relationship Id="rId2" Type="http://schemas.openxmlformats.org/officeDocument/2006/relationships/notesSlide" Target="../notesSlides/notesSlide25.xml"/><Relationship Id="rId16"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75.png"/><Relationship Id="rId10" Type="http://schemas.openxmlformats.org/officeDocument/2006/relationships/hyperlink" Target="fscstart%20/al1%20/3%20101"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hyperlink" Target="fscstart%20/al1%20/3%20101" TargetMode="External"/><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8.png"/><Relationship Id="rId12"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hyperlink" Target="fscstart%20/al1%20/3%20101" TargetMode="External"/><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8.png"/><Relationship Id="rId12" Type="http://schemas.openxmlformats.org/officeDocument/2006/relationships/image" Target="../media/image10.png"/><Relationship Id="rId17" Type="http://schemas.openxmlformats.org/officeDocument/2006/relationships/image" Target="../media/image81.png"/><Relationship Id="rId2" Type="http://schemas.openxmlformats.org/officeDocument/2006/relationships/notesSlide" Target="../notesSlides/notesSlide27.xml"/><Relationship Id="rId16"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slide" Target="slide3.xml"/><Relationship Id="rId15" Type="http://schemas.openxmlformats.org/officeDocument/2006/relationships/image" Target="../media/image79.png"/><Relationship Id="rId10" Type="http://schemas.openxmlformats.org/officeDocument/2006/relationships/slide" Target="slide4.xml"/><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hyperlink" Target="fscstart%20/al1%20/3%20101" TargetMode="External"/><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slide" Target="slide3.xml"/><Relationship Id="rId15" Type="http://schemas.openxmlformats.org/officeDocument/2006/relationships/image" Target="../media/image82.png"/><Relationship Id="rId10" Type="http://schemas.openxmlformats.org/officeDocument/2006/relationships/slide" Target="slide4.xml"/><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18" Type="http://schemas.openxmlformats.org/officeDocument/2006/relationships/image" Target="../media/image88.png"/><Relationship Id="rId3" Type="http://schemas.openxmlformats.org/officeDocument/2006/relationships/image" Target="../media/image5.png"/><Relationship Id="rId21" Type="http://schemas.openxmlformats.org/officeDocument/2006/relationships/image" Target="../media/image91.png"/><Relationship Id="rId7" Type="http://schemas.openxmlformats.org/officeDocument/2006/relationships/slide" Target="slide20.xml"/><Relationship Id="rId12" Type="http://schemas.openxmlformats.org/officeDocument/2006/relationships/image" Target="../media/image83.png"/><Relationship Id="rId17" Type="http://schemas.openxmlformats.org/officeDocument/2006/relationships/image" Target="../media/image87.png"/><Relationship Id="rId2" Type="http://schemas.openxmlformats.org/officeDocument/2006/relationships/notesSlide" Target="../notesSlides/notesSlide30.xml"/><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slide" Target="slide3.xml"/><Relationship Id="rId15" Type="http://schemas.openxmlformats.org/officeDocument/2006/relationships/image" Target="../media/image85.png"/><Relationship Id="rId23" Type="http://schemas.openxmlformats.org/officeDocument/2006/relationships/image" Target="../media/image23.png"/><Relationship Id="rId10" Type="http://schemas.openxmlformats.org/officeDocument/2006/relationships/image" Target="../media/image9.png"/><Relationship Id="rId19" Type="http://schemas.openxmlformats.org/officeDocument/2006/relationships/image" Target="../media/image89.png"/><Relationship Id="rId4" Type="http://schemas.openxmlformats.org/officeDocument/2006/relationships/image" Target="../media/image6.png"/><Relationship Id="rId9" Type="http://schemas.openxmlformats.org/officeDocument/2006/relationships/hyperlink" Target="fscstart%20/al1%20/3%20101" TargetMode="External"/><Relationship Id="rId14" Type="http://schemas.openxmlformats.org/officeDocument/2006/relationships/image" Target="../media/image84.png"/><Relationship Id="rId22" Type="http://schemas.openxmlformats.org/officeDocument/2006/relationships/image" Target="../media/image92.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3.png"/><Relationship Id="rId3" Type="http://schemas.openxmlformats.org/officeDocument/2006/relationships/image" Target="../media/image5.png"/><Relationship Id="rId7" Type="http://schemas.openxmlformats.org/officeDocument/2006/relationships/slide" Target="slide20.xml"/><Relationship Id="rId12" Type="http://schemas.openxmlformats.org/officeDocument/2006/relationships/image" Target="../media/image11.png"/><Relationship Id="rId2" Type="http://schemas.openxmlformats.org/officeDocument/2006/relationships/notesSlide" Target="../notesSlides/notesSlide31.xml"/><Relationship Id="rId16"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slide" Target="slide3.xml"/><Relationship Id="rId15" Type="http://schemas.openxmlformats.org/officeDocument/2006/relationships/image" Target="../media/image93.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fscstart%20/al1%20/3%20101" TargetMode="External"/><Relationship Id="rId1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image" Target="../media/image5.png"/><Relationship Id="rId21" Type="http://schemas.openxmlformats.org/officeDocument/2006/relationships/image" Target="../media/image101.png"/><Relationship Id="rId7" Type="http://schemas.openxmlformats.org/officeDocument/2006/relationships/slide" Target="slide20.xml"/><Relationship Id="rId12" Type="http://schemas.openxmlformats.org/officeDocument/2006/relationships/image" Target="../media/image11.png"/><Relationship Id="rId17" Type="http://schemas.openxmlformats.org/officeDocument/2006/relationships/image" Target="../media/image97.png"/><Relationship Id="rId25" Type="http://schemas.openxmlformats.org/officeDocument/2006/relationships/image" Target="../media/image105.png"/><Relationship Id="rId2" Type="http://schemas.openxmlformats.org/officeDocument/2006/relationships/notesSlide" Target="../notesSlides/notesSlide32.xml"/><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0.png"/><Relationship Id="rId24" Type="http://schemas.openxmlformats.org/officeDocument/2006/relationships/image" Target="../media/image104.png"/><Relationship Id="rId5" Type="http://schemas.openxmlformats.org/officeDocument/2006/relationships/slide" Target="slide3.xml"/><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10" Type="http://schemas.openxmlformats.org/officeDocument/2006/relationships/image" Target="../media/image9.png"/><Relationship Id="rId19" Type="http://schemas.openxmlformats.org/officeDocument/2006/relationships/image" Target="../media/image99.png"/><Relationship Id="rId4" Type="http://schemas.openxmlformats.org/officeDocument/2006/relationships/image" Target="../media/image6.png"/><Relationship Id="rId9" Type="http://schemas.openxmlformats.org/officeDocument/2006/relationships/hyperlink" Target="fscstart%20/al1%20/3%20101" TargetMode="External"/><Relationship Id="rId14" Type="http://schemas.openxmlformats.org/officeDocument/2006/relationships/image" Target="../media/image16.png"/><Relationship Id="rId22" Type="http://schemas.openxmlformats.org/officeDocument/2006/relationships/image" Target="../media/image102.png"/><Relationship Id="rId27" Type="http://schemas.openxmlformats.org/officeDocument/2006/relationships/image" Target="../media/image107.png"/></Relationships>
</file>

<file path=ppt/slides/_rels/slide3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11.png"/><Relationship Id="rId18" Type="http://schemas.openxmlformats.org/officeDocument/2006/relationships/image" Target="../media/image112.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10.png"/><Relationship Id="rId17" Type="http://schemas.openxmlformats.org/officeDocument/2006/relationships/image" Target="../media/image111.png"/><Relationship Id="rId2" Type="http://schemas.openxmlformats.org/officeDocument/2006/relationships/notesSlide" Target="../notesSlides/notesSlide33.xml"/><Relationship Id="rId16" Type="http://schemas.openxmlformats.org/officeDocument/2006/relationships/image" Target="../media/image110.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slide" Target="slide3.xml"/><Relationship Id="rId15" Type="http://schemas.openxmlformats.org/officeDocument/2006/relationships/image" Target="../media/image109.png"/><Relationship Id="rId10" Type="http://schemas.openxmlformats.org/officeDocument/2006/relationships/hyperlink" Target="fscstart%20/al1%20/3%20101" TargetMode="External"/><Relationship Id="rId4" Type="http://schemas.openxmlformats.org/officeDocument/2006/relationships/image" Target="../media/image6.png"/><Relationship Id="rId9" Type="http://schemas.openxmlformats.org/officeDocument/2006/relationships/image" Target="../media/image7.png"/><Relationship Id="rId1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image" Target="../media/image117.png"/><Relationship Id="rId3" Type="http://schemas.openxmlformats.org/officeDocument/2006/relationships/image" Target="../media/image5.png"/><Relationship Id="rId7" Type="http://schemas.openxmlformats.org/officeDocument/2006/relationships/slide" Target="slide3.xml"/><Relationship Id="rId12" Type="http://schemas.openxmlformats.org/officeDocument/2006/relationships/image" Target="../media/image10.png"/><Relationship Id="rId17" Type="http://schemas.openxmlformats.org/officeDocument/2006/relationships/image" Target="../media/image116.png"/><Relationship Id="rId2" Type="http://schemas.openxmlformats.org/officeDocument/2006/relationships/notesSlide" Target="../notesSlides/notesSlide35.xml"/><Relationship Id="rId16" Type="http://schemas.openxmlformats.org/officeDocument/2006/relationships/image" Target="../media/image115.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0.xml"/><Relationship Id="rId15" Type="http://schemas.openxmlformats.org/officeDocument/2006/relationships/image" Target="../media/image114.png"/><Relationship Id="rId10" Type="http://schemas.openxmlformats.org/officeDocument/2006/relationships/hyperlink" Target="fscstart%20/al1%20/3%20101" TargetMode="External"/><Relationship Id="rId4" Type="http://schemas.openxmlformats.org/officeDocument/2006/relationships/image" Target="../media/image6.png"/><Relationship Id="rId9" Type="http://schemas.openxmlformats.org/officeDocument/2006/relationships/image" Target="../media/image18.png"/><Relationship Id="rId1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9.png"/><Relationship Id="rId3" Type="http://schemas.openxmlformats.org/officeDocument/2006/relationships/notesSlide" Target="../notesSlides/notesSlide37.xml"/><Relationship Id="rId7" Type="http://schemas.openxmlformats.org/officeDocument/2006/relationships/image" Target="../media/image7.png"/><Relationship Id="rId12" Type="http://schemas.openxmlformats.org/officeDocument/2006/relationships/hyperlink" Target="fscstart%20/al1%20/3%20101" TargetMode="External"/><Relationship Id="rId17" Type="http://schemas.openxmlformats.org/officeDocument/2006/relationships/image" Target="../media/image120.png"/><Relationship Id="rId2" Type="http://schemas.openxmlformats.org/officeDocument/2006/relationships/slideLayout" Target="../slideLayouts/slideLayout6.xml"/><Relationship Id="rId16" Type="http://schemas.openxmlformats.org/officeDocument/2006/relationships/image" Target="../media/image83.png"/><Relationship Id="rId1" Type="http://schemas.openxmlformats.org/officeDocument/2006/relationships/vmlDrawing" Target="../drawings/vmlDrawing3.vml"/><Relationship Id="rId6" Type="http://schemas.openxmlformats.org/officeDocument/2006/relationships/slide" Target="slide20.xml"/><Relationship Id="rId11" Type="http://schemas.openxmlformats.org/officeDocument/2006/relationships/oleObject" Target="../embeddings/oleObject3.bin"/><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image" Target="../media/image124.png"/><Relationship Id="rId3" Type="http://schemas.openxmlformats.org/officeDocument/2006/relationships/image" Target="../media/image5.png"/><Relationship Id="rId21" Type="http://schemas.openxmlformats.org/officeDocument/2006/relationships/image" Target="../media/image127.png"/><Relationship Id="rId7" Type="http://schemas.openxmlformats.org/officeDocument/2006/relationships/slide" Target="slide3.xml"/><Relationship Id="rId12" Type="http://schemas.openxmlformats.org/officeDocument/2006/relationships/image" Target="../media/image10.png"/><Relationship Id="rId17" Type="http://schemas.openxmlformats.org/officeDocument/2006/relationships/image" Target="../media/image123.png"/><Relationship Id="rId2" Type="http://schemas.openxmlformats.org/officeDocument/2006/relationships/notesSlide" Target="../notesSlides/notesSlide38.xml"/><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0.xml"/><Relationship Id="rId15" Type="http://schemas.openxmlformats.org/officeDocument/2006/relationships/image" Target="../media/image121.png"/><Relationship Id="rId23" Type="http://schemas.openxmlformats.org/officeDocument/2006/relationships/image" Target="../media/image129.png"/><Relationship Id="rId10" Type="http://schemas.openxmlformats.org/officeDocument/2006/relationships/hyperlink" Target="fscstart%20/al1%20/3%20101" TargetMode="External"/><Relationship Id="rId19" Type="http://schemas.openxmlformats.org/officeDocument/2006/relationships/image" Target="../media/image125.png"/><Relationship Id="rId4" Type="http://schemas.openxmlformats.org/officeDocument/2006/relationships/image" Target="../media/image6.png"/><Relationship Id="rId9" Type="http://schemas.openxmlformats.org/officeDocument/2006/relationships/image" Target="../media/image31.png"/><Relationship Id="rId14" Type="http://schemas.openxmlformats.org/officeDocument/2006/relationships/image" Target="../media/image83.png"/><Relationship Id="rId22" Type="http://schemas.openxmlformats.org/officeDocument/2006/relationships/image" Target="../media/image128.png"/></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slide" Target="slide3.xml"/><Relationship Id="rId12"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0.xml"/><Relationship Id="rId15" Type="http://schemas.openxmlformats.org/officeDocument/2006/relationships/image" Target="../media/image130.png"/><Relationship Id="rId10" Type="http://schemas.openxmlformats.org/officeDocument/2006/relationships/hyperlink" Target="fscstart%20/al1%20/3%20101" TargetMode="External"/><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8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image" Target="../media/image136.png"/><Relationship Id="rId3" Type="http://schemas.openxmlformats.org/officeDocument/2006/relationships/image" Target="../media/image5.png"/><Relationship Id="rId21" Type="http://schemas.openxmlformats.org/officeDocument/2006/relationships/image" Target="../media/image139.png"/><Relationship Id="rId7" Type="http://schemas.openxmlformats.org/officeDocument/2006/relationships/slide" Target="slide3.xml"/><Relationship Id="rId12" Type="http://schemas.openxmlformats.org/officeDocument/2006/relationships/image" Target="../media/image10.png"/><Relationship Id="rId17" Type="http://schemas.openxmlformats.org/officeDocument/2006/relationships/image" Target="../media/image135.png"/><Relationship Id="rId2" Type="http://schemas.openxmlformats.org/officeDocument/2006/relationships/notesSlide" Target="../notesSlides/notesSlide41.xml"/><Relationship Id="rId16" Type="http://schemas.openxmlformats.org/officeDocument/2006/relationships/image" Target="../media/image134.png"/><Relationship Id="rId20" Type="http://schemas.openxmlformats.org/officeDocument/2006/relationships/image" Target="../media/image138.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0.xml"/><Relationship Id="rId15" Type="http://schemas.openxmlformats.org/officeDocument/2006/relationships/image" Target="../media/image133.png"/><Relationship Id="rId23" Type="http://schemas.openxmlformats.org/officeDocument/2006/relationships/image" Target="../media/image141.png"/><Relationship Id="rId10" Type="http://schemas.openxmlformats.org/officeDocument/2006/relationships/hyperlink" Target="fscstart%20/al1%20/3%20101" TargetMode="External"/><Relationship Id="rId19" Type="http://schemas.openxmlformats.org/officeDocument/2006/relationships/image" Target="../media/image137.png"/><Relationship Id="rId4" Type="http://schemas.openxmlformats.org/officeDocument/2006/relationships/image" Target="../media/image6.png"/><Relationship Id="rId9" Type="http://schemas.openxmlformats.org/officeDocument/2006/relationships/image" Target="../media/image132.png"/><Relationship Id="rId14" Type="http://schemas.openxmlformats.org/officeDocument/2006/relationships/image" Target="../media/image83.png"/><Relationship Id="rId22" Type="http://schemas.openxmlformats.org/officeDocument/2006/relationships/image" Target="../media/image140.png"/></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image" Target="../media/image145.png"/><Relationship Id="rId3" Type="http://schemas.openxmlformats.org/officeDocument/2006/relationships/image" Target="../media/image5.png"/><Relationship Id="rId21" Type="http://schemas.openxmlformats.org/officeDocument/2006/relationships/image" Target="../media/image148.png"/><Relationship Id="rId7" Type="http://schemas.openxmlformats.org/officeDocument/2006/relationships/slide" Target="slide3.xml"/><Relationship Id="rId12" Type="http://schemas.openxmlformats.org/officeDocument/2006/relationships/image" Target="../media/image10.png"/><Relationship Id="rId17" Type="http://schemas.openxmlformats.org/officeDocument/2006/relationships/image" Target="../media/image144.png"/><Relationship Id="rId2" Type="http://schemas.openxmlformats.org/officeDocument/2006/relationships/notesSlide" Target="../notesSlides/notesSlide42.xml"/><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0.xml"/><Relationship Id="rId15" Type="http://schemas.openxmlformats.org/officeDocument/2006/relationships/image" Target="../media/image142.png"/><Relationship Id="rId23" Type="http://schemas.openxmlformats.org/officeDocument/2006/relationships/image" Target="../media/image150.png"/><Relationship Id="rId10" Type="http://schemas.openxmlformats.org/officeDocument/2006/relationships/hyperlink" Target="fscstart%20/al1%20/3%20101" TargetMode="External"/><Relationship Id="rId19" Type="http://schemas.openxmlformats.org/officeDocument/2006/relationships/image" Target="../media/image146.png"/><Relationship Id="rId4" Type="http://schemas.openxmlformats.org/officeDocument/2006/relationships/image" Target="../media/image6.png"/><Relationship Id="rId9" Type="http://schemas.openxmlformats.org/officeDocument/2006/relationships/image" Target="../media/image132.png"/><Relationship Id="rId14" Type="http://schemas.openxmlformats.org/officeDocument/2006/relationships/image" Target="../media/image83.png"/><Relationship Id="rId22" Type="http://schemas.openxmlformats.org/officeDocument/2006/relationships/image" Target="../media/image149.png"/></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slide" Target="slide3.xml"/><Relationship Id="rId12"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0.xml"/><Relationship Id="rId15" Type="http://schemas.openxmlformats.org/officeDocument/2006/relationships/image" Target="../media/image151.png"/><Relationship Id="rId10" Type="http://schemas.openxmlformats.org/officeDocument/2006/relationships/hyperlink" Target="fscstart%20/al1%20/3%20101" TargetMode="External"/><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83.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83.png"/><Relationship Id="rId18" Type="http://schemas.openxmlformats.org/officeDocument/2006/relationships/image" Target="../media/image157.png"/><Relationship Id="rId3" Type="http://schemas.openxmlformats.org/officeDocument/2006/relationships/image" Target="../media/image5.png"/><Relationship Id="rId21" Type="http://schemas.openxmlformats.org/officeDocument/2006/relationships/image" Target="../media/image160.png"/><Relationship Id="rId7" Type="http://schemas.openxmlformats.org/officeDocument/2006/relationships/slide" Target="slide3.xml"/><Relationship Id="rId12" Type="http://schemas.openxmlformats.org/officeDocument/2006/relationships/image" Target="../media/image10.png"/><Relationship Id="rId17" Type="http://schemas.openxmlformats.org/officeDocument/2006/relationships/image" Target="../media/image156.png"/><Relationship Id="rId25" Type="http://schemas.openxmlformats.org/officeDocument/2006/relationships/image" Target="../media/image23.png"/><Relationship Id="rId2" Type="http://schemas.openxmlformats.org/officeDocument/2006/relationships/notesSlide" Target="../notesSlides/notesSlide44.xml"/><Relationship Id="rId16" Type="http://schemas.openxmlformats.org/officeDocument/2006/relationships/image" Target="../media/image155.png"/><Relationship Id="rId20" Type="http://schemas.openxmlformats.org/officeDocument/2006/relationships/image" Target="../media/image159.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24" Type="http://schemas.openxmlformats.org/officeDocument/2006/relationships/image" Target="../media/image163.png"/><Relationship Id="rId5" Type="http://schemas.openxmlformats.org/officeDocument/2006/relationships/slide" Target="slide20.xml"/><Relationship Id="rId15" Type="http://schemas.openxmlformats.org/officeDocument/2006/relationships/image" Target="../media/image154.png"/><Relationship Id="rId23" Type="http://schemas.openxmlformats.org/officeDocument/2006/relationships/image" Target="../media/image162.png"/><Relationship Id="rId10" Type="http://schemas.openxmlformats.org/officeDocument/2006/relationships/hyperlink" Target="fscstart%20/al1%20/3%20101" TargetMode="External"/><Relationship Id="rId19" Type="http://schemas.openxmlformats.org/officeDocument/2006/relationships/image" Target="../media/image158.png"/><Relationship Id="rId4" Type="http://schemas.openxmlformats.org/officeDocument/2006/relationships/image" Target="../media/image6.png"/><Relationship Id="rId9" Type="http://schemas.openxmlformats.org/officeDocument/2006/relationships/image" Target="../media/image152.png"/><Relationship Id="rId14" Type="http://schemas.openxmlformats.org/officeDocument/2006/relationships/image" Target="../media/image153.png"/><Relationship Id="rId22" Type="http://schemas.openxmlformats.org/officeDocument/2006/relationships/image" Target="../media/image161.png"/></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slide" Target="slide3.xml"/><Relationship Id="rId12" Type="http://schemas.openxmlformats.org/officeDocument/2006/relationships/image" Target="../media/image10.png"/><Relationship Id="rId2" Type="http://schemas.openxmlformats.org/officeDocument/2006/relationships/notesSlide" Target="../notesSlides/notesSlide45.xml"/><Relationship Id="rId16" Type="http://schemas.openxmlformats.org/officeDocument/2006/relationships/image" Target="../media/image165.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0.xml"/><Relationship Id="rId15" Type="http://schemas.openxmlformats.org/officeDocument/2006/relationships/image" Target="../media/image164.png"/><Relationship Id="rId10" Type="http://schemas.openxmlformats.org/officeDocument/2006/relationships/hyperlink" Target="fscstart%20/al1%20/3%20101" TargetMode="External"/><Relationship Id="rId4" Type="http://schemas.openxmlformats.org/officeDocument/2006/relationships/image" Target="../media/image6.png"/><Relationship Id="rId9" Type="http://schemas.openxmlformats.org/officeDocument/2006/relationships/image" Target="../media/image152.png"/><Relationship Id="rId14" Type="http://schemas.openxmlformats.org/officeDocument/2006/relationships/image" Target="../media/image83.png"/></Relationships>
</file>

<file path=ppt/slides/_rels/slide4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slide" Target="slide3.xml"/><Relationship Id="rId12" Type="http://schemas.openxmlformats.org/officeDocument/2006/relationships/image" Target="../media/image10.png"/><Relationship Id="rId2" Type="http://schemas.openxmlformats.org/officeDocument/2006/relationships/notesSlide" Target="../notesSlides/notesSlide46.xml"/><Relationship Id="rId16" Type="http://schemas.openxmlformats.org/officeDocument/2006/relationships/image" Target="../media/image16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0.xml"/><Relationship Id="rId15" Type="http://schemas.openxmlformats.org/officeDocument/2006/relationships/image" Target="../media/image166.png"/><Relationship Id="rId10" Type="http://schemas.openxmlformats.org/officeDocument/2006/relationships/hyperlink" Target="fscstart%20/al1%20/3%20101" TargetMode="External"/><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8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7.png"/><Relationship Id="rId12" Type="http://schemas.openxmlformats.org/officeDocument/2006/relationships/oleObject" Target="../embeddings/oleObject1.bin"/><Relationship Id="rId17" Type="http://schemas.openxmlformats.org/officeDocument/2006/relationships/image" Target="../media/image14.png"/><Relationship Id="rId2" Type="http://schemas.openxmlformats.org/officeDocument/2006/relationships/slideLayout" Target="../slideLayouts/slideLayout6.xml"/><Relationship Id="rId16"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hyperlink" Target="fscstart%20/al1%20/3%20101"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oleObject" Target="../embeddings/oleObject2.bin"/><Relationship Id="rId2" Type="http://schemas.openxmlformats.org/officeDocument/2006/relationships/slideLayout" Target="../slideLayouts/slideLayout6.xml"/><Relationship Id="rId16" Type="http://schemas.openxmlformats.org/officeDocument/2006/relationships/image" Target="../media/image16.png"/><Relationship Id="rId1" Type="http://schemas.openxmlformats.org/officeDocument/2006/relationships/vmlDrawing" Target="../drawings/vmlDrawing2.v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hyperlink" Target="fscstart%20/al1%20/3%20101"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sz="4000" dirty="0" smtClean="0">
                <a:solidFill>
                  <a:srgbClr val="FFFF00"/>
                </a:solidFill>
              </a:rPr>
              <a:t>Factoring with GCF</a:t>
            </a:r>
            <a:br>
              <a:rPr lang="en-US" sz="4000" dirty="0" smtClean="0">
                <a:solidFill>
                  <a:srgbClr val="FFFF00"/>
                </a:solidFill>
              </a:rPr>
            </a:br>
            <a:r>
              <a:rPr lang="en-US" sz="4000" dirty="0" smtClean="0">
                <a:solidFill>
                  <a:srgbClr val="FFFF00"/>
                </a:solidFill>
              </a:rPr>
              <a:t>Factoring with Distributive Property</a:t>
            </a:r>
            <a:endParaRPr lang="en-US" sz="40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98525" y="7018338"/>
            <a:ext cx="8229600" cy="296862"/>
          </a:xfrm>
        </p:spPr>
        <p:txBody>
          <a:bodyPr/>
          <a:lstStyle/>
          <a:p>
            <a:pPr algn="r"/>
            <a:r>
              <a:rPr lang="en-US" sz="1200"/>
              <a:t>Example 1-1b</a:t>
            </a: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0485"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0486"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20530" name="Picture 50" descr="your turn"/>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20552" name="Picture 72"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20553" name="Picture 73"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20554" name="Picture 74"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20555" name="Picture 75"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20577" name="Picture 97"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20582" name="Picture 102"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20585" name="Picture 105"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20586" name="Picture 106"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sp>
        <p:nvSpPr>
          <p:cNvPr id="20587" name="Text Box 107"/>
          <p:cNvSpPr txBox="1">
            <a:spLocks noChangeArrowheads="1"/>
          </p:cNvSpPr>
          <p:nvPr/>
        </p:nvSpPr>
        <p:spPr bwMode="auto">
          <a:xfrm>
            <a:off x="615950" y="1277938"/>
            <a:ext cx="8372475" cy="3273425"/>
          </a:xfrm>
          <a:prstGeom prst="rect">
            <a:avLst/>
          </a:prstGeom>
          <a:noFill/>
          <a:ln w="9525" algn="ctr">
            <a:noFill/>
            <a:miter lim="800000"/>
            <a:headEnd/>
            <a:tailEnd/>
          </a:ln>
          <a:effectLst/>
        </p:spPr>
        <p:txBody>
          <a:bodyPr>
            <a:spAutoFit/>
          </a:bodyPr>
          <a:lstStyle/>
          <a:p>
            <a:r>
              <a:rPr lang="en-US" b="1">
                <a:solidFill>
                  <a:srgbClr val="FFEB55"/>
                </a:solidFill>
              </a:rPr>
              <a:t>Factor each number. Then classify it as </a:t>
            </a:r>
            <a:r>
              <a:rPr lang="en-US" b="1" i="1">
                <a:solidFill>
                  <a:srgbClr val="FFEB55"/>
                </a:solidFill>
              </a:rPr>
              <a:t>prime</a:t>
            </a:r>
            <a:r>
              <a:rPr lang="en-US" b="1">
                <a:solidFill>
                  <a:srgbClr val="FFEB55"/>
                </a:solidFill>
              </a:rPr>
              <a:t> </a:t>
            </a:r>
            <a:br>
              <a:rPr lang="en-US" b="1">
                <a:solidFill>
                  <a:srgbClr val="FFEB55"/>
                </a:solidFill>
              </a:rPr>
            </a:br>
            <a:r>
              <a:rPr lang="en-US" b="1">
                <a:solidFill>
                  <a:srgbClr val="FFEB55"/>
                </a:solidFill>
              </a:rPr>
              <a:t>or </a:t>
            </a:r>
            <a:r>
              <a:rPr lang="en-US" b="1" i="1">
                <a:solidFill>
                  <a:srgbClr val="FFEB55"/>
                </a:solidFill>
              </a:rPr>
              <a:t>composite</a:t>
            </a:r>
            <a:r>
              <a:rPr lang="en-US" b="1">
                <a:solidFill>
                  <a:srgbClr val="FFEB55"/>
                </a:solidFill>
              </a:rPr>
              <a:t>.</a:t>
            </a:r>
          </a:p>
          <a:p>
            <a:r>
              <a:rPr lang="en-US" b="1">
                <a:solidFill>
                  <a:srgbClr val="FFEB55"/>
                </a:solidFill>
              </a:rPr>
              <a:t>a.  </a:t>
            </a:r>
            <a:r>
              <a:rPr lang="en-US" sz="2800">
                <a:latin typeface="Times New Roman" pitchFamily="18" charset="0"/>
              </a:rPr>
              <a:t>17</a:t>
            </a:r>
          </a:p>
          <a:p>
            <a:endParaRPr lang="en-US" b="1">
              <a:solidFill>
                <a:srgbClr val="FFEB55"/>
              </a:solidFill>
            </a:endParaRPr>
          </a:p>
          <a:p>
            <a:endParaRPr lang="en-US" b="1">
              <a:solidFill>
                <a:srgbClr val="FFEB55"/>
              </a:solidFill>
            </a:endParaRPr>
          </a:p>
          <a:p>
            <a:r>
              <a:rPr lang="en-US" b="1">
                <a:solidFill>
                  <a:srgbClr val="FFEB55"/>
                </a:solidFill>
              </a:rPr>
              <a:t>b.  </a:t>
            </a:r>
            <a:r>
              <a:rPr lang="en-US" sz="2800">
                <a:latin typeface="Times New Roman" pitchFamily="18" charset="0"/>
              </a:rPr>
              <a:t>25</a:t>
            </a:r>
          </a:p>
        </p:txBody>
      </p:sp>
      <p:sp>
        <p:nvSpPr>
          <p:cNvPr id="20588" name="Text Box 108"/>
          <p:cNvSpPr txBox="1">
            <a:spLocks noChangeArrowheads="1"/>
          </p:cNvSpPr>
          <p:nvPr/>
        </p:nvSpPr>
        <p:spPr bwMode="invGray">
          <a:xfrm>
            <a:off x="619125" y="2814638"/>
            <a:ext cx="8407400" cy="498475"/>
          </a:xfrm>
          <a:prstGeom prst="rect">
            <a:avLst/>
          </a:prstGeom>
          <a:noFill/>
          <a:ln w="9525">
            <a:noFill/>
            <a:miter lim="800000"/>
            <a:headEnd/>
            <a:tailEnd/>
          </a:ln>
          <a:effectLst/>
        </p:spPr>
        <p:txBody>
          <a:bodyPr/>
          <a:lstStyle/>
          <a:p>
            <a:pPr>
              <a:lnSpc>
                <a:spcPct val="80000"/>
              </a:lnSpc>
              <a:spcBef>
                <a:spcPct val="20000"/>
              </a:spcBef>
              <a:tabLst>
                <a:tab pos="1371600" algn="l"/>
                <a:tab pos="5943600" algn="l"/>
              </a:tabLst>
            </a:pPr>
            <a:r>
              <a:rPr lang="en-US" b="1">
                <a:solidFill>
                  <a:srgbClr val="FFEB55"/>
                </a:solidFill>
              </a:rPr>
              <a:t>Answer: 	</a:t>
            </a:r>
            <a:r>
              <a:rPr lang="en-US" sz="2800">
                <a:latin typeface="Times New Roman" pitchFamily="18" charset="0"/>
              </a:rPr>
              <a:t>1</a:t>
            </a:r>
            <a:r>
              <a:rPr lang="en-US"/>
              <a:t>, </a:t>
            </a:r>
            <a:r>
              <a:rPr lang="en-US" sz="2800">
                <a:latin typeface="Times New Roman" pitchFamily="18" charset="0"/>
              </a:rPr>
              <a:t>17</a:t>
            </a:r>
            <a:r>
              <a:rPr lang="en-US"/>
              <a:t>; prime</a:t>
            </a:r>
          </a:p>
        </p:txBody>
      </p:sp>
      <p:sp>
        <p:nvSpPr>
          <p:cNvPr id="20589" name="Text Box 109"/>
          <p:cNvSpPr txBox="1">
            <a:spLocks noChangeArrowheads="1"/>
          </p:cNvSpPr>
          <p:nvPr/>
        </p:nvSpPr>
        <p:spPr bwMode="invGray">
          <a:xfrm>
            <a:off x="619125" y="4657725"/>
            <a:ext cx="8407400" cy="498475"/>
          </a:xfrm>
          <a:prstGeom prst="rect">
            <a:avLst/>
          </a:prstGeom>
          <a:noFill/>
          <a:ln w="9525">
            <a:noFill/>
            <a:miter lim="800000"/>
            <a:headEnd/>
            <a:tailEnd/>
          </a:ln>
          <a:effectLst/>
        </p:spPr>
        <p:txBody>
          <a:bodyPr/>
          <a:lstStyle/>
          <a:p>
            <a:pPr>
              <a:lnSpc>
                <a:spcPct val="80000"/>
              </a:lnSpc>
              <a:spcBef>
                <a:spcPct val="20000"/>
              </a:spcBef>
              <a:tabLst>
                <a:tab pos="1371600" algn="l"/>
                <a:tab pos="5943600" algn="l"/>
              </a:tabLst>
            </a:pPr>
            <a:r>
              <a:rPr lang="en-US" b="1">
                <a:solidFill>
                  <a:srgbClr val="FFEB55"/>
                </a:solidFill>
              </a:rPr>
              <a:t>Answer: 	</a:t>
            </a:r>
            <a:r>
              <a:rPr lang="en-US" sz="2800">
                <a:latin typeface="Times New Roman" pitchFamily="18" charset="0"/>
              </a:rPr>
              <a:t>1</a:t>
            </a:r>
            <a:r>
              <a:rPr lang="en-US"/>
              <a:t>, </a:t>
            </a:r>
            <a:r>
              <a:rPr lang="en-US" sz="2800">
                <a:latin typeface="Times New Roman" pitchFamily="18" charset="0"/>
              </a:rPr>
              <a:t>5</a:t>
            </a:r>
            <a:r>
              <a:rPr lang="en-US"/>
              <a:t>, </a:t>
            </a:r>
            <a:r>
              <a:rPr lang="en-US" sz="2800">
                <a:latin typeface="Times New Roman" pitchFamily="18" charset="0"/>
              </a:rPr>
              <a:t>25</a:t>
            </a:r>
            <a:r>
              <a:rPr lang="en-US"/>
              <a:t>; composite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530"/>
                                        </p:tgtEl>
                                        <p:attrNameLst>
                                          <p:attrName>style.visibility</p:attrName>
                                        </p:attrNameLst>
                                      </p:cBhvr>
                                      <p:to>
                                        <p:strVal val="visible"/>
                                      </p:to>
                                    </p:set>
                                    <p:animEffect transition="in" filter="barn(outVertical)">
                                      <p:cBhvr>
                                        <p:cTn id="7" dur="500"/>
                                        <p:tgtEl>
                                          <p:spTgt spid="205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7"/>
                                        </p:tgtEl>
                                        <p:attrNameLst>
                                          <p:attrName>style.visibility</p:attrName>
                                        </p:attrNameLst>
                                      </p:cBhvr>
                                      <p:to>
                                        <p:strVal val="visible"/>
                                      </p:to>
                                    </p:set>
                                    <p:animEffect transition="in" filter="wipe(left)">
                                      <p:cBhvr>
                                        <p:cTn id="11" dur="500"/>
                                        <p:tgtEl>
                                          <p:spTgt spid="2058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588"/>
                                        </p:tgtEl>
                                        <p:attrNameLst>
                                          <p:attrName>style.visibility</p:attrName>
                                        </p:attrNameLst>
                                      </p:cBhvr>
                                      <p:to>
                                        <p:strVal val="visible"/>
                                      </p:to>
                                    </p:set>
                                    <p:animEffect transition="in" filter="wipe(left)">
                                      <p:cBhvr>
                                        <p:cTn id="16" dur="500"/>
                                        <p:tgtEl>
                                          <p:spTgt spid="2058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589"/>
                                        </p:tgtEl>
                                        <p:attrNameLst>
                                          <p:attrName>style.visibility</p:attrName>
                                        </p:attrNameLst>
                                      </p:cBhvr>
                                      <p:to>
                                        <p:strVal val="visible"/>
                                      </p:to>
                                    </p:set>
                                    <p:animEffect transition="in" filter="wipe(left)">
                                      <p:cBhvr>
                                        <p:cTn id="21" dur="500"/>
                                        <p:tgtEl>
                                          <p:spTgt spid="20589"/>
                                        </p:tgtEl>
                                      </p:cBhvr>
                                    </p:animEffect>
                                  </p:childTnLst>
                                </p:cTn>
                              </p:par>
                            </p:childTnLst>
                          </p:cTn>
                        </p:par>
                        <p:par>
                          <p:cTn id="22" fill="hold">
                            <p:stCondLst>
                              <p:cond delay="500"/>
                            </p:stCondLst>
                            <p:childTnLst>
                              <p:par>
                                <p:cTn id="23" presetID="4" presetClass="entr" presetSubtype="32" fill="hold" nodeType="afterEffect">
                                  <p:stCondLst>
                                    <p:cond delay="0"/>
                                  </p:stCondLst>
                                  <p:childTnLst>
                                    <p:set>
                                      <p:cBhvr>
                                        <p:cTn id="24" dur="1" fill="hold">
                                          <p:stCondLst>
                                            <p:cond delay="0"/>
                                          </p:stCondLst>
                                        </p:cTn>
                                        <p:tgtEl>
                                          <p:spTgt spid="20585"/>
                                        </p:tgtEl>
                                        <p:attrNameLst>
                                          <p:attrName>style.visibility</p:attrName>
                                        </p:attrNameLst>
                                      </p:cBhvr>
                                      <p:to>
                                        <p:strVal val="visible"/>
                                      </p:to>
                                    </p:set>
                                    <p:animEffect transition="in" filter="box(out)">
                                      <p:cBhvr>
                                        <p:cTn id="25" dur="500"/>
                                        <p:tgtEl>
                                          <p:spTgt spid="20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7" grpId="0" autoUpdateAnimBg="0"/>
      <p:bldP spid="20588" grpId="0" autoUpdateAnimBg="0"/>
      <p:bldP spid="2058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rgbClr val="FFEB55"/>
                </a:solidFill>
              </a:rPr>
              <a:t>Factoring Methods</a:t>
            </a:r>
          </a:p>
        </p:txBody>
      </p:sp>
      <p:sp>
        <p:nvSpPr>
          <p:cNvPr id="11267" name="Rectangle 3"/>
          <p:cNvSpPr>
            <a:spLocks noGrp="1" noChangeArrowheads="1"/>
          </p:cNvSpPr>
          <p:nvPr>
            <p:ph type="body" idx="1"/>
          </p:nvPr>
        </p:nvSpPr>
        <p:spPr/>
        <p:txBody>
          <a:bodyPr/>
          <a:lstStyle/>
          <a:p>
            <a:pPr eaLnBrk="1" hangingPunct="1"/>
            <a:r>
              <a:rPr lang="en-US" smtClean="0"/>
              <a:t>Factoring can be accomplished by simply breaking a number down into its prime products</a:t>
            </a:r>
          </a:p>
          <a:p>
            <a:pPr eaLnBrk="1" hangingPunct="1"/>
            <a:r>
              <a:rPr lang="en-US" smtClean="0"/>
              <a:t>A factoring tree can help, this is created with successive divisions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98525" y="7018338"/>
            <a:ext cx="8229600" cy="296862"/>
          </a:xfrm>
        </p:spPr>
        <p:txBody>
          <a:bodyPr/>
          <a:lstStyle/>
          <a:p>
            <a:pPr algn="r"/>
            <a:r>
              <a:rPr lang="en-US" sz="1200"/>
              <a:t>Example 1-2a</a:t>
            </a: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1509"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1510"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21544" name="Picture 40" descr="example 2"/>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21564" name="Picture 60"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21565" name="Picture 61"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21566" name="Picture 62"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21567" name="Picture 63"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21587" name="Picture 83"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21593" name="Picture 89"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21597" name="Picture 93" descr="9-1"/>
          <p:cNvPicPr>
            <a:picLocks noChangeAspect="1" noChangeArrowheads="1"/>
          </p:cNvPicPr>
          <p:nvPr/>
        </p:nvPicPr>
        <p:blipFill>
          <a:blip r:embed="rId13" cstate="print"/>
          <a:srcRect/>
          <a:stretch>
            <a:fillRect/>
          </a:stretch>
        </p:blipFill>
        <p:spPr bwMode="hidden">
          <a:xfrm>
            <a:off x="7212013" y="100013"/>
            <a:ext cx="1695450" cy="276225"/>
          </a:xfrm>
          <a:prstGeom prst="rect">
            <a:avLst/>
          </a:prstGeom>
          <a:noFill/>
        </p:spPr>
      </p:pic>
      <p:sp>
        <p:nvSpPr>
          <p:cNvPr id="21598" name="Text Box 94"/>
          <p:cNvSpPr txBox="1">
            <a:spLocks noChangeArrowheads="1"/>
          </p:cNvSpPr>
          <p:nvPr/>
        </p:nvSpPr>
        <p:spPr bwMode="auto">
          <a:xfrm>
            <a:off x="615950" y="1233488"/>
            <a:ext cx="8372475" cy="476250"/>
          </a:xfrm>
          <a:prstGeom prst="rect">
            <a:avLst/>
          </a:prstGeom>
          <a:noFill/>
          <a:ln w="9525" algn="ctr">
            <a:noFill/>
            <a:miter lim="800000"/>
            <a:headEnd/>
            <a:tailEnd/>
          </a:ln>
          <a:effectLst/>
        </p:spPr>
        <p:txBody>
          <a:bodyPr>
            <a:spAutoFit/>
          </a:bodyPr>
          <a:lstStyle/>
          <a:p>
            <a:r>
              <a:rPr lang="en-US" b="1">
                <a:solidFill>
                  <a:srgbClr val="FFEB55"/>
                </a:solidFill>
              </a:rPr>
              <a:t>Find the prime factorization of </a:t>
            </a:r>
            <a:r>
              <a:rPr lang="en-US" sz="2800">
                <a:solidFill>
                  <a:srgbClr val="FFEB55"/>
                </a:solidFill>
                <a:latin typeface="Times New Roman" pitchFamily="18" charset="0"/>
              </a:rPr>
              <a:t>84</a:t>
            </a:r>
            <a:r>
              <a:rPr lang="en-US" b="1">
                <a:solidFill>
                  <a:srgbClr val="FFEB55"/>
                </a:solidFill>
              </a:rPr>
              <a:t>.</a:t>
            </a:r>
          </a:p>
        </p:txBody>
      </p:sp>
      <p:sp>
        <p:nvSpPr>
          <p:cNvPr id="21599" name="Rectangle 95"/>
          <p:cNvSpPr>
            <a:spLocks noChangeArrowheads="1"/>
          </p:cNvSpPr>
          <p:nvPr/>
        </p:nvSpPr>
        <p:spPr bwMode="auto">
          <a:xfrm>
            <a:off x="615950" y="1739900"/>
            <a:ext cx="1520825" cy="420688"/>
          </a:xfrm>
          <a:prstGeom prst="rect">
            <a:avLst/>
          </a:prstGeom>
          <a:noFill/>
          <a:ln w="9525" algn="ctr">
            <a:noFill/>
            <a:miter lim="800000"/>
            <a:headEnd/>
            <a:tailEnd/>
          </a:ln>
          <a:effectLst/>
        </p:spPr>
        <p:txBody>
          <a:bodyPr wrap="none">
            <a:spAutoFit/>
          </a:bodyPr>
          <a:lstStyle/>
          <a:p>
            <a:r>
              <a:rPr lang="en-US" b="1">
                <a:solidFill>
                  <a:srgbClr val="00CCFF"/>
                </a:solidFill>
              </a:rPr>
              <a:t>Method 1</a:t>
            </a:r>
          </a:p>
        </p:txBody>
      </p:sp>
      <p:grpSp>
        <p:nvGrpSpPr>
          <p:cNvPr id="21607" name="Group 103"/>
          <p:cNvGrpSpPr>
            <a:grpSpLocks/>
          </p:cNvGrpSpPr>
          <p:nvPr/>
        </p:nvGrpSpPr>
        <p:grpSpPr bwMode="auto">
          <a:xfrm>
            <a:off x="1020763" y="2132013"/>
            <a:ext cx="7546975" cy="476250"/>
            <a:chOff x="643" y="1343"/>
            <a:chExt cx="4754" cy="300"/>
          </a:xfrm>
        </p:grpSpPr>
        <p:pic>
          <p:nvPicPr>
            <p:cNvPr id="21600" name="Picture 96" descr="09-01-03"/>
            <p:cNvPicPr>
              <a:picLocks noChangeAspect="1" noChangeArrowheads="1"/>
            </p:cNvPicPr>
            <p:nvPr/>
          </p:nvPicPr>
          <p:blipFill>
            <a:blip r:embed="rId14" cstate="print"/>
            <a:srcRect/>
            <a:stretch>
              <a:fillRect/>
            </a:stretch>
          </p:blipFill>
          <p:spPr bwMode="invGray">
            <a:xfrm>
              <a:off x="643" y="1410"/>
              <a:ext cx="852" cy="174"/>
            </a:xfrm>
            <a:prstGeom prst="rect">
              <a:avLst/>
            </a:prstGeom>
            <a:noFill/>
          </p:spPr>
        </p:pic>
        <p:sp>
          <p:nvSpPr>
            <p:cNvPr id="21604" name="Text Box 100"/>
            <p:cNvSpPr txBox="1">
              <a:spLocks noChangeArrowheads="1"/>
            </p:cNvSpPr>
            <p:nvPr/>
          </p:nvSpPr>
          <p:spPr bwMode="auto">
            <a:xfrm>
              <a:off x="2396" y="1343"/>
              <a:ext cx="3001" cy="300"/>
            </a:xfrm>
            <a:prstGeom prst="rect">
              <a:avLst/>
            </a:prstGeom>
            <a:noFill/>
            <a:ln w="9525" algn="ctr">
              <a:noFill/>
              <a:miter lim="800000"/>
              <a:headEnd/>
              <a:tailEnd/>
            </a:ln>
            <a:effectLst/>
          </p:spPr>
          <p:txBody>
            <a:bodyPr>
              <a:spAutoFit/>
            </a:bodyPr>
            <a:lstStyle/>
            <a:p>
              <a:r>
                <a:rPr lang="en-US"/>
                <a:t>The least prime factor of </a:t>
              </a:r>
              <a:r>
                <a:rPr lang="en-US" sz="2800">
                  <a:latin typeface="Times New Roman" pitchFamily="18" charset="0"/>
                </a:rPr>
                <a:t>84</a:t>
              </a:r>
              <a:r>
                <a:rPr lang="en-US"/>
                <a:t> is</a:t>
              </a:r>
              <a:r>
                <a:rPr lang="en-US" sz="2800">
                  <a:latin typeface="Times New Roman" pitchFamily="18" charset="0"/>
                </a:rPr>
                <a:t> 2</a:t>
              </a:r>
              <a:r>
                <a:rPr lang="en-US"/>
                <a:t>.</a:t>
              </a:r>
            </a:p>
          </p:txBody>
        </p:sp>
      </p:grpSp>
      <p:grpSp>
        <p:nvGrpSpPr>
          <p:cNvPr id="21608" name="Group 104"/>
          <p:cNvGrpSpPr>
            <a:grpSpLocks/>
          </p:cNvGrpSpPr>
          <p:nvPr/>
        </p:nvGrpSpPr>
        <p:grpSpPr bwMode="auto">
          <a:xfrm>
            <a:off x="1450975" y="2593975"/>
            <a:ext cx="7116763" cy="476250"/>
            <a:chOff x="914" y="1634"/>
            <a:chExt cx="4483" cy="300"/>
          </a:xfrm>
        </p:grpSpPr>
        <p:pic>
          <p:nvPicPr>
            <p:cNvPr id="21601" name="Picture 97" descr="09-01-04"/>
            <p:cNvPicPr>
              <a:picLocks noChangeAspect="1" noChangeArrowheads="1"/>
            </p:cNvPicPr>
            <p:nvPr/>
          </p:nvPicPr>
          <p:blipFill>
            <a:blip r:embed="rId15" cstate="print"/>
            <a:srcRect/>
            <a:stretch>
              <a:fillRect/>
            </a:stretch>
          </p:blipFill>
          <p:spPr bwMode="invGray">
            <a:xfrm>
              <a:off x="914" y="1699"/>
              <a:ext cx="756" cy="171"/>
            </a:xfrm>
            <a:prstGeom prst="rect">
              <a:avLst/>
            </a:prstGeom>
            <a:noFill/>
          </p:spPr>
        </p:pic>
        <p:sp>
          <p:nvSpPr>
            <p:cNvPr id="21605" name="Text Box 101"/>
            <p:cNvSpPr txBox="1">
              <a:spLocks noChangeArrowheads="1"/>
            </p:cNvSpPr>
            <p:nvPr/>
          </p:nvSpPr>
          <p:spPr bwMode="auto">
            <a:xfrm>
              <a:off x="2396" y="1634"/>
              <a:ext cx="3001" cy="300"/>
            </a:xfrm>
            <a:prstGeom prst="rect">
              <a:avLst/>
            </a:prstGeom>
            <a:noFill/>
            <a:ln w="9525" algn="ctr">
              <a:noFill/>
              <a:miter lim="800000"/>
              <a:headEnd/>
              <a:tailEnd/>
            </a:ln>
            <a:effectLst/>
          </p:spPr>
          <p:txBody>
            <a:bodyPr>
              <a:spAutoFit/>
            </a:bodyPr>
            <a:lstStyle/>
            <a:p>
              <a:r>
                <a:rPr lang="en-US"/>
                <a:t>The least prime factor of </a:t>
              </a:r>
              <a:r>
                <a:rPr lang="en-US" sz="2800">
                  <a:latin typeface="Times New Roman" pitchFamily="18" charset="0"/>
                </a:rPr>
                <a:t>42</a:t>
              </a:r>
              <a:r>
                <a:rPr lang="en-US"/>
                <a:t> is</a:t>
              </a:r>
              <a:r>
                <a:rPr lang="en-US" sz="2800">
                  <a:latin typeface="Times New Roman" pitchFamily="18" charset="0"/>
                </a:rPr>
                <a:t> 2</a:t>
              </a:r>
              <a:r>
                <a:rPr lang="en-US"/>
                <a:t>.</a:t>
              </a:r>
            </a:p>
          </p:txBody>
        </p:sp>
      </p:grpSp>
      <p:grpSp>
        <p:nvGrpSpPr>
          <p:cNvPr id="21609" name="Group 105"/>
          <p:cNvGrpSpPr>
            <a:grpSpLocks/>
          </p:cNvGrpSpPr>
          <p:nvPr/>
        </p:nvGrpSpPr>
        <p:grpSpPr bwMode="auto">
          <a:xfrm>
            <a:off x="1443038" y="3059113"/>
            <a:ext cx="7124700" cy="476250"/>
            <a:chOff x="909" y="1927"/>
            <a:chExt cx="4488" cy="300"/>
          </a:xfrm>
        </p:grpSpPr>
        <p:pic>
          <p:nvPicPr>
            <p:cNvPr id="21602" name="Picture 98" descr="09-01-05"/>
            <p:cNvPicPr>
              <a:picLocks noChangeAspect="1" noChangeArrowheads="1"/>
            </p:cNvPicPr>
            <p:nvPr/>
          </p:nvPicPr>
          <p:blipFill>
            <a:blip r:embed="rId16" cstate="print"/>
            <a:srcRect/>
            <a:stretch>
              <a:fillRect/>
            </a:stretch>
          </p:blipFill>
          <p:spPr bwMode="invGray">
            <a:xfrm>
              <a:off x="909" y="1986"/>
              <a:ext cx="834" cy="174"/>
            </a:xfrm>
            <a:prstGeom prst="rect">
              <a:avLst/>
            </a:prstGeom>
            <a:noFill/>
          </p:spPr>
        </p:pic>
        <p:sp>
          <p:nvSpPr>
            <p:cNvPr id="21606" name="Text Box 102"/>
            <p:cNvSpPr txBox="1">
              <a:spLocks noChangeArrowheads="1"/>
            </p:cNvSpPr>
            <p:nvPr/>
          </p:nvSpPr>
          <p:spPr bwMode="auto">
            <a:xfrm>
              <a:off x="2396" y="1927"/>
              <a:ext cx="3001" cy="300"/>
            </a:xfrm>
            <a:prstGeom prst="rect">
              <a:avLst/>
            </a:prstGeom>
            <a:noFill/>
            <a:ln w="9525" algn="ctr">
              <a:noFill/>
              <a:miter lim="800000"/>
              <a:headEnd/>
              <a:tailEnd/>
            </a:ln>
            <a:effectLst/>
          </p:spPr>
          <p:txBody>
            <a:bodyPr>
              <a:spAutoFit/>
            </a:bodyPr>
            <a:lstStyle/>
            <a:p>
              <a:r>
                <a:rPr lang="en-US"/>
                <a:t>The least prime factor of </a:t>
              </a:r>
              <a:r>
                <a:rPr lang="en-US" sz="2800">
                  <a:latin typeface="Times New Roman" pitchFamily="18" charset="0"/>
                </a:rPr>
                <a:t>21</a:t>
              </a:r>
              <a:r>
                <a:rPr lang="en-US"/>
                <a:t> is</a:t>
              </a:r>
              <a:r>
                <a:rPr lang="en-US" sz="2800">
                  <a:latin typeface="Times New Roman" pitchFamily="18" charset="0"/>
                </a:rPr>
                <a:t> 3</a:t>
              </a:r>
              <a:r>
                <a:rPr lang="en-US"/>
                <a:t>.</a:t>
              </a:r>
            </a:p>
          </p:txBody>
        </p:sp>
      </p:grpSp>
      <p:sp>
        <p:nvSpPr>
          <p:cNvPr id="21611" name="Text Box 107"/>
          <p:cNvSpPr txBox="1">
            <a:spLocks noChangeArrowheads="1"/>
          </p:cNvSpPr>
          <p:nvPr/>
        </p:nvSpPr>
        <p:spPr bwMode="auto">
          <a:xfrm>
            <a:off x="615950" y="3582988"/>
            <a:ext cx="8102600" cy="420687"/>
          </a:xfrm>
          <a:prstGeom prst="rect">
            <a:avLst/>
          </a:prstGeom>
          <a:noFill/>
          <a:ln w="9525" algn="ctr">
            <a:noFill/>
            <a:miter lim="800000"/>
            <a:headEnd/>
            <a:tailEnd/>
          </a:ln>
          <a:effectLst/>
        </p:spPr>
        <p:txBody>
          <a:bodyPr>
            <a:spAutoFit/>
          </a:bodyPr>
          <a:lstStyle/>
          <a:p>
            <a:r>
              <a:rPr lang="en-US"/>
              <a:t>All of the factors in the last row are prime.</a:t>
            </a:r>
          </a:p>
        </p:txBody>
      </p:sp>
      <p:grpSp>
        <p:nvGrpSpPr>
          <p:cNvPr id="21615" name="Group 111"/>
          <p:cNvGrpSpPr>
            <a:grpSpLocks/>
          </p:cNvGrpSpPr>
          <p:nvPr/>
        </p:nvGrpSpPr>
        <p:grpSpPr bwMode="auto">
          <a:xfrm>
            <a:off x="619125" y="4121150"/>
            <a:ext cx="8407400" cy="498475"/>
            <a:chOff x="390" y="2596"/>
            <a:chExt cx="5296" cy="314"/>
          </a:xfrm>
        </p:grpSpPr>
        <p:pic>
          <p:nvPicPr>
            <p:cNvPr id="21603" name="Picture 99" descr="09-01-06"/>
            <p:cNvPicPr>
              <a:picLocks noChangeAspect="1" noChangeArrowheads="1"/>
            </p:cNvPicPr>
            <p:nvPr/>
          </p:nvPicPr>
          <p:blipFill>
            <a:blip r:embed="rId17" cstate="print"/>
            <a:srcRect/>
            <a:stretch>
              <a:fillRect/>
            </a:stretch>
          </p:blipFill>
          <p:spPr bwMode="invGray">
            <a:xfrm>
              <a:off x="4500" y="2638"/>
              <a:ext cx="702" cy="174"/>
            </a:xfrm>
            <a:prstGeom prst="rect">
              <a:avLst/>
            </a:prstGeom>
            <a:noFill/>
          </p:spPr>
        </p:pic>
        <p:sp>
          <p:nvSpPr>
            <p:cNvPr id="21612" name="Text Box 108"/>
            <p:cNvSpPr txBox="1">
              <a:spLocks noChangeArrowheads="1"/>
            </p:cNvSpPr>
            <p:nvPr/>
          </p:nvSpPr>
          <p:spPr bwMode="invGray">
            <a:xfrm>
              <a:off x="390" y="2596"/>
              <a:ext cx="5296" cy="314"/>
            </a:xfrm>
            <a:prstGeom prst="rect">
              <a:avLst/>
            </a:prstGeom>
            <a:noFill/>
            <a:ln w="9525">
              <a:noFill/>
              <a:miter lim="800000"/>
              <a:headEnd/>
              <a:tailEnd/>
            </a:ln>
            <a:effectLst/>
          </p:spPr>
          <p:txBody>
            <a:bodyPr/>
            <a:lstStyle/>
            <a:p>
              <a:pPr>
                <a:lnSpc>
                  <a:spcPct val="80000"/>
                </a:lnSpc>
                <a:spcBef>
                  <a:spcPct val="20000"/>
                </a:spcBef>
                <a:tabLst>
                  <a:tab pos="1371600" algn="l"/>
                  <a:tab pos="5943600" algn="l"/>
                </a:tabLst>
              </a:pPr>
              <a:r>
                <a:rPr lang="en-US" b="1">
                  <a:solidFill>
                    <a:srgbClr val="FFEB55"/>
                  </a:solidFill>
                </a:rPr>
                <a:t>Answer: 	</a:t>
              </a:r>
              <a:r>
                <a:rPr lang="en-US"/>
                <a:t>Thus, the prime factorization of</a:t>
              </a:r>
              <a:r>
                <a:rPr lang="en-US" sz="2800">
                  <a:latin typeface="Times New Roman" pitchFamily="18" charset="0"/>
                </a:rPr>
                <a:t> 84 </a:t>
              </a:r>
              <a:r>
                <a:rPr lang="en-US"/>
                <a:t>is</a:t>
              </a:r>
            </a:p>
          </p:txBody>
        </p:sp>
      </p:grpSp>
      <p:pic>
        <p:nvPicPr>
          <p:cNvPr id="21614" name="Picture 110" descr="stop sign 4"/>
          <p:cNvPicPr>
            <a:picLocks noChangeAspect="1" noChangeArrowheads="1"/>
          </p:cNvPicPr>
          <p:nvPr/>
        </p:nvPicPr>
        <p:blipFill>
          <a:blip r:embed="rId18" cstate="print"/>
          <a:srcRect/>
          <a:stretch>
            <a:fillRect/>
          </a:stretch>
        </p:blipFill>
        <p:spPr bwMode="invGray">
          <a:xfrm>
            <a:off x="7337425" y="5781675"/>
            <a:ext cx="1498600" cy="528638"/>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1544"/>
                                        </p:tgtEl>
                                        <p:attrNameLst>
                                          <p:attrName>style.visibility</p:attrName>
                                        </p:attrNameLst>
                                      </p:cBhvr>
                                      <p:to>
                                        <p:strVal val="visible"/>
                                      </p:to>
                                    </p:set>
                                    <p:animEffect transition="in" filter="barn(outVertical)">
                                      <p:cBhvr>
                                        <p:cTn id="7" dur="500"/>
                                        <p:tgtEl>
                                          <p:spTgt spid="215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98"/>
                                        </p:tgtEl>
                                        <p:attrNameLst>
                                          <p:attrName>style.visibility</p:attrName>
                                        </p:attrNameLst>
                                      </p:cBhvr>
                                      <p:to>
                                        <p:strVal val="visible"/>
                                      </p:to>
                                    </p:set>
                                    <p:animEffect transition="in" filter="wipe(left)">
                                      <p:cBhvr>
                                        <p:cTn id="11" dur="500"/>
                                        <p:tgtEl>
                                          <p:spTgt spid="215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599"/>
                                        </p:tgtEl>
                                        <p:attrNameLst>
                                          <p:attrName>style.visibility</p:attrName>
                                        </p:attrNameLst>
                                      </p:cBhvr>
                                      <p:to>
                                        <p:strVal val="visible"/>
                                      </p:to>
                                    </p:set>
                                    <p:animEffect transition="in" filter="wipe(left)">
                                      <p:cBhvr>
                                        <p:cTn id="16" dur="500"/>
                                        <p:tgtEl>
                                          <p:spTgt spid="215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607"/>
                                        </p:tgtEl>
                                        <p:attrNameLst>
                                          <p:attrName>style.visibility</p:attrName>
                                        </p:attrNameLst>
                                      </p:cBhvr>
                                      <p:to>
                                        <p:strVal val="visible"/>
                                      </p:to>
                                    </p:set>
                                    <p:animEffect transition="in" filter="wipe(left)">
                                      <p:cBhvr>
                                        <p:cTn id="21" dur="500"/>
                                        <p:tgtEl>
                                          <p:spTgt spid="2160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608"/>
                                        </p:tgtEl>
                                        <p:attrNameLst>
                                          <p:attrName>style.visibility</p:attrName>
                                        </p:attrNameLst>
                                      </p:cBhvr>
                                      <p:to>
                                        <p:strVal val="visible"/>
                                      </p:to>
                                    </p:set>
                                    <p:animEffect transition="in" filter="wipe(left)">
                                      <p:cBhvr>
                                        <p:cTn id="26" dur="500"/>
                                        <p:tgtEl>
                                          <p:spTgt spid="2160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609"/>
                                        </p:tgtEl>
                                        <p:attrNameLst>
                                          <p:attrName>style.visibility</p:attrName>
                                        </p:attrNameLst>
                                      </p:cBhvr>
                                      <p:to>
                                        <p:strVal val="visible"/>
                                      </p:to>
                                    </p:set>
                                    <p:animEffect transition="in" filter="wipe(left)">
                                      <p:cBhvr>
                                        <p:cTn id="31" dur="500"/>
                                        <p:tgtEl>
                                          <p:spTgt spid="2160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611"/>
                                        </p:tgtEl>
                                        <p:attrNameLst>
                                          <p:attrName>style.visibility</p:attrName>
                                        </p:attrNameLst>
                                      </p:cBhvr>
                                      <p:to>
                                        <p:strVal val="visible"/>
                                      </p:to>
                                    </p:set>
                                    <p:animEffect transition="in" filter="wipe(left)">
                                      <p:cBhvr>
                                        <p:cTn id="36" dur="500"/>
                                        <p:tgtEl>
                                          <p:spTgt spid="216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615"/>
                                        </p:tgtEl>
                                        <p:attrNameLst>
                                          <p:attrName>style.visibility</p:attrName>
                                        </p:attrNameLst>
                                      </p:cBhvr>
                                      <p:to>
                                        <p:strVal val="visible"/>
                                      </p:to>
                                    </p:set>
                                    <p:animEffect transition="in" filter="wipe(left)">
                                      <p:cBhvr>
                                        <p:cTn id="41" dur="500"/>
                                        <p:tgtEl>
                                          <p:spTgt spid="21615"/>
                                        </p:tgtEl>
                                      </p:cBhvr>
                                    </p:animEffect>
                                  </p:childTnLst>
                                </p:cTn>
                              </p:par>
                            </p:childTnLst>
                          </p:cTn>
                        </p:par>
                        <p:par>
                          <p:cTn id="42" fill="hold">
                            <p:stCondLst>
                              <p:cond delay="500"/>
                            </p:stCondLst>
                            <p:childTnLst>
                              <p:par>
                                <p:cTn id="43" presetID="4" presetClass="entr" presetSubtype="32" fill="hold" nodeType="afterEffect">
                                  <p:stCondLst>
                                    <p:cond delay="0"/>
                                  </p:stCondLst>
                                  <p:childTnLst>
                                    <p:set>
                                      <p:cBhvr>
                                        <p:cTn id="44" dur="1" fill="hold">
                                          <p:stCondLst>
                                            <p:cond delay="0"/>
                                          </p:stCondLst>
                                        </p:cTn>
                                        <p:tgtEl>
                                          <p:spTgt spid="21614"/>
                                        </p:tgtEl>
                                        <p:attrNameLst>
                                          <p:attrName>style.visibility</p:attrName>
                                        </p:attrNameLst>
                                      </p:cBhvr>
                                      <p:to>
                                        <p:strVal val="visible"/>
                                      </p:to>
                                    </p:set>
                                    <p:animEffect transition="in" filter="box(out)">
                                      <p:cBhvr>
                                        <p:cTn id="45" dur="500"/>
                                        <p:tgtEl>
                                          <p:spTgt spid="21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8" grpId="0" autoUpdateAnimBg="0"/>
      <p:bldP spid="21599" grpId="0" autoUpdateAnimBg="0"/>
      <p:bldP spid="216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898525" y="7018338"/>
            <a:ext cx="8229600" cy="296862"/>
          </a:xfrm>
        </p:spPr>
        <p:txBody>
          <a:bodyPr/>
          <a:lstStyle/>
          <a:p>
            <a:pPr algn="r"/>
            <a:r>
              <a:rPr lang="en-US" sz="1200"/>
              <a:t>Example 1-2a</a:t>
            </a:r>
          </a:p>
        </p:txBody>
      </p:sp>
      <p:sp>
        <p:nvSpPr>
          <p:cNvPr id="39219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92196" name="Rectangle 4"/>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pic>
        <p:nvPicPr>
          <p:cNvPr id="392198" name="Picture 6" descr="example 2"/>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392199" name="Picture 7"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392200" name="Picture 8"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392201" name="Picture 9"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392202" name="Picture 10"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392203" name="Picture 11"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392204" name="Picture 12"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392205" name="Picture 13"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392206" name="Picture 14"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sp>
        <p:nvSpPr>
          <p:cNvPr id="392218" name="Rectangle 26"/>
          <p:cNvSpPr>
            <a:spLocks noChangeArrowheads="1"/>
          </p:cNvSpPr>
          <p:nvPr/>
        </p:nvSpPr>
        <p:spPr bwMode="auto">
          <a:xfrm>
            <a:off x="615950" y="1277938"/>
            <a:ext cx="4800600" cy="420687"/>
          </a:xfrm>
          <a:prstGeom prst="rect">
            <a:avLst/>
          </a:prstGeom>
          <a:noFill/>
          <a:ln w="9525" algn="ctr">
            <a:noFill/>
            <a:miter lim="800000"/>
            <a:headEnd/>
            <a:tailEnd/>
          </a:ln>
          <a:effectLst/>
        </p:spPr>
        <p:txBody>
          <a:bodyPr>
            <a:spAutoFit/>
          </a:bodyPr>
          <a:lstStyle/>
          <a:p>
            <a:r>
              <a:rPr lang="en-US" b="1">
                <a:solidFill>
                  <a:srgbClr val="00CCFF"/>
                </a:solidFill>
              </a:rPr>
              <a:t>Method 2  </a:t>
            </a:r>
            <a:r>
              <a:rPr lang="en-US"/>
              <a:t>Use a factor tree.</a:t>
            </a:r>
          </a:p>
        </p:txBody>
      </p:sp>
      <p:sp>
        <p:nvSpPr>
          <p:cNvPr id="392223" name="Text Box 31"/>
          <p:cNvSpPr txBox="1">
            <a:spLocks noChangeArrowheads="1"/>
          </p:cNvSpPr>
          <p:nvPr/>
        </p:nvSpPr>
        <p:spPr bwMode="auto">
          <a:xfrm>
            <a:off x="2652713" y="1816100"/>
            <a:ext cx="652462" cy="476250"/>
          </a:xfrm>
          <a:prstGeom prst="rect">
            <a:avLst/>
          </a:prstGeom>
          <a:noFill/>
          <a:ln w="9525" algn="ctr">
            <a:noFill/>
            <a:miter lim="800000"/>
            <a:headEnd/>
            <a:tailEnd/>
          </a:ln>
          <a:effectLst/>
        </p:spPr>
        <p:txBody>
          <a:bodyPr>
            <a:spAutoFit/>
          </a:bodyPr>
          <a:lstStyle/>
          <a:p>
            <a:r>
              <a:rPr lang="en-US" sz="2800">
                <a:latin typeface="Times New Roman" pitchFamily="18" charset="0"/>
              </a:rPr>
              <a:t>84</a:t>
            </a:r>
          </a:p>
        </p:txBody>
      </p:sp>
      <p:grpSp>
        <p:nvGrpSpPr>
          <p:cNvPr id="392246" name="Group 54"/>
          <p:cNvGrpSpPr>
            <a:grpSpLocks/>
          </p:cNvGrpSpPr>
          <p:nvPr/>
        </p:nvGrpSpPr>
        <p:grpSpPr bwMode="auto">
          <a:xfrm>
            <a:off x="1768475" y="2392363"/>
            <a:ext cx="4838700" cy="476250"/>
            <a:chOff x="1114" y="1507"/>
            <a:chExt cx="3048" cy="300"/>
          </a:xfrm>
        </p:grpSpPr>
        <p:sp>
          <p:nvSpPr>
            <p:cNvPr id="392224" name="Text Box 32"/>
            <p:cNvSpPr txBox="1">
              <a:spLocks noChangeArrowheads="1"/>
            </p:cNvSpPr>
            <p:nvPr/>
          </p:nvSpPr>
          <p:spPr bwMode="auto">
            <a:xfrm>
              <a:off x="1114" y="1507"/>
              <a:ext cx="1476" cy="300"/>
            </a:xfrm>
            <a:prstGeom prst="rect">
              <a:avLst/>
            </a:prstGeom>
            <a:noFill/>
            <a:ln w="9525" algn="ctr">
              <a:noFill/>
              <a:miter lim="800000"/>
              <a:headEnd/>
              <a:tailEnd/>
            </a:ln>
            <a:effectLst/>
          </p:spPr>
          <p:txBody>
            <a:bodyPr>
              <a:spAutoFit/>
            </a:bodyPr>
            <a:lstStyle/>
            <a:p>
              <a:r>
                <a:rPr lang="en-US" sz="2800">
                  <a:latin typeface="Times New Roman" pitchFamily="18" charset="0"/>
                </a:rPr>
                <a:t>21		4</a:t>
              </a:r>
            </a:p>
          </p:txBody>
        </p:sp>
        <p:pic>
          <p:nvPicPr>
            <p:cNvPr id="392227" name="Picture 35" descr="09-01-07"/>
            <p:cNvPicPr>
              <a:picLocks noChangeAspect="1" noChangeArrowheads="1"/>
            </p:cNvPicPr>
            <p:nvPr/>
          </p:nvPicPr>
          <p:blipFill>
            <a:blip r:embed="rId15" cstate="print"/>
            <a:srcRect/>
            <a:stretch>
              <a:fillRect/>
            </a:stretch>
          </p:blipFill>
          <p:spPr bwMode="invGray">
            <a:xfrm>
              <a:off x="3328" y="1561"/>
              <a:ext cx="834" cy="174"/>
            </a:xfrm>
            <a:prstGeom prst="rect">
              <a:avLst/>
            </a:prstGeom>
            <a:noFill/>
          </p:spPr>
        </p:pic>
      </p:grpSp>
      <p:grpSp>
        <p:nvGrpSpPr>
          <p:cNvPr id="392247" name="Group 55"/>
          <p:cNvGrpSpPr>
            <a:grpSpLocks/>
          </p:cNvGrpSpPr>
          <p:nvPr/>
        </p:nvGrpSpPr>
        <p:grpSpPr bwMode="auto">
          <a:xfrm>
            <a:off x="1422400" y="3121025"/>
            <a:ext cx="6737350" cy="476250"/>
            <a:chOff x="896" y="1966"/>
            <a:chExt cx="4244" cy="300"/>
          </a:xfrm>
        </p:grpSpPr>
        <p:sp>
          <p:nvSpPr>
            <p:cNvPr id="392225" name="Text Box 33"/>
            <p:cNvSpPr txBox="1">
              <a:spLocks noChangeArrowheads="1"/>
            </p:cNvSpPr>
            <p:nvPr/>
          </p:nvSpPr>
          <p:spPr bwMode="auto">
            <a:xfrm>
              <a:off x="896" y="1966"/>
              <a:ext cx="1476" cy="300"/>
            </a:xfrm>
            <a:prstGeom prst="rect">
              <a:avLst/>
            </a:prstGeom>
            <a:noFill/>
            <a:ln w="9525" algn="ctr">
              <a:noFill/>
              <a:miter lim="800000"/>
              <a:headEnd/>
              <a:tailEnd/>
            </a:ln>
            <a:effectLst/>
          </p:spPr>
          <p:txBody>
            <a:bodyPr>
              <a:spAutoFit/>
            </a:bodyPr>
            <a:lstStyle/>
            <a:p>
              <a:r>
                <a:rPr lang="en-US" sz="2800">
                  <a:latin typeface="Times New Roman" pitchFamily="18" charset="0"/>
                </a:rPr>
                <a:t>3	7</a:t>
              </a:r>
            </a:p>
          </p:txBody>
        </p:sp>
        <p:sp>
          <p:nvSpPr>
            <p:cNvPr id="392226" name="Text Box 34"/>
            <p:cNvSpPr txBox="1">
              <a:spLocks noChangeArrowheads="1"/>
            </p:cNvSpPr>
            <p:nvPr/>
          </p:nvSpPr>
          <p:spPr bwMode="auto">
            <a:xfrm>
              <a:off x="2009" y="1966"/>
              <a:ext cx="1476" cy="300"/>
            </a:xfrm>
            <a:prstGeom prst="rect">
              <a:avLst/>
            </a:prstGeom>
            <a:noFill/>
            <a:ln w="9525" algn="ctr">
              <a:noFill/>
              <a:miter lim="800000"/>
              <a:headEnd/>
              <a:tailEnd/>
            </a:ln>
            <a:effectLst/>
          </p:spPr>
          <p:txBody>
            <a:bodyPr>
              <a:spAutoFit/>
            </a:bodyPr>
            <a:lstStyle/>
            <a:p>
              <a:r>
                <a:rPr lang="en-US" sz="2800">
                  <a:latin typeface="Times New Roman" pitchFamily="18" charset="0"/>
                </a:rPr>
                <a:t>2	2</a:t>
              </a:r>
            </a:p>
          </p:txBody>
        </p:sp>
        <p:pic>
          <p:nvPicPr>
            <p:cNvPr id="392228" name="Picture 36" descr="09-01-08"/>
            <p:cNvPicPr>
              <a:picLocks noChangeAspect="1" noChangeArrowheads="1"/>
            </p:cNvPicPr>
            <p:nvPr/>
          </p:nvPicPr>
          <p:blipFill>
            <a:blip r:embed="rId16" cstate="print"/>
            <a:srcRect/>
            <a:stretch>
              <a:fillRect/>
            </a:stretch>
          </p:blipFill>
          <p:spPr bwMode="invGray">
            <a:xfrm>
              <a:off x="3328" y="2027"/>
              <a:ext cx="720" cy="174"/>
            </a:xfrm>
            <a:prstGeom prst="rect">
              <a:avLst/>
            </a:prstGeom>
            <a:noFill/>
          </p:spPr>
        </p:pic>
        <p:pic>
          <p:nvPicPr>
            <p:cNvPr id="392229" name="Picture 37" descr="09-01-09"/>
            <p:cNvPicPr>
              <a:picLocks noChangeAspect="1" noChangeArrowheads="1"/>
            </p:cNvPicPr>
            <p:nvPr/>
          </p:nvPicPr>
          <p:blipFill>
            <a:blip r:embed="rId17" cstate="print"/>
            <a:srcRect/>
            <a:stretch>
              <a:fillRect/>
            </a:stretch>
          </p:blipFill>
          <p:spPr bwMode="invGray">
            <a:xfrm>
              <a:off x="4501" y="2024"/>
              <a:ext cx="639" cy="171"/>
            </a:xfrm>
            <a:prstGeom prst="rect">
              <a:avLst/>
            </a:prstGeom>
            <a:noFill/>
          </p:spPr>
        </p:pic>
        <p:sp>
          <p:nvSpPr>
            <p:cNvPr id="392230" name="Text Box 38"/>
            <p:cNvSpPr txBox="1">
              <a:spLocks noChangeArrowheads="1"/>
            </p:cNvSpPr>
            <p:nvPr/>
          </p:nvSpPr>
          <p:spPr bwMode="auto">
            <a:xfrm>
              <a:off x="4047" y="1991"/>
              <a:ext cx="605" cy="265"/>
            </a:xfrm>
            <a:prstGeom prst="rect">
              <a:avLst/>
            </a:prstGeom>
            <a:noFill/>
            <a:ln w="9525" algn="ctr">
              <a:noFill/>
              <a:miter lim="800000"/>
              <a:headEnd/>
              <a:tailEnd/>
            </a:ln>
            <a:effectLst/>
          </p:spPr>
          <p:txBody>
            <a:bodyPr>
              <a:spAutoFit/>
            </a:bodyPr>
            <a:lstStyle/>
            <a:p>
              <a:r>
                <a:rPr lang="en-US"/>
                <a:t>and</a:t>
              </a:r>
            </a:p>
          </p:txBody>
        </p:sp>
      </p:grpSp>
      <p:sp>
        <p:nvSpPr>
          <p:cNvPr id="392231" name="Text Box 39"/>
          <p:cNvSpPr txBox="1">
            <a:spLocks noChangeArrowheads="1"/>
          </p:cNvSpPr>
          <p:nvPr/>
        </p:nvSpPr>
        <p:spPr bwMode="auto">
          <a:xfrm>
            <a:off x="615950" y="3776663"/>
            <a:ext cx="8528050" cy="749300"/>
          </a:xfrm>
          <a:prstGeom prst="rect">
            <a:avLst/>
          </a:prstGeom>
          <a:noFill/>
          <a:ln w="9525" algn="ctr">
            <a:noFill/>
            <a:miter lim="800000"/>
            <a:headEnd/>
            <a:tailEnd/>
          </a:ln>
          <a:effectLst/>
        </p:spPr>
        <p:txBody>
          <a:bodyPr>
            <a:spAutoFit/>
          </a:bodyPr>
          <a:lstStyle/>
          <a:p>
            <a:r>
              <a:rPr lang="en-US"/>
              <a:t>All of the factors in the last branch of the factor tree </a:t>
            </a:r>
            <a:br>
              <a:rPr lang="en-US"/>
            </a:br>
            <a:r>
              <a:rPr lang="en-US"/>
              <a:t>are prime.</a:t>
            </a:r>
          </a:p>
        </p:txBody>
      </p:sp>
      <p:grpSp>
        <p:nvGrpSpPr>
          <p:cNvPr id="392250" name="Group 58"/>
          <p:cNvGrpSpPr>
            <a:grpSpLocks/>
          </p:cNvGrpSpPr>
          <p:nvPr/>
        </p:nvGrpSpPr>
        <p:grpSpPr bwMode="auto">
          <a:xfrm>
            <a:off x="619125" y="4638675"/>
            <a:ext cx="8407400" cy="671513"/>
            <a:chOff x="390" y="2922"/>
            <a:chExt cx="5296" cy="423"/>
          </a:xfrm>
        </p:grpSpPr>
        <p:sp>
          <p:nvSpPr>
            <p:cNvPr id="392234" name="Text Box 42"/>
            <p:cNvSpPr txBox="1">
              <a:spLocks noChangeArrowheads="1"/>
            </p:cNvSpPr>
            <p:nvPr/>
          </p:nvSpPr>
          <p:spPr bwMode="invGray">
            <a:xfrm>
              <a:off x="390" y="2922"/>
              <a:ext cx="5296"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r>
                <a:rPr lang="en-US"/>
                <a:t>Thus, the prime factorization of 84 is</a:t>
              </a:r>
              <a:br>
                <a:rPr lang="en-US"/>
              </a:br>
              <a:r>
                <a:rPr lang="en-US"/>
                <a:t>	or</a:t>
              </a:r>
            </a:p>
          </p:txBody>
        </p:sp>
        <p:pic>
          <p:nvPicPr>
            <p:cNvPr id="392235" name="Picture 43" descr="09-01-10"/>
            <p:cNvPicPr>
              <a:picLocks noChangeAspect="1" noChangeArrowheads="1"/>
            </p:cNvPicPr>
            <p:nvPr/>
          </p:nvPicPr>
          <p:blipFill>
            <a:blip r:embed="rId18" cstate="print"/>
            <a:srcRect/>
            <a:stretch>
              <a:fillRect/>
            </a:stretch>
          </p:blipFill>
          <p:spPr bwMode="invGray">
            <a:xfrm>
              <a:off x="4482" y="2960"/>
              <a:ext cx="660" cy="174"/>
            </a:xfrm>
            <a:prstGeom prst="rect">
              <a:avLst/>
            </a:prstGeom>
            <a:noFill/>
          </p:spPr>
        </p:pic>
        <p:pic>
          <p:nvPicPr>
            <p:cNvPr id="392236" name="Picture 44" descr="09-01-11"/>
            <p:cNvPicPr>
              <a:picLocks noChangeAspect="1" noChangeArrowheads="1"/>
            </p:cNvPicPr>
            <p:nvPr/>
          </p:nvPicPr>
          <p:blipFill>
            <a:blip r:embed="rId19" cstate="print"/>
            <a:srcRect/>
            <a:stretch>
              <a:fillRect/>
            </a:stretch>
          </p:blipFill>
          <p:spPr bwMode="invGray">
            <a:xfrm>
              <a:off x="1525" y="3123"/>
              <a:ext cx="615" cy="222"/>
            </a:xfrm>
            <a:prstGeom prst="rect">
              <a:avLst/>
            </a:prstGeom>
            <a:noFill/>
          </p:spPr>
        </p:pic>
      </p:grpSp>
      <p:grpSp>
        <p:nvGrpSpPr>
          <p:cNvPr id="392248" name="Group 56"/>
          <p:cNvGrpSpPr>
            <a:grpSpLocks/>
          </p:cNvGrpSpPr>
          <p:nvPr/>
        </p:nvGrpSpPr>
        <p:grpSpPr bwMode="auto">
          <a:xfrm>
            <a:off x="2225675" y="2200275"/>
            <a:ext cx="1381125" cy="373063"/>
            <a:chOff x="1402" y="1386"/>
            <a:chExt cx="870" cy="235"/>
          </a:xfrm>
        </p:grpSpPr>
        <p:cxnSp>
          <p:nvCxnSpPr>
            <p:cNvPr id="392238" name="AutoShape 46"/>
            <p:cNvCxnSpPr>
              <a:cxnSpLocks noChangeShapeType="1"/>
            </p:cNvCxnSpPr>
            <p:nvPr/>
          </p:nvCxnSpPr>
          <p:spPr bwMode="auto">
            <a:xfrm>
              <a:off x="1882" y="1386"/>
              <a:ext cx="390" cy="231"/>
            </a:xfrm>
            <a:prstGeom prst="straightConnector1">
              <a:avLst/>
            </a:prstGeom>
            <a:noFill/>
            <a:ln w="25400">
              <a:solidFill>
                <a:srgbClr val="FFEB55"/>
              </a:solidFill>
              <a:round/>
              <a:headEnd/>
              <a:tailEnd/>
            </a:ln>
            <a:effectLst/>
          </p:spPr>
        </p:cxnSp>
        <p:cxnSp>
          <p:nvCxnSpPr>
            <p:cNvPr id="392241" name="AutoShape 49"/>
            <p:cNvCxnSpPr>
              <a:cxnSpLocks noChangeShapeType="1"/>
            </p:cNvCxnSpPr>
            <p:nvPr/>
          </p:nvCxnSpPr>
          <p:spPr bwMode="auto">
            <a:xfrm flipH="1">
              <a:off x="1402" y="1386"/>
              <a:ext cx="389" cy="235"/>
            </a:xfrm>
            <a:prstGeom prst="straightConnector1">
              <a:avLst/>
            </a:prstGeom>
            <a:noFill/>
            <a:ln w="25400">
              <a:solidFill>
                <a:srgbClr val="FFEB55"/>
              </a:solidFill>
              <a:round/>
              <a:headEnd/>
              <a:tailEnd/>
            </a:ln>
            <a:effectLst/>
          </p:spPr>
        </p:cxnSp>
      </p:grpSp>
      <p:grpSp>
        <p:nvGrpSpPr>
          <p:cNvPr id="392249" name="Group 57"/>
          <p:cNvGrpSpPr>
            <a:grpSpLocks/>
          </p:cNvGrpSpPr>
          <p:nvPr/>
        </p:nvGrpSpPr>
        <p:grpSpPr bwMode="auto">
          <a:xfrm>
            <a:off x="1708150" y="2776538"/>
            <a:ext cx="2516188" cy="450850"/>
            <a:chOff x="1076" y="1749"/>
            <a:chExt cx="1585" cy="284"/>
          </a:xfrm>
        </p:grpSpPr>
        <p:cxnSp>
          <p:nvCxnSpPr>
            <p:cNvPr id="392242" name="AutoShape 50"/>
            <p:cNvCxnSpPr>
              <a:cxnSpLocks noChangeShapeType="1"/>
            </p:cNvCxnSpPr>
            <p:nvPr/>
          </p:nvCxnSpPr>
          <p:spPr bwMode="auto">
            <a:xfrm>
              <a:off x="1328" y="1749"/>
              <a:ext cx="216" cy="255"/>
            </a:xfrm>
            <a:prstGeom prst="straightConnector1">
              <a:avLst/>
            </a:prstGeom>
            <a:noFill/>
            <a:ln w="25400">
              <a:solidFill>
                <a:srgbClr val="FFEB55"/>
              </a:solidFill>
              <a:round/>
              <a:headEnd/>
              <a:tailEnd/>
            </a:ln>
            <a:effectLst/>
          </p:spPr>
        </p:cxnSp>
        <p:cxnSp>
          <p:nvCxnSpPr>
            <p:cNvPr id="392243" name="AutoShape 51"/>
            <p:cNvCxnSpPr>
              <a:cxnSpLocks noChangeShapeType="1"/>
            </p:cNvCxnSpPr>
            <p:nvPr/>
          </p:nvCxnSpPr>
          <p:spPr bwMode="auto">
            <a:xfrm flipH="1">
              <a:off x="1076" y="1749"/>
              <a:ext cx="161" cy="259"/>
            </a:xfrm>
            <a:prstGeom prst="straightConnector1">
              <a:avLst/>
            </a:prstGeom>
            <a:noFill/>
            <a:ln w="25400">
              <a:solidFill>
                <a:srgbClr val="FFEB55"/>
              </a:solidFill>
              <a:round/>
              <a:headEnd/>
              <a:tailEnd/>
            </a:ln>
            <a:effectLst/>
          </p:spPr>
        </p:cxnSp>
        <p:cxnSp>
          <p:nvCxnSpPr>
            <p:cNvPr id="392244" name="AutoShape 52"/>
            <p:cNvCxnSpPr>
              <a:cxnSpLocks noChangeShapeType="1"/>
            </p:cNvCxnSpPr>
            <p:nvPr/>
          </p:nvCxnSpPr>
          <p:spPr bwMode="auto">
            <a:xfrm>
              <a:off x="2445" y="1750"/>
              <a:ext cx="216" cy="255"/>
            </a:xfrm>
            <a:prstGeom prst="straightConnector1">
              <a:avLst/>
            </a:prstGeom>
            <a:noFill/>
            <a:ln w="25400">
              <a:solidFill>
                <a:srgbClr val="FFEB55"/>
              </a:solidFill>
              <a:round/>
              <a:headEnd/>
              <a:tailEnd/>
            </a:ln>
            <a:effectLst/>
          </p:spPr>
        </p:cxnSp>
        <p:cxnSp>
          <p:nvCxnSpPr>
            <p:cNvPr id="392245" name="AutoShape 53"/>
            <p:cNvCxnSpPr>
              <a:cxnSpLocks noChangeShapeType="1"/>
            </p:cNvCxnSpPr>
            <p:nvPr/>
          </p:nvCxnSpPr>
          <p:spPr bwMode="auto">
            <a:xfrm flipH="1">
              <a:off x="2193" y="1750"/>
              <a:ext cx="161" cy="283"/>
            </a:xfrm>
            <a:prstGeom prst="straightConnector1">
              <a:avLst/>
            </a:prstGeom>
            <a:noFill/>
            <a:ln w="25400">
              <a:solidFill>
                <a:srgbClr val="FFEB55"/>
              </a:solidFill>
              <a:round/>
              <a:headEnd/>
              <a:tailEnd/>
            </a:ln>
            <a:effectLst/>
          </p:spPr>
        </p:cxn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92198"/>
                                        </p:tgtEl>
                                        <p:attrNameLst>
                                          <p:attrName>style.visibility</p:attrName>
                                        </p:attrNameLst>
                                      </p:cBhvr>
                                      <p:to>
                                        <p:strVal val="visible"/>
                                      </p:to>
                                    </p:set>
                                    <p:animEffect transition="in" filter="barn(outVertical)">
                                      <p:cBhvr>
                                        <p:cTn id="7" dur="500"/>
                                        <p:tgtEl>
                                          <p:spTgt spid="3921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2218"/>
                                        </p:tgtEl>
                                        <p:attrNameLst>
                                          <p:attrName>style.visibility</p:attrName>
                                        </p:attrNameLst>
                                      </p:cBhvr>
                                      <p:to>
                                        <p:strVal val="visible"/>
                                      </p:to>
                                    </p:set>
                                    <p:animEffect transition="in" filter="wipe(left)">
                                      <p:cBhvr>
                                        <p:cTn id="11" dur="500"/>
                                        <p:tgtEl>
                                          <p:spTgt spid="3922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2223"/>
                                        </p:tgtEl>
                                        <p:attrNameLst>
                                          <p:attrName>style.visibility</p:attrName>
                                        </p:attrNameLst>
                                      </p:cBhvr>
                                      <p:to>
                                        <p:strVal val="visible"/>
                                      </p:to>
                                    </p:set>
                                    <p:animEffect transition="in" filter="wipe(left)">
                                      <p:cBhvr>
                                        <p:cTn id="16" dur="500"/>
                                        <p:tgtEl>
                                          <p:spTgt spid="3922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92248"/>
                                        </p:tgtEl>
                                        <p:attrNameLst>
                                          <p:attrName>style.visibility</p:attrName>
                                        </p:attrNameLst>
                                      </p:cBhvr>
                                      <p:to>
                                        <p:strVal val="visible"/>
                                      </p:to>
                                    </p:set>
                                    <p:animEffect transition="in" filter="wipe(up)">
                                      <p:cBhvr>
                                        <p:cTn id="21" dur="500"/>
                                        <p:tgtEl>
                                          <p:spTgt spid="39224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92246"/>
                                        </p:tgtEl>
                                        <p:attrNameLst>
                                          <p:attrName>style.visibility</p:attrName>
                                        </p:attrNameLst>
                                      </p:cBhvr>
                                      <p:to>
                                        <p:strVal val="visible"/>
                                      </p:to>
                                    </p:set>
                                    <p:animEffect transition="in" filter="wipe(left)">
                                      <p:cBhvr>
                                        <p:cTn id="25" dur="500"/>
                                        <p:tgtEl>
                                          <p:spTgt spid="39224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92249"/>
                                        </p:tgtEl>
                                        <p:attrNameLst>
                                          <p:attrName>style.visibility</p:attrName>
                                        </p:attrNameLst>
                                      </p:cBhvr>
                                      <p:to>
                                        <p:strVal val="visible"/>
                                      </p:to>
                                    </p:set>
                                    <p:animEffect transition="in" filter="wipe(up)">
                                      <p:cBhvr>
                                        <p:cTn id="30" dur="500"/>
                                        <p:tgtEl>
                                          <p:spTgt spid="39224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92247"/>
                                        </p:tgtEl>
                                        <p:attrNameLst>
                                          <p:attrName>style.visibility</p:attrName>
                                        </p:attrNameLst>
                                      </p:cBhvr>
                                      <p:to>
                                        <p:strVal val="visible"/>
                                      </p:to>
                                    </p:set>
                                    <p:animEffect transition="in" filter="wipe(left)">
                                      <p:cBhvr>
                                        <p:cTn id="34" dur="500"/>
                                        <p:tgtEl>
                                          <p:spTgt spid="39224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2231"/>
                                        </p:tgtEl>
                                        <p:attrNameLst>
                                          <p:attrName>style.visibility</p:attrName>
                                        </p:attrNameLst>
                                      </p:cBhvr>
                                      <p:to>
                                        <p:strVal val="visible"/>
                                      </p:to>
                                    </p:set>
                                    <p:animEffect transition="in" filter="wipe(left)">
                                      <p:cBhvr>
                                        <p:cTn id="39" dur="500"/>
                                        <p:tgtEl>
                                          <p:spTgt spid="3922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92250"/>
                                        </p:tgtEl>
                                        <p:attrNameLst>
                                          <p:attrName>style.visibility</p:attrName>
                                        </p:attrNameLst>
                                      </p:cBhvr>
                                      <p:to>
                                        <p:strVal val="visible"/>
                                      </p:to>
                                    </p:set>
                                    <p:animEffect transition="in" filter="wipe(left)">
                                      <p:cBhvr>
                                        <p:cTn id="44" dur="500"/>
                                        <p:tgtEl>
                                          <p:spTgt spid="392250"/>
                                        </p:tgtEl>
                                      </p:cBhvr>
                                    </p:animEffect>
                                  </p:childTnLst>
                                </p:cTn>
                              </p:par>
                            </p:childTnLst>
                          </p:cTn>
                        </p:par>
                        <p:par>
                          <p:cTn id="45" fill="hold">
                            <p:stCondLst>
                              <p:cond delay="500"/>
                            </p:stCondLst>
                            <p:childTnLst>
                              <p:par>
                                <p:cTn id="46" presetID="4" presetClass="entr" presetSubtype="32" fill="hold" nodeType="afterEffect">
                                  <p:stCondLst>
                                    <p:cond delay="0"/>
                                  </p:stCondLst>
                                  <p:childTnLst>
                                    <p:set>
                                      <p:cBhvr>
                                        <p:cTn id="47" dur="1" fill="hold">
                                          <p:stCondLst>
                                            <p:cond delay="0"/>
                                          </p:stCondLst>
                                        </p:cTn>
                                        <p:tgtEl>
                                          <p:spTgt spid="392205"/>
                                        </p:tgtEl>
                                        <p:attrNameLst>
                                          <p:attrName>style.visibility</p:attrName>
                                        </p:attrNameLst>
                                      </p:cBhvr>
                                      <p:to>
                                        <p:strVal val="visible"/>
                                      </p:to>
                                    </p:set>
                                    <p:animEffect transition="in" filter="box(out)">
                                      <p:cBhvr>
                                        <p:cTn id="48" dur="500"/>
                                        <p:tgtEl>
                                          <p:spTgt spid="392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18" grpId="0" autoUpdateAnimBg="0"/>
      <p:bldP spid="392223" grpId="0" autoUpdateAnimBg="0"/>
      <p:bldP spid="3922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98525" y="7018338"/>
            <a:ext cx="8229600" cy="296862"/>
          </a:xfrm>
        </p:spPr>
        <p:txBody>
          <a:bodyPr/>
          <a:lstStyle/>
          <a:p>
            <a:pPr algn="r"/>
            <a:r>
              <a:rPr lang="en-US" sz="1200"/>
              <a:t>Example 1-2b</a:t>
            </a:r>
          </a:p>
        </p:txBody>
      </p:sp>
      <p:sp>
        <p:nvSpPr>
          <p:cNvPr id="24581"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pic>
        <p:nvPicPr>
          <p:cNvPr id="24616" name="Picture 40" descr="your turn"/>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24640" name="Picture 64"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24641" name="Picture 65"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24642" name="Picture 66"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24643" name="Picture 67"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24653" name="Picture 77"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24658" name="Picture 82"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24661" name="Picture 85"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24662" name="Picture 86"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sp>
        <p:nvSpPr>
          <p:cNvPr id="24663" name="Text Box 87"/>
          <p:cNvSpPr txBox="1">
            <a:spLocks noChangeArrowheads="1"/>
          </p:cNvSpPr>
          <p:nvPr/>
        </p:nvSpPr>
        <p:spPr bwMode="auto">
          <a:xfrm>
            <a:off x="615950" y="1235075"/>
            <a:ext cx="8372475" cy="476250"/>
          </a:xfrm>
          <a:prstGeom prst="rect">
            <a:avLst/>
          </a:prstGeom>
          <a:noFill/>
          <a:ln w="9525" algn="ctr">
            <a:noFill/>
            <a:miter lim="800000"/>
            <a:headEnd/>
            <a:tailEnd/>
          </a:ln>
          <a:effectLst/>
        </p:spPr>
        <p:txBody>
          <a:bodyPr>
            <a:spAutoFit/>
          </a:bodyPr>
          <a:lstStyle/>
          <a:p>
            <a:r>
              <a:rPr lang="en-US" b="1">
                <a:solidFill>
                  <a:srgbClr val="FFEB55"/>
                </a:solidFill>
              </a:rPr>
              <a:t>Find the prime factorization of </a:t>
            </a:r>
            <a:r>
              <a:rPr lang="en-US" sz="2800">
                <a:solidFill>
                  <a:srgbClr val="FFEB55"/>
                </a:solidFill>
                <a:latin typeface="Times New Roman" pitchFamily="18" charset="0"/>
              </a:rPr>
              <a:t>60</a:t>
            </a:r>
            <a:r>
              <a:rPr lang="en-US" b="1">
                <a:solidFill>
                  <a:srgbClr val="FFEB55"/>
                </a:solidFill>
              </a:rPr>
              <a:t>.</a:t>
            </a:r>
          </a:p>
        </p:txBody>
      </p:sp>
      <p:grpSp>
        <p:nvGrpSpPr>
          <p:cNvPr id="24672" name="Group 96"/>
          <p:cNvGrpSpPr>
            <a:grpSpLocks/>
          </p:cNvGrpSpPr>
          <p:nvPr/>
        </p:nvGrpSpPr>
        <p:grpSpPr bwMode="auto">
          <a:xfrm>
            <a:off x="615950" y="2827338"/>
            <a:ext cx="8407400" cy="514350"/>
            <a:chOff x="388" y="1781"/>
            <a:chExt cx="5296" cy="324"/>
          </a:xfrm>
        </p:grpSpPr>
        <p:sp>
          <p:nvSpPr>
            <p:cNvPr id="24665" name="Text Box 89"/>
            <p:cNvSpPr txBox="1">
              <a:spLocks noChangeArrowheads="1"/>
            </p:cNvSpPr>
            <p:nvPr/>
          </p:nvSpPr>
          <p:spPr bwMode="invGray">
            <a:xfrm>
              <a:off x="388" y="1791"/>
              <a:ext cx="5296" cy="314"/>
            </a:xfrm>
            <a:prstGeom prst="rect">
              <a:avLst/>
            </a:prstGeom>
            <a:noFill/>
            <a:ln w="9525">
              <a:noFill/>
              <a:miter lim="800000"/>
              <a:headEnd/>
              <a:tailEnd/>
            </a:ln>
            <a:effectLst/>
          </p:spPr>
          <p:txBody>
            <a:bodyPr/>
            <a:lstStyle/>
            <a:p>
              <a:pPr>
                <a:spcBef>
                  <a:spcPct val="20000"/>
                </a:spcBef>
                <a:tabLst>
                  <a:tab pos="1371600" algn="l"/>
                  <a:tab pos="2514600" algn="l"/>
                  <a:tab pos="5943600" algn="l"/>
                </a:tabLst>
              </a:pPr>
              <a:r>
                <a:rPr lang="en-US" b="1">
                  <a:solidFill>
                    <a:srgbClr val="FFEB55"/>
                  </a:solidFill>
                </a:rPr>
                <a:t>Answer: 		</a:t>
              </a:r>
              <a:r>
                <a:rPr lang="en-US"/>
                <a:t>or</a:t>
              </a:r>
            </a:p>
          </p:txBody>
        </p:sp>
        <p:pic>
          <p:nvPicPr>
            <p:cNvPr id="24671" name="Picture 95" descr="A87"/>
            <p:cNvPicPr>
              <a:picLocks noChangeAspect="1" noChangeArrowheads="1"/>
            </p:cNvPicPr>
            <p:nvPr/>
          </p:nvPicPr>
          <p:blipFill>
            <a:blip r:embed="rId15" cstate="print"/>
            <a:srcRect/>
            <a:stretch>
              <a:fillRect/>
            </a:stretch>
          </p:blipFill>
          <p:spPr bwMode="invGray">
            <a:xfrm>
              <a:off x="1284" y="1833"/>
              <a:ext cx="645" cy="172"/>
            </a:xfrm>
            <a:prstGeom prst="rect">
              <a:avLst/>
            </a:prstGeom>
            <a:noFill/>
          </p:spPr>
        </p:pic>
        <p:pic>
          <p:nvPicPr>
            <p:cNvPr id="24669" name="Picture 93" descr="09-01-13"/>
            <p:cNvPicPr>
              <a:picLocks noChangeAspect="1" noChangeArrowheads="1"/>
            </p:cNvPicPr>
            <p:nvPr/>
          </p:nvPicPr>
          <p:blipFill>
            <a:blip r:embed="rId16" cstate="print"/>
            <a:srcRect/>
            <a:stretch>
              <a:fillRect/>
            </a:stretch>
          </p:blipFill>
          <p:spPr bwMode="invGray">
            <a:xfrm>
              <a:off x="2299" y="1781"/>
              <a:ext cx="558" cy="222"/>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4616"/>
                                        </p:tgtEl>
                                        <p:attrNameLst>
                                          <p:attrName>style.visibility</p:attrName>
                                        </p:attrNameLst>
                                      </p:cBhvr>
                                      <p:to>
                                        <p:strVal val="visible"/>
                                      </p:to>
                                    </p:set>
                                    <p:animEffect transition="in" filter="barn(outVertical)">
                                      <p:cBhvr>
                                        <p:cTn id="7" dur="500"/>
                                        <p:tgtEl>
                                          <p:spTgt spid="246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663"/>
                                        </p:tgtEl>
                                        <p:attrNameLst>
                                          <p:attrName>style.visibility</p:attrName>
                                        </p:attrNameLst>
                                      </p:cBhvr>
                                      <p:to>
                                        <p:strVal val="visible"/>
                                      </p:to>
                                    </p:set>
                                    <p:animEffect transition="in" filter="wipe(left)">
                                      <p:cBhvr>
                                        <p:cTn id="11" dur="500"/>
                                        <p:tgtEl>
                                          <p:spTgt spid="246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672"/>
                                        </p:tgtEl>
                                        <p:attrNameLst>
                                          <p:attrName>style.visibility</p:attrName>
                                        </p:attrNameLst>
                                      </p:cBhvr>
                                      <p:to>
                                        <p:strVal val="visible"/>
                                      </p:to>
                                    </p:set>
                                    <p:animEffect transition="in" filter="wipe(left)">
                                      <p:cBhvr>
                                        <p:cTn id="16" dur="500"/>
                                        <p:tgtEl>
                                          <p:spTgt spid="24672"/>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24661"/>
                                        </p:tgtEl>
                                        <p:attrNameLst>
                                          <p:attrName>style.visibility</p:attrName>
                                        </p:attrNameLst>
                                      </p:cBhvr>
                                      <p:to>
                                        <p:strVal val="visible"/>
                                      </p:to>
                                    </p:set>
                                    <p:animEffect transition="in" filter="box(out)">
                                      <p:cBhvr>
                                        <p:cTn id="20" dur="500"/>
                                        <p:tgtEl>
                                          <p:spTgt spid="24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6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rgbClr val="FFEB55"/>
                </a:solidFill>
              </a:rPr>
              <a:t>Prime Factorization</a:t>
            </a:r>
          </a:p>
        </p:txBody>
      </p:sp>
      <p:sp>
        <p:nvSpPr>
          <p:cNvPr id="15363" name="Rectangle 3"/>
          <p:cNvSpPr>
            <a:spLocks noGrp="1" noChangeArrowheads="1"/>
          </p:cNvSpPr>
          <p:nvPr>
            <p:ph type="body" idx="1"/>
          </p:nvPr>
        </p:nvSpPr>
        <p:spPr/>
        <p:txBody>
          <a:bodyPr/>
          <a:lstStyle/>
          <a:p>
            <a:pPr eaLnBrk="1" hangingPunct="1"/>
            <a:r>
              <a:rPr lang="en-US" smtClean="0"/>
              <a:t>How do negative numbers affect a factorization?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98525" y="7018338"/>
            <a:ext cx="8229600" cy="296862"/>
          </a:xfrm>
        </p:spPr>
        <p:txBody>
          <a:bodyPr/>
          <a:lstStyle/>
          <a:p>
            <a:pPr algn="r"/>
            <a:r>
              <a:rPr lang="en-US" sz="1200"/>
              <a:t>Example 1-3a</a:t>
            </a:r>
          </a:p>
        </p:txBody>
      </p:sp>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5605"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pic>
        <p:nvPicPr>
          <p:cNvPr id="25641" name="Picture 41" descr="example 3"/>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25680" name="Picture 80"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25681" name="Picture 81"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25682" name="Picture 82"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25683" name="Picture 83"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25698" name="Picture 98"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25705" name="Picture 105"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25708" name="Picture 108" descr="stop sign 3"/>
          <p:cNvPicPr>
            <a:picLocks noChangeAspect="1" noChangeArrowheads="1"/>
          </p:cNvPicPr>
          <p:nvPr/>
        </p:nvPicPr>
        <p:blipFill>
          <a:blip r:embed="rId13" cstate="print"/>
          <a:srcRect/>
          <a:stretch>
            <a:fillRect/>
          </a:stretch>
        </p:blipFill>
        <p:spPr bwMode="invGray">
          <a:xfrm>
            <a:off x="7107238" y="5772150"/>
            <a:ext cx="1252537" cy="485775"/>
          </a:xfrm>
          <a:prstGeom prst="rect">
            <a:avLst/>
          </a:prstGeom>
          <a:noFill/>
        </p:spPr>
      </p:pic>
      <p:pic>
        <p:nvPicPr>
          <p:cNvPr id="25709" name="Picture 109"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sp>
        <p:nvSpPr>
          <p:cNvPr id="25710" name="Text Box 110"/>
          <p:cNvSpPr txBox="1">
            <a:spLocks noChangeArrowheads="1"/>
          </p:cNvSpPr>
          <p:nvPr/>
        </p:nvSpPr>
        <p:spPr bwMode="auto">
          <a:xfrm>
            <a:off x="615950" y="1235075"/>
            <a:ext cx="8372475" cy="476250"/>
          </a:xfrm>
          <a:prstGeom prst="rect">
            <a:avLst/>
          </a:prstGeom>
          <a:noFill/>
          <a:ln w="9525" algn="ctr">
            <a:noFill/>
            <a:miter lim="800000"/>
            <a:headEnd/>
            <a:tailEnd/>
          </a:ln>
          <a:effectLst/>
        </p:spPr>
        <p:txBody>
          <a:bodyPr>
            <a:spAutoFit/>
          </a:bodyPr>
          <a:lstStyle/>
          <a:p>
            <a:r>
              <a:rPr lang="en-US" b="1">
                <a:solidFill>
                  <a:srgbClr val="FFEB55"/>
                </a:solidFill>
              </a:rPr>
              <a:t>Find the prime factorization of </a:t>
            </a:r>
            <a:r>
              <a:rPr lang="en-US" sz="2800">
                <a:solidFill>
                  <a:srgbClr val="FFEB55"/>
                </a:solidFill>
                <a:latin typeface="Times New Roman" pitchFamily="18" charset="0"/>
              </a:rPr>
              <a:t>–132</a:t>
            </a:r>
            <a:r>
              <a:rPr lang="en-US" b="1">
                <a:solidFill>
                  <a:srgbClr val="FFEB55"/>
                </a:solidFill>
              </a:rPr>
              <a:t>.</a:t>
            </a:r>
          </a:p>
        </p:txBody>
      </p:sp>
      <p:grpSp>
        <p:nvGrpSpPr>
          <p:cNvPr id="25731" name="Group 131"/>
          <p:cNvGrpSpPr>
            <a:grpSpLocks/>
          </p:cNvGrpSpPr>
          <p:nvPr/>
        </p:nvGrpSpPr>
        <p:grpSpPr bwMode="auto">
          <a:xfrm>
            <a:off x="731838" y="2122488"/>
            <a:ext cx="8228012" cy="476250"/>
            <a:chOff x="461" y="1023"/>
            <a:chExt cx="5183" cy="300"/>
          </a:xfrm>
        </p:grpSpPr>
        <p:pic>
          <p:nvPicPr>
            <p:cNvPr id="25711" name="Picture 111" descr="09-01-14"/>
            <p:cNvPicPr>
              <a:picLocks noChangeAspect="1" noChangeArrowheads="1"/>
            </p:cNvPicPr>
            <p:nvPr/>
          </p:nvPicPr>
          <p:blipFill>
            <a:blip r:embed="rId15" cstate="print"/>
            <a:srcRect/>
            <a:stretch>
              <a:fillRect/>
            </a:stretch>
          </p:blipFill>
          <p:spPr bwMode="invGray">
            <a:xfrm>
              <a:off x="461" y="1090"/>
              <a:ext cx="636" cy="174"/>
            </a:xfrm>
            <a:prstGeom prst="rect">
              <a:avLst/>
            </a:prstGeom>
            <a:noFill/>
          </p:spPr>
        </p:pic>
        <p:pic>
          <p:nvPicPr>
            <p:cNvPr id="25712" name="Picture 112" descr="09-01-15"/>
            <p:cNvPicPr>
              <a:picLocks noChangeAspect="1" noChangeArrowheads="1"/>
            </p:cNvPicPr>
            <p:nvPr/>
          </p:nvPicPr>
          <p:blipFill>
            <a:blip r:embed="rId16" cstate="print"/>
            <a:srcRect/>
            <a:stretch>
              <a:fillRect/>
            </a:stretch>
          </p:blipFill>
          <p:spPr bwMode="invGray">
            <a:xfrm>
              <a:off x="1598" y="1090"/>
              <a:ext cx="606" cy="174"/>
            </a:xfrm>
            <a:prstGeom prst="rect">
              <a:avLst/>
            </a:prstGeom>
            <a:noFill/>
          </p:spPr>
        </p:pic>
        <p:sp>
          <p:nvSpPr>
            <p:cNvPr id="25721" name="Text Box 121"/>
            <p:cNvSpPr txBox="1">
              <a:spLocks noChangeArrowheads="1"/>
            </p:cNvSpPr>
            <p:nvPr/>
          </p:nvSpPr>
          <p:spPr bwMode="auto">
            <a:xfrm>
              <a:off x="2814" y="1023"/>
              <a:ext cx="2830" cy="300"/>
            </a:xfrm>
            <a:prstGeom prst="rect">
              <a:avLst/>
            </a:prstGeom>
            <a:noFill/>
            <a:ln w="9525" algn="ctr">
              <a:noFill/>
              <a:miter lim="800000"/>
              <a:headEnd/>
              <a:tailEnd/>
            </a:ln>
            <a:effectLst/>
          </p:spPr>
          <p:txBody>
            <a:bodyPr>
              <a:spAutoFit/>
            </a:bodyPr>
            <a:lstStyle/>
            <a:p>
              <a:r>
                <a:rPr lang="en-US"/>
                <a:t>Express </a:t>
              </a:r>
              <a:r>
                <a:rPr lang="en-US" sz="2800">
                  <a:latin typeface="Times New Roman" pitchFamily="18" charset="0"/>
                </a:rPr>
                <a:t>–132</a:t>
              </a:r>
              <a:r>
                <a:rPr lang="en-US"/>
                <a:t> as </a:t>
              </a:r>
              <a:r>
                <a:rPr lang="en-US" sz="2800">
                  <a:latin typeface="Times New Roman" pitchFamily="18" charset="0"/>
                </a:rPr>
                <a:t>–1</a:t>
              </a:r>
              <a:r>
                <a:rPr lang="en-US"/>
                <a:t> times </a:t>
              </a:r>
              <a:r>
                <a:rPr lang="en-US" sz="2800">
                  <a:latin typeface="Times New Roman" pitchFamily="18" charset="0"/>
                </a:rPr>
                <a:t>132</a:t>
              </a:r>
              <a:r>
                <a:rPr lang="en-US"/>
                <a:t>.</a:t>
              </a:r>
            </a:p>
          </p:txBody>
        </p:sp>
      </p:grpSp>
      <p:grpSp>
        <p:nvGrpSpPr>
          <p:cNvPr id="25730" name="Group 130"/>
          <p:cNvGrpSpPr>
            <a:grpSpLocks/>
          </p:cNvGrpSpPr>
          <p:nvPr/>
        </p:nvGrpSpPr>
        <p:grpSpPr bwMode="auto">
          <a:xfrm>
            <a:off x="615950" y="4619625"/>
            <a:ext cx="8407400" cy="806450"/>
            <a:chOff x="388" y="2499"/>
            <a:chExt cx="5296" cy="508"/>
          </a:xfrm>
        </p:grpSpPr>
        <p:sp>
          <p:nvSpPr>
            <p:cNvPr id="25723" name="Text Box 123"/>
            <p:cNvSpPr txBox="1">
              <a:spLocks noChangeArrowheads="1"/>
            </p:cNvSpPr>
            <p:nvPr/>
          </p:nvSpPr>
          <p:spPr bwMode="invGray">
            <a:xfrm>
              <a:off x="388" y="2499"/>
              <a:ext cx="5296" cy="314"/>
            </a:xfrm>
            <a:prstGeom prst="rect">
              <a:avLst/>
            </a:prstGeom>
            <a:noFill/>
            <a:ln w="9525">
              <a:noFill/>
              <a:miter lim="800000"/>
              <a:headEnd/>
              <a:tailEnd/>
            </a:ln>
            <a:effectLst/>
          </p:spPr>
          <p:txBody>
            <a:bodyPr/>
            <a:lstStyle/>
            <a:p>
              <a:pPr>
                <a:lnSpc>
                  <a:spcPct val="100000"/>
                </a:lnSpc>
                <a:spcBef>
                  <a:spcPct val="20000"/>
                </a:spcBef>
                <a:tabLst>
                  <a:tab pos="1371600" algn="l"/>
                  <a:tab pos="2514600" algn="l"/>
                  <a:tab pos="5943600" algn="l"/>
                </a:tabLst>
              </a:pPr>
              <a:r>
                <a:rPr lang="en-US" b="1">
                  <a:solidFill>
                    <a:srgbClr val="FFEB55"/>
                  </a:solidFill>
                </a:rPr>
                <a:t>Answer: 	</a:t>
              </a:r>
              <a:r>
                <a:rPr lang="en-US"/>
                <a:t>The prime factorization of </a:t>
              </a:r>
              <a:r>
                <a:rPr lang="en-US" sz="2800">
                  <a:latin typeface="Times New Roman" pitchFamily="18" charset="0"/>
                </a:rPr>
                <a:t>–132</a:t>
              </a:r>
              <a:r>
                <a:rPr lang="en-US"/>
                <a:t> is</a:t>
              </a:r>
              <a:br>
                <a:rPr lang="en-US"/>
              </a:br>
              <a:r>
                <a:rPr lang="en-US"/>
                <a:t>	or</a:t>
              </a:r>
            </a:p>
          </p:txBody>
        </p:sp>
        <p:pic>
          <p:nvPicPr>
            <p:cNvPr id="25719" name="Picture 119" descr="09-01-22"/>
            <p:cNvPicPr>
              <a:picLocks noChangeAspect="1" noChangeArrowheads="1"/>
            </p:cNvPicPr>
            <p:nvPr/>
          </p:nvPicPr>
          <p:blipFill>
            <a:blip r:embed="rId17" cstate="print"/>
            <a:srcRect/>
            <a:stretch>
              <a:fillRect/>
            </a:stretch>
          </p:blipFill>
          <p:spPr bwMode="invGray">
            <a:xfrm>
              <a:off x="4192" y="2578"/>
              <a:ext cx="1020" cy="174"/>
            </a:xfrm>
            <a:prstGeom prst="rect">
              <a:avLst/>
            </a:prstGeom>
            <a:noFill/>
          </p:spPr>
        </p:pic>
        <p:pic>
          <p:nvPicPr>
            <p:cNvPr id="25720" name="Picture 120" descr="09-01-23"/>
            <p:cNvPicPr>
              <a:picLocks noChangeAspect="1" noChangeArrowheads="1"/>
            </p:cNvPicPr>
            <p:nvPr/>
          </p:nvPicPr>
          <p:blipFill>
            <a:blip r:embed="rId18" cstate="print"/>
            <a:srcRect/>
            <a:stretch>
              <a:fillRect/>
            </a:stretch>
          </p:blipFill>
          <p:spPr bwMode="invGray">
            <a:xfrm>
              <a:off x="1521" y="2785"/>
              <a:ext cx="996" cy="222"/>
            </a:xfrm>
            <a:prstGeom prst="rect">
              <a:avLst/>
            </a:prstGeom>
            <a:noFill/>
          </p:spPr>
        </p:pic>
      </p:grpSp>
      <p:grpSp>
        <p:nvGrpSpPr>
          <p:cNvPr id="25738" name="Group 138"/>
          <p:cNvGrpSpPr>
            <a:grpSpLocks/>
          </p:cNvGrpSpPr>
          <p:nvPr/>
        </p:nvGrpSpPr>
        <p:grpSpPr bwMode="auto">
          <a:xfrm>
            <a:off x="1528763" y="2470150"/>
            <a:ext cx="4548187" cy="612775"/>
            <a:chOff x="963" y="1242"/>
            <a:chExt cx="2865" cy="386"/>
          </a:xfrm>
        </p:grpSpPr>
        <p:grpSp>
          <p:nvGrpSpPr>
            <p:cNvPr id="25732" name="Group 132"/>
            <p:cNvGrpSpPr>
              <a:grpSpLocks/>
            </p:cNvGrpSpPr>
            <p:nvPr/>
          </p:nvGrpSpPr>
          <p:grpSpPr bwMode="auto">
            <a:xfrm>
              <a:off x="963" y="1451"/>
              <a:ext cx="2865" cy="177"/>
              <a:chOff x="963" y="1451"/>
              <a:chExt cx="2865" cy="177"/>
            </a:xfrm>
          </p:grpSpPr>
          <p:pic>
            <p:nvPicPr>
              <p:cNvPr id="25713" name="Picture 113" descr="09-01-16"/>
              <p:cNvPicPr>
                <a:picLocks noChangeAspect="1" noChangeArrowheads="1"/>
              </p:cNvPicPr>
              <p:nvPr/>
            </p:nvPicPr>
            <p:blipFill>
              <a:blip r:embed="rId19" cstate="print"/>
              <a:srcRect/>
              <a:stretch>
                <a:fillRect/>
              </a:stretch>
            </p:blipFill>
            <p:spPr bwMode="invGray">
              <a:xfrm>
                <a:off x="1592" y="1453"/>
                <a:ext cx="699" cy="174"/>
              </a:xfrm>
              <a:prstGeom prst="rect">
                <a:avLst/>
              </a:prstGeom>
              <a:noFill/>
            </p:spPr>
          </p:pic>
          <p:pic>
            <p:nvPicPr>
              <p:cNvPr id="25714" name="Picture 114" descr="09-01-17"/>
              <p:cNvPicPr>
                <a:picLocks noChangeAspect="1" noChangeArrowheads="1"/>
              </p:cNvPicPr>
              <p:nvPr/>
            </p:nvPicPr>
            <p:blipFill>
              <a:blip r:embed="rId20" cstate="print"/>
              <a:srcRect/>
              <a:stretch>
                <a:fillRect/>
              </a:stretch>
            </p:blipFill>
            <p:spPr bwMode="invGray">
              <a:xfrm>
                <a:off x="2880" y="1451"/>
                <a:ext cx="948" cy="174"/>
              </a:xfrm>
              <a:prstGeom prst="rect">
                <a:avLst/>
              </a:prstGeom>
              <a:noFill/>
            </p:spPr>
          </p:pic>
          <p:pic>
            <p:nvPicPr>
              <p:cNvPr id="25727" name="Picture 127" descr="equals"/>
              <p:cNvPicPr>
                <a:picLocks noChangeAspect="1" noChangeArrowheads="1"/>
              </p:cNvPicPr>
              <p:nvPr/>
            </p:nvPicPr>
            <p:blipFill>
              <a:blip r:embed="rId21" cstate="print"/>
              <a:srcRect/>
              <a:stretch>
                <a:fillRect/>
              </a:stretch>
            </p:blipFill>
            <p:spPr bwMode="invGray">
              <a:xfrm>
                <a:off x="963" y="1528"/>
                <a:ext cx="127" cy="100"/>
              </a:xfrm>
              <a:prstGeom prst="rect">
                <a:avLst/>
              </a:prstGeom>
              <a:noFill/>
            </p:spPr>
          </p:pic>
        </p:grpSp>
        <p:sp>
          <p:nvSpPr>
            <p:cNvPr id="25735" name="Text Box 135"/>
            <p:cNvSpPr txBox="1">
              <a:spLocks noChangeArrowheads="1"/>
            </p:cNvSpPr>
            <p:nvPr/>
          </p:nvSpPr>
          <p:spPr bwMode="auto">
            <a:xfrm>
              <a:off x="1917" y="1242"/>
              <a:ext cx="328" cy="265"/>
            </a:xfrm>
            <a:prstGeom prst="rect">
              <a:avLst/>
            </a:prstGeom>
            <a:noFill/>
            <a:ln w="9525" algn="ctr">
              <a:noFill/>
              <a:miter lim="800000"/>
              <a:headEnd/>
              <a:tailEnd/>
            </a:ln>
            <a:effectLst/>
          </p:spPr>
          <p:txBody>
            <a:bodyPr wrap="none">
              <a:spAutoFit/>
            </a:bodyPr>
            <a:lstStyle/>
            <a:p>
              <a:r>
                <a:rPr lang="en-US">
                  <a:solidFill>
                    <a:srgbClr val="FFEB55"/>
                  </a:solidFill>
                </a:rPr>
                <a:t>/  \</a:t>
              </a:r>
            </a:p>
          </p:txBody>
        </p:sp>
      </p:grpSp>
      <p:grpSp>
        <p:nvGrpSpPr>
          <p:cNvPr id="25739" name="Group 139"/>
          <p:cNvGrpSpPr>
            <a:grpSpLocks/>
          </p:cNvGrpSpPr>
          <p:nvPr/>
        </p:nvGrpSpPr>
        <p:grpSpPr bwMode="auto">
          <a:xfrm>
            <a:off x="1528763" y="3022600"/>
            <a:ext cx="4381500" cy="646113"/>
            <a:chOff x="963" y="1590"/>
            <a:chExt cx="2760" cy="407"/>
          </a:xfrm>
        </p:grpSpPr>
        <p:grpSp>
          <p:nvGrpSpPr>
            <p:cNvPr id="25733" name="Group 133"/>
            <p:cNvGrpSpPr>
              <a:grpSpLocks/>
            </p:cNvGrpSpPr>
            <p:nvPr/>
          </p:nvGrpSpPr>
          <p:grpSpPr bwMode="auto">
            <a:xfrm>
              <a:off x="963" y="1816"/>
              <a:ext cx="2760" cy="181"/>
              <a:chOff x="963" y="1816"/>
              <a:chExt cx="2760" cy="181"/>
            </a:xfrm>
          </p:grpSpPr>
          <p:pic>
            <p:nvPicPr>
              <p:cNvPr id="25715" name="Picture 115" descr="09-01-18"/>
              <p:cNvPicPr>
                <a:picLocks noChangeAspect="1" noChangeArrowheads="1"/>
              </p:cNvPicPr>
              <p:nvPr/>
            </p:nvPicPr>
            <p:blipFill>
              <a:blip r:embed="rId22" cstate="print"/>
              <a:srcRect/>
              <a:stretch>
                <a:fillRect/>
              </a:stretch>
            </p:blipFill>
            <p:spPr bwMode="invGray">
              <a:xfrm>
                <a:off x="1549" y="1816"/>
                <a:ext cx="876" cy="174"/>
              </a:xfrm>
              <a:prstGeom prst="rect">
                <a:avLst/>
              </a:prstGeom>
              <a:noFill/>
            </p:spPr>
          </p:pic>
          <p:pic>
            <p:nvPicPr>
              <p:cNvPr id="25716" name="Picture 116" descr="09-01-19"/>
              <p:cNvPicPr>
                <a:picLocks noChangeAspect="1" noChangeArrowheads="1"/>
              </p:cNvPicPr>
              <p:nvPr/>
            </p:nvPicPr>
            <p:blipFill>
              <a:blip r:embed="rId23" cstate="print"/>
              <a:srcRect/>
              <a:stretch>
                <a:fillRect/>
              </a:stretch>
            </p:blipFill>
            <p:spPr bwMode="invGray">
              <a:xfrm>
                <a:off x="2880" y="1823"/>
                <a:ext cx="843" cy="174"/>
              </a:xfrm>
              <a:prstGeom prst="rect">
                <a:avLst/>
              </a:prstGeom>
              <a:noFill/>
            </p:spPr>
          </p:pic>
          <p:pic>
            <p:nvPicPr>
              <p:cNvPr id="25728" name="Picture 128" descr="equals"/>
              <p:cNvPicPr>
                <a:picLocks noChangeAspect="1" noChangeArrowheads="1"/>
              </p:cNvPicPr>
              <p:nvPr/>
            </p:nvPicPr>
            <p:blipFill>
              <a:blip r:embed="rId21" cstate="print"/>
              <a:srcRect/>
              <a:stretch>
                <a:fillRect/>
              </a:stretch>
            </p:blipFill>
            <p:spPr bwMode="invGray">
              <a:xfrm>
                <a:off x="963" y="1894"/>
                <a:ext cx="127" cy="100"/>
              </a:xfrm>
              <a:prstGeom prst="rect">
                <a:avLst/>
              </a:prstGeom>
              <a:noFill/>
            </p:spPr>
          </p:pic>
        </p:grpSp>
        <p:sp>
          <p:nvSpPr>
            <p:cNvPr id="25736" name="Text Box 136"/>
            <p:cNvSpPr txBox="1">
              <a:spLocks noChangeArrowheads="1"/>
            </p:cNvSpPr>
            <p:nvPr/>
          </p:nvSpPr>
          <p:spPr bwMode="auto">
            <a:xfrm>
              <a:off x="2019" y="1590"/>
              <a:ext cx="328" cy="265"/>
            </a:xfrm>
            <a:prstGeom prst="rect">
              <a:avLst/>
            </a:prstGeom>
            <a:noFill/>
            <a:ln w="9525" algn="ctr">
              <a:noFill/>
              <a:miter lim="800000"/>
              <a:headEnd/>
              <a:tailEnd/>
            </a:ln>
            <a:effectLst/>
          </p:spPr>
          <p:txBody>
            <a:bodyPr wrap="none">
              <a:spAutoFit/>
            </a:bodyPr>
            <a:lstStyle/>
            <a:p>
              <a:r>
                <a:rPr lang="en-US">
                  <a:solidFill>
                    <a:srgbClr val="FFEB55"/>
                  </a:solidFill>
                </a:rPr>
                <a:t>/  \</a:t>
              </a:r>
            </a:p>
          </p:txBody>
        </p:sp>
      </p:grpSp>
      <p:grpSp>
        <p:nvGrpSpPr>
          <p:cNvPr id="25740" name="Group 140"/>
          <p:cNvGrpSpPr>
            <a:grpSpLocks/>
          </p:cNvGrpSpPr>
          <p:nvPr/>
        </p:nvGrpSpPr>
        <p:grpSpPr bwMode="auto">
          <a:xfrm>
            <a:off x="1528763" y="3582988"/>
            <a:ext cx="4119562" cy="652462"/>
            <a:chOff x="963" y="1943"/>
            <a:chExt cx="2595" cy="411"/>
          </a:xfrm>
        </p:grpSpPr>
        <p:grpSp>
          <p:nvGrpSpPr>
            <p:cNvPr id="25734" name="Group 134"/>
            <p:cNvGrpSpPr>
              <a:grpSpLocks/>
            </p:cNvGrpSpPr>
            <p:nvPr/>
          </p:nvGrpSpPr>
          <p:grpSpPr bwMode="auto">
            <a:xfrm>
              <a:off x="963" y="2177"/>
              <a:ext cx="2595" cy="177"/>
              <a:chOff x="963" y="2177"/>
              <a:chExt cx="2595" cy="177"/>
            </a:xfrm>
          </p:grpSpPr>
          <p:pic>
            <p:nvPicPr>
              <p:cNvPr id="25717" name="Picture 117" descr="09-01-20"/>
              <p:cNvPicPr>
                <a:picLocks noChangeAspect="1" noChangeArrowheads="1"/>
              </p:cNvPicPr>
              <p:nvPr/>
            </p:nvPicPr>
            <p:blipFill>
              <a:blip r:embed="rId17" cstate="print"/>
              <a:srcRect/>
              <a:stretch>
                <a:fillRect/>
              </a:stretch>
            </p:blipFill>
            <p:spPr bwMode="invGray">
              <a:xfrm>
                <a:off x="1519" y="2180"/>
                <a:ext cx="1020" cy="174"/>
              </a:xfrm>
              <a:prstGeom prst="rect">
                <a:avLst/>
              </a:prstGeom>
              <a:noFill/>
            </p:spPr>
          </p:pic>
          <p:pic>
            <p:nvPicPr>
              <p:cNvPr id="25718" name="Picture 118" descr="09-01-21"/>
              <p:cNvPicPr>
                <a:picLocks noChangeAspect="1" noChangeArrowheads="1"/>
              </p:cNvPicPr>
              <p:nvPr/>
            </p:nvPicPr>
            <p:blipFill>
              <a:blip r:embed="rId24" cstate="print"/>
              <a:srcRect/>
              <a:stretch>
                <a:fillRect/>
              </a:stretch>
            </p:blipFill>
            <p:spPr bwMode="invGray">
              <a:xfrm>
                <a:off x="2880" y="2177"/>
                <a:ext cx="678" cy="174"/>
              </a:xfrm>
              <a:prstGeom prst="rect">
                <a:avLst/>
              </a:prstGeom>
              <a:noFill/>
            </p:spPr>
          </p:pic>
          <p:pic>
            <p:nvPicPr>
              <p:cNvPr id="25729" name="Picture 129" descr="equals"/>
              <p:cNvPicPr>
                <a:picLocks noChangeAspect="1" noChangeArrowheads="1"/>
              </p:cNvPicPr>
              <p:nvPr/>
            </p:nvPicPr>
            <p:blipFill>
              <a:blip r:embed="rId21" cstate="print"/>
              <a:srcRect/>
              <a:stretch>
                <a:fillRect/>
              </a:stretch>
            </p:blipFill>
            <p:spPr bwMode="invGray">
              <a:xfrm>
                <a:off x="963" y="2251"/>
                <a:ext cx="127" cy="100"/>
              </a:xfrm>
              <a:prstGeom prst="rect">
                <a:avLst/>
              </a:prstGeom>
              <a:noFill/>
            </p:spPr>
          </p:pic>
        </p:grpSp>
        <p:sp>
          <p:nvSpPr>
            <p:cNvPr id="25737" name="Text Box 137"/>
            <p:cNvSpPr txBox="1">
              <a:spLocks noChangeArrowheads="1"/>
            </p:cNvSpPr>
            <p:nvPr/>
          </p:nvSpPr>
          <p:spPr bwMode="auto">
            <a:xfrm>
              <a:off x="2154" y="1943"/>
              <a:ext cx="328" cy="265"/>
            </a:xfrm>
            <a:prstGeom prst="rect">
              <a:avLst/>
            </a:prstGeom>
            <a:noFill/>
            <a:ln w="9525" algn="ctr">
              <a:noFill/>
              <a:miter lim="800000"/>
              <a:headEnd/>
              <a:tailEnd/>
            </a:ln>
            <a:effectLst/>
          </p:spPr>
          <p:txBody>
            <a:bodyPr wrap="none">
              <a:spAutoFit/>
            </a:bodyPr>
            <a:lstStyle/>
            <a:p>
              <a:r>
                <a:rPr lang="en-US">
                  <a:solidFill>
                    <a:srgbClr val="FFEB55"/>
                  </a:solidFill>
                </a:rPr>
                <a:t>/  \</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5641"/>
                                        </p:tgtEl>
                                        <p:attrNameLst>
                                          <p:attrName>style.visibility</p:attrName>
                                        </p:attrNameLst>
                                      </p:cBhvr>
                                      <p:to>
                                        <p:strVal val="visible"/>
                                      </p:to>
                                    </p:set>
                                    <p:animEffect transition="in" filter="barn(outVertical)">
                                      <p:cBhvr>
                                        <p:cTn id="7" dur="500"/>
                                        <p:tgtEl>
                                          <p:spTgt spid="256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710"/>
                                        </p:tgtEl>
                                        <p:attrNameLst>
                                          <p:attrName>style.visibility</p:attrName>
                                        </p:attrNameLst>
                                      </p:cBhvr>
                                      <p:to>
                                        <p:strVal val="visible"/>
                                      </p:to>
                                    </p:set>
                                    <p:animEffect transition="in" filter="wipe(left)">
                                      <p:cBhvr>
                                        <p:cTn id="11" dur="500"/>
                                        <p:tgtEl>
                                          <p:spTgt spid="257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731"/>
                                        </p:tgtEl>
                                        <p:attrNameLst>
                                          <p:attrName>style.visibility</p:attrName>
                                        </p:attrNameLst>
                                      </p:cBhvr>
                                      <p:to>
                                        <p:strVal val="visible"/>
                                      </p:to>
                                    </p:set>
                                    <p:animEffect transition="in" filter="wipe(left)">
                                      <p:cBhvr>
                                        <p:cTn id="16" dur="500"/>
                                        <p:tgtEl>
                                          <p:spTgt spid="257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738"/>
                                        </p:tgtEl>
                                        <p:attrNameLst>
                                          <p:attrName>style.visibility</p:attrName>
                                        </p:attrNameLst>
                                      </p:cBhvr>
                                      <p:to>
                                        <p:strVal val="visible"/>
                                      </p:to>
                                    </p:set>
                                    <p:animEffect transition="in" filter="wipe(left)">
                                      <p:cBhvr>
                                        <p:cTn id="21" dur="500"/>
                                        <p:tgtEl>
                                          <p:spTgt spid="257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739"/>
                                        </p:tgtEl>
                                        <p:attrNameLst>
                                          <p:attrName>style.visibility</p:attrName>
                                        </p:attrNameLst>
                                      </p:cBhvr>
                                      <p:to>
                                        <p:strVal val="visible"/>
                                      </p:to>
                                    </p:set>
                                    <p:animEffect transition="in" filter="wipe(left)">
                                      <p:cBhvr>
                                        <p:cTn id="26" dur="500"/>
                                        <p:tgtEl>
                                          <p:spTgt spid="257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740"/>
                                        </p:tgtEl>
                                        <p:attrNameLst>
                                          <p:attrName>style.visibility</p:attrName>
                                        </p:attrNameLst>
                                      </p:cBhvr>
                                      <p:to>
                                        <p:strVal val="visible"/>
                                      </p:to>
                                    </p:set>
                                    <p:animEffect transition="in" filter="wipe(left)">
                                      <p:cBhvr>
                                        <p:cTn id="31" dur="500"/>
                                        <p:tgtEl>
                                          <p:spTgt spid="257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730"/>
                                        </p:tgtEl>
                                        <p:attrNameLst>
                                          <p:attrName>style.visibility</p:attrName>
                                        </p:attrNameLst>
                                      </p:cBhvr>
                                      <p:to>
                                        <p:strVal val="visible"/>
                                      </p:to>
                                    </p:set>
                                    <p:animEffect transition="in" filter="wipe(left)">
                                      <p:cBhvr>
                                        <p:cTn id="36" dur="500"/>
                                        <p:tgtEl>
                                          <p:spTgt spid="25730"/>
                                        </p:tgtEl>
                                      </p:cBhvr>
                                    </p:animEffect>
                                  </p:childTnLst>
                                </p:cTn>
                              </p:par>
                            </p:childTnLst>
                          </p:cTn>
                        </p:par>
                        <p:par>
                          <p:cTn id="37" fill="hold">
                            <p:stCondLst>
                              <p:cond delay="500"/>
                            </p:stCondLst>
                            <p:childTnLst>
                              <p:par>
                                <p:cTn id="38" presetID="4" presetClass="entr" presetSubtype="32" fill="hold" nodeType="afterEffect">
                                  <p:stCondLst>
                                    <p:cond delay="0"/>
                                  </p:stCondLst>
                                  <p:childTnLst>
                                    <p:set>
                                      <p:cBhvr>
                                        <p:cTn id="39" dur="1" fill="hold">
                                          <p:stCondLst>
                                            <p:cond delay="0"/>
                                          </p:stCondLst>
                                        </p:cTn>
                                        <p:tgtEl>
                                          <p:spTgt spid="25708"/>
                                        </p:tgtEl>
                                        <p:attrNameLst>
                                          <p:attrName>style.visibility</p:attrName>
                                        </p:attrNameLst>
                                      </p:cBhvr>
                                      <p:to>
                                        <p:strVal val="visible"/>
                                      </p:to>
                                    </p:set>
                                    <p:animEffect transition="in" filter="box(out)">
                                      <p:cBhvr>
                                        <p:cTn id="40" dur="500"/>
                                        <p:tgtEl>
                                          <p:spTgt spid="25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1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98525" y="7018338"/>
            <a:ext cx="8229600" cy="296862"/>
          </a:xfrm>
        </p:spPr>
        <p:txBody>
          <a:bodyPr/>
          <a:lstStyle/>
          <a:p>
            <a:pPr algn="r"/>
            <a:r>
              <a:rPr lang="en-US" sz="1200"/>
              <a:t>Example 1-3b</a:t>
            </a:r>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6629"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6630"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26664" name="Picture 40" descr="your turn"/>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26698" name="Picture 74"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26699" name="Picture 75"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26700" name="Picture 76"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26701" name="Picture 77"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26715" name="Picture 91"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26720" name="Picture 96"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26723" name="Picture 99"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26724" name="Picture 100"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sp>
        <p:nvSpPr>
          <p:cNvPr id="26725" name="Text Box 101"/>
          <p:cNvSpPr txBox="1">
            <a:spLocks noChangeArrowheads="1"/>
          </p:cNvSpPr>
          <p:nvPr/>
        </p:nvSpPr>
        <p:spPr bwMode="auto">
          <a:xfrm>
            <a:off x="615950" y="1235075"/>
            <a:ext cx="8372475" cy="476250"/>
          </a:xfrm>
          <a:prstGeom prst="rect">
            <a:avLst/>
          </a:prstGeom>
          <a:noFill/>
          <a:ln w="9525" algn="ctr">
            <a:noFill/>
            <a:miter lim="800000"/>
            <a:headEnd/>
            <a:tailEnd/>
          </a:ln>
          <a:effectLst/>
        </p:spPr>
        <p:txBody>
          <a:bodyPr>
            <a:spAutoFit/>
          </a:bodyPr>
          <a:lstStyle/>
          <a:p>
            <a:r>
              <a:rPr lang="en-US" b="1">
                <a:solidFill>
                  <a:srgbClr val="FFEB55"/>
                </a:solidFill>
              </a:rPr>
              <a:t>Find the prime factorization of </a:t>
            </a:r>
            <a:r>
              <a:rPr lang="en-US" sz="2800">
                <a:solidFill>
                  <a:srgbClr val="FFEB55"/>
                </a:solidFill>
                <a:latin typeface="Times New Roman" pitchFamily="18" charset="0"/>
              </a:rPr>
              <a:t>–154</a:t>
            </a:r>
            <a:r>
              <a:rPr lang="en-US" b="1">
                <a:solidFill>
                  <a:srgbClr val="FFEB55"/>
                </a:solidFill>
              </a:rPr>
              <a:t>.</a:t>
            </a:r>
          </a:p>
        </p:txBody>
      </p:sp>
      <p:grpSp>
        <p:nvGrpSpPr>
          <p:cNvPr id="26731" name="Group 107"/>
          <p:cNvGrpSpPr>
            <a:grpSpLocks/>
          </p:cNvGrpSpPr>
          <p:nvPr/>
        </p:nvGrpSpPr>
        <p:grpSpPr bwMode="auto">
          <a:xfrm>
            <a:off x="615950" y="2122488"/>
            <a:ext cx="8407400" cy="498475"/>
            <a:chOff x="388" y="1337"/>
            <a:chExt cx="5296" cy="314"/>
          </a:xfrm>
        </p:grpSpPr>
        <p:sp>
          <p:nvSpPr>
            <p:cNvPr id="26729" name="Text Box 105"/>
            <p:cNvSpPr txBox="1">
              <a:spLocks noChangeArrowheads="1"/>
            </p:cNvSpPr>
            <p:nvPr/>
          </p:nvSpPr>
          <p:spPr bwMode="invGray">
            <a:xfrm>
              <a:off x="388" y="1337"/>
              <a:ext cx="5296" cy="314"/>
            </a:xfrm>
            <a:prstGeom prst="rect">
              <a:avLst/>
            </a:prstGeom>
            <a:noFill/>
            <a:ln w="9525">
              <a:noFill/>
              <a:miter lim="800000"/>
              <a:headEnd/>
              <a:tailEnd/>
            </a:ln>
            <a:effectLst/>
          </p:spPr>
          <p:txBody>
            <a:bodyPr/>
            <a:lstStyle/>
            <a:p>
              <a:pPr>
                <a:spcBef>
                  <a:spcPct val="20000"/>
                </a:spcBef>
                <a:tabLst>
                  <a:tab pos="1371600" algn="l"/>
                  <a:tab pos="2514600" algn="l"/>
                  <a:tab pos="5943600" algn="l"/>
                </a:tabLst>
              </a:pPr>
              <a:r>
                <a:rPr lang="en-US" b="1">
                  <a:solidFill>
                    <a:srgbClr val="FFEB55"/>
                  </a:solidFill>
                </a:rPr>
                <a:t>Answer: 	</a:t>
              </a:r>
              <a:endParaRPr lang="en-US"/>
            </a:p>
          </p:txBody>
        </p:sp>
        <p:pic>
          <p:nvPicPr>
            <p:cNvPr id="26730" name="Picture 106" descr="09-01-24"/>
            <p:cNvPicPr>
              <a:picLocks noChangeAspect="1" noChangeArrowheads="1"/>
            </p:cNvPicPr>
            <p:nvPr/>
          </p:nvPicPr>
          <p:blipFill>
            <a:blip r:embed="rId15" cstate="print"/>
            <a:srcRect/>
            <a:stretch>
              <a:fillRect/>
            </a:stretch>
          </p:blipFill>
          <p:spPr bwMode="invGray">
            <a:xfrm>
              <a:off x="1241" y="1369"/>
              <a:ext cx="846" cy="174"/>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6664"/>
                                        </p:tgtEl>
                                        <p:attrNameLst>
                                          <p:attrName>style.visibility</p:attrName>
                                        </p:attrNameLst>
                                      </p:cBhvr>
                                      <p:to>
                                        <p:strVal val="visible"/>
                                      </p:to>
                                    </p:set>
                                    <p:animEffect transition="in" filter="barn(outVertical)">
                                      <p:cBhvr>
                                        <p:cTn id="7" dur="500"/>
                                        <p:tgtEl>
                                          <p:spTgt spid="266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725"/>
                                        </p:tgtEl>
                                        <p:attrNameLst>
                                          <p:attrName>style.visibility</p:attrName>
                                        </p:attrNameLst>
                                      </p:cBhvr>
                                      <p:to>
                                        <p:strVal val="visible"/>
                                      </p:to>
                                    </p:set>
                                    <p:animEffect transition="in" filter="wipe(left)">
                                      <p:cBhvr>
                                        <p:cTn id="11" dur="500"/>
                                        <p:tgtEl>
                                          <p:spTgt spid="267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731"/>
                                        </p:tgtEl>
                                        <p:attrNameLst>
                                          <p:attrName>style.visibility</p:attrName>
                                        </p:attrNameLst>
                                      </p:cBhvr>
                                      <p:to>
                                        <p:strVal val="visible"/>
                                      </p:to>
                                    </p:set>
                                    <p:animEffect transition="in" filter="wipe(left)">
                                      <p:cBhvr>
                                        <p:cTn id="16" dur="500"/>
                                        <p:tgtEl>
                                          <p:spTgt spid="26731"/>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26723"/>
                                        </p:tgtEl>
                                        <p:attrNameLst>
                                          <p:attrName>style.visibility</p:attrName>
                                        </p:attrNameLst>
                                      </p:cBhvr>
                                      <p:to>
                                        <p:strVal val="visible"/>
                                      </p:to>
                                    </p:set>
                                    <p:animEffect transition="in" filter="box(out)">
                                      <p:cBhvr>
                                        <p:cTn id="20" dur="500"/>
                                        <p:tgtEl>
                                          <p:spTgt spid="26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solidFill>
                  <a:srgbClr val="FFEB55"/>
                </a:solidFill>
              </a:rPr>
              <a:t>Prime Factorization</a:t>
            </a:r>
          </a:p>
        </p:txBody>
      </p:sp>
      <p:sp>
        <p:nvSpPr>
          <p:cNvPr id="435203" name="Rectangle 3"/>
          <p:cNvSpPr>
            <a:spLocks noGrp="1" noChangeArrowheads="1"/>
          </p:cNvSpPr>
          <p:nvPr>
            <p:ph type="body" idx="1"/>
          </p:nvPr>
        </p:nvSpPr>
        <p:spPr/>
        <p:txBody>
          <a:bodyPr/>
          <a:lstStyle/>
          <a:p>
            <a:pPr eaLnBrk="1" hangingPunct="1"/>
            <a:r>
              <a:rPr lang="en-US" smtClean="0"/>
              <a:t>How do variables affect a prime factorization?</a:t>
            </a:r>
          </a:p>
          <a:p>
            <a:pPr eaLnBrk="1" hangingPunct="1"/>
            <a:endParaRPr lang="en-US" smtClean="0"/>
          </a:p>
          <a:p>
            <a:pPr eaLnBrk="1" hangingPunct="1"/>
            <a:r>
              <a:rPr lang="en-US" smtClean="0"/>
              <a:t>Example x</a:t>
            </a:r>
            <a:r>
              <a:rPr lang="en-US" baseline="30000" smtClean="0"/>
              <a:t>2</a:t>
            </a:r>
          </a:p>
          <a:p>
            <a:pPr eaLnBrk="1" hangingPunct="1"/>
            <a:r>
              <a:rPr lang="en-US" smtClean="0"/>
              <a:t>Example 6x</a:t>
            </a:r>
            <a:r>
              <a:rPr lang="en-US" baseline="30000" smtClean="0"/>
              <a:t>3</a:t>
            </a:r>
            <a:r>
              <a:rPr lang="en-US" smtClean="0"/>
              <a:t>y</a:t>
            </a:r>
            <a:r>
              <a:rPr lang="en-US" baseline="30000" smtClean="0"/>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5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5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98525" y="7018338"/>
            <a:ext cx="8229600" cy="296862"/>
          </a:xfrm>
        </p:spPr>
        <p:txBody>
          <a:bodyPr/>
          <a:lstStyle/>
          <a:p>
            <a:pPr algn="r"/>
            <a:r>
              <a:rPr lang="en-US" sz="1200"/>
              <a:t>Example 1-4a</a:t>
            </a:r>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7653"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7654"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27722" name="Picture 74"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27723" name="Picture 75"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27724" name="Picture 76"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27725" name="Picture 77"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27741" name="Picture 93" descr="help">
            <a:hlinkClick r:id="rId9" action="ppaction://program" highlightClick="1"/>
          </p:cNvPr>
          <p:cNvPicPr>
            <a:picLocks noChangeAspect="1" noChangeArrowheads="1"/>
          </p:cNvPicPr>
          <p:nvPr/>
        </p:nvPicPr>
        <p:blipFill>
          <a:blip r:embed="rId10" cstate="print"/>
          <a:srcRect/>
          <a:stretch>
            <a:fillRect/>
          </a:stretch>
        </p:blipFill>
        <p:spPr bwMode="auto">
          <a:xfrm>
            <a:off x="6927850" y="6470650"/>
            <a:ext cx="347663" cy="342900"/>
          </a:xfrm>
          <a:prstGeom prst="rect">
            <a:avLst/>
          </a:prstGeom>
          <a:noFill/>
        </p:spPr>
      </p:pic>
      <p:pic>
        <p:nvPicPr>
          <p:cNvPr id="27755" name="Picture 107" descr="5-min">
            <a:hlinkClick r:id="" action="ppaction://customshow?id=0&amp;return=true" highlightClick="1"/>
          </p:cNvPr>
          <p:cNvPicPr>
            <a:picLocks noChangeAspect="1" noChangeArrowheads="1"/>
          </p:cNvPicPr>
          <p:nvPr/>
        </p:nvPicPr>
        <p:blipFill>
          <a:blip r:embed="rId11" cstate="print"/>
          <a:srcRect/>
          <a:stretch>
            <a:fillRect/>
          </a:stretch>
        </p:blipFill>
        <p:spPr bwMode="auto">
          <a:xfrm>
            <a:off x="2524125" y="6465888"/>
            <a:ext cx="1663700" cy="347662"/>
          </a:xfrm>
          <a:prstGeom prst="rect">
            <a:avLst/>
          </a:prstGeom>
          <a:noFill/>
        </p:spPr>
      </p:pic>
      <p:pic>
        <p:nvPicPr>
          <p:cNvPr id="27758" name="Picture 110" descr="stop sign 3"/>
          <p:cNvPicPr>
            <a:picLocks noChangeAspect="1" noChangeArrowheads="1"/>
          </p:cNvPicPr>
          <p:nvPr/>
        </p:nvPicPr>
        <p:blipFill>
          <a:blip r:embed="rId12" cstate="print"/>
          <a:srcRect/>
          <a:stretch>
            <a:fillRect/>
          </a:stretch>
        </p:blipFill>
        <p:spPr bwMode="invGray">
          <a:xfrm>
            <a:off x="7524750" y="5876925"/>
            <a:ext cx="1252538" cy="485775"/>
          </a:xfrm>
          <a:prstGeom prst="rect">
            <a:avLst/>
          </a:prstGeom>
          <a:noFill/>
        </p:spPr>
      </p:pic>
      <p:pic>
        <p:nvPicPr>
          <p:cNvPr id="27759" name="Picture 111" descr="9-1"/>
          <p:cNvPicPr>
            <a:picLocks noChangeAspect="1" noChangeArrowheads="1"/>
          </p:cNvPicPr>
          <p:nvPr/>
        </p:nvPicPr>
        <p:blipFill>
          <a:blip r:embed="rId13" cstate="print"/>
          <a:srcRect/>
          <a:stretch>
            <a:fillRect/>
          </a:stretch>
        </p:blipFill>
        <p:spPr bwMode="hidden">
          <a:xfrm>
            <a:off x="7212013" y="100013"/>
            <a:ext cx="1695450" cy="276225"/>
          </a:xfrm>
          <a:prstGeom prst="rect">
            <a:avLst/>
          </a:prstGeom>
          <a:noFill/>
        </p:spPr>
      </p:pic>
      <p:pic>
        <p:nvPicPr>
          <p:cNvPr id="27760" name="Picture 112" descr="example 4a"/>
          <p:cNvPicPr>
            <a:picLocks noChangeAspect="1" noChangeArrowheads="1"/>
          </p:cNvPicPr>
          <p:nvPr/>
        </p:nvPicPr>
        <p:blipFill>
          <a:blip r:embed="rId14" cstate="print"/>
          <a:srcRect/>
          <a:stretch>
            <a:fillRect/>
          </a:stretch>
        </p:blipFill>
        <p:spPr bwMode="auto">
          <a:xfrm>
            <a:off x="630238" y="739775"/>
            <a:ext cx="1938337" cy="476250"/>
          </a:xfrm>
          <a:prstGeom prst="rect">
            <a:avLst/>
          </a:prstGeom>
          <a:noFill/>
        </p:spPr>
      </p:pic>
      <p:grpSp>
        <p:nvGrpSpPr>
          <p:cNvPr id="27771" name="Group 123"/>
          <p:cNvGrpSpPr>
            <a:grpSpLocks/>
          </p:cNvGrpSpPr>
          <p:nvPr/>
        </p:nvGrpSpPr>
        <p:grpSpPr bwMode="auto">
          <a:xfrm>
            <a:off x="615950" y="1260475"/>
            <a:ext cx="8372475" cy="449263"/>
            <a:chOff x="388" y="794"/>
            <a:chExt cx="5274" cy="283"/>
          </a:xfrm>
        </p:grpSpPr>
        <p:sp>
          <p:nvSpPr>
            <p:cNvPr id="27762" name="Text Box 114"/>
            <p:cNvSpPr txBox="1">
              <a:spLocks noChangeArrowheads="1"/>
            </p:cNvSpPr>
            <p:nvPr/>
          </p:nvSpPr>
          <p:spPr bwMode="auto">
            <a:xfrm>
              <a:off x="388" y="812"/>
              <a:ext cx="5274" cy="265"/>
            </a:xfrm>
            <a:prstGeom prst="rect">
              <a:avLst/>
            </a:prstGeom>
            <a:noFill/>
            <a:ln w="9525" algn="ctr">
              <a:noFill/>
              <a:miter lim="800000"/>
              <a:headEnd/>
              <a:tailEnd/>
            </a:ln>
            <a:effectLst/>
          </p:spPr>
          <p:txBody>
            <a:bodyPr>
              <a:spAutoFit/>
            </a:bodyPr>
            <a:lstStyle/>
            <a:p>
              <a:pPr>
                <a:tabLst>
                  <a:tab pos="2000250" algn="l"/>
                </a:tabLst>
              </a:pPr>
              <a:r>
                <a:rPr lang="en-US" b="1">
                  <a:solidFill>
                    <a:srgbClr val="FFEB55"/>
                  </a:solidFill>
                </a:rPr>
                <a:t>Factor 	completely.</a:t>
              </a:r>
            </a:p>
          </p:txBody>
        </p:sp>
        <p:pic>
          <p:nvPicPr>
            <p:cNvPr id="27763" name="Picture 115" descr="09-01-25"/>
            <p:cNvPicPr>
              <a:picLocks noChangeAspect="1" noChangeArrowheads="1"/>
            </p:cNvPicPr>
            <p:nvPr/>
          </p:nvPicPr>
          <p:blipFill>
            <a:blip r:embed="rId15" cstate="print"/>
            <a:srcRect/>
            <a:stretch>
              <a:fillRect/>
            </a:stretch>
          </p:blipFill>
          <p:spPr bwMode="invGray">
            <a:xfrm>
              <a:off x="1085" y="794"/>
              <a:ext cx="616" cy="271"/>
            </a:xfrm>
            <a:prstGeom prst="rect">
              <a:avLst/>
            </a:prstGeom>
            <a:noFill/>
          </p:spPr>
        </p:pic>
      </p:grpSp>
      <p:grpSp>
        <p:nvGrpSpPr>
          <p:cNvPr id="27783" name="Group 135"/>
          <p:cNvGrpSpPr>
            <a:grpSpLocks/>
          </p:cNvGrpSpPr>
          <p:nvPr/>
        </p:nvGrpSpPr>
        <p:grpSpPr bwMode="auto">
          <a:xfrm>
            <a:off x="1671638" y="2957513"/>
            <a:ext cx="4038600" cy="317500"/>
            <a:chOff x="1053" y="1863"/>
            <a:chExt cx="2544" cy="200"/>
          </a:xfrm>
        </p:grpSpPr>
        <p:pic>
          <p:nvPicPr>
            <p:cNvPr id="27765" name="Picture 117" descr="09-01-27"/>
            <p:cNvPicPr>
              <a:picLocks noChangeAspect="1" noChangeArrowheads="1"/>
            </p:cNvPicPr>
            <p:nvPr/>
          </p:nvPicPr>
          <p:blipFill>
            <a:blip r:embed="rId16" cstate="print"/>
            <a:srcRect/>
            <a:stretch>
              <a:fillRect/>
            </a:stretch>
          </p:blipFill>
          <p:spPr bwMode="invGray">
            <a:xfrm>
              <a:off x="1053" y="1863"/>
              <a:ext cx="1633" cy="200"/>
            </a:xfrm>
            <a:prstGeom prst="rect">
              <a:avLst/>
            </a:prstGeom>
            <a:noFill/>
          </p:spPr>
        </p:pic>
        <p:pic>
          <p:nvPicPr>
            <p:cNvPr id="27768" name="Picture 120" descr="09-01-30"/>
            <p:cNvPicPr>
              <a:picLocks noChangeAspect="1" noChangeArrowheads="1"/>
            </p:cNvPicPr>
            <p:nvPr/>
          </p:nvPicPr>
          <p:blipFill>
            <a:blip r:embed="rId17" cstate="print"/>
            <a:srcRect/>
            <a:stretch>
              <a:fillRect/>
            </a:stretch>
          </p:blipFill>
          <p:spPr bwMode="invGray">
            <a:xfrm>
              <a:off x="3054" y="1863"/>
              <a:ext cx="543" cy="157"/>
            </a:xfrm>
            <a:prstGeom prst="rect">
              <a:avLst/>
            </a:prstGeom>
            <a:noFill/>
          </p:spPr>
        </p:pic>
      </p:grpSp>
      <p:grpSp>
        <p:nvGrpSpPr>
          <p:cNvPr id="27778" name="Group 130"/>
          <p:cNvGrpSpPr>
            <a:grpSpLocks/>
          </p:cNvGrpSpPr>
          <p:nvPr/>
        </p:nvGrpSpPr>
        <p:grpSpPr bwMode="auto">
          <a:xfrm>
            <a:off x="615950" y="3775075"/>
            <a:ext cx="8407400" cy="498475"/>
            <a:chOff x="388" y="1798"/>
            <a:chExt cx="5296" cy="314"/>
          </a:xfrm>
        </p:grpSpPr>
        <p:sp>
          <p:nvSpPr>
            <p:cNvPr id="27774" name="Text Box 126"/>
            <p:cNvSpPr txBox="1">
              <a:spLocks noChangeArrowheads="1"/>
            </p:cNvSpPr>
            <p:nvPr/>
          </p:nvSpPr>
          <p:spPr bwMode="invGray">
            <a:xfrm>
              <a:off x="388" y="1798"/>
              <a:ext cx="5296" cy="314"/>
            </a:xfrm>
            <a:prstGeom prst="rect">
              <a:avLst/>
            </a:prstGeom>
            <a:noFill/>
            <a:ln w="9525">
              <a:noFill/>
              <a:miter lim="800000"/>
              <a:headEnd/>
              <a:tailEnd/>
            </a:ln>
            <a:effectLst/>
          </p:spPr>
          <p:txBody>
            <a:bodyPr/>
            <a:lstStyle/>
            <a:p>
              <a:pPr>
                <a:spcBef>
                  <a:spcPct val="20000"/>
                </a:spcBef>
                <a:tabLst>
                  <a:tab pos="1371600" algn="l"/>
                  <a:tab pos="2228850" algn="l"/>
                  <a:tab pos="5943600" algn="l"/>
                </a:tabLst>
              </a:pPr>
              <a:r>
                <a:rPr lang="en-US" b="1">
                  <a:solidFill>
                    <a:srgbClr val="FFEB55"/>
                  </a:solidFill>
                </a:rPr>
                <a:t>Answer:		</a:t>
              </a:r>
              <a:r>
                <a:rPr lang="en-US"/>
                <a:t>in factored form is</a:t>
              </a:r>
              <a:r>
                <a:rPr lang="en-US" b="1">
                  <a:solidFill>
                    <a:srgbClr val="FFEB55"/>
                  </a:solidFill>
                </a:rPr>
                <a:t> 	</a:t>
              </a:r>
              <a:endParaRPr lang="en-US"/>
            </a:p>
          </p:txBody>
        </p:sp>
        <p:pic>
          <p:nvPicPr>
            <p:cNvPr id="27776" name="Picture 128" descr="09-01-31"/>
            <p:cNvPicPr>
              <a:picLocks noChangeAspect="1" noChangeArrowheads="1"/>
            </p:cNvPicPr>
            <p:nvPr/>
          </p:nvPicPr>
          <p:blipFill>
            <a:blip r:embed="rId18" cstate="print"/>
            <a:srcRect/>
            <a:stretch>
              <a:fillRect/>
            </a:stretch>
          </p:blipFill>
          <p:spPr bwMode="invGray">
            <a:xfrm>
              <a:off x="1259" y="1803"/>
              <a:ext cx="551" cy="243"/>
            </a:xfrm>
            <a:prstGeom prst="rect">
              <a:avLst/>
            </a:prstGeom>
            <a:noFill/>
          </p:spPr>
        </p:pic>
        <p:pic>
          <p:nvPicPr>
            <p:cNvPr id="27777" name="Picture 129" descr="09-01-32"/>
            <p:cNvPicPr>
              <a:picLocks noChangeAspect="1" noChangeArrowheads="1"/>
            </p:cNvPicPr>
            <p:nvPr/>
          </p:nvPicPr>
          <p:blipFill>
            <a:blip r:embed="rId19" cstate="print"/>
            <a:srcRect/>
            <a:stretch>
              <a:fillRect/>
            </a:stretch>
          </p:blipFill>
          <p:spPr bwMode="invGray">
            <a:xfrm>
              <a:off x="3412" y="1845"/>
              <a:ext cx="1506" cy="200"/>
            </a:xfrm>
            <a:prstGeom prst="rect">
              <a:avLst/>
            </a:prstGeom>
            <a:noFill/>
          </p:spPr>
        </p:pic>
      </p:grpSp>
      <p:grpSp>
        <p:nvGrpSpPr>
          <p:cNvPr id="27782" name="Group 134"/>
          <p:cNvGrpSpPr>
            <a:grpSpLocks/>
          </p:cNvGrpSpPr>
          <p:nvPr/>
        </p:nvGrpSpPr>
        <p:grpSpPr bwMode="auto">
          <a:xfrm>
            <a:off x="722313" y="1747838"/>
            <a:ext cx="6591300" cy="796925"/>
            <a:chOff x="455" y="1101"/>
            <a:chExt cx="4152" cy="502"/>
          </a:xfrm>
        </p:grpSpPr>
        <p:pic>
          <p:nvPicPr>
            <p:cNvPr id="27764" name="Picture 116" descr="09-01-26"/>
            <p:cNvPicPr>
              <a:picLocks noChangeAspect="1" noChangeArrowheads="1"/>
            </p:cNvPicPr>
            <p:nvPr/>
          </p:nvPicPr>
          <p:blipFill>
            <a:blip r:embed="rId20" cstate="print"/>
            <a:srcRect/>
            <a:stretch>
              <a:fillRect/>
            </a:stretch>
          </p:blipFill>
          <p:spPr bwMode="invGray">
            <a:xfrm>
              <a:off x="455" y="1102"/>
              <a:ext cx="2089" cy="243"/>
            </a:xfrm>
            <a:prstGeom prst="rect">
              <a:avLst/>
            </a:prstGeom>
            <a:noFill/>
          </p:spPr>
        </p:pic>
        <p:pic>
          <p:nvPicPr>
            <p:cNvPr id="27766" name="Picture 118" descr="09-01-28"/>
            <p:cNvPicPr>
              <a:picLocks noChangeAspect="1" noChangeArrowheads="1"/>
            </p:cNvPicPr>
            <p:nvPr/>
          </p:nvPicPr>
          <p:blipFill>
            <a:blip r:embed="rId21" cstate="print"/>
            <a:srcRect/>
            <a:stretch>
              <a:fillRect/>
            </a:stretch>
          </p:blipFill>
          <p:spPr bwMode="invGray">
            <a:xfrm>
              <a:off x="3030" y="1101"/>
              <a:ext cx="896" cy="221"/>
            </a:xfrm>
            <a:prstGeom prst="rect">
              <a:avLst/>
            </a:prstGeom>
            <a:noFill/>
          </p:spPr>
        </p:pic>
        <p:pic>
          <p:nvPicPr>
            <p:cNvPr id="27767" name="Picture 119" descr="09-01-29"/>
            <p:cNvPicPr>
              <a:picLocks noChangeAspect="1" noChangeArrowheads="1"/>
            </p:cNvPicPr>
            <p:nvPr/>
          </p:nvPicPr>
          <p:blipFill>
            <a:blip r:embed="rId22" cstate="print"/>
            <a:srcRect r="64319" b="-14815"/>
            <a:stretch>
              <a:fillRect/>
            </a:stretch>
          </p:blipFill>
          <p:spPr bwMode="invGray">
            <a:xfrm>
              <a:off x="3928" y="1105"/>
              <a:ext cx="679" cy="279"/>
            </a:xfrm>
            <a:prstGeom prst="rect">
              <a:avLst/>
            </a:prstGeom>
            <a:noFill/>
          </p:spPr>
        </p:pic>
        <p:pic>
          <p:nvPicPr>
            <p:cNvPr id="27781" name="Picture 133" descr="09-01-29"/>
            <p:cNvPicPr>
              <a:picLocks noChangeAspect="1" noChangeArrowheads="1"/>
            </p:cNvPicPr>
            <p:nvPr/>
          </p:nvPicPr>
          <p:blipFill>
            <a:blip r:embed="rId22" cstate="print"/>
            <a:srcRect l="34367" b="-4938"/>
            <a:stretch>
              <a:fillRect/>
            </a:stretch>
          </p:blipFill>
          <p:spPr bwMode="invGray">
            <a:xfrm>
              <a:off x="2989" y="1348"/>
              <a:ext cx="1249" cy="255"/>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7760"/>
                                        </p:tgtEl>
                                        <p:attrNameLst>
                                          <p:attrName>style.visibility</p:attrName>
                                        </p:attrNameLst>
                                      </p:cBhvr>
                                      <p:to>
                                        <p:strVal val="visible"/>
                                      </p:to>
                                    </p:set>
                                    <p:animEffect transition="in" filter="barn(outVertical)">
                                      <p:cBhvr>
                                        <p:cTn id="7" dur="500"/>
                                        <p:tgtEl>
                                          <p:spTgt spid="2776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771"/>
                                        </p:tgtEl>
                                        <p:attrNameLst>
                                          <p:attrName>style.visibility</p:attrName>
                                        </p:attrNameLst>
                                      </p:cBhvr>
                                      <p:to>
                                        <p:strVal val="visible"/>
                                      </p:to>
                                    </p:set>
                                    <p:animEffect transition="in" filter="wipe(left)">
                                      <p:cBhvr>
                                        <p:cTn id="11" dur="500"/>
                                        <p:tgtEl>
                                          <p:spTgt spid="2777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7782"/>
                                        </p:tgtEl>
                                        <p:attrNameLst>
                                          <p:attrName>style.visibility</p:attrName>
                                        </p:attrNameLst>
                                      </p:cBhvr>
                                      <p:to>
                                        <p:strVal val="visible"/>
                                      </p:to>
                                    </p:set>
                                    <p:animEffect transition="in" filter="wipe(left)">
                                      <p:cBhvr>
                                        <p:cTn id="16" dur="500"/>
                                        <p:tgtEl>
                                          <p:spTgt spid="2778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783"/>
                                        </p:tgtEl>
                                        <p:attrNameLst>
                                          <p:attrName>style.visibility</p:attrName>
                                        </p:attrNameLst>
                                      </p:cBhvr>
                                      <p:to>
                                        <p:strVal val="visible"/>
                                      </p:to>
                                    </p:set>
                                    <p:animEffect transition="in" filter="wipe(left)">
                                      <p:cBhvr>
                                        <p:cTn id="21" dur="500"/>
                                        <p:tgtEl>
                                          <p:spTgt spid="2778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778"/>
                                        </p:tgtEl>
                                        <p:attrNameLst>
                                          <p:attrName>style.visibility</p:attrName>
                                        </p:attrNameLst>
                                      </p:cBhvr>
                                      <p:to>
                                        <p:strVal val="visible"/>
                                      </p:to>
                                    </p:set>
                                    <p:animEffect transition="in" filter="wipe(left)">
                                      <p:cBhvr>
                                        <p:cTn id="26" dur="500"/>
                                        <p:tgtEl>
                                          <p:spTgt spid="27778"/>
                                        </p:tgtEl>
                                      </p:cBhvr>
                                    </p:animEffect>
                                  </p:childTnLst>
                                </p:cTn>
                              </p:par>
                            </p:childTnLst>
                          </p:cTn>
                        </p:par>
                        <p:par>
                          <p:cTn id="27" fill="hold">
                            <p:stCondLst>
                              <p:cond delay="500"/>
                            </p:stCondLst>
                            <p:childTnLst>
                              <p:par>
                                <p:cTn id="28" presetID="4" presetClass="entr" presetSubtype="32" fill="hold" nodeType="afterEffect">
                                  <p:stCondLst>
                                    <p:cond delay="0"/>
                                  </p:stCondLst>
                                  <p:childTnLst>
                                    <p:set>
                                      <p:cBhvr>
                                        <p:cTn id="29" dur="1" fill="hold">
                                          <p:stCondLst>
                                            <p:cond delay="0"/>
                                          </p:stCondLst>
                                        </p:cTn>
                                        <p:tgtEl>
                                          <p:spTgt spid="27758"/>
                                        </p:tgtEl>
                                        <p:attrNameLst>
                                          <p:attrName>style.visibility</p:attrName>
                                        </p:attrNameLst>
                                      </p:cBhvr>
                                      <p:to>
                                        <p:strVal val="visible"/>
                                      </p:to>
                                    </p:set>
                                    <p:animEffect transition="in" filter="box(out)">
                                      <p:cBhvr>
                                        <p:cTn id="30" dur="500"/>
                                        <p:tgtEl>
                                          <p:spTgt spid="27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pPr eaLnBrk="1" hangingPunct="1"/>
            <a:r>
              <a:rPr lang="en-US" sz="4000" b="1" dirty="0" smtClean="0"/>
              <a:t>Sieve of </a:t>
            </a:r>
            <a:r>
              <a:rPr lang="en-US" sz="4000" b="1" dirty="0" err="1" smtClean="0"/>
              <a:t>Erastosthenes</a:t>
            </a:r>
            <a:r>
              <a:rPr lang="en-US" sz="4000" dirty="0" smtClean="0"/>
              <a:t> </a:t>
            </a:r>
            <a:br>
              <a:rPr lang="en-US" sz="4000" dirty="0" smtClean="0"/>
            </a:br>
            <a:r>
              <a:rPr lang="en-US" sz="3200" dirty="0" smtClean="0"/>
              <a:t>Handout</a:t>
            </a:r>
            <a:endParaRPr lang="en-US" sz="4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898525" y="7018338"/>
            <a:ext cx="8229600" cy="296862"/>
          </a:xfrm>
        </p:spPr>
        <p:txBody>
          <a:bodyPr/>
          <a:lstStyle/>
          <a:p>
            <a:pPr algn="r"/>
            <a:r>
              <a:rPr lang="en-US" sz="1200"/>
              <a:t>Example 1-4a</a:t>
            </a:r>
          </a:p>
        </p:txBody>
      </p:sp>
      <p:sp>
        <p:nvSpPr>
          <p:cNvPr id="39321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93220" name="Rectangle 4"/>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393221"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393222" name="Picture 6"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393223" name="Picture 7"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393224" name="Picture 8"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393225" name="Picture 9"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393226" name="Picture 10" descr="help">
            <a:hlinkClick r:id="rId9" action="ppaction://program" highlightClick="1"/>
          </p:cNvPr>
          <p:cNvPicPr>
            <a:picLocks noChangeAspect="1" noChangeArrowheads="1"/>
          </p:cNvPicPr>
          <p:nvPr/>
        </p:nvPicPr>
        <p:blipFill>
          <a:blip r:embed="rId10" cstate="print"/>
          <a:srcRect/>
          <a:stretch>
            <a:fillRect/>
          </a:stretch>
        </p:blipFill>
        <p:spPr bwMode="auto">
          <a:xfrm>
            <a:off x="6927850" y="6470650"/>
            <a:ext cx="347663" cy="342900"/>
          </a:xfrm>
          <a:prstGeom prst="rect">
            <a:avLst/>
          </a:prstGeom>
          <a:noFill/>
        </p:spPr>
      </p:pic>
      <p:pic>
        <p:nvPicPr>
          <p:cNvPr id="393227" name="Picture 11" descr="5-min">
            <a:hlinkClick r:id="" action="ppaction://customshow?id=0&amp;return=true" highlightClick="1"/>
          </p:cNvPr>
          <p:cNvPicPr>
            <a:picLocks noChangeAspect="1" noChangeArrowheads="1"/>
          </p:cNvPicPr>
          <p:nvPr/>
        </p:nvPicPr>
        <p:blipFill>
          <a:blip r:embed="rId11" cstate="print"/>
          <a:srcRect/>
          <a:stretch>
            <a:fillRect/>
          </a:stretch>
        </p:blipFill>
        <p:spPr bwMode="auto">
          <a:xfrm>
            <a:off x="2524125" y="6465888"/>
            <a:ext cx="1663700" cy="347662"/>
          </a:xfrm>
          <a:prstGeom prst="rect">
            <a:avLst/>
          </a:prstGeom>
          <a:noFill/>
        </p:spPr>
      </p:pic>
      <p:pic>
        <p:nvPicPr>
          <p:cNvPr id="393228" name="Picture 12" descr="stop sign 3"/>
          <p:cNvPicPr>
            <a:picLocks noChangeAspect="1" noChangeArrowheads="1"/>
          </p:cNvPicPr>
          <p:nvPr/>
        </p:nvPicPr>
        <p:blipFill>
          <a:blip r:embed="rId12" cstate="print"/>
          <a:srcRect/>
          <a:stretch>
            <a:fillRect/>
          </a:stretch>
        </p:blipFill>
        <p:spPr bwMode="invGray">
          <a:xfrm>
            <a:off x="7524750" y="5876925"/>
            <a:ext cx="1252538" cy="485775"/>
          </a:xfrm>
          <a:prstGeom prst="rect">
            <a:avLst/>
          </a:prstGeom>
          <a:noFill/>
        </p:spPr>
      </p:pic>
      <p:pic>
        <p:nvPicPr>
          <p:cNvPr id="393229" name="Picture 13" descr="9-1"/>
          <p:cNvPicPr>
            <a:picLocks noChangeAspect="1" noChangeArrowheads="1"/>
          </p:cNvPicPr>
          <p:nvPr/>
        </p:nvPicPr>
        <p:blipFill>
          <a:blip r:embed="rId13" cstate="print"/>
          <a:srcRect/>
          <a:stretch>
            <a:fillRect/>
          </a:stretch>
        </p:blipFill>
        <p:spPr bwMode="hidden">
          <a:xfrm>
            <a:off x="7212013" y="100013"/>
            <a:ext cx="1695450" cy="276225"/>
          </a:xfrm>
          <a:prstGeom prst="rect">
            <a:avLst/>
          </a:prstGeom>
          <a:noFill/>
        </p:spPr>
      </p:pic>
      <p:pic>
        <p:nvPicPr>
          <p:cNvPr id="393231" name="Picture 15" descr="example 4b"/>
          <p:cNvPicPr>
            <a:picLocks noChangeAspect="1" noChangeArrowheads="1"/>
          </p:cNvPicPr>
          <p:nvPr/>
        </p:nvPicPr>
        <p:blipFill>
          <a:blip r:embed="rId14" cstate="print"/>
          <a:srcRect/>
          <a:stretch>
            <a:fillRect/>
          </a:stretch>
        </p:blipFill>
        <p:spPr bwMode="auto">
          <a:xfrm>
            <a:off x="630238" y="739775"/>
            <a:ext cx="1938337" cy="476250"/>
          </a:xfrm>
          <a:prstGeom prst="rect">
            <a:avLst/>
          </a:prstGeom>
          <a:noFill/>
        </p:spPr>
      </p:pic>
      <p:grpSp>
        <p:nvGrpSpPr>
          <p:cNvPr id="393254" name="Group 38"/>
          <p:cNvGrpSpPr>
            <a:grpSpLocks/>
          </p:cNvGrpSpPr>
          <p:nvPr/>
        </p:nvGrpSpPr>
        <p:grpSpPr bwMode="auto">
          <a:xfrm>
            <a:off x="615950" y="1274763"/>
            <a:ext cx="8372475" cy="434975"/>
            <a:chOff x="388" y="803"/>
            <a:chExt cx="5274" cy="274"/>
          </a:xfrm>
        </p:grpSpPr>
        <p:sp>
          <p:nvSpPr>
            <p:cNvPr id="393233" name="Text Box 17"/>
            <p:cNvSpPr txBox="1">
              <a:spLocks noChangeArrowheads="1"/>
            </p:cNvSpPr>
            <p:nvPr/>
          </p:nvSpPr>
          <p:spPr bwMode="auto">
            <a:xfrm>
              <a:off x="388" y="812"/>
              <a:ext cx="5274" cy="265"/>
            </a:xfrm>
            <a:prstGeom prst="rect">
              <a:avLst/>
            </a:prstGeom>
            <a:noFill/>
            <a:ln w="9525" algn="ctr">
              <a:noFill/>
              <a:miter lim="800000"/>
              <a:headEnd/>
              <a:tailEnd/>
            </a:ln>
            <a:effectLst/>
          </p:spPr>
          <p:txBody>
            <a:bodyPr>
              <a:spAutoFit/>
            </a:bodyPr>
            <a:lstStyle/>
            <a:p>
              <a:pPr>
                <a:tabLst>
                  <a:tab pos="2171700" algn="l"/>
                </a:tabLst>
              </a:pPr>
              <a:r>
                <a:rPr lang="en-US" b="1">
                  <a:solidFill>
                    <a:srgbClr val="FFEB55"/>
                  </a:solidFill>
                </a:rPr>
                <a:t>Factor 	completely.</a:t>
              </a:r>
            </a:p>
          </p:txBody>
        </p:sp>
        <p:pic>
          <p:nvPicPr>
            <p:cNvPr id="393247" name="Picture 31" descr="09-01-33"/>
            <p:cNvPicPr>
              <a:picLocks noChangeAspect="1" noChangeArrowheads="1"/>
            </p:cNvPicPr>
            <p:nvPr/>
          </p:nvPicPr>
          <p:blipFill>
            <a:blip r:embed="rId15" cstate="print"/>
            <a:srcRect/>
            <a:stretch>
              <a:fillRect/>
            </a:stretch>
          </p:blipFill>
          <p:spPr bwMode="invGray">
            <a:xfrm>
              <a:off x="1078" y="803"/>
              <a:ext cx="684" cy="222"/>
            </a:xfrm>
            <a:prstGeom prst="rect">
              <a:avLst/>
            </a:prstGeom>
            <a:noFill/>
          </p:spPr>
        </p:pic>
      </p:grpSp>
      <p:grpSp>
        <p:nvGrpSpPr>
          <p:cNvPr id="393259" name="Group 43"/>
          <p:cNvGrpSpPr>
            <a:grpSpLocks/>
          </p:cNvGrpSpPr>
          <p:nvPr/>
        </p:nvGrpSpPr>
        <p:grpSpPr bwMode="auto">
          <a:xfrm>
            <a:off x="1847850" y="2238375"/>
            <a:ext cx="4427538" cy="285750"/>
            <a:chOff x="1164" y="1410"/>
            <a:chExt cx="2789" cy="180"/>
          </a:xfrm>
        </p:grpSpPr>
        <p:pic>
          <p:nvPicPr>
            <p:cNvPr id="393250" name="Picture 34" descr="09-01-36"/>
            <p:cNvPicPr>
              <a:picLocks noChangeAspect="1" noChangeArrowheads="1"/>
            </p:cNvPicPr>
            <p:nvPr/>
          </p:nvPicPr>
          <p:blipFill>
            <a:blip r:embed="rId16" cstate="print"/>
            <a:srcRect/>
            <a:stretch>
              <a:fillRect/>
            </a:stretch>
          </p:blipFill>
          <p:spPr bwMode="invGray">
            <a:xfrm>
              <a:off x="1164" y="1410"/>
              <a:ext cx="1482" cy="174"/>
            </a:xfrm>
            <a:prstGeom prst="rect">
              <a:avLst/>
            </a:prstGeom>
            <a:noFill/>
          </p:spPr>
        </p:pic>
        <p:pic>
          <p:nvPicPr>
            <p:cNvPr id="393251" name="Picture 35" descr="09-01-37"/>
            <p:cNvPicPr>
              <a:picLocks noChangeAspect="1" noChangeArrowheads="1"/>
            </p:cNvPicPr>
            <p:nvPr/>
          </p:nvPicPr>
          <p:blipFill>
            <a:blip r:embed="rId17" cstate="print"/>
            <a:srcRect/>
            <a:stretch>
              <a:fillRect/>
            </a:stretch>
          </p:blipFill>
          <p:spPr bwMode="invGray">
            <a:xfrm>
              <a:off x="3122" y="1416"/>
              <a:ext cx="831" cy="174"/>
            </a:xfrm>
            <a:prstGeom prst="rect">
              <a:avLst/>
            </a:prstGeom>
            <a:noFill/>
          </p:spPr>
        </p:pic>
      </p:grpSp>
      <p:grpSp>
        <p:nvGrpSpPr>
          <p:cNvPr id="393255" name="Group 39"/>
          <p:cNvGrpSpPr>
            <a:grpSpLocks/>
          </p:cNvGrpSpPr>
          <p:nvPr/>
        </p:nvGrpSpPr>
        <p:grpSpPr bwMode="auto">
          <a:xfrm>
            <a:off x="615950" y="2827338"/>
            <a:ext cx="8407400" cy="525462"/>
            <a:chOff x="388" y="1781"/>
            <a:chExt cx="5296" cy="331"/>
          </a:xfrm>
        </p:grpSpPr>
        <p:sp>
          <p:nvSpPr>
            <p:cNvPr id="393244" name="Text Box 28"/>
            <p:cNvSpPr txBox="1">
              <a:spLocks noChangeArrowheads="1"/>
            </p:cNvSpPr>
            <p:nvPr/>
          </p:nvSpPr>
          <p:spPr bwMode="invGray">
            <a:xfrm>
              <a:off x="388" y="1798"/>
              <a:ext cx="5296" cy="314"/>
            </a:xfrm>
            <a:prstGeom prst="rect">
              <a:avLst/>
            </a:prstGeom>
            <a:noFill/>
            <a:ln w="9525">
              <a:noFill/>
              <a:miter lim="800000"/>
              <a:headEnd/>
              <a:tailEnd/>
            </a:ln>
            <a:effectLst/>
          </p:spPr>
          <p:txBody>
            <a:bodyPr/>
            <a:lstStyle/>
            <a:p>
              <a:pPr>
                <a:spcBef>
                  <a:spcPct val="20000"/>
                </a:spcBef>
                <a:tabLst>
                  <a:tab pos="1371600" algn="l"/>
                  <a:tab pos="2400300" algn="l"/>
                  <a:tab pos="5943600" algn="l"/>
                </a:tabLst>
              </a:pPr>
              <a:r>
                <a:rPr lang="en-US" b="1">
                  <a:solidFill>
                    <a:srgbClr val="FFEB55"/>
                  </a:solidFill>
                </a:rPr>
                <a:t>Answer:		</a:t>
              </a:r>
              <a:r>
                <a:rPr lang="en-US"/>
                <a:t>in factored form is</a:t>
              </a:r>
              <a:r>
                <a:rPr lang="en-US" b="1">
                  <a:solidFill>
                    <a:srgbClr val="FFEB55"/>
                  </a:solidFill>
                </a:rPr>
                <a:t> 	</a:t>
              </a:r>
              <a:endParaRPr lang="en-US"/>
            </a:p>
          </p:txBody>
        </p:sp>
        <p:pic>
          <p:nvPicPr>
            <p:cNvPr id="393252" name="Picture 36" descr="09-01-38"/>
            <p:cNvPicPr>
              <a:picLocks noChangeAspect="1" noChangeArrowheads="1"/>
            </p:cNvPicPr>
            <p:nvPr/>
          </p:nvPicPr>
          <p:blipFill>
            <a:blip r:embed="rId18" cstate="print"/>
            <a:srcRect/>
            <a:stretch>
              <a:fillRect/>
            </a:stretch>
          </p:blipFill>
          <p:spPr bwMode="invGray">
            <a:xfrm>
              <a:off x="1247" y="1781"/>
              <a:ext cx="684" cy="222"/>
            </a:xfrm>
            <a:prstGeom prst="rect">
              <a:avLst/>
            </a:prstGeom>
            <a:noFill/>
          </p:spPr>
        </p:pic>
        <p:pic>
          <p:nvPicPr>
            <p:cNvPr id="393253" name="Picture 37" descr="09-01-39"/>
            <p:cNvPicPr>
              <a:picLocks noChangeAspect="1" noChangeArrowheads="1"/>
            </p:cNvPicPr>
            <p:nvPr/>
          </p:nvPicPr>
          <p:blipFill>
            <a:blip r:embed="rId19" cstate="print"/>
            <a:srcRect/>
            <a:stretch>
              <a:fillRect/>
            </a:stretch>
          </p:blipFill>
          <p:spPr bwMode="invGray">
            <a:xfrm>
              <a:off x="3509" y="1829"/>
              <a:ext cx="1347" cy="174"/>
            </a:xfrm>
            <a:prstGeom prst="rect">
              <a:avLst/>
            </a:prstGeom>
            <a:noFill/>
          </p:spPr>
        </p:pic>
      </p:grpSp>
      <p:grpSp>
        <p:nvGrpSpPr>
          <p:cNvPr id="393258" name="Group 42"/>
          <p:cNvGrpSpPr>
            <a:grpSpLocks/>
          </p:cNvGrpSpPr>
          <p:nvPr/>
        </p:nvGrpSpPr>
        <p:grpSpPr bwMode="auto">
          <a:xfrm>
            <a:off x="731838" y="1719263"/>
            <a:ext cx="8412162" cy="476250"/>
            <a:chOff x="461" y="1083"/>
            <a:chExt cx="5299" cy="300"/>
          </a:xfrm>
        </p:grpSpPr>
        <p:pic>
          <p:nvPicPr>
            <p:cNvPr id="393248" name="Picture 32" descr="09-01-34"/>
            <p:cNvPicPr>
              <a:picLocks noChangeAspect="1" noChangeArrowheads="1"/>
            </p:cNvPicPr>
            <p:nvPr/>
          </p:nvPicPr>
          <p:blipFill>
            <a:blip r:embed="rId18" cstate="print"/>
            <a:srcRect/>
            <a:stretch>
              <a:fillRect/>
            </a:stretch>
          </p:blipFill>
          <p:spPr bwMode="invGray">
            <a:xfrm>
              <a:off x="461" y="1096"/>
              <a:ext cx="684" cy="222"/>
            </a:xfrm>
            <a:prstGeom prst="rect">
              <a:avLst/>
            </a:prstGeom>
            <a:noFill/>
          </p:spPr>
        </p:pic>
        <p:pic>
          <p:nvPicPr>
            <p:cNvPr id="393249" name="Picture 33" descr="09-01-35"/>
            <p:cNvPicPr>
              <a:picLocks noChangeAspect="1" noChangeArrowheads="1"/>
            </p:cNvPicPr>
            <p:nvPr/>
          </p:nvPicPr>
          <p:blipFill>
            <a:blip r:embed="rId20" cstate="print"/>
            <a:srcRect/>
            <a:stretch>
              <a:fillRect/>
            </a:stretch>
          </p:blipFill>
          <p:spPr bwMode="invGray">
            <a:xfrm>
              <a:off x="1158" y="1151"/>
              <a:ext cx="1332" cy="174"/>
            </a:xfrm>
            <a:prstGeom prst="rect">
              <a:avLst/>
            </a:prstGeom>
            <a:noFill/>
          </p:spPr>
        </p:pic>
        <p:sp>
          <p:nvSpPr>
            <p:cNvPr id="393256" name="Text Box 40"/>
            <p:cNvSpPr txBox="1">
              <a:spLocks noChangeArrowheads="1"/>
            </p:cNvSpPr>
            <p:nvPr/>
          </p:nvSpPr>
          <p:spPr bwMode="auto">
            <a:xfrm>
              <a:off x="3049" y="1083"/>
              <a:ext cx="2711" cy="300"/>
            </a:xfrm>
            <a:prstGeom prst="rect">
              <a:avLst/>
            </a:prstGeom>
            <a:noFill/>
            <a:ln w="9525" algn="ctr">
              <a:noFill/>
              <a:miter lim="800000"/>
              <a:headEnd/>
              <a:tailEnd/>
            </a:ln>
            <a:effectLst/>
          </p:spPr>
          <p:txBody>
            <a:bodyPr>
              <a:spAutoFit/>
            </a:bodyPr>
            <a:lstStyle/>
            <a:p>
              <a:r>
                <a:rPr lang="en-US"/>
                <a:t>Express </a:t>
              </a:r>
              <a:r>
                <a:rPr lang="en-US" sz="2800">
                  <a:latin typeface="Times New Roman" pitchFamily="18" charset="0"/>
                </a:rPr>
                <a:t>–26</a:t>
              </a:r>
              <a:r>
                <a:rPr lang="en-US"/>
                <a:t> as </a:t>
              </a:r>
              <a:r>
                <a:rPr lang="en-US" sz="2800">
                  <a:latin typeface="Times New Roman" pitchFamily="18" charset="0"/>
                </a:rPr>
                <a:t>–1</a:t>
              </a:r>
              <a:r>
                <a:rPr lang="en-US"/>
                <a:t> times </a:t>
              </a:r>
              <a:r>
                <a:rPr lang="en-US" sz="2800">
                  <a:latin typeface="Times New Roman" pitchFamily="18" charset="0"/>
                </a:rPr>
                <a:t>26</a:t>
              </a:r>
              <a:r>
                <a:rPr lang="en-US"/>
                <a:t>.</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93231"/>
                                        </p:tgtEl>
                                        <p:attrNameLst>
                                          <p:attrName>style.visibility</p:attrName>
                                        </p:attrNameLst>
                                      </p:cBhvr>
                                      <p:to>
                                        <p:strVal val="visible"/>
                                      </p:to>
                                    </p:set>
                                    <p:animEffect transition="in" filter="barn(outVertical)">
                                      <p:cBhvr>
                                        <p:cTn id="7" dur="500"/>
                                        <p:tgtEl>
                                          <p:spTgt spid="3932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3254"/>
                                        </p:tgtEl>
                                        <p:attrNameLst>
                                          <p:attrName>style.visibility</p:attrName>
                                        </p:attrNameLst>
                                      </p:cBhvr>
                                      <p:to>
                                        <p:strVal val="visible"/>
                                      </p:to>
                                    </p:set>
                                    <p:animEffect transition="in" filter="wipe(left)">
                                      <p:cBhvr>
                                        <p:cTn id="11" dur="500"/>
                                        <p:tgtEl>
                                          <p:spTgt spid="3932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3258"/>
                                        </p:tgtEl>
                                        <p:attrNameLst>
                                          <p:attrName>style.visibility</p:attrName>
                                        </p:attrNameLst>
                                      </p:cBhvr>
                                      <p:to>
                                        <p:strVal val="visible"/>
                                      </p:to>
                                    </p:set>
                                    <p:animEffect transition="in" filter="wipe(left)">
                                      <p:cBhvr>
                                        <p:cTn id="16" dur="500"/>
                                        <p:tgtEl>
                                          <p:spTgt spid="3932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3259"/>
                                        </p:tgtEl>
                                        <p:attrNameLst>
                                          <p:attrName>style.visibility</p:attrName>
                                        </p:attrNameLst>
                                      </p:cBhvr>
                                      <p:to>
                                        <p:strVal val="visible"/>
                                      </p:to>
                                    </p:set>
                                    <p:animEffect transition="in" filter="wipe(left)">
                                      <p:cBhvr>
                                        <p:cTn id="21" dur="500"/>
                                        <p:tgtEl>
                                          <p:spTgt spid="39325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93255"/>
                                        </p:tgtEl>
                                        <p:attrNameLst>
                                          <p:attrName>style.visibility</p:attrName>
                                        </p:attrNameLst>
                                      </p:cBhvr>
                                      <p:to>
                                        <p:strVal val="visible"/>
                                      </p:to>
                                    </p:set>
                                    <p:animEffect transition="in" filter="wipe(left)">
                                      <p:cBhvr>
                                        <p:cTn id="26" dur="500"/>
                                        <p:tgtEl>
                                          <p:spTgt spid="393255"/>
                                        </p:tgtEl>
                                      </p:cBhvr>
                                    </p:animEffect>
                                  </p:childTnLst>
                                </p:cTn>
                              </p:par>
                            </p:childTnLst>
                          </p:cTn>
                        </p:par>
                        <p:par>
                          <p:cTn id="27" fill="hold">
                            <p:stCondLst>
                              <p:cond delay="500"/>
                            </p:stCondLst>
                            <p:childTnLst>
                              <p:par>
                                <p:cTn id="28" presetID="4" presetClass="entr" presetSubtype="32" fill="hold" nodeType="afterEffect">
                                  <p:stCondLst>
                                    <p:cond delay="0"/>
                                  </p:stCondLst>
                                  <p:childTnLst>
                                    <p:set>
                                      <p:cBhvr>
                                        <p:cTn id="29" dur="1" fill="hold">
                                          <p:stCondLst>
                                            <p:cond delay="0"/>
                                          </p:stCondLst>
                                        </p:cTn>
                                        <p:tgtEl>
                                          <p:spTgt spid="393228"/>
                                        </p:tgtEl>
                                        <p:attrNameLst>
                                          <p:attrName>style.visibility</p:attrName>
                                        </p:attrNameLst>
                                      </p:cBhvr>
                                      <p:to>
                                        <p:strVal val="visible"/>
                                      </p:to>
                                    </p:set>
                                    <p:animEffect transition="in" filter="box(out)">
                                      <p:cBhvr>
                                        <p:cTn id="30" dur="500"/>
                                        <p:tgtEl>
                                          <p:spTgt spid="393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98525" y="7018338"/>
            <a:ext cx="8229600" cy="296862"/>
          </a:xfrm>
        </p:spPr>
        <p:txBody>
          <a:bodyPr/>
          <a:lstStyle/>
          <a:p>
            <a:pPr algn="r"/>
            <a:r>
              <a:rPr lang="en-US" sz="1200"/>
              <a:t>Example 1-4b</a:t>
            </a:r>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9701"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29702"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29705" name="Picture 9" descr="your turn"/>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29729" name="Picture 33"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29730" name="Picture 34"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29731" name="Picture 35"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29732" name="Picture 36"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29756" name="Picture 60"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29761" name="Picture 65"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29764" name="Picture 68"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29765" name="Picture 69"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29771" name="Group 75"/>
          <p:cNvGrpSpPr>
            <a:grpSpLocks/>
          </p:cNvGrpSpPr>
          <p:nvPr/>
        </p:nvGrpSpPr>
        <p:grpSpPr bwMode="auto">
          <a:xfrm>
            <a:off x="615950" y="1289050"/>
            <a:ext cx="8372475" cy="2757488"/>
            <a:chOff x="388" y="812"/>
            <a:chExt cx="5274" cy="1737"/>
          </a:xfrm>
        </p:grpSpPr>
        <p:sp>
          <p:nvSpPr>
            <p:cNvPr id="29767" name="Text Box 71"/>
            <p:cNvSpPr txBox="1">
              <a:spLocks noChangeArrowheads="1"/>
            </p:cNvSpPr>
            <p:nvPr/>
          </p:nvSpPr>
          <p:spPr bwMode="invGray">
            <a:xfrm>
              <a:off x="388" y="812"/>
              <a:ext cx="5274" cy="1737"/>
            </a:xfrm>
            <a:prstGeom prst="rect">
              <a:avLst/>
            </a:prstGeom>
            <a:noFill/>
            <a:ln w="9525" algn="ctr">
              <a:noFill/>
              <a:miter lim="800000"/>
              <a:headEnd/>
              <a:tailEnd/>
            </a:ln>
            <a:effectLst/>
          </p:spPr>
          <p:txBody>
            <a:bodyPr>
              <a:spAutoFit/>
            </a:bodyPr>
            <a:lstStyle/>
            <a:p>
              <a:pPr>
                <a:tabLst>
                  <a:tab pos="2000250" algn="l"/>
                </a:tabLst>
              </a:pPr>
              <a:r>
                <a:rPr lang="en-US" b="1">
                  <a:solidFill>
                    <a:srgbClr val="FFEB55"/>
                  </a:solidFill>
                </a:rPr>
                <a:t>Factor each monomial completely.</a:t>
              </a:r>
            </a:p>
            <a:p>
              <a:pPr>
                <a:tabLst>
                  <a:tab pos="2000250" algn="l"/>
                </a:tabLst>
              </a:pPr>
              <a:r>
                <a:rPr lang="en-US" b="1">
                  <a:solidFill>
                    <a:srgbClr val="FFEB55"/>
                  </a:solidFill>
                </a:rPr>
                <a:t>a.</a:t>
              </a:r>
            </a:p>
            <a:p>
              <a:pPr>
                <a:tabLst>
                  <a:tab pos="2000250" algn="l"/>
                </a:tabLst>
              </a:pPr>
              <a:endParaRPr lang="en-US" b="1">
                <a:solidFill>
                  <a:srgbClr val="FFEB55"/>
                </a:solidFill>
              </a:endParaRPr>
            </a:p>
            <a:p>
              <a:pPr>
                <a:tabLst>
                  <a:tab pos="2000250" algn="l"/>
                </a:tabLst>
              </a:pPr>
              <a:endParaRPr lang="en-US" b="1">
                <a:solidFill>
                  <a:srgbClr val="FFEB55"/>
                </a:solidFill>
              </a:endParaRPr>
            </a:p>
            <a:p>
              <a:pPr>
                <a:tabLst>
                  <a:tab pos="2000250" algn="l"/>
                </a:tabLst>
              </a:pPr>
              <a:r>
                <a:rPr lang="en-US" b="1">
                  <a:solidFill>
                    <a:srgbClr val="FFEB55"/>
                  </a:solidFill>
                </a:rPr>
                <a:t>b.</a:t>
              </a:r>
            </a:p>
          </p:txBody>
        </p:sp>
        <p:pic>
          <p:nvPicPr>
            <p:cNvPr id="29769" name="Picture 73" descr="09-01-40"/>
            <p:cNvPicPr>
              <a:picLocks noChangeAspect="1" noChangeArrowheads="1"/>
            </p:cNvPicPr>
            <p:nvPr/>
          </p:nvPicPr>
          <p:blipFill>
            <a:blip r:embed="rId15" cstate="print"/>
            <a:srcRect/>
            <a:stretch>
              <a:fillRect/>
            </a:stretch>
          </p:blipFill>
          <p:spPr bwMode="invGray">
            <a:xfrm>
              <a:off x="636" y="1176"/>
              <a:ext cx="591" cy="222"/>
            </a:xfrm>
            <a:prstGeom prst="rect">
              <a:avLst/>
            </a:prstGeom>
            <a:noFill/>
          </p:spPr>
        </p:pic>
        <p:pic>
          <p:nvPicPr>
            <p:cNvPr id="29770" name="Picture 74" descr="09-01-41"/>
            <p:cNvPicPr>
              <a:picLocks noChangeAspect="1" noChangeArrowheads="1"/>
            </p:cNvPicPr>
            <p:nvPr/>
          </p:nvPicPr>
          <p:blipFill>
            <a:blip r:embed="rId16" cstate="print"/>
            <a:srcRect/>
            <a:stretch>
              <a:fillRect/>
            </a:stretch>
          </p:blipFill>
          <p:spPr bwMode="invGray">
            <a:xfrm>
              <a:off x="636" y="2269"/>
              <a:ext cx="648" cy="270"/>
            </a:xfrm>
            <a:prstGeom prst="rect">
              <a:avLst/>
            </a:prstGeom>
            <a:noFill/>
          </p:spPr>
        </p:pic>
      </p:grpSp>
      <p:grpSp>
        <p:nvGrpSpPr>
          <p:cNvPr id="29780" name="Group 84"/>
          <p:cNvGrpSpPr>
            <a:grpSpLocks/>
          </p:cNvGrpSpPr>
          <p:nvPr/>
        </p:nvGrpSpPr>
        <p:grpSpPr bwMode="auto">
          <a:xfrm>
            <a:off x="615950" y="2390775"/>
            <a:ext cx="8407400" cy="498475"/>
            <a:chOff x="388" y="1506"/>
            <a:chExt cx="5296" cy="314"/>
          </a:xfrm>
        </p:grpSpPr>
        <p:sp>
          <p:nvSpPr>
            <p:cNvPr id="29773" name="Text Box 77"/>
            <p:cNvSpPr txBox="1">
              <a:spLocks noChangeArrowheads="1"/>
            </p:cNvSpPr>
            <p:nvPr/>
          </p:nvSpPr>
          <p:spPr bwMode="invGray">
            <a:xfrm>
              <a:off x="388" y="1506"/>
              <a:ext cx="5296" cy="314"/>
            </a:xfrm>
            <a:prstGeom prst="rect">
              <a:avLst/>
            </a:prstGeom>
            <a:noFill/>
            <a:ln w="9525">
              <a:noFill/>
              <a:miter lim="800000"/>
              <a:headEnd/>
              <a:tailEnd/>
            </a:ln>
            <a:effectLst/>
          </p:spPr>
          <p:txBody>
            <a:bodyPr/>
            <a:lstStyle/>
            <a:p>
              <a:pPr>
                <a:spcBef>
                  <a:spcPct val="20000"/>
                </a:spcBef>
                <a:tabLst>
                  <a:tab pos="1371600" algn="l"/>
                  <a:tab pos="2400300" algn="l"/>
                  <a:tab pos="5943600" algn="l"/>
                </a:tabLst>
              </a:pPr>
              <a:r>
                <a:rPr lang="en-US" b="1">
                  <a:solidFill>
                    <a:srgbClr val="FFEB55"/>
                  </a:solidFill>
                </a:rPr>
                <a:t>Answer:		</a:t>
              </a:r>
              <a:endParaRPr lang="en-US"/>
            </a:p>
          </p:txBody>
        </p:sp>
        <p:pic>
          <p:nvPicPr>
            <p:cNvPr id="29777" name="Picture 81" descr="09-01-42"/>
            <p:cNvPicPr>
              <a:picLocks noChangeAspect="1" noChangeArrowheads="1"/>
            </p:cNvPicPr>
            <p:nvPr/>
          </p:nvPicPr>
          <p:blipFill>
            <a:blip r:embed="rId17" cstate="print"/>
            <a:srcRect/>
            <a:stretch>
              <a:fillRect/>
            </a:stretch>
          </p:blipFill>
          <p:spPr bwMode="invGray">
            <a:xfrm>
              <a:off x="1259" y="1531"/>
              <a:ext cx="1224" cy="180"/>
            </a:xfrm>
            <a:prstGeom prst="rect">
              <a:avLst/>
            </a:prstGeom>
            <a:noFill/>
          </p:spPr>
        </p:pic>
      </p:grpSp>
      <p:grpSp>
        <p:nvGrpSpPr>
          <p:cNvPr id="29779" name="Group 83"/>
          <p:cNvGrpSpPr>
            <a:grpSpLocks/>
          </p:cNvGrpSpPr>
          <p:nvPr/>
        </p:nvGrpSpPr>
        <p:grpSpPr bwMode="auto">
          <a:xfrm>
            <a:off x="615950" y="4140200"/>
            <a:ext cx="8407400" cy="498475"/>
            <a:chOff x="388" y="2608"/>
            <a:chExt cx="5296" cy="314"/>
          </a:xfrm>
        </p:grpSpPr>
        <p:sp>
          <p:nvSpPr>
            <p:cNvPr id="29776" name="Text Box 80"/>
            <p:cNvSpPr txBox="1">
              <a:spLocks noChangeArrowheads="1"/>
            </p:cNvSpPr>
            <p:nvPr/>
          </p:nvSpPr>
          <p:spPr bwMode="invGray">
            <a:xfrm>
              <a:off x="388" y="2608"/>
              <a:ext cx="5296" cy="314"/>
            </a:xfrm>
            <a:prstGeom prst="rect">
              <a:avLst/>
            </a:prstGeom>
            <a:noFill/>
            <a:ln w="9525">
              <a:noFill/>
              <a:miter lim="800000"/>
              <a:headEnd/>
              <a:tailEnd/>
            </a:ln>
            <a:effectLst/>
          </p:spPr>
          <p:txBody>
            <a:bodyPr/>
            <a:lstStyle/>
            <a:p>
              <a:pPr>
                <a:spcBef>
                  <a:spcPct val="20000"/>
                </a:spcBef>
                <a:tabLst>
                  <a:tab pos="1371600" algn="l"/>
                  <a:tab pos="2400300" algn="l"/>
                  <a:tab pos="5943600" algn="l"/>
                </a:tabLst>
              </a:pPr>
              <a:r>
                <a:rPr lang="en-US" b="1">
                  <a:solidFill>
                    <a:srgbClr val="FFEB55"/>
                  </a:solidFill>
                </a:rPr>
                <a:t>Answer:		</a:t>
              </a:r>
              <a:endParaRPr lang="en-US"/>
            </a:p>
          </p:txBody>
        </p:sp>
        <p:pic>
          <p:nvPicPr>
            <p:cNvPr id="29778" name="Picture 82" descr="09-01-43"/>
            <p:cNvPicPr>
              <a:picLocks noChangeAspect="1" noChangeArrowheads="1"/>
            </p:cNvPicPr>
            <p:nvPr/>
          </p:nvPicPr>
          <p:blipFill>
            <a:blip r:embed="rId18" cstate="print"/>
            <a:srcRect/>
            <a:stretch>
              <a:fillRect/>
            </a:stretch>
          </p:blipFill>
          <p:spPr bwMode="invGray">
            <a:xfrm>
              <a:off x="1259" y="2638"/>
              <a:ext cx="1338" cy="222"/>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barn(outVertical)">
                                      <p:cBhvr>
                                        <p:cTn id="7" dur="500"/>
                                        <p:tgtEl>
                                          <p:spTgt spid="2970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771"/>
                                        </p:tgtEl>
                                        <p:attrNameLst>
                                          <p:attrName>style.visibility</p:attrName>
                                        </p:attrNameLst>
                                      </p:cBhvr>
                                      <p:to>
                                        <p:strVal val="visible"/>
                                      </p:to>
                                    </p:set>
                                    <p:animEffect transition="in" filter="wipe(left)">
                                      <p:cBhvr>
                                        <p:cTn id="11" dur="500"/>
                                        <p:tgtEl>
                                          <p:spTgt spid="2977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780"/>
                                        </p:tgtEl>
                                        <p:attrNameLst>
                                          <p:attrName>style.visibility</p:attrName>
                                        </p:attrNameLst>
                                      </p:cBhvr>
                                      <p:to>
                                        <p:strVal val="visible"/>
                                      </p:to>
                                    </p:set>
                                    <p:animEffect transition="in" filter="wipe(left)">
                                      <p:cBhvr>
                                        <p:cTn id="16" dur="500"/>
                                        <p:tgtEl>
                                          <p:spTgt spid="2978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779"/>
                                        </p:tgtEl>
                                        <p:attrNameLst>
                                          <p:attrName>style.visibility</p:attrName>
                                        </p:attrNameLst>
                                      </p:cBhvr>
                                      <p:to>
                                        <p:strVal val="visible"/>
                                      </p:to>
                                    </p:set>
                                    <p:animEffect transition="in" filter="wipe(left)">
                                      <p:cBhvr>
                                        <p:cTn id="21" dur="500"/>
                                        <p:tgtEl>
                                          <p:spTgt spid="29779"/>
                                        </p:tgtEl>
                                      </p:cBhvr>
                                    </p:animEffect>
                                  </p:childTnLst>
                                </p:cTn>
                              </p:par>
                            </p:childTnLst>
                          </p:cTn>
                        </p:par>
                        <p:par>
                          <p:cTn id="22" fill="hold">
                            <p:stCondLst>
                              <p:cond delay="500"/>
                            </p:stCondLst>
                            <p:childTnLst>
                              <p:par>
                                <p:cTn id="23" presetID="4" presetClass="entr" presetSubtype="32" fill="hold" nodeType="afterEffect">
                                  <p:stCondLst>
                                    <p:cond delay="0"/>
                                  </p:stCondLst>
                                  <p:childTnLst>
                                    <p:set>
                                      <p:cBhvr>
                                        <p:cTn id="24" dur="1" fill="hold">
                                          <p:stCondLst>
                                            <p:cond delay="0"/>
                                          </p:stCondLst>
                                        </p:cTn>
                                        <p:tgtEl>
                                          <p:spTgt spid="29764"/>
                                        </p:tgtEl>
                                        <p:attrNameLst>
                                          <p:attrName>style.visibility</p:attrName>
                                        </p:attrNameLst>
                                      </p:cBhvr>
                                      <p:to>
                                        <p:strVal val="visible"/>
                                      </p:to>
                                    </p:set>
                                    <p:animEffect transition="in" filter="box(out)">
                                      <p:cBhvr>
                                        <p:cTn id="25" dur="500"/>
                                        <p:tgtEl>
                                          <p:spTgt spid="29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cap="flat" cmpd="sng" algn="ctr">
            <a:noFill/>
            <a:prstDash val="solid"/>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98525" y="7018338"/>
            <a:ext cx="8229600" cy="296862"/>
          </a:xfrm>
        </p:spPr>
        <p:txBody>
          <a:bodyPr/>
          <a:lstStyle/>
          <a:p>
            <a:pPr algn="r"/>
            <a:r>
              <a:rPr lang="en-US" sz="1200"/>
              <a:t>Example 1-5a</a:t>
            </a:r>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0725"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30726" name="Rectangle 6"/>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30759" name="Picture 39"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30760" name="Picture 40"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30761" name="Picture 41"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30762" name="Picture 42"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30781" name="Picture 61" descr="help">
            <a:hlinkClick r:id="rId9" action="ppaction://program" highlightClick="1"/>
          </p:cNvPr>
          <p:cNvPicPr>
            <a:picLocks noChangeAspect="1" noChangeArrowheads="1"/>
          </p:cNvPicPr>
          <p:nvPr/>
        </p:nvPicPr>
        <p:blipFill>
          <a:blip r:embed="rId10" cstate="print"/>
          <a:srcRect/>
          <a:stretch>
            <a:fillRect/>
          </a:stretch>
        </p:blipFill>
        <p:spPr bwMode="auto">
          <a:xfrm>
            <a:off x="6927850" y="6470650"/>
            <a:ext cx="347663" cy="342900"/>
          </a:xfrm>
          <a:prstGeom prst="rect">
            <a:avLst/>
          </a:prstGeom>
          <a:noFill/>
        </p:spPr>
      </p:pic>
      <p:pic>
        <p:nvPicPr>
          <p:cNvPr id="30788" name="Picture 68" descr="5-min">
            <a:hlinkClick r:id="" action="ppaction://customshow?id=0&amp;return=true" highlightClick="1"/>
          </p:cNvPr>
          <p:cNvPicPr>
            <a:picLocks noChangeAspect="1" noChangeArrowheads="1"/>
          </p:cNvPicPr>
          <p:nvPr/>
        </p:nvPicPr>
        <p:blipFill>
          <a:blip r:embed="rId11" cstate="print"/>
          <a:srcRect/>
          <a:stretch>
            <a:fillRect/>
          </a:stretch>
        </p:blipFill>
        <p:spPr bwMode="auto">
          <a:xfrm>
            <a:off x="2524125" y="6465888"/>
            <a:ext cx="1663700" cy="347662"/>
          </a:xfrm>
          <a:prstGeom prst="rect">
            <a:avLst/>
          </a:prstGeom>
          <a:noFill/>
        </p:spPr>
      </p:pic>
      <p:pic>
        <p:nvPicPr>
          <p:cNvPr id="30791" name="Picture 71" descr="stop sign 3"/>
          <p:cNvPicPr>
            <a:picLocks noChangeAspect="1" noChangeArrowheads="1"/>
          </p:cNvPicPr>
          <p:nvPr/>
        </p:nvPicPr>
        <p:blipFill>
          <a:blip r:embed="rId12" cstate="print"/>
          <a:srcRect/>
          <a:stretch>
            <a:fillRect/>
          </a:stretch>
        </p:blipFill>
        <p:spPr bwMode="invGray">
          <a:xfrm>
            <a:off x="7524750" y="5876925"/>
            <a:ext cx="1252538" cy="485775"/>
          </a:xfrm>
          <a:prstGeom prst="rect">
            <a:avLst/>
          </a:prstGeom>
          <a:noFill/>
        </p:spPr>
      </p:pic>
      <p:pic>
        <p:nvPicPr>
          <p:cNvPr id="30792" name="Picture 72" descr="9-1"/>
          <p:cNvPicPr>
            <a:picLocks noChangeAspect="1" noChangeArrowheads="1"/>
          </p:cNvPicPr>
          <p:nvPr/>
        </p:nvPicPr>
        <p:blipFill>
          <a:blip r:embed="rId13" cstate="print"/>
          <a:srcRect/>
          <a:stretch>
            <a:fillRect/>
          </a:stretch>
        </p:blipFill>
        <p:spPr bwMode="hidden">
          <a:xfrm>
            <a:off x="7212013" y="100013"/>
            <a:ext cx="1695450" cy="276225"/>
          </a:xfrm>
          <a:prstGeom prst="rect">
            <a:avLst/>
          </a:prstGeom>
          <a:noFill/>
        </p:spPr>
      </p:pic>
      <p:pic>
        <p:nvPicPr>
          <p:cNvPr id="30793" name="Picture 73" descr="example 5a"/>
          <p:cNvPicPr>
            <a:picLocks noChangeAspect="1" noChangeArrowheads="1"/>
          </p:cNvPicPr>
          <p:nvPr/>
        </p:nvPicPr>
        <p:blipFill>
          <a:blip r:embed="rId14" cstate="print"/>
          <a:srcRect/>
          <a:stretch>
            <a:fillRect/>
          </a:stretch>
        </p:blipFill>
        <p:spPr bwMode="auto">
          <a:xfrm>
            <a:off x="630238" y="739775"/>
            <a:ext cx="1938337" cy="476250"/>
          </a:xfrm>
          <a:prstGeom prst="rect">
            <a:avLst/>
          </a:prstGeom>
          <a:noFill/>
        </p:spPr>
      </p:pic>
      <p:sp>
        <p:nvSpPr>
          <p:cNvPr id="30796" name="Text Box 76"/>
          <p:cNvSpPr txBox="1">
            <a:spLocks noChangeArrowheads="1"/>
          </p:cNvSpPr>
          <p:nvPr/>
        </p:nvSpPr>
        <p:spPr bwMode="auto">
          <a:xfrm>
            <a:off x="615950" y="1249363"/>
            <a:ext cx="8372475" cy="476250"/>
          </a:xfrm>
          <a:prstGeom prst="rect">
            <a:avLst/>
          </a:prstGeom>
          <a:noFill/>
          <a:ln w="9525" algn="ctr">
            <a:noFill/>
            <a:miter lim="800000"/>
            <a:headEnd/>
            <a:tailEnd/>
          </a:ln>
          <a:effectLst/>
        </p:spPr>
        <p:txBody>
          <a:bodyPr>
            <a:spAutoFit/>
          </a:bodyPr>
          <a:lstStyle/>
          <a:p>
            <a:pPr>
              <a:tabLst>
                <a:tab pos="2000250" algn="l"/>
              </a:tabLst>
            </a:pPr>
            <a:r>
              <a:rPr lang="en-US" b="1">
                <a:solidFill>
                  <a:srgbClr val="FFEB55"/>
                </a:solidFill>
              </a:rPr>
              <a:t>Find the GCF of </a:t>
            </a:r>
            <a:r>
              <a:rPr lang="en-US" sz="2800">
                <a:solidFill>
                  <a:srgbClr val="FFEB55"/>
                </a:solidFill>
                <a:latin typeface="Times New Roman" pitchFamily="18" charset="0"/>
              </a:rPr>
              <a:t>12</a:t>
            </a:r>
            <a:r>
              <a:rPr lang="en-US" b="1">
                <a:solidFill>
                  <a:srgbClr val="FFEB55"/>
                </a:solidFill>
              </a:rPr>
              <a:t> and </a:t>
            </a:r>
            <a:r>
              <a:rPr lang="en-US" sz="2800">
                <a:solidFill>
                  <a:srgbClr val="FFEB55"/>
                </a:solidFill>
                <a:latin typeface="Times New Roman" pitchFamily="18" charset="0"/>
              </a:rPr>
              <a:t>18.</a:t>
            </a:r>
          </a:p>
        </p:txBody>
      </p:sp>
      <p:grpSp>
        <p:nvGrpSpPr>
          <p:cNvPr id="30813" name="Group 93"/>
          <p:cNvGrpSpPr>
            <a:grpSpLocks/>
          </p:cNvGrpSpPr>
          <p:nvPr/>
        </p:nvGrpSpPr>
        <p:grpSpPr bwMode="auto">
          <a:xfrm>
            <a:off x="615950" y="3006725"/>
            <a:ext cx="7910513" cy="1244600"/>
            <a:chOff x="388" y="1894"/>
            <a:chExt cx="4983" cy="784"/>
          </a:xfrm>
        </p:grpSpPr>
        <p:sp>
          <p:nvSpPr>
            <p:cNvPr id="30812" name="Text Box 92"/>
            <p:cNvSpPr txBox="1">
              <a:spLocks noChangeArrowheads="1"/>
            </p:cNvSpPr>
            <p:nvPr/>
          </p:nvSpPr>
          <p:spPr bwMode="auto">
            <a:xfrm>
              <a:off x="388" y="1894"/>
              <a:ext cx="4983" cy="784"/>
            </a:xfrm>
            <a:prstGeom prst="rect">
              <a:avLst/>
            </a:prstGeom>
            <a:noFill/>
            <a:ln w="9525" algn="ctr">
              <a:noFill/>
              <a:miter lim="800000"/>
              <a:headEnd/>
              <a:tailEnd/>
            </a:ln>
            <a:effectLst/>
          </p:spPr>
          <p:txBody>
            <a:bodyPr>
              <a:spAutoFit/>
            </a:bodyPr>
            <a:lstStyle/>
            <a:p>
              <a:pPr>
                <a:tabLst>
                  <a:tab pos="2457450" algn="l"/>
                </a:tabLst>
              </a:pPr>
              <a:r>
                <a:rPr lang="en-US"/>
                <a:t>The integers </a:t>
              </a:r>
              <a:r>
                <a:rPr lang="en-US" sz="2800">
                  <a:latin typeface="Times New Roman" pitchFamily="18" charset="0"/>
                </a:rPr>
                <a:t>12 </a:t>
              </a:r>
              <a:r>
                <a:rPr lang="en-US"/>
                <a:t>and </a:t>
              </a:r>
              <a:r>
                <a:rPr lang="en-US" sz="2800">
                  <a:latin typeface="Times New Roman" pitchFamily="18" charset="0"/>
                </a:rPr>
                <a:t>18</a:t>
              </a:r>
              <a:r>
                <a:rPr lang="en-US"/>
                <a:t> have one </a:t>
              </a:r>
              <a:r>
                <a:rPr lang="en-US" sz="2800">
                  <a:latin typeface="Times New Roman" pitchFamily="18" charset="0"/>
                </a:rPr>
                <a:t>2</a:t>
              </a:r>
              <a:r>
                <a:rPr lang="en-US"/>
                <a:t> and one </a:t>
              </a:r>
              <a:r>
                <a:rPr lang="en-US" sz="2800">
                  <a:latin typeface="Times New Roman" pitchFamily="18" charset="0"/>
                </a:rPr>
                <a:t>3</a:t>
              </a:r>
              <a:r>
                <a:rPr lang="en-US"/>
                <a:t> as common prime factors. The product of these</a:t>
              </a:r>
              <a:r>
                <a:rPr lang="en-US" sz="2800"/>
                <a:t> </a:t>
              </a:r>
              <a:r>
                <a:rPr lang="en-US"/>
                <a:t>common prime factors, 	or </a:t>
              </a:r>
              <a:r>
                <a:rPr lang="en-US" sz="2800">
                  <a:latin typeface="Times New Roman" pitchFamily="18" charset="0"/>
                </a:rPr>
                <a:t>6</a:t>
              </a:r>
              <a:r>
                <a:rPr lang="en-US"/>
                <a:t>, is the GCF.</a:t>
              </a:r>
            </a:p>
          </p:txBody>
        </p:sp>
        <p:pic>
          <p:nvPicPr>
            <p:cNvPr id="30801" name="Picture 81" descr="09-01-46"/>
            <p:cNvPicPr>
              <a:picLocks noChangeAspect="1" noChangeArrowheads="1"/>
            </p:cNvPicPr>
            <p:nvPr/>
          </p:nvPicPr>
          <p:blipFill>
            <a:blip r:embed="rId15" cstate="print"/>
            <a:srcRect/>
            <a:stretch>
              <a:fillRect/>
            </a:stretch>
          </p:blipFill>
          <p:spPr bwMode="invGray">
            <a:xfrm>
              <a:off x="1658" y="2451"/>
              <a:ext cx="288" cy="174"/>
            </a:xfrm>
            <a:prstGeom prst="rect">
              <a:avLst/>
            </a:prstGeom>
            <a:noFill/>
          </p:spPr>
        </p:pic>
      </p:grpSp>
      <p:grpSp>
        <p:nvGrpSpPr>
          <p:cNvPr id="30805" name="Group 85"/>
          <p:cNvGrpSpPr>
            <a:grpSpLocks/>
          </p:cNvGrpSpPr>
          <p:nvPr/>
        </p:nvGrpSpPr>
        <p:grpSpPr bwMode="auto">
          <a:xfrm>
            <a:off x="942975" y="1825625"/>
            <a:ext cx="7699375" cy="892175"/>
            <a:chOff x="594" y="1150"/>
            <a:chExt cx="4850" cy="562"/>
          </a:xfrm>
        </p:grpSpPr>
        <p:pic>
          <p:nvPicPr>
            <p:cNvPr id="30800" name="Picture 80" descr="09-01-45"/>
            <p:cNvPicPr>
              <a:picLocks noChangeAspect="1" noChangeArrowheads="1"/>
            </p:cNvPicPr>
            <p:nvPr/>
          </p:nvPicPr>
          <p:blipFill>
            <a:blip r:embed="rId16" cstate="print"/>
            <a:srcRect/>
            <a:stretch>
              <a:fillRect/>
            </a:stretch>
          </p:blipFill>
          <p:spPr bwMode="invGray">
            <a:xfrm>
              <a:off x="600" y="1538"/>
              <a:ext cx="879" cy="174"/>
            </a:xfrm>
            <a:prstGeom prst="rect">
              <a:avLst/>
            </a:prstGeom>
            <a:noFill/>
          </p:spPr>
        </p:pic>
        <p:grpSp>
          <p:nvGrpSpPr>
            <p:cNvPr id="30804" name="Group 84"/>
            <p:cNvGrpSpPr>
              <a:grpSpLocks/>
            </p:cNvGrpSpPr>
            <p:nvPr/>
          </p:nvGrpSpPr>
          <p:grpSpPr bwMode="auto">
            <a:xfrm>
              <a:off x="594" y="1150"/>
              <a:ext cx="4850" cy="265"/>
              <a:chOff x="594" y="1150"/>
              <a:chExt cx="4850" cy="265"/>
            </a:xfrm>
          </p:grpSpPr>
          <p:pic>
            <p:nvPicPr>
              <p:cNvPr id="30799" name="Picture 79" descr="09-01-44"/>
              <p:cNvPicPr>
                <a:picLocks noChangeAspect="1" noChangeArrowheads="1"/>
              </p:cNvPicPr>
              <p:nvPr/>
            </p:nvPicPr>
            <p:blipFill>
              <a:blip r:embed="rId17" cstate="print"/>
              <a:srcRect/>
              <a:stretch>
                <a:fillRect/>
              </a:stretch>
            </p:blipFill>
            <p:spPr bwMode="invGray">
              <a:xfrm>
                <a:off x="594" y="1180"/>
                <a:ext cx="894" cy="174"/>
              </a:xfrm>
              <a:prstGeom prst="rect">
                <a:avLst/>
              </a:prstGeom>
              <a:noFill/>
            </p:spPr>
          </p:pic>
          <p:sp>
            <p:nvSpPr>
              <p:cNvPr id="30802" name="Text Box 82"/>
              <p:cNvSpPr txBox="1">
                <a:spLocks noChangeArrowheads="1"/>
              </p:cNvSpPr>
              <p:nvPr/>
            </p:nvSpPr>
            <p:spPr bwMode="auto">
              <a:xfrm>
                <a:off x="2565" y="1150"/>
                <a:ext cx="2879" cy="265"/>
              </a:xfrm>
              <a:prstGeom prst="rect">
                <a:avLst/>
              </a:prstGeom>
              <a:noFill/>
              <a:ln w="9525" algn="ctr">
                <a:noFill/>
                <a:miter lim="800000"/>
                <a:headEnd/>
                <a:tailEnd/>
              </a:ln>
              <a:effectLst/>
            </p:spPr>
            <p:txBody>
              <a:bodyPr>
                <a:spAutoFit/>
              </a:bodyPr>
              <a:lstStyle/>
              <a:p>
                <a:r>
                  <a:rPr lang="en-US"/>
                  <a:t>Factor each number.</a:t>
                </a:r>
              </a:p>
            </p:txBody>
          </p:sp>
        </p:grpSp>
      </p:grpSp>
      <p:sp>
        <p:nvSpPr>
          <p:cNvPr id="30803" name="Text Box 83"/>
          <p:cNvSpPr txBox="1">
            <a:spLocks noChangeArrowheads="1"/>
          </p:cNvSpPr>
          <p:nvPr/>
        </p:nvSpPr>
        <p:spPr bwMode="auto">
          <a:xfrm>
            <a:off x="4071938" y="2374900"/>
            <a:ext cx="5108575" cy="420688"/>
          </a:xfrm>
          <a:prstGeom prst="rect">
            <a:avLst/>
          </a:prstGeom>
          <a:noFill/>
          <a:ln w="9525" algn="ctr">
            <a:noFill/>
            <a:miter lim="800000"/>
            <a:headEnd/>
            <a:tailEnd/>
          </a:ln>
          <a:effectLst/>
        </p:spPr>
        <p:txBody>
          <a:bodyPr>
            <a:spAutoFit/>
          </a:bodyPr>
          <a:lstStyle/>
          <a:p>
            <a:r>
              <a:rPr lang="en-US"/>
              <a:t>Circle the common prime factors.</a:t>
            </a:r>
          </a:p>
        </p:txBody>
      </p:sp>
      <p:sp>
        <p:nvSpPr>
          <p:cNvPr id="30806" name="Oval 86"/>
          <p:cNvSpPr>
            <a:spLocks noChangeArrowheads="1"/>
          </p:cNvSpPr>
          <p:nvPr/>
        </p:nvSpPr>
        <p:spPr bwMode="auto">
          <a:xfrm>
            <a:off x="2124075" y="1873250"/>
            <a:ext cx="306388" cy="284163"/>
          </a:xfrm>
          <a:prstGeom prst="ellipse">
            <a:avLst/>
          </a:prstGeom>
          <a:noFill/>
          <a:ln w="25400" algn="ctr">
            <a:solidFill>
              <a:srgbClr val="FFEB55"/>
            </a:solidFill>
            <a:round/>
            <a:headEnd/>
            <a:tailEnd/>
          </a:ln>
          <a:effectLst/>
        </p:spPr>
        <p:txBody>
          <a:bodyPr wrap="none" anchor="ctr">
            <a:spAutoFit/>
          </a:bodyPr>
          <a:lstStyle/>
          <a:p>
            <a:endParaRPr lang="en-US"/>
          </a:p>
        </p:txBody>
      </p:sp>
      <p:sp>
        <p:nvSpPr>
          <p:cNvPr id="30807" name="Oval 87"/>
          <p:cNvSpPr>
            <a:spLocks noChangeArrowheads="1"/>
          </p:cNvSpPr>
          <p:nvPr/>
        </p:nvSpPr>
        <p:spPr bwMode="auto">
          <a:xfrm>
            <a:off x="1547813" y="1873250"/>
            <a:ext cx="306387" cy="284163"/>
          </a:xfrm>
          <a:prstGeom prst="ellipse">
            <a:avLst/>
          </a:prstGeom>
          <a:noFill/>
          <a:ln w="25400" algn="ctr">
            <a:solidFill>
              <a:srgbClr val="FFEB55"/>
            </a:solidFill>
            <a:round/>
            <a:headEnd/>
            <a:tailEnd/>
          </a:ln>
          <a:effectLst/>
        </p:spPr>
        <p:txBody>
          <a:bodyPr wrap="none" anchor="ctr">
            <a:spAutoFit/>
          </a:bodyPr>
          <a:lstStyle/>
          <a:p>
            <a:endParaRPr lang="en-US"/>
          </a:p>
        </p:txBody>
      </p:sp>
      <p:sp>
        <p:nvSpPr>
          <p:cNvPr id="30808" name="Oval 88"/>
          <p:cNvSpPr>
            <a:spLocks noChangeArrowheads="1"/>
          </p:cNvSpPr>
          <p:nvPr/>
        </p:nvSpPr>
        <p:spPr bwMode="auto">
          <a:xfrm>
            <a:off x="1547813" y="2433638"/>
            <a:ext cx="306387" cy="284162"/>
          </a:xfrm>
          <a:prstGeom prst="ellipse">
            <a:avLst/>
          </a:prstGeom>
          <a:noFill/>
          <a:ln w="25400" algn="ctr">
            <a:solidFill>
              <a:srgbClr val="FFEB55"/>
            </a:solidFill>
            <a:round/>
            <a:headEnd/>
            <a:tailEnd/>
          </a:ln>
          <a:effectLst/>
        </p:spPr>
        <p:txBody>
          <a:bodyPr wrap="none" anchor="ctr">
            <a:spAutoFit/>
          </a:bodyPr>
          <a:lstStyle/>
          <a:p>
            <a:endParaRPr lang="en-US"/>
          </a:p>
        </p:txBody>
      </p:sp>
      <p:sp>
        <p:nvSpPr>
          <p:cNvPr id="30809" name="Oval 89"/>
          <p:cNvSpPr>
            <a:spLocks noChangeArrowheads="1"/>
          </p:cNvSpPr>
          <p:nvPr/>
        </p:nvSpPr>
        <p:spPr bwMode="auto">
          <a:xfrm>
            <a:off x="1836738" y="2433638"/>
            <a:ext cx="306387" cy="284162"/>
          </a:xfrm>
          <a:prstGeom prst="ellipse">
            <a:avLst/>
          </a:prstGeom>
          <a:noFill/>
          <a:ln w="25400" algn="ctr">
            <a:solidFill>
              <a:srgbClr val="FFEB55"/>
            </a:solidFill>
            <a:round/>
            <a:headEnd/>
            <a:tailEnd/>
          </a:ln>
          <a:effectLst/>
        </p:spPr>
        <p:txBody>
          <a:bodyPr wrap="none" anchor="ctr">
            <a:spAutoFit/>
          </a:bodyPr>
          <a:lstStyle/>
          <a:p>
            <a:endParaRPr lang="en-US"/>
          </a:p>
        </p:txBody>
      </p:sp>
      <p:cxnSp>
        <p:nvCxnSpPr>
          <p:cNvPr id="30810" name="AutoShape 90"/>
          <p:cNvCxnSpPr>
            <a:cxnSpLocks noChangeShapeType="1"/>
          </p:cNvCxnSpPr>
          <p:nvPr/>
        </p:nvCxnSpPr>
        <p:spPr bwMode="auto">
          <a:xfrm flipH="1">
            <a:off x="1709738" y="2149475"/>
            <a:ext cx="1587" cy="292100"/>
          </a:xfrm>
          <a:prstGeom prst="straightConnector1">
            <a:avLst/>
          </a:prstGeom>
          <a:noFill/>
          <a:ln w="25400">
            <a:solidFill>
              <a:srgbClr val="FFEB55"/>
            </a:solidFill>
            <a:round/>
            <a:headEnd/>
            <a:tailEnd/>
          </a:ln>
          <a:effectLst/>
        </p:spPr>
      </p:cxnSp>
      <p:cxnSp>
        <p:nvCxnSpPr>
          <p:cNvPr id="30811" name="AutoShape 91"/>
          <p:cNvCxnSpPr>
            <a:cxnSpLocks noChangeShapeType="1"/>
          </p:cNvCxnSpPr>
          <p:nvPr/>
        </p:nvCxnSpPr>
        <p:spPr bwMode="auto">
          <a:xfrm flipH="1">
            <a:off x="2085975" y="2138363"/>
            <a:ext cx="192088" cy="339725"/>
          </a:xfrm>
          <a:prstGeom prst="straightConnector1">
            <a:avLst/>
          </a:prstGeom>
          <a:noFill/>
          <a:ln w="25400">
            <a:solidFill>
              <a:srgbClr val="FFEB55"/>
            </a:solidFill>
            <a:round/>
            <a:headEnd/>
            <a:tailEnd/>
          </a:ln>
          <a:effectLst/>
        </p:spPr>
      </p:cxnSp>
      <p:sp>
        <p:nvSpPr>
          <p:cNvPr id="30815" name="Text Box 95"/>
          <p:cNvSpPr txBox="1">
            <a:spLocks noChangeArrowheads="1"/>
          </p:cNvSpPr>
          <p:nvPr/>
        </p:nvSpPr>
        <p:spPr bwMode="invGray">
          <a:xfrm>
            <a:off x="615950" y="4467225"/>
            <a:ext cx="8407400" cy="498475"/>
          </a:xfrm>
          <a:prstGeom prst="rect">
            <a:avLst/>
          </a:prstGeom>
          <a:noFill/>
          <a:ln w="9525">
            <a:noFill/>
            <a:miter lim="800000"/>
            <a:headEnd/>
            <a:tailEnd/>
          </a:ln>
          <a:effectLst/>
        </p:spPr>
        <p:txBody>
          <a:bodyPr/>
          <a:lstStyle/>
          <a:p>
            <a:pPr>
              <a:spcBef>
                <a:spcPct val="20000"/>
              </a:spcBef>
              <a:tabLst>
                <a:tab pos="1371600" algn="l"/>
                <a:tab pos="2400300" algn="l"/>
                <a:tab pos="5943600" algn="l"/>
              </a:tabLst>
            </a:pPr>
            <a:r>
              <a:rPr lang="en-US" b="1">
                <a:solidFill>
                  <a:srgbClr val="FFEB55"/>
                </a:solidFill>
              </a:rPr>
              <a:t>Answer:	</a:t>
            </a:r>
            <a:r>
              <a:rPr lang="en-US"/>
              <a:t>The GCF of </a:t>
            </a:r>
            <a:r>
              <a:rPr lang="en-US" sz="2800">
                <a:latin typeface="Times New Roman" pitchFamily="18" charset="0"/>
              </a:rPr>
              <a:t>12</a:t>
            </a:r>
            <a:r>
              <a:rPr lang="en-US"/>
              <a:t> and </a:t>
            </a:r>
            <a:r>
              <a:rPr lang="en-US" sz="2800">
                <a:latin typeface="Times New Roman" pitchFamily="18" charset="0"/>
              </a:rPr>
              <a:t>18</a:t>
            </a:r>
            <a:r>
              <a:rPr lang="en-US"/>
              <a:t> is </a:t>
            </a:r>
            <a:r>
              <a:rPr lang="en-US" sz="2800">
                <a:latin typeface="Times New Roman" pitchFamily="18" charset="0"/>
              </a:rPr>
              <a:t>6</a:t>
            </a:r>
            <a:r>
              <a:rPr lang="en-US"/>
              <a:t>.</a:t>
            </a:r>
            <a:r>
              <a:rPr lang="en-US" b="1">
                <a:solidFill>
                  <a:srgbClr val="FFEB55"/>
                </a:solidFill>
              </a:rPr>
              <a:t>	</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793"/>
                                        </p:tgtEl>
                                        <p:attrNameLst>
                                          <p:attrName>style.visibility</p:attrName>
                                        </p:attrNameLst>
                                      </p:cBhvr>
                                      <p:to>
                                        <p:strVal val="visible"/>
                                      </p:to>
                                    </p:set>
                                    <p:animEffect transition="in" filter="barn(outVertical)">
                                      <p:cBhvr>
                                        <p:cTn id="7" dur="500"/>
                                        <p:tgtEl>
                                          <p:spTgt spid="3079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96"/>
                                        </p:tgtEl>
                                        <p:attrNameLst>
                                          <p:attrName>style.visibility</p:attrName>
                                        </p:attrNameLst>
                                      </p:cBhvr>
                                      <p:to>
                                        <p:strVal val="visible"/>
                                      </p:to>
                                    </p:set>
                                    <p:animEffect transition="in" filter="wipe(left)">
                                      <p:cBhvr>
                                        <p:cTn id="11" dur="500"/>
                                        <p:tgtEl>
                                          <p:spTgt spid="3079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805"/>
                                        </p:tgtEl>
                                        <p:attrNameLst>
                                          <p:attrName>style.visibility</p:attrName>
                                        </p:attrNameLst>
                                      </p:cBhvr>
                                      <p:to>
                                        <p:strVal val="visible"/>
                                      </p:to>
                                    </p:set>
                                    <p:animEffect transition="in" filter="wipe(left)">
                                      <p:cBhvr>
                                        <p:cTn id="16" dur="500"/>
                                        <p:tgtEl>
                                          <p:spTgt spid="3080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803"/>
                                        </p:tgtEl>
                                        <p:attrNameLst>
                                          <p:attrName>style.visibility</p:attrName>
                                        </p:attrNameLst>
                                      </p:cBhvr>
                                      <p:to>
                                        <p:strVal val="visible"/>
                                      </p:to>
                                    </p:set>
                                    <p:animEffect transition="in" filter="wipe(left)">
                                      <p:cBhvr>
                                        <p:cTn id="21" dur="500"/>
                                        <p:tgtEl>
                                          <p:spTgt spid="3080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807"/>
                                        </p:tgtEl>
                                        <p:attrNameLst>
                                          <p:attrName>style.visibility</p:attrName>
                                        </p:attrNameLst>
                                      </p:cBhvr>
                                      <p:to>
                                        <p:strVal val="visible"/>
                                      </p:to>
                                    </p:set>
                                    <p:animEffect transition="in" filter="wipe(left)">
                                      <p:cBhvr>
                                        <p:cTn id="26" dur="500"/>
                                        <p:tgtEl>
                                          <p:spTgt spid="3080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808"/>
                                        </p:tgtEl>
                                        <p:attrNameLst>
                                          <p:attrName>style.visibility</p:attrName>
                                        </p:attrNameLst>
                                      </p:cBhvr>
                                      <p:to>
                                        <p:strVal val="visible"/>
                                      </p:to>
                                    </p:set>
                                    <p:animEffect transition="in" filter="wipe(left)">
                                      <p:cBhvr>
                                        <p:cTn id="31" dur="500"/>
                                        <p:tgtEl>
                                          <p:spTgt spid="30808"/>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30810"/>
                                        </p:tgtEl>
                                        <p:attrNameLst>
                                          <p:attrName>style.visibility</p:attrName>
                                        </p:attrNameLst>
                                      </p:cBhvr>
                                      <p:to>
                                        <p:strVal val="visible"/>
                                      </p:to>
                                    </p:set>
                                    <p:animEffect transition="in" filter="wipe(up)">
                                      <p:cBhvr>
                                        <p:cTn id="35" dur="500"/>
                                        <p:tgtEl>
                                          <p:spTgt spid="308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806"/>
                                        </p:tgtEl>
                                        <p:attrNameLst>
                                          <p:attrName>style.visibility</p:attrName>
                                        </p:attrNameLst>
                                      </p:cBhvr>
                                      <p:to>
                                        <p:strVal val="visible"/>
                                      </p:to>
                                    </p:set>
                                    <p:animEffect transition="in" filter="wipe(left)">
                                      <p:cBhvr>
                                        <p:cTn id="40" dur="500"/>
                                        <p:tgtEl>
                                          <p:spTgt spid="3080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0809"/>
                                        </p:tgtEl>
                                        <p:attrNameLst>
                                          <p:attrName>style.visibility</p:attrName>
                                        </p:attrNameLst>
                                      </p:cBhvr>
                                      <p:to>
                                        <p:strVal val="visible"/>
                                      </p:to>
                                    </p:set>
                                    <p:animEffect transition="in" filter="wipe(left)">
                                      <p:cBhvr>
                                        <p:cTn id="45" dur="500"/>
                                        <p:tgtEl>
                                          <p:spTgt spid="30809"/>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30811"/>
                                        </p:tgtEl>
                                        <p:attrNameLst>
                                          <p:attrName>style.visibility</p:attrName>
                                        </p:attrNameLst>
                                      </p:cBhvr>
                                      <p:to>
                                        <p:strVal val="visible"/>
                                      </p:to>
                                    </p:set>
                                    <p:animEffect transition="in" filter="wipe(up)">
                                      <p:cBhvr>
                                        <p:cTn id="49" dur="500"/>
                                        <p:tgtEl>
                                          <p:spTgt spid="308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813"/>
                                        </p:tgtEl>
                                        <p:attrNameLst>
                                          <p:attrName>style.visibility</p:attrName>
                                        </p:attrNameLst>
                                      </p:cBhvr>
                                      <p:to>
                                        <p:strVal val="visible"/>
                                      </p:to>
                                    </p:set>
                                    <p:animEffect transition="in" filter="wipe(left)">
                                      <p:cBhvr>
                                        <p:cTn id="54" dur="500"/>
                                        <p:tgtEl>
                                          <p:spTgt spid="308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0815"/>
                                        </p:tgtEl>
                                        <p:attrNameLst>
                                          <p:attrName>style.visibility</p:attrName>
                                        </p:attrNameLst>
                                      </p:cBhvr>
                                      <p:to>
                                        <p:strVal val="visible"/>
                                      </p:to>
                                    </p:set>
                                    <p:animEffect transition="in" filter="wipe(left)">
                                      <p:cBhvr>
                                        <p:cTn id="59" dur="500"/>
                                        <p:tgtEl>
                                          <p:spTgt spid="30815"/>
                                        </p:tgtEl>
                                      </p:cBhvr>
                                    </p:animEffect>
                                  </p:childTnLst>
                                </p:cTn>
                              </p:par>
                            </p:childTnLst>
                          </p:cTn>
                        </p:par>
                        <p:par>
                          <p:cTn id="60" fill="hold">
                            <p:stCondLst>
                              <p:cond delay="500"/>
                            </p:stCondLst>
                            <p:childTnLst>
                              <p:par>
                                <p:cTn id="61" presetID="4" presetClass="entr" presetSubtype="32" fill="hold" nodeType="afterEffect">
                                  <p:stCondLst>
                                    <p:cond delay="0"/>
                                  </p:stCondLst>
                                  <p:childTnLst>
                                    <p:set>
                                      <p:cBhvr>
                                        <p:cTn id="62" dur="1" fill="hold">
                                          <p:stCondLst>
                                            <p:cond delay="0"/>
                                          </p:stCondLst>
                                        </p:cTn>
                                        <p:tgtEl>
                                          <p:spTgt spid="30791"/>
                                        </p:tgtEl>
                                        <p:attrNameLst>
                                          <p:attrName>style.visibility</p:attrName>
                                        </p:attrNameLst>
                                      </p:cBhvr>
                                      <p:to>
                                        <p:strVal val="visible"/>
                                      </p:to>
                                    </p:set>
                                    <p:animEffect transition="in" filter="box(out)">
                                      <p:cBhvr>
                                        <p:cTn id="63" dur="500"/>
                                        <p:tgtEl>
                                          <p:spTgt spid="30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6" grpId="0" autoUpdateAnimBg="0"/>
      <p:bldP spid="30803" grpId="0" autoUpdateAnimBg="0"/>
      <p:bldP spid="30806" grpId="0" animBg="1"/>
      <p:bldP spid="30807" grpId="0" animBg="1"/>
      <p:bldP spid="30808" grpId="0" animBg="1"/>
      <p:bldP spid="30809" grpId="0" animBg="1"/>
      <p:bldP spid="3081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4285" name="Group 45"/>
          <p:cNvGrpSpPr>
            <a:grpSpLocks/>
          </p:cNvGrpSpPr>
          <p:nvPr/>
        </p:nvGrpSpPr>
        <p:grpSpPr bwMode="auto">
          <a:xfrm>
            <a:off x="712788" y="1800225"/>
            <a:ext cx="7929562" cy="917575"/>
            <a:chOff x="449" y="1134"/>
            <a:chExt cx="4995" cy="578"/>
          </a:xfrm>
        </p:grpSpPr>
        <p:pic>
          <p:nvPicPr>
            <p:cNvPr id="394278" name="Picture 38" descr="09-01-51"/>
            <p:cNvPicPr>
              <a:picLocks noChangeAspect="1" noChangeArrowheads="1"/>
            </p:cNvPicPr>
            <p:nvPr/>
          </p:nvPicPr>
          <p:blipFill>
            <a:blip r:embed="rId3" cstate="print"/>
            <a:srcRect/>
            <a:stretch>
              <a:fillRect/>
            </a:stretch>
          </p:blipFill>
          <p:spPr bwMode="invGray">
            <a:xfrm>
              <a:off x="1111" y="1532"/>
              <a:ext cx="1188" cy="180"/>
            </a:xfrm>
            <a:prstGeom prst="rect">
              <a:avLst/>
            </a:prstGeom>
            <a:noFill/>
          </p:spPr>
        </p:pic>
        <p:pic>
          <p:nvPicPr>
            <p:cNvPr id="394276" name="Picture 36" descr="09-01-49"/>
            <p:cNvPicPr>
              <a:picLocks noChangeAspect="1" noChangeArrowheads="1"/>
            </p:cNvPicPr>
            <p:nvPr/>
          </p:nvPicPr>
          <p:blipFill>
            <a:blip r:embed="rId4" cstate="print"/>
            <a:srcRect/>
            <a:stretch>
              <a:fillRect/>
            </a:stretch>
          </p:blipFill>
          <p:spPr bwMode="invGray">
            <a:xfrm>
              <a:off x="1108" y="1176"/>
              <a:ext cx="1191" cy="180"/>
            </a:xfrm>
            <a:prstGeom prst="rect">
              <a:avLst/>
            </a:prstGeom>
            <a:noFill/>
          </p:spPr>
        </p:pic>
        <p:sp>
          <p:nvSpPr>
            <p:cNvPr id="394264" name="Text Box 24"/>
            <p:cNvSpPr txBox="1">
              <a:spLocks noChangeArrowheads="1"/>
            </p:cNvSpPr>
            <p:nvPr/>
          </p:nvSpPr>
          <p:spPr bwMode="auto">
            <a:xfrm>
              <a:off x="2565" y="1150"/>
              <a:ext cx="2879" cy="265"/>
            </a:xfrm>
            <a:prstGeom prst="rect">
              <a:avLst/>
            </a:prstGeom>
            <a:noFill/>
            <a:ln w="9525" algn="ctr">
              <a:noFill/>
              <a:miter lim="800000"/>
              <a:headEnd/>
              <a:tailEnd/>
            </a:ln>
            <a:effectLst/>
          </p:spPr>
          <p:txBody>
            <a:bodyPr>
              <a:spAutoFit/>
            </a:bodyPr>
            <a:lstStyle/>
            <a:p>
              <a:r>
                <a:rPr lang="en-US"/>
                <a:t>Factor each number.</a:t>
              </a:r>
            </a:p>
          </p:txBody>
        </p:sp>
        <p:pic>
          <p:nvPicPr>
            <p:cNvPr id="394275" name="Picture 35" descr="09-01-48"/>
            <p:cNvPicPr>
              <a:picLocks noChangeAspect="1" noChangeArrowheads="1"/>
            </p:cNvPicPr>
            <p:nvPr/>
          </p:nvPicPr>
          <p:blipFill>
            <a:blip r:embed="rId5" cstate="print"/>
            <a:srcRect/>
            <a:stretch>
              <a:fillRect/>
            </a:stretch>
          </p:blipFill>
          <p:spPr bwMode="invGray">
            <a:xfrm>
              <a:off x="455" y="1134"/>
              <a:ext cx="543" cy="222"/>
            </a:xfrm>
            <a:prstGeom prst="rect">
              <a:avLst/>
            </a:prstGeom>
            <a:noFill/>
          </p:spPr>
        </p:pic>
        <p:pic>
          <p:nvPicPr>
            <p:cNvPr id="394277" name="Picture 37" descr="09-01-50"/>
            <p:cNvPicPr>
              <a:picLocks noChangeAspect="1" noChangeArrowheads="1"/>
            </p:cNvPicPr>
            <p:nvPr/>
          </p:nvPicPr>
          <p:blipFill>
            <a:blip r:embed="rId6" cstate="print"/>
            <a:srcRect/>
            <a:stretch>
              <a:fillRect/>
            </a:stretch>
          </p:blipFill>
          <p:spPr bwMode="invGray">
            <a:xfrm>
              <a:off x="449" y="1490"/>
              <a:ext cx="615" cy="222"/>
            </a:xfrm>
            <a:prstGeom prst="rect">
              <a:avLst/>
            </a:prstGeom>
            <a:noFill/>
          </p:spPr>
        </p:pic>
      </p:grpSp>
      <p:sp>
        <p:nvSpPr>
          <p:cNvPr id="394242" name="Rectangle 2"/>
          <p:cNvSpPr>
            <a:spLocks noGrp="1" noChangeArrowheads="1"/>
          </p:cNvSpPr>
          <p:nvPr>
            <p:ph type="title"/>
          </p:nvPr>
        </p:nvSpPr>
        <p:spPr>
          <a:xfrm>
            <a:off x="898525" y="7018338"/>
            <a:ext cx="8229600" cy="296862"/>
          </a:xfrm>
        </p:spPr>
        <p:txBody>
          <a:bodyPr/>
          <a:lstStyle/>
          <a:p>
            <a:pPr algn="r"/>
            <a:r>
              <a:rPr lang="en-US" sz="1200"/>
              <a:t>Example 1-5a</a:t>
            </a:r>
          </a:p>
        </p:txBody>
      </p:sp>
      <p:sp>
        <p:nvSpPr>
          <p:cNvPr id="39424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94244" name="Rectangle 4"/>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394245"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394246" name="Picture 6" descr="next">
            <a:hlinkClick r:id="" action="ppaction://hlinkshowjump?jump=nextslide" highlightClick="1"/>
          </p:cNvPr>
          <p:cNvPicPr>
            <a:picLocks noChangeAspect="1" noChangeArrowheads="1"/>
          </p:cNvPicPr>
          <p:nvPr/>
        </p:nvPicPr>
        <p:blipFill>
          <a:blip r:embed="rId7" cstate="print"/>
          <a:srcRect/>
          <a:stretch>
            <a:fillRect/>
          </a:stretch>
        </p:blipFill>
        <p:spPr bwMode="auto">
          <a:xfrm>
            <a:off x="8518525" y="6470650"/>
            <a:ext cx="347663" cy="342900"/>
          </a:xfrm>
          <a:prstGeom prst="rect">
            <a:avLst/>
          </a:prstGeom>
          <a:noFill/>
        </p:spPr>
      </p:pic>
      <p:pic>
        <p:nvPicPr>
          <p:cNvPr id="394247" name="Picture 7" descr="back">
            <a:hlinkClick r:id="" action="ppaction://hlinkshowjump?jump=previousslide" highlightClick="1"/>
          </p:cNvPr>
          <p:cNvPicPr>
            <a:picLocks noChangeAspect="1" noChangeArrowheads="1"/>
          </p:cNvPicPr>
          <p:nvPr/>
        </p:nvPicPr>
        <p:blipFill>
          <a:blip r:embed="rId8" cstate="print"/>
          <a:srcRect/>
          <a:stretch>
            <a:fillRect/>
          </a:stretch>
        </p:blipFill>
        <p:spPr bwMode="auto">
          <a:xfrm>
            <a:off x="8126413" y="6470650"/>
            <a:ext cx="347662" cy="342900"/>
          </a:xfrm>
          <a:prstGeom prst="rect">
            <a:avLst/>
          </a:prstGeom>
          <a:noFill/>
        </p:spPr>
      </p:pic>
      <p:pic>
        <p:nvPicPr>
          <p:cNvPr id="394248" name="Picture 8" descr="secstart">
            <a:hlinkClick r:id="rId9" action="ppaction://hlinksldjump" highlightClick="1"/>
          </p:cNvPr>
          <p:cNvPicPr>
            <a:picLocks noChangeAspect="1" noChangeArrowheads="1"/>
          </p:cNvPicPr>
          <p:nvPr/>
        </p:nvPicPr>
        <p:blipFill>
          <a:blip r:embed="rId10" cstate="print"/>
          <a:srcRect/>
          <a:stretch>
            <a:fillRect/>
          </a:stretch>
        </p:blipFill>
        <p:spPr bwMode="auto">
          <a:xfrm>
            <a:off x="7723188" y="6470650"/>
            <a:ext cx="347662" cy="342900"/>
          </a:xfrm>
          <a:prstGeom prst="rect">
            <a:avLst/>
          </a:prstGeom>
          <a:noFill/>
        </p:spPr>
      </p:pic>
      <p:pic>
        <p:nvPicPr>
          <p:cNvPr id="394249" name="Picture 9" descr="home">
            <a:hlinkClick r:id="rId11" action="ppaction://hlinksldjump" highlightClick="1"/>
          </p:cNvPr>
          <p:cNvPicPr>
            <a:picLocks noChangeAspect="1" noChangeArrowheads="1"/>
          </p:cNvPicPr>
          <p:nvPr/>
        </p:nvPicPr>
        <p:blipFill>
          <a:blip r:embed="rId12" cstate="print"/>
          <a:srcRect/>
          <a:stretch>
            <a:fillRect/>
          </a:stretch>
        </p:blipFill>
        <p:spPr bwMode="auto">
          <a:xfrm>
            <a:off x="7331075" y="6470650"/>
            <a:ext cx="347663" cy="342900"/>
          </a:xfrm>
          <a:prstGeom prst="rect">
            <a:avLst/>
          </a:prstGeom>
          <a:noFill/>
        </p:spPr>
      </p:pic>
      <p:pic>
        <p:nvPicPr>
          <p:cNvPr id="394250" name="Picture 10" descr="help">
            <a:hlinkClick r:id="rId13" action="ppaction://program" highlightClick="1"/>
          </p:cNvPr>
          <p:cNvPicPr>
            <a:picLocks noChangeAspect="1" noChangeArrowheads="1"/>
          </p:cNvPicPr>
          <p:nvPr/>
        </p:nvPicPr>
        <p:blipFill>
          <a:blip r:embed="rId14" cstate="print"/>
          <a:srcRect/>
          <a:stretch>
            <a:fillRect/>
          </a:stretch>
        </p:blipFill>
        <p:spPr bwMode="auto">
          <a:xfrm>
            <a:off x="6927850" y="6470650"/>
            <a:ext cx="347663" cy="342900"/>
          </a:xfrm>
          <a:prstGeom prst="rect">
            <a:avLst/>
          </a:prstGeom>
          <a:noFill/>
        </p:spPr>
      </p:pic>
      <p:pic>
        <p:nvPicPr>
          <p:cNvPr id="394251" name="Picture 11" descr="5-min">
            <a:hlinkClick r:id="" action="ppaction://customshow?id=0&amp;return=true" highlightClick="1"/>
          </p:cNvPr>
          <p:cNvPicPr>
            <a:picLocks noChangeAspect="1" noChangeArrowheads="1"/>
          </p:cNvPicPr>
          <p:nvPr/>
        </p:nvPicPr>
        <p:blipFill>
          <a:blip r:embed="rId15" cstate="print"/>
          <a:srcRect/>
          <a:stretch>
            <a:fillRect/>
          </a:stretch>
        </p:blipFill>
        <p:spPr bwMode="auto">
          <a:xfrm>
            <a:off x="2524125" y="6465888"/>
            <a:ext cx="1663700" cy="347662"/>
          </a:xfrm>
          <a:prstGeom prst="rect">
            <a:avLst/>
          </a:prstGeom>
          <a:noFill/>
        </p:spPr>
      </p:pic>
      <p:pic>
        <p:nvPicPr>
          <p:cNvPr id="394252" name="Picture 12" descr="stop sign 3"/>
          <p:cNvPicPr>
            <a:picLocks noChangeAspect="1" noChangeArrowheads="1"/>
          </p:cNvPicPr>
          <p:nvPr/>
        </p:nvPicPr>
        <p:blipFill>
          <a:blip r:embed="rId16" cstate="print"/>
          <a:srcRect/>
          <a:stretch>
            <a:fillRect/>
          </a:stretch>
        </p:blipFill>
        <p:spPr bwMode="invGray">
          <a:xfrm>
            <a:off x="7524750" y="5876925"/>
            <a:ext cx="1252538" cy="485775"/>
          </a:xfrm>
          <a:prstGeom prst="rect">
            <a:avLst/>
          </a:prstGeom>
          <a:noFill/>
        </p:spPr>
      </p:pic>
      <p:pic>
        <p:nvPicPr>
          <p:cNvPr id="394253" name="Picture 13" descr="9-1"/>
          <p:cNvPicPr>
            <a:picLocks noChangeAspect="1" noChangeArrowheads="1"/>
          </p:cNvPicPr>
          <p:nvPr/>
        </p:nvPicPr>
        <p:blipFill>
          <a:blip r:embed="rId17" cstate="print"/>
          <a:srcRect/>
          <a:stretch>
            <a:fillRect/>
          </a:stretch>
        </p:blipFill>
        <p:spPr bwMode="hidden">
          <a:xfrm>
            <a:off x="7212013" y="100013"/>
            <a:ext cx="1695450" cy="276225"/>
          </a:xfrm>
          <a:prstGeom prst="rect">
            <a:avLst/>
          </a:prstGeom>
          <a:noFill/>
        </p:spPr>
      </p:pic>
      <p:pic>
        <p:nvPicPr>
          <p:cNvPr id="394255" name="Picture 15" descr="example 5b"/>
          <p:cNvPicPr>
            <a:picLocks noChangeAspect="1" noChangeArrowheads="1"/>
          </p:cNvPicPr>
          <p:nvPr/>
        </p:nvPicPr>
        <p:blipFill>
          <a:blip r:embed="rId18" cstate="print"/>
          <a:srcRect/>
          <a:stretch>
            <a:fillRect/>
          </a:stretch>
        </p:blipFill>
        <p:spPr bwMode="auto">
          <a:xfrm>
            <a:off x="630238" y="739775"/>
            <a:ext cx="1938337" cy="476250"/>
          </a:xfrm>
          <a:prstGeom prst="rect">
            <a:avLst/>
          </a:prstGeom>
          <a:noFill/>
        </p:spPr>
      </p:pic>
      <p:sp>
        <p:nvSpPr>
          <p:cNvPr id="394265" name="Text Box 25"/>
          <p:cNvSpPr txBox="1">
            <a:spLocks noChangeArrowheads="1"/>
          </p:cNvSpPr>
          <p:nvPr/>
        </p:nvSpPr>
        <p:spPr bwMode="auto">
          <a:xfrm>
            <a:off x="4071938" y="2374900"/>
            <a:ext cx="5108575" cy="420688"/>
          </a:xfrm>
          <a:prstGeom prst="rect">
            <a:avLst/>
          </a:prstGeom>
          <a:noFill/>
          <a:ln w="9525" algn="ctr">
            <a:noFill/>
            <a:miter lim="800000"/>
            <a:headEnd/>
            <a:tailEnd/>
          </a:ln>
          <a:effectLst/>
        </p:spPr>
        <p:txBody>
          <a:bodyPr>
            <a:spAutoFit/>
          </a:bodyPr>
          <a:lstStyle/>
          <a:p>
            <a:r>
              <a:rPr lang="en-US"/>
              <a:t>Circle the common prime factors.</a:t>
            </a:r>
          </a:p>
        </p:txBody>
      </p:sp>
      <p:sp>
        <p:nvSpPr>
          <p:cNvPr id="394266" name="Oval 26"/>
          <p:cNvSpPr>
            <a:spLocks noChangeArrowheads="1"/>
          </p:cNvSpPr>
          <p:nvPr/>
        </p:nvSpPr>
        <p:spPr bwMode="auto">
          <a:xfrm>
            <a:off x="2797175" y="1854200"/>
            <a:ext cx="306388"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4267" name="Oval 27"/>
          <p:cNvSpPr>
            <a:spLocks noChangeArrowheads="1"/>
          </p:cNvSpPr>
          <p:nvPr/>
        </p:nvSpPr>
        <p:spPr bwMode="auto">
          <a:xfrm>
            <a:off x="1960563" y="18542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4268" name="Oval 28"/>
          <p:cNvSpPr>
            <a:spLocks noChangeArrowheads="1"/>
          </p:cNvSpPr>
          <p:nvPr/>
        </p:nvSpPr>
        <p:spPr bwMode="auto">
          <a:xfrm>
            <a:off x="1941513" y="2443163"/>
            <a:ext cx="306387" cy="284162"/>
          </a:xfrm>
          <a:prstGeom prst="ellipse">
            <a:avLst/>
          </a:prstGeom>
          <a:noFill/>
          <a:ln w="25400" algn="ctr">
            <a:solidFill>
              <a:srgbClr val="FFEB55"/>
            </a:solidFill>
            <a:round/>
            <a:headEnd/>
            <a:tailEnd/>
          </a:ln>
          <a:effectLst/>
        </p:spPr>
        <p:txBody>
          <a:bodyPr wrap="none" anchor="ctr">
            <a:spAutoFit/>
          </a:bodyPr>
          <a:lstStyle/>
          <a:p>
            <a:endParaRPr lang="en-US"/>
          </a:p>
        </p:txBody>
      </p:sp>
      <p:sp>
        <p:nvSpPr>
          <p:cNvPr id="394269" name="Oval 29"/>
          <p:cNvSpPr>
            <a:spLocks noChangeArrowheads="1"/>
          </p:cNvSpPr>
          <p:nvPr/>
        </p:nvSpPr>
        <p:spPr bwMode="auto">
          <a:xfrm>
            <a:off x="2509838" y="2443163"/>
            <a:ext cx="306387" cy="284162"/>
          </a:xfrm>
          <a:prstGeom prst="ellipse">
            <a:avLst/>
          </a:prstGeom>
          <a:noFill/>
          <a:ln w="25400" algn="ctr">
            <a:solidFill>
              <a:srgbClr val="FFEB55"/>
            </a:solidFill>
            <a:round/>
            <a:headEnd/>
            <a:tailEnd/>
          </a:ln>
          <a:effectLst/>
        </p:spPr>
        <p:txBody>
          <a:bodyPr wrap="none" anchor="ctr">
            <a:spAutoFit/>
          </a:bodyPr>
          <a:lstStyle/>
          <a:p>
            <a:endParaRPr lang="en-US"/>
          </a:p>
        </p:txBody>
      </p:sp>
      <p:cxnSp>
        <p:nvCxnSpPr>
          <p:cNvPr id="394270" name="AutoShape 30"/>
          <p:cNvCxnSpPr>
            <a:cxnSpLocks noChangeShapeType="1"/>
          </p:cNvCxnSpPr>
          <p:nvPr/>
        </p:nvCxnSpPr>
        <p:spPr bwMode="auto">
          <a:xfrm flipH="1">
            <a:off x="2103438" y="2149475"/>
            <a:ext cx="1587" cy="292100"/>
          </a:xfrm>
          <a:prstGeom prst="straightConnector1">
            <a:avLst/>
          </a:prstGeom>
          <a:noFill/>
          <a:ln w="25400">
            <a:solidFill>
              <a:srgbClr val="FFEB55"/>
            </a:solidFill>
            <a:round/>
            <a:headEnd/>
            <a:tailEnd/>
          </a:ln>
          <a:effectLst/>
        </p:spPr>
      </p:cxnSp>
      <p:cxnSp>
        <p:nvCxnSpPr>
          <p:cNvPr id="394271" name="AutoShape 31"/>
          <p:cNvCxnSpPr>
            <a:cxnSpLocks noChangeShapeType="1"/>
          </p:cNvCxnSpPr>
          <p:nvPr/>
        </p:nvCxnSpPr>
        <p:spPr bwMode="auto">
          <a:xfrm flipH="1">
            <a:off x="2759075" y="2157413"/>
            <a:ext cx="192088" cy="339725"/>
          </a:xfrm>
          <a:prstGeom prst="straightConnector1">
            <a:avLst/>
          </a:prstGeom>
          <a:noFill/>
          <a:ln w="25400">
            <a:solidFill>
              <a:srgbClr val="FFEB55"/>
            </a:solidFill>
            <a:round/>
            <a:headEnd/>
            <a:tailEnd/>
          </a:ln>
          <a:effectLst/>
        </p:spPr>
      </p:cxnSp>
      <p:grpSp>
        <p:nvGrpSpPr>
          <p:cNvPr id="394274" name="Group 34"/>
          <p:cNvGrpSpPr>
            <a:grpSpLocks/>
          </p:cNvGrpSpPr>
          <p:nvPr/>
        </p:nvGrpSpPr>
        <p:grpSpPr bwMode="auto">
          <a:xfrm>
            <a:off x="615950" y="1249363"/>
            <a:ext cx="8372475" cy="476250"/>
            <a:chOff x="388" y="787"/>
            <a:chExt cx="5274" cy="300"/>
          </a:xfrm>
        </p:grpSpPr>
        <p:sp>
          <p:nvSpPr>
            <p:cNvPr id="394256" name="Text Box 16"/>
            <p:cNvSpPr txBox="1">
              <a:spLocks noChangeArrowheads="1"/>
            </p:cNvSpPr>
            <p:nvPr/>
          </p:nvSpPr>
          <p:spPr bwMode="auto">
            <a:xfrm>
              <a:off x="388" y="787"/>
              <a:ext cx="5274" cy="300"/>
            </a:xfrm>
            <a:prstGeom prst="rect">
              <a:avLst/>
            </a:prstGeom>
            <a:noFill/>
            <a:ln w="9525" algn="ctr">
              <a:noFill/>
              <a:miter lim="800000"/>
              <a:headEnd/>
              <a:tailEnd/>
            </a:ln>
            <a:effectLst/>
          </p:spPr>
          <p:txBody>
            <a:bodyPr>
              <a:spAutoFit/>
            </a:bodyPr>
            <a:lstStyle/>
            <a:p>
              <a:pPr>
                <a:tabLst>
                  <a:tab pos="2000250" algn="l"/>
                  <a:tab pos="4914900" algn="l"/>
                </a:tabLst>
              </a:pPr>
              <a:r>
                <a:rPr lang="en-US" b="1">
                  <a:solidFill>
                    <a:srgbClr val="FFEB55"/>
                  </a:solidFill>
                </a:rPr>
                <a:t>Find the GCF of	</a:t>
              </a:r>
              <a:r>
                <a:rPr lang="en-US" sz="2800">
                  <a:solidFill>
                    <a:srgbClr val="FFEB55"/>
                  </a:solidFill>
                  <a:latin typeface="Times New Roman" pitchFamily="18" charset="0"/>
                </a:rPr>
                <a:t>.</a:t>
              </a:r>
            </a:p>
          </p:txBody>
        </p:sp>
        <p:pic>
          <p:nvPicPr>
            <p:cNvPr id="394273" name="Picture 33" descr="09-01-47"/>
            <p:cNvPicPr>
              <a:picLocks noChangeAspect="1" noChangeArrowheads="1"/>
            </p:cNvPicPr>
            <p:nvPr/>
          </p:nvPicPr>
          <p:blipFill>
            <a:blip r:embed="rId19" cstate="print"/>
            <a:srcRect/>
            <a:stretch>
              <a:fillRect/>
            </a:stretch>
          </p:blipFill>
          <p:spPr bwMode="invGray">
            <a:xfrm>
              <a:off x="1936" y="803"/>
              <a:ext cx="1610" cy="222"/>
            </a:xfrm>
            <a:prstGeom prst="rect">
              <a:avLst/>
            </a:prstGeom>
            <a:noFill/>
          </p:spPr>
        </p:pic>
      </p:grpSp>
      <p:grpSp>
        <p:nvGrpSpPr>
          <p:cNvPr id="394286" name="Group 46"/>
          <p:cNvGrpSpPr>
            <a:grpSpLocks/>
          </p:cNvGrpSpPr>
          <p:nvPr/>
        </p:nvGrpSpPr>
        <p:grpSpPr bwMode="auto">
          <a:xfrm>
            <a:off x="615950" y="3313113"/>
            <a:ext cx="8407400" cy="534987"/>
            <a:chOff x="388" y="2827"/>
            <a:chExt cx="5296" cy="337"/>
          </a:xfrm>
        </p:grpSpPr>
        <p:sp>
          <p:nvSpPr>
            <p:cNvPr id="394272" name="Text Box 32"/>
            <p:cNvSpPr txBox="1">
              <a:spLocks noChangeArrowheads="1"/>
            </p:cNvSpPr>
            <p:nvPr/>
          </p:nvSpPr>
          <p:spPr bwMode="invGray">
            <a:xfrm>
              <a:off x="388" y="2850"/>
              <a:ext cx="5296" cy="314"/>
            </a:xfrm>
            <a:prstGeom prst="rect">
              <a:avLst/>
            </a:prstGeom>
            <a:noFill/>
            <a:ln w="9525">
              <a:noFill/>
              <a:miter lim="800000"/>
              <a:headEnd/>
              <a:tailEnd/>
            </a:ln>
            <a:effectLst/>
          </p:spPr>
          <p:txBody>
            <a:bodyPr/>
            <a:lstStyle/>
            <a:p>
              <a:pPr>
                <a:spcBef>
                  <a:spcPct val="20000"/>
                </a:spcBef>
                <a:tabLst>
                  <a:tab pos="1371600" algn="l"/>
                  <a:tab pos="2400300" algn="l"/>
                  <a:tab pos="4000500" algn="l"/>
                  <a:tab pos="5600700" algn="l"/>
                  <a:tab pos="7600950" algn="l"/>
                </a:tabLst>
              </a:pPr>
              <a:r>
                <a:rPr lang="en-US" b="1">
                  <a:solidFill>
                    <a:srgbClr val="FFEB55"/>
                  </a:solidFill>
                </a:rPr>
                <a:t>Answer:	</a:t>
              </a:r>
              <a:r>
                <a:rPr lang="en-US"/>
                <a:t>The GCF of 	and	is	.</a:t>
              </a:r>
              <a:r>
                <a:rPr lang="en-US" b="1">
                  <a:solidFill>
                    <a:srgbClr val="FFEB55"/>
                  </a:solidFill>
                </a:rPr>
                <a:t>	</a:t>
              </a:r>
              <a:endParaRPr lang="en-US"/>
            </a:p>
          </p:txBody>
        </p:sp>
        <p:pic>
          <p:nvPicPr>
            <p:cNvPr id="394279" name="Picture 39" descr="09-01-52"/>
            <p:cNvPicPr>
              <a:picLocks noChangeAspect="1" noChangeArrowheads="1"/>
            </p:cNvPicPr>
            <p:nvPr/>
          </p:nvPicPr>
          <p:blipFill>
            <a:blip r:embed="rId5" cstate="print"/>
            <a:srcRect/>
            <a:stretch>
              <a:fillRect/>
            </a:stretch>
          </p:blipFill>
          <p:spPr bwMode="invGray">
            <a:xfrm>
              <a:off x="2354" y="2833"/>
              <a:ext cx="543" cy="222"/>
            </a:xfrm>
            <a:prstGeom prst="rect">
              <a:avLst/>
            </a:prstGeom>
            <a:noFill/>
          </p:spPr>
        </p:pic>
        <p:pic>
          <p:nvPicPr>
            <p:cNvPr id="394280" name="Picture 40" descr="09-01-53"/>
            <p:cNvPicPr>
              <a:picLocks noChangeAspect="1" noChangeArrowheads="1"/>
            </p:cNvPicPr>
            <p:nvPr/>
          </p:nvPicPr>
          <p:blipFill>
            <a:blip r:embed="rId6" cstate="print"/>
            <a:srcRect/>
            <a:stretch>
              <a:fillRect/>
            </a:stretch>
          </p:blipFill>
          <p:spPr bwMode="invGray">
            <a:xfrm>
              <a:off x="3329" y="2827"/>
              <a:ext cx="615" cy="222"/>
            </a:xfrm>
            <a:prstGeom prst="rect">
              <a:avLst/>
            </a:prstGeom>
            <a:noFill/>
          </p:spPr>
        </p:pic>
        <p:pic>
          <p:nvPicPr>
            <p:cNvPr id="394281" name="Picture 41" descr="09-01-54a"/>
            <p:cNvPicPr>
              <a:picLocks noChangeAspect="1" noChangeArrowheads="1"/>
            </p:cNvPicPr>
            <p:nvPr/>
          </p:nvPicPr>
          <p:blipFill>
            <a:blip r:embed="rId20" cstate="print"/>
            <a:srcRect/>
            <a:stretch>
              <a:fillRect/>
            </a:stretch>
          </p:blipFill>
          <p:spPr bwMode="invGray">
            <a:xfrm>
              <a:off x="4150" y="2875"/>
              <a:ext cx="1107" cy="180"/>
            </a:xfrm>
            <a:prstGeom prst="rect">
              <a:avLst/>
            </a:prstGeom>
            <a:noFill/>
          </p:spPr>
        </p:pic>
      </p:grpSp>
      <p:sp>
        <p:nvSpPr>
          <p:cNvPr id="394282" name="Oval 42"/>
          <p:cNvSpPr>
            <a:spLocks noChangeArrowheads="1"/>
          </p:cNvSpPr>
          <p:nvPr/>
        </p:nvSpPr>
        <p:spPr bwMode="auto">
          <a:xfrm>
            <a:off x="3382963" y="18542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4283" name="Oval 43"/>
          <p:cNvSpPr>
            <a:spLocks noChangeArrowheads="1"/>
          </p:cNvSpPr>
          <p:nvPr/>
        </p:nvSpPr>
        <p:spPr bwMode="auto">
          <a:xfrm>
            <a:off x="2844800" y="2443163"/>
            <a:ext cx="306388" cy="284162"/>
          </a:xfrm>
          <a:prstGeom prst="ellipse">
            <a:avLst/>
          </a:prstGeom>
          <a:noFill/>
          <a:ln w="25400" algn="ctr">
            <a:solidFill>
              <a:srgbClr val="FFEB55"/>
            </a:solidFill>
            <a:round/>
            <a:headEnd/>
            <a:tailEnd/>
          </a:ln>
          <a:effectLst/>
        </p:spPr>
        <p:txBody>
          <a:bodyPr wrap="none" anchor="ctr">
            <a:spAutoFit/>
          </a:bodyPr>
          <a:lstStyle/>
          <a:p>
            <a:endParaRPr lang="en-US"/>
          </a:p>
        </p:txBody>
      </p:sp>
      <p:cxnSp>
        <p:nvCxnSpPr>
          <p:cNvPr id="394284" name="AutoShape 44"/>
          <p:cNvCxnSpPr>
            <a:cxnSpLocks noChangeShapeType="1"/>
          </p:cNvCxnSpPr>
          <p:nvPr/>
        </p:nvCxnSpPr>
        <p:spPr bwMode="auto">
          <a:xfrm flipH="1">
            <a:off x="3087688" y="2166938"/>
            <a:ext cx="449262" cy="311150"/>
          </a:xfrm>
          <a:prstGeom prst="straightConnector1">
            <a:avLst/>
          </a:prstGeom>
          <a:noFill/>
          <a:ln w="25400">
            <a:solidFill>
              <a:srgbClr val="FFEB55"/>
            </a:solidFill>
            <a:round/>
            <a:headEnd/>
            <a:tailEnd/>
          </a:ln>
          <a:effectLst/>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94255"/>
                                        </p:tgtEl>
                                        <p:attrNameLst>
                                          <p:attrName>style.visibility</p:attrName>
                                        </p:attrNameLst>
                                      </p:cBhvr>
                                      <p:to>
                                        <p:strVal val="visible"/>
                                      </p:to>
                                    </p:set>
                                    <p:animEffect transition="in" filter="barn(outVertical)">
                                      <p:cBhvr>
                                        <p:cTn id="7" dur="500"/>
                                        <p:tgtEl>
                                          <p:spTgt spid="3942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4274"/>
                                        </p:tgtEl>
                                        <p:attrNameLst>
                                          <p:attrName>style.visibility</p:attrName>
                                        </p:attrNameLst>
                                      </p:cBhvr>
                                      <p:to>
                                        <p:strVal val="visible"/>
                                      </p:to>
                                    </p:set>
                                    <p:animEffect transition="in" filter="wipe(left)">
                                      <p:cBhvr>
                                        <p:cTn id="11" dur="500"/>
                                        <p:tgtEl>
                                          <p:spTgt spid="3942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4285"/>
                                        </p:tgtEl>
                                        <p:attrNameLst>
                                          <p:attrName>style.visibility</p:attrName>
                                        </p:attrNameLst>
                                      </p:cBhvr>
                                      <p:to>
                                        <p:strVal val="visible"/>
                                      </p:to>
                                    </p:set>
                                    <p:animEffect transition="in" filter="wipe(left)">
                                      <p:cBhvr>
                                        <p:cTn id="16" dur="500"/>
                                        <p:tgtEl>
                                          <p:spTgt spid="39428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4265"/>
                                        </p:tgtEl>
                                        <p:attrNameLst>
                                          <p:attrName>style.visibility</p:attrName>
                                        </p:attrNameLst>
                                      </p:cBhvr>
                                      <p:to>
                                        <p:strVal val="visible"/>
                                      </p:to>
                                    </p:set>
                                    <p:animEffect transition="in" filter="wipe(left)">
                                      <p:cBhvr>
                                        <p:cTn id="21" dur="500"/>
                                        <p:tgtEl>
                                          <p:spTgt spid="3942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4267"/>
                                        </p:tgtEl>
                                        <p:attrNameLst>
                                          <p:attrName>style.visibility</p:attrName>
                                        </p:attrNameLst>
                                      </p:cBhvr>
                                      <p:to>
                                        <p:strVal val="visible"/>
                                      </p:to>
                                    </p:set>
                                    <p:animEffect transition="in" filter="wipe(left)">
                                      <p:cBhvr>
                                        <p:cTn id="26" dur="500"/>
                                        <p:tgtEl>
                                          <p:spTgt spid="39426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4268"/>
                                        </p:tgtEl>
                                        <p:attrNameLst>
                                          <p:attrName>style.visibility</p:attrName>
                                        </p:attrNameLst>
                                      </p:cBhvr>
                                      <p:to>
                                        <p:strVal val="visible"/>
                                      </p:to>
                                    </p:set>
                                    <p:animEffect transition="in" filter="wipe(left)">
                                      <p:cBhvr>
                                        <p:cTn id="31" dur="500"/>
                                        <p:tgtEl>
                                          <p:spTgt spid="394268"/>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394270"/>
                                        </p:tgtEl>
                                        <p:attrNameLst>
                                          <p:attrName>style.visibility</p:attrName>
                                        </p:attrNameLst>
                                      </p:cBhvr>
                                      <p:to>
                                        <p:strVal val="visible"/>
                                      </p:to>
                                    </p:set>
                                    <p:animEffect transition="in" filter="wipe(up)">
                                      <p:cBhvr>
                                        <p:cTn id="35" dur="500"/>
                                        <p:tgtEl>
                                          <p:spTgt spid="3942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94266"/>
                                        </p:tgtEl>
                                        <p:attrNameLst>
                                          <p:attrName>style.visibility</p:attrName>
                                        </p:attrNameLst>
                                      </p:cBhvr>
                                      <p:to>
                                        <p:strVal val="visible"/>
                                      </p:to>
                                    </p:set>
                                    <p:animEffect transition="in" filter="wipe(left)">
                                      <p:cBhvr>
                                        <p:cTn id="40" dur="500"/>
                                        <p:tgtEl>
                                          <p:spTgt spid="39426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94269"/>
                                        </p:tgtEl>
                                        <p:attrNameLst>
                                          <p:attrName>style.visibility</p:attrName>
                                        </p:attrNameLst>
                                      </p:cBhvr>
                                      <p:to>
                                        <p:strVal val="visible"/>
                                      </p:to>
                                    </p:set>
                                    <p:animEffect transition="in" filter="wipe(left)">
                                      <p:cBhvr>
                                        <p:cTn id="45" dur="500"/>
                                        <p:tgtEl>
                                          <p:spTgt spid="394269"/>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394271"/>
                                        </p:tgtEl>
                                        <p:attrNameLst>
                                          <p:attrName>style.visibility</p:attrName>
                                        </p:attrNameLst>
                                      </p:cBhvr>
                                      <p:to>
                                        <p:strVal val="visible"/>
                                      </p:to>
                                    </p:set>
                                    <p:animEffect transition="in" filter="wipe(up)">
                                      <p:cBhvr>
                                        <p:cTn id="49" dur="500"/>
                                        <p:tgtEl>
                                          <p:spTgt spid="39427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4282"/>
                                        </p:tgtEl>
                                        <p:attrNameLst>
                                          <p:attrName>style.visibility</p:attrName>
                                        </p:attrNameLst>
                                      </p:cBhvr>
                                      <p:to>
                                        <p:strVal val="visible"/>
                                      </p:to>
                                    </p:set>
                                    <p:animEffect transition="in" filter="wipe(left)">
                                      <p:cBhvr>
                                        <p:cTn id="54" dur="500"/>
                                        <p:tgtEl>
                                          <p:spTgt spid="39428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94283"/>
                                        </p:tgtEl>
                                        <p:attrNameLst>
                                          <p:attrName>style.visibility</p:attrName>
                                        </p:attrNameLst>
                                      </p:cBhvr>
                                      <p:to>
                                        <p:strVal val="visible"/>
                                      </p:to>
                                    </p:set>
                                    <p:animEffect transition="in" filter="wipe(left)">
                                      <p:cBhvr>
                                        <p:cTn id="59" dur="500"/>
                                        <p:tgtEl>
                                          <p:spTgt spid="394283"/>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394284"/>
                                        </p:tgtEl>
                                        <p:attrNameLst>
                                          <p:attrName>style.visibility</p:attrName>
                                        </p:attrNameLst>
                                      </p:cBhvr>
                                      <p:to>
                                        <p:strVal val="visible"/>
                                      </p:to>
                                    </p:set>
                                    <p:animEffect transition="in" filter="wipe(up)">
                                      <p:cBhvr>
                                        <p:cTn id="63" dur="500"/>
                                        <p:tgtEl>
                                          <p:spTgt spid="39428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94286"/>
                                        </p:tgtEl>
                                        <p:attrNameLst>
                                          <p:attrName>style.visibility</p:attrName>
                                        </p:attrNameLst>
                                      </p:cBhvr>
                                      <p:to>
                                        <p:strVal val="visible"/>
                                      </p:to>
                                    </p:set>
                                    <p:animEffect transition="in" filter="wipe(left)">
                                      <p:cBhvr>
                                        <p:cTn id="68" dur="500"/>
                                        <p:tgtEl>
                                          <p:spTgt spid="394286"/>
                                        </p:tgtEl>
                                      </p:cBhvr>
                                    </p:animEffect>
                                  </p:childTnLst>
                                </p:cTn>
                              </p:par>
                            </p:childTnLst>
                          </p:cTn>
                        </p:par>
                        <p:par>
                          <p:cTn id="69" fill="hold">
                            <p:stCondLst>
                              <p:cond delay="500"/>
                            </p:stCondLst>
                            <p:childTnLst>
                              <p:par>
                                <p:cTn id="70" presetID="4" presetClass="entr" presetSubtype="32" fill="hold" nodeType="afterEffect">
                                  <p:stCondLst>
                                    <p:cond delay="0"/>
                                  </p:stCondLst>
                                  <p:childTnLst>
                                    <p:set>
                                      <p:cBhvr>
                                        <p:cTn id="71" dur="1" fill="hold">
                                          <p:stCondLst>
                                            <p:cond delay="0"/>
                                          </p:stCondLst>
                                        </p:cTn>
                                        <p:tgtEl>
                                          <p:spTgt spid="394252"/>
                                        </p:tgtEl>
                                        <p:attrNameLst>
                                          <p:attrName>style.visibility</p:attrName>
                                        </p:attrNameLst>
                                      </p:cBhvr>
                                      <p:to>
                                        <p:strVal val="visible"/>
                                      </p:to>
                                    </p:set>
                                    <p:animEffect transition="in" filter="box(out)">
                                      <p:cBhvr>
                                        <p:cTn id="72" dur="500"/>
                                        <p:tgtEl>
                                          <p:spTgt spid="394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65" grpId="0" autoUpdateAnimBg="0"/>
      <p:bldP spid="394266" grpId="0" animBg="1"/>
      <p:bldP spid="394267" grpId="0" animBg="1"/>
      <p:bldP spid="394268" grpId="0" animBg="1"/>
      <p:bldP spid="394269" grpId="0" animBg="1"/>
      <p:bldP spid="394282" grpId="0" animBg="1"/>
      <p:bldP spid="3942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98525" y="7018338"/>
            <a:ext cx="8229600" cy="296862"/>
          </a:xfrm>
        </p:spPr>
        <p:txBody>
          <a:bodyPr/>
          <a:lstStyle/>
          <a:p>
            <a:pPr algn="r"/>
            <a:r>
              <a:rPr lang="en-US" sz="1200"/>
              <a:t>Example 1-5b</a:t>
            </a: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1749"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pic>
        <p:nvPicPr>
          <p:cNvPr id="31752" name="Picture 8" descr="your turn"/>
          <p:cNvPicPr>
            <a:picLocks noChangeAspect="1" noChangeArrowheads="1"/>
          </p:cNvPicPr>
          <p:nvPr/>
        </p:nvPicPr>
        <p:blipFill>
          <a:blip r:embed="rId3" cstate="print"/>
          <a:srcRect/>
          <a:stretch>
            <a:fillRect/>
          </a:stretch>
        </p:blipFill>
        <p:spPr bwMode="auto">
          <a:xfrm>
            <a:off x="630238" y="739775"/>
            <a:ext cx="1938337" cy="476250"/>
          </a:xfrm>
          <a:prstGeom prst="rect">
            <a:avLst/>
          </a:prstGeom>
          <a:noFill/>
        </p:spPr>
      </p:pic>
      <p:pic>
        <p:nvPicPr>
          <p:cNvPr id="31777" name="Picture 33"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31778" name="Picture 34"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31779" name="Picture 35"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31780" name="Picture 36"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31801" name="Picture 57"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31806" name="Picture 62"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31809" name="Picture 65"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31810" name="Picture 66"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31815" name="Group 71"/>
          <p:cNvGrpSpPr>
            <a:grpSpLocks/>
          </p:cNvGrpSpPr>
          <p:nvPr/>
        </p:nvGrpSpPr>
        <p:grpSpPr bwMode="auto">
          <a:xfrm>
            <a:off x="615950" y="1249363"/>
            <a:ext cx="8372475" cy="2447925"/>
            <a:chOff x="388" y="787"/>
            <a:chExt cx="5274" cy="1542"/>
          </a:xfrm>
        </p:grpSpPr>
        <p:sp>
          <p:nvSpPr>
            <p:cNvPr id="31811" name="Text Box 67"/>
            <p:cNvSpPr txBox="1">
              <a:spLocks noChangeArrowheads="1"/>
            </p:cNvSpPr>
            <p:nvPr/>
          </p:nvSpPr>
          <p:spPr bwMode="invGray">
            <a:xfrm>
              <a:off x="388" y="787"/>
              <a:ext cx="5274" cy="1538"/>
            </a:xfrm>
            <a:prstGeom prst="rect">
              <a:avLst/>
            </a:prstGeom>
            <a:noFill/>
            <a:ln w="9525" algn="ctr">
              <a:noFill/>
              <a:miter lim="800000"/>
              <a:headEnd/>
              <a:tailEnd/>
            </a:ln>
            <a:effectLst/>
          </p:spPr>
          <p:txBody>
            <a:bodyPr>
              <a:spAutoFit/>
            </a:bodyPr>
            <a:lstStyle/>
            <a:p>
              <a:pPr>
                <a:tabLst>
                  <a:tab pos="2000250" algn="l"/>
                </a:tabLst>
              </a:pPr>
              <a:r>
                <a:rPr lang="en-US" b="1">
                  <a:solidFill>
                    <a:srgbClr val="FFEB55"/>
                  </a:solidFill>
                </a:rPr>
                <a:t>Find the GCF of each set of monomials</a:t>
              </a:r>
              <a:r>
                <a:rPr lang="en-US" sz="2800" b="1">
                  <a:solidFill>
                    <a:srgbClr val="FFEB55"/>
                  </a:solidFill>
                  <a:latin typeface="Times New Roman" pitchFamily="18" charset="0"/>
                </a:rPr>
                <a:t>.</a:t>
              </a:r>
            </a:p>
            <a:p>
              <a:pPr>
                <a:tabLst>
                  <a:tab pos="2000250" algn="l"/>
                </a:tabLst>
              </a:pPr>
              <a:r>
                <a:rPr lang="en-US" b="1">
                  <a:solidFill>
                    <a:srgbClr val="FFEB55"/>
                  </a:solidFill>
                </a:rPr>
                <a:t>a</a:t>
              </a:r>
              <a:r>
                <a:rPr lang="en-US" sz="2800" b="1">
                  <a:solidFill>
                    <a:srgbClr val="FFEB55"/>
                  </a:solidFill>
                </a:rPr>
                <a:t>. </a:t>
              </a:r>
              <a:r>
                <a:rPr lang="en-US" sz="2800">
                  <a:latin typeface="Times New Roman" pitchFamily="18" charset="0"/>
                </a:rPr>
                <a:t>15</a:t>
              </a:r>
              <a:r>
                <a:rPr lang="en-US"/>
                <a:t> and </a:t>
              </a:r>
              <a:r>
                <a:rPr lang="en-US" sz="2800">
                  <a:latin typeface="Times New Roman" pitchFamily="18" charset="0"/>
                </a:rPr>
                <a:t>35</a:t>
              </a:r>
            </a:p>
            <a:p>
              <a:pPr>
                <a:tabLst>
                  <a:tab pos="2000250" algn="l"/>
                </a:tabLst>
              </a:pPr>
              <a:endParaRPr lang="en-US" sz="2800">
                <a:latin typeface="Times New Roman" pitchFamily="18" charset="0"/>
              </a:endParaRPr>
            </a:p>
            <a:p>
              <a:pPr>
                <a:tabLst>
                  <a:tab pos="2000250" algn="l"/>
                </a:tabLst>
              </a:pPr>
              <a:r>
                <a:rPr lang="en-US" b="1">
                  <a:solidFill>
                    <a:srgbClr val="FFEB55"/>
                  </a:solidFill>
                </a:rPr>
                <a:t>b.</a:t>
              </a:r>
            </a:p>
          </p:txBody>
        </p:sp>
        <p:pic>
          <p:nvPicPr>
            <p:cNvPr id="31812" name="Picture 68" descr="09-01-55"/>
            <p:cNvPicPr>
              <a:picLocks noChangeAspect="1" noChangeArrowheads="1"/>
            </p:cNvPicPr>
            <p:nvPr/>
          </p:nvPicPr>
          <p:blipFill>
            <a:blip r:embed="rId15" cstate="print"/>
            <a:srcRect/>
            <a:stretch>
              <a:fillRect/>
            </a:stretch>
          </p:blipFill>
          <p:spPr bwMode="invGray">
            <a:xfrm>
              <a:off x="703" y="2039"/>
              <a:ext cx="630" cy="271"/>
            </a:xfrm>
            <a:prstGeom prst="rect">
              <a:avLst/>
            </a:prstGeom>
            <a:noFill/>
          </p:spPr>
        </p:pic>
        <p:pic>
          <p:nvPicPr>
            <p:cNvPr id="31813" name="Picture 69" descr="09-01-56"/>
            <p:cNvPicPr>
              <a:picLocks noChangeAspect="1" noChangeArrowheads="1"/>
            </p:cNvPicPr>
            <p:nvPr/>
          </p:nvPicPr>
          <p:blipFill>
            <a:blip r:embed="rId16" cstate="print"/>
            <a:srcRect/>
            <a:stretch>
              <a:fillRect/>
            </a:stretch>
          </p:blipFill>
          <p:spPr bwMode="invGray">
            <a:xfrm>
              <a:off x="1725" y="2046"/>
              <a:ext cx="531" cy="271"/>
            </a:xfrm>
            <a:prstGeom prst="rect">
              <a:avLst/>
            </a:prstGeom>
            <a:noFill/>
          </p:spPr>
        </p:pic>
        <p:sp>
          <p:nvSpPr>
            <p:cNvPr id="31814" name="Text Box 70"/>
            <p:cNvSpPr txBox="1">
              <a:spLocks noChangeArrowheads="1"/>
            </p:cNvSpPr>
            <p:nvPr/>
          </p:nvSpPr>
          <p:spPr bwMode="invGray">
            <a:xfrm>
              <a:off x="1302" y="2063"/>
              <a:ext cx="701" cy="266"/>
            </a:xfrm>
            <a:prstGeom prst="rect">
              <a:avLst/>
            </a:prstGeom>
            <a:noFill/>
            <a:ln w="9525" algn="ctr">
              <a:noFill/>
              <a:miter lim="800000"/>
              <a:headEnd/>
              <a:tailEnd/>
            </a:ln>
            <a:effectLst/>
          </p:spPr>
          <p:txBody>
            <a:bodyPr>
              <a:spAutoFit/>
            </a:bodyPr>
            <a:lstStyle/>
            <a:p>
              <a:r>
                <a:rPr lang="en-US"/>
                <a:t>and</a:t>
              </a:r>
            </a:p>
          </p:txBody>
        </p:sp>
      </p:grpSp>
      <p:sp>
        <p:nvSpPr>
          <p:cNvPr id="31816" name="Text Box 72"/>
          <p:cNvSpPr txBox="1">
            <a:spLocks noChangeArrowheads="1"/>
          </p:cNvSpPr>
          <p:nvPr/>
        </p:nvSpPr>
        <p:spPr bwMode="invGray">
          <a:xfrm>
            <a:off x="615950" y="2468563"/>
            <a:ext cx="8407400" cy="498475"/>
          </a:xfrm>
          <a:prstGeom prst="rect">
            <a:avLst/>
          </a:prstGeom>
          <a:noFill/>
          <a:ln w="9525">
            <a:noFill/>
            <a:miter lim="800000"/>
            <a:headEnd/>
            <a:tailEnd/>
          </a:ln>
          <a:effectLst/>
        </p:spPr>
        <p:txBody>
          <a:bodyPr/>
          <a:lstStyle/>
          <a:p>
            <a:pPr>
              <a:spcBef>
                <a:spcPct val="20000"/>
              </a:spcBef>
              <a:tabLst>
                <a:tab pos="1371600" algn="l"/>
                <a:tab pos="2400300" algn="l"/>
                <a:tab pos="5943600" algn="l"/>
              </a:tabLst>
            </a:pPr>
            <a:r>
              <a:rPr lang="en-US" b="1">
                <a:solidFill>
                  <a:srgbClr val="FFEB55"/>
                </a:solidFill>
              </a:rPr>
              <a:t>Answer:	</a:t>
            </a:r>
            <a:r>
              <a:rPr lang="en-US" sz="2800">
                <a:latin typeface="Times New Roman" pitchFamily="18" charset="0"/>
              </a:rPr>
              <a:t>5</a:t>
            </a:r>
            <a:r>
              <a:rPr lang="en-US" b="1">
                <a:solidFill>
                  <a:srgbClr val="FFEB55"/>
                </a:solidFill>
              </a:rPr>
              <a:t>	</a:t>
            </a:r>
            <a:endParaRPr lang="en-US"/>
          </a:p>
        </p:txBody>
      </p:sp>
      <p:grpSp>
        <p:nvGrpSpPr>
          <p:cNvPr id="31819" name="Group 75"/>
          <p:cNvGrpSpPr>
            <a:grpSpLocks/>
          </p:cNvGrpSpPr>
          <p:nvPr/>
        </p:nvGrpSpPr>
        <p:grpSpPr bwMode="auto">
          <a:xfrm>
            <a:off x="615950" y="3756025"/>
            <a:ext cx="8407400" cy="517525"/>
            <a:chOff x="388" y="2366"/>
            <a:chExt cx="5296" cy="326"/>
          </a:xfrm>
        </p:grpSpPr>
        <p:sp>
          <p:nvSpPr>
            <p:cNvPr id="31817" name="Text Box 73"/>
            <p:cNvSpPr txBox="1">
              <a:spLocks noChangeArrowheads="1"/>
            </p:cNvSpPr>
            <p:nvPr/>
          </p:nvSpPr>
          <p:spPr bwMode="invGray">
            <a:xfrm>
              <a:off x="388" y="2378"/>
              <a:ext cx="5296" cy="314"/>
            </a:xfrm>
            <a:prstGeom prst="rect">
              <a:avLst/>
            </a:prstGeom>
            <a:noFill/>
            <a:ln w="9525">
              <a:noFill/>
              <a:miter lim="800000"/>
              <a:headEnd/>
              <a:tailEnd/>
            </a:ln>
            <a:effectLst/>
          </p:spPr>
          <p:txBody>
            <a:bodyPr/>
            <a:lstStyle/>
            <a:p>
              <a:pPr>
                <a:spcBef>
                  <a:spcPct val="20000"/>
                </a:spcBef>
                <a:tabLst>
                  <a:tab pos="1371600" algn="l"/>
                  <a:tab pos="2400300" algn="l"/>
                  <a:tab pos="5943600" algn="l"/>
                </a:tabLst>
              </a:pPr>
              <a:r>
                <a:rPr lang="en-US" b="1">
                  <a:solidFill>
                    <a:srgbClr val="FFEB55"/>
                  </a:solidFill>
                </a:rPr>
                <a:t>Answer:		</a:t>
              </a:r>
              <a:endParaRPr lang="en-US"/>
            </a:p>
          </p:txBody>
        </p:sp>
        <p:pic>
          <p:nvPicPr>
            <p:cNvPr id="31818" name="Picture 74" descr="09-01-57"/>
            <p:cNvPicPr>
              <a:picLocks noChangeAspect="1" noChangeArrowheads="1"/>
            </p:cNvPicPr>
            <p:nvPr/>
          </p:nvPicPr>
          <p:blipFill>
            <a:blip r:embed="rId17" cstate="print"/>
            <a:srcRect/>
            <a:stretch>
              <a:fillRect/>
            </a:stretch>
          </p:blipFill>
          <p:spPr bwMode="invGray">
            <a:xfrm>
              <a:off x="1248" y="2366"/>
              <a:ext cx="495" cy="270"/>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barn(outVertical)">
                                      <p:cBhvr>
                                        <p:cTn id="7" dur="500"/>
                                        <p:tgtEl>
                                          <p:spTgt spid="317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815"/>
                                        </p:tgtEl>
                                        <p:attrNameLst>
                                          <p:attrName>style.visibility</p:attrName>
                                        </p:attrNameLst>
                                      </p:cBhvr>
                                      <p:to>
                                        <p:strVal val="visible"/>
                                      </p:to>
                                    </p:set>
                                    <p:animEffect transition="in" filter="wipe(left)">
                                      <p:cBhvr>
                                        <p:cTn id="11" dur="500"/>
                                        <p:tgtEl>
                                          <p:spTgt spid="318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816"/>
                                        </p:tgtEl>
                                        <p:attrNameLst>
                                          <p:attrName>style.visibility</p:attrName>
                                        </p:attrNameLst>
                                      </p:cBhvr>
                                      <p:to>
                                        <p:strVal val="visible"/>
                                      </p:to>
                                    </p:set>
                                    <p:animEffect transition="in" filter="wipe(left)">
                                      <p:cBhvr>
                                        <p:cTn id="16" dur="500"/>
                                        <p:tgtEl>
                                          <p:spTgt spid="318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1819"/>
                                        </p:tgtEl>
                                        <p:attrNameLst>
                                          <p:attrName>style.visibility</p:attrName>
                                        </p:attrNameLst>
                                      </p:cBhvr>
                                      <p:to>
                                        <p:strVal val="visible"/>
                                      </p:to>
                                    </p:set>
                                    <p:animEffect transition="in" filter="wipe(left)">
                                      <p:cBhvr>
                                        <p:cTn id="21" dur="500"/>
                                        <p:tgtEl>
                                          <p:spTgt spid="31819"/>
                                        </p:tgtEl>
                                      </p:cBhvr>
                                    </p:animEffect>
                                  </p:childTnLst>
                                </p:cTn>
                              </p:par>
                            </p:childTnLst>
                          </p:cTn>
                        </p:par>
                        <p:par>
                          <p:cTn id="22" fill="hold">
                            <p:stCondLst>
                              <p:cond delay="500"/>
                            </p:stCondLst>
                            <p:childTnLst>
                              <p:par>
                                <p:cTn id="23" presetID="4" presetClass="entr" presetSubtype="32" fill="hold" nodeType="afterEffect">
                                  <p:stCondLst>
                                    <p:cond delay="0"/>
                                  </p:stCondLst>
                                  <p:childTnLst>
                                    <p:set>
                                      <p:cBhvr>
                                        <p:cTn id="24" dur="1" fill="hold">
                                          <p:stCondLst>
                                            <p:cond delay="0"/>
                                          </p:stCondLst>
                                        </p:cTn>
                                        <p:tgtEl>
                                          <p:spTgt spid="31809"/>
                                        </p:tgtEl>
                                        <p:attrNameLst>
                                          <p:attrName>style.visibility</p:attrName>
                                        </p:attrNameLst>
                                      </p:cBhvr>
                                      <p:to>
                                        <p:strVal val="visible"/>
                                      </p:to>
                                    </p:set>
                                    <p:animEffect transition="in" filter="box(out)">
                                      <p:cBhvr>
                                        <p:cTn id="25" dur="500"/>
                                        <p:tgtEl>
                                          <p:spTgt spid="31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1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898525" y="7018338"/>
            <a:ext cx="8229600" cy="296862"/>
          </a:xfrm>
        </p:spPr>
        <p:txBody>
          <a:bodyPr/>
          <a:lstStyle/>
          <a:p>
            <a:pPr algn="r"/>
            <a:r>
              <a:rPr lang="en-US" sz="1200"/>
              <a:t>Example 1-6a</a:t>
            </a:r>
          </a:p>
        </p:txBody>
      </p:sp>
      <p:sp>
        <p:nvSpPr>
          <p:cNvPr id="26009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260100" name="Picture 4"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260101" name="Picture 5"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260103" name="Picture 7" descr="home">
            <a:hlinkClick r:id="rId5" action="ppaction://hlinksldjump" highlightClick="1"/>
          </p:cNvPr>
          <p:cNvPicPr>
            <a:picLocks noChangeAspect="1" noChangeArrowheads="1"/>
          </p:cNvPicPr>
          <p:nvPr/>
        </p:nvPicPr>
        <p:blipFill>
          <a:blip r:embed="rId6" cstate="print"/>
          <a:srcRect/>
          <a:stretch>
            <a:fillRect/>
          </a:stretch>
        </p:blipFill>
        <p:spPr bwMode="auto">
          <a:xfrm>
            <a:off x="7331075" y="6470650"/>
            <a:ext cx="347663" cy="342900"/>
          </a:xfrm>
          <a:prstGeom prst="rect">
            <a:avLst/>
          </a:prstGeom>
          <a:noFill/>
        </p:spPr>
      </p:pic>
      <p:pic>
        <p:nvPicPr>
          <p:cNvPr id="260104" name="Picture 8" descr="example 6"/>
          <p:cNvPicPr>
            <a:picLocks noChangeAspect="1" noChangeArrowheads="1"/>
          </p:cNvPicPr>
          <p:nvPr/>
        </p:nvPicPr>
        <p:blipFill>
          <a:blip r:embed="rId7" cstate="print"/>
          <a:srcRect/>
          <a:stretch>
            <a:fillRect/>
          </a:stretch>
        </p:blipFill>
        <p:spPr bwMode="auto">
          <a:xfrm>
            <a:off x="630238" y="739775"/>
            <a:ext cx="1938337" cy="476250"/>
          </a:xfrm>
          <a:prstGeom prst="rect">
            <a:avLst/>
          </a:prstGeom>
          <a:noFill/>
        </p:spPr>
      </p:pic>
      <p:pic>
        <p:nvPicPr>
          <p:cNvPr id="260105" name="Picture 9" descr="help">
            <a:hlinkClick r:id="rId8" action="ppaction://program" highlightClick="1"/>
          </p:cNvPr>
          <p:cNvPicPr>
            <a:picLocks noChangeAspect="1" noChangeArrowheads="1"/>
          </p:cNvPicPr>
          <p:nvPr/>
        </p:nvPicPr>
        <p:blipFill>
          <a:blip r:embed="rId9" cstate="print"/>
          <a:srcRect/>
          <a:stretch>
            <a:fillRect/>
          </a:stretch>
        </p:blipFill>
        <p:spPr bwMode="auto">
          <a:xfrm>
            <a:off x="6927850" y="6470650"/>
            <a:ext cx="347663" cy="342900"/>
          </a:xfrm>
          <a:prstGeom prst="rect">
            <a:avLst/>
          </a:prstGeom>
          <a:noFill/>
        </p:spPr>
      </p:pic>
      <p:pic>
        <p:nvPicPr>
          <p:cNvPr id="260109" name="Picture 13" descr="secstart">
            <a:hlinkClick r:id="rId10" action="ppaction://hlinksldjump" highlightClick="1"/>
          </p:cNvPr>
          <p:cNvPicPr>
            <a:picLocks noChangeAspect="1" noChangeArrowheads="1"/>
          </p:cNvPicPr>
          <p:nvPr/>
        </p:nvPicPr>
        <p:blipFill>
          <a:blip r:embed="rId11" cstate="print"/>
          <a:srcRect/>
          <a:stretch>
            <a:fillRect/>
          </a:stretch>
        </p:blipFill>
        <p:spPr bwMode="auto">
          <a:xfrm>
            <a:off x="7723188" y="6470650"/>
            <a:ext cx="347662" cy="342900"/>
          </a:xfrm>
          <a:prstGeom prst="rect">
            <a:avLst/>
          </a:prstGeom>
          <a:noFill/>
        </p:spPr>
      </p:pic>
      <p:pic>
        <p:nvPicPr>
          <p:cNvPr id="260110" name="Picture 14"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260115" name="Picture 19" descr="9-1"/>
          <p:cNvPicPr>
            <a:picLocks noChangeAspect="1" noChangeArrowheads="1"/>
          </p:cNvPicPr>
          <p:nvPr/>
        </p:nvPicPr>
        <p:blipFill>
          <a:blip r:embed="rId13" cstate="print"/>
          <a:srcRect/>
          <a:stretch>
            <a:fillRect/>
          </a:stretch>
        </p:blipFill>
        <p:spPr bwMode="hidden">
          <a:xfrm>
            <a:off x="7212013" y="100013"/>
            <a:ext cx="1695450" cy="276225"/>
          </a:xfrm>
          <a:prstGeom prst="rect">
            <a:avLst/>
          </a:prstGeom>
          <a:noFill/>
        </p:spPr>
      </p:pic>
      <p:sp>
        <p:nvSpPr>
          <p:cNvPr id="260116" name="Text Box 20"/>
          <p:cNvSpPr txBox="1">
            <a:spLocks noChangeArrowheads="1"/>
          </p:cNvSpPr>
          <p:nvPr/>
        </p:nvSpPr>
        <p:spPr bwMode="auto">
          <a:xfrm>
            <a:off x="615950" y="1289050"/>
            <a:ext cx="8372475" cy="2063750"/>
          </a:xfrm>
          <a:prstGeom prst="rect">
            <a:avLst/>
          </a:prstGeom>
          <a:noFill/>
          <a:ln w="9525" algn="ctr">
            <a:noFill/>
            <a:miter lim="800000"/>
            <a:headEnd/>
            <a:tailEnd/>
          </a:ln>
          <a:effectLst/>
        </p:spPr>
        <p:txBody>
          <a:bodyPr>
            <a:spAutoFit/>
          </a:bodyPr>
          <a:lstStyle/>
          <a:p>
            <a:pPr>
              <a:tabLst>
                <a:tab pos="2000250" algn="l"/>
              </a:tabLst>
            </a:pPr>
            <a:r>
              <a:rPr lang="en-US" b="1">
                <a:solidFill>
                  <a:srgbClr val="00CCFF"/>
                </a:solidFill>
              </a:rPr>
              <a:t>Crafts</a:t>
            </a:r>
            <a:r>
              <a:rPr lang="en-US" b="1"/>
              <a:t>  </a:t>
            </a:r>
            <a:r>
              <a:rPr lang="en-US" b="1">
                <a:solidFill>
                  <a:srgbClr val="FFEB55"/>
                </a:solidFill>
              </a:rPr>
              <a:t>Rene has crocheted 32 squares for an afghan.  Each square is 1 foot square. She is not sure how she will arrange the squares but does know it will be rectangular and have a ribbon trim. What is the maximum amount of ribbon she might need to finish </a:t>
            </a:r>
            <a:br>
              <a:rPr lang="en-US" b="1">
                <a:solidFill>
                  <a:srgbClr val="FFEB55"/>
                </a:solidFill>
              </a:rPr>
            </a:br>
            <a:r>
              <a:rPr lang="en-US" b="1">
                <a:solidFill>
                  <a:srgbClr val="FFEB55"/>
                </a:solidFill>
              </a:rPr>
              <a:t>an afghan?</a:t>
            </a:r>
          </a:p>
        </p:txBody>
      </p:sp>
      <p:sp>
        <p:nvSpPr>
          <p:cNvPr id="260118" name="Text Box 22"/>
          <p:cNvSpPr txBox="1">
            <a:spLocks noChangeArrowheads="1"/>
          </p:cNvSpPr>
          <p:nvPr/>
        </p:nvSpPr>
        <p:spPr bwMode="auto">
          <a:xfrm>
            <a:off x="615950" y="3429000"/>
            <a:ext cx="7988300" cy="1476375"/>
          </a:xfrm>
          <a:prstGeom prst="rect">
            <a:avLst/>
          </a:prstGeom>
          <a:noFill/>
          <a:ln w="9525" algn="ctr">
            <a:noFill/>
            <a:miter lim="800000"/>
            <a:headEnd/>
            <a:tailEnd/>
          </a:ln>
          <a:effectLst/>
        </p:spPr>
        <p:txBody>
          <a:bodyPr>
            <a:spAutoFit/>
          </a:bodyPr>
          <a:lstStyle/>
          <a:p>
            <a:r>
              <a:rPr lang="en-US"/>
              <a:t>Find the factors of </a:t>
            </a:r>
            <a:r>
              <a:rPr lang="en-US" sz="2800">
                <a:latin typeface="Times New Roman" pitchFamily="18" charset="0"/>
              </a:rPr>
              <a:t>32</a:t>
            </a:r>
            <a:r>
              <a:rPr lang="en-US"/>
              <a:t> and draw rectangles with each length and width. Then find each perimeter.</a:t>
            </a:r>
          </a:p>
          <a:p>
            <a:r>
              <a:rPr lang="en-US"/>
              <a:t>The factors of </a:t>
            </a:r>
            <a:r>
              <a:rPr lang="en-US" sz="2800">
                <a:latin typeface="Times New Roman" pitchFamily="18" charset="0"/>
              </a:rPr>
              <a:t>32</a:t>
            </a:r>
            <a:r>
              <a:rPr lang="en-US"/>
              <a:t> are </a:t>
            </a:r>
            <a:r>
              <a:rPr lang="en-US" sz="2800">
                <a:latin typeface="Times New Roman" pitchFamily="18" charset="0"/>
              </a:rPr>
              <a:t>1</a:t>
            </a:r>
            <a:r>
              <a:rPr lang="en-US"/>
              <a:t>, </a:t>
            </a:r>
            <a:r>
              <a:rPr lang="en-US" sz="2800">
                <a:latin typeface="Times New Roman" pitchFamily="18" charset="0"/>
              </a:rPr>
              <a:t>2</a:t>
            </a:r>
            <a:r>
              <a:rPr lang="en-US"/>
              <a:t>, </a:t>
            </a:r>
            <a:r>
              <a:rPr lang="en-US" sz="2800">
                <a:latin typeface="Times New Roman" pitchFamily="18" charset="0"/>
              </a:rPr>
              <a:t>4</a:t>
            </a:r>
            <a:r>
              <a:rPr lang="en-US"/>
              <a:t>, </a:t>
            </a:r>
            <a:r>
              <a:rPr lang="en-US" sz="2800">
                <a:latin typeface="Times New Roman" pitchFamily="18" charset="0"/>
              </a:rPr>
              <a:t>8</a:t>
            </a:r>
            <a:r>
              <a:rPr lang="en-US"/>
              <a:t>, </a:t>
            </a:r>
            <a:r>
              <a:rPr lang="en-US" sz="2800">
                <a:latin typeface="Times New Roman" pitchFamily="18" charset="0"/>
              </a:rPr>
              <a:t>16</a:t>
            </a:r>
            <a:r>
              <a:rPr lang="en-US"/>
              <a:t>, </a:t>
            </a:r>
            <a:r>
              <a:rPr lang="en-US" sz="2800">
                <a:latin typeface="Times New Roman" pitchFamily="18" charset="0"/>
              </a:rPr>
              <a:t>32</a:t>
            </a:r>
            <a:r>
              <a:rPr lang="en-US"/>
              <a:t>.</a:t>
            </a:r>
          </a:p>
        </p:txBody>
      </p:sp>
      <p:pic>
        <p:nvPicPr>
          <p:cNvPr id="260119" name="Picture 23" descr="stop sign 4"/>
          <p:cNvPicPr>
            <a:picLocks noChangeAspect="1" noChangeArrowheads="1"/>
          </p:cNvPicPr>
          <p:nvPr/>
        </p:nvPicPr>
        <p:blipFill>
          <a:blip r:embed="rId14" cstate="print"/>
          <a:srcRect/>
          <a:stretch>
            <a:fillRect/>
          </a:stretch>
        </p:blipFill>
        <p:spPr bwMode="invGray">
          <a:xfrm>
            <a:off x="7337425" y="5781675"/>
            <a:ext cx="1498600" cy="528638"/>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60104"/>
                                        </p:tgtEl>
                                        <p:attrNameLst>
                                          <p:attrName>style.visibility</p:attrName>
                                        </p:attrNameLst>
                                      </p:cBhvr>
                                      <p:to>
                                        <p:strVal val="visible"/>
                                      </p:to>
                                    </p:set>
                                    <p:animEffect transition="in" filter="barn(outVertical)">
                                      <p:cBhvr>
                                        <p:cTn id="7" dur="500"/>
                                        <p:tgtEl>
                                          <p:spTgt spid="26010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0116"/>
                                        </p:tgtEl>
                                        <p:attrNameLst>
                                          <p:attrName>style.visibility</p:attrName>
                                        </p:attrNameLst>
                                      </p:cBhvr>
                                      <p:to>
                                        <p:strVal val="visible"/>
                                      </p:to>
                                    </p:set>
                                    <p:animEffect transition="in" filter="wipe(left)">
                                      <p:cBhvr>
                                        <p:cTn id="11" dur="500"/>
                                        <p:tgtEl>
                                          <p:spTgt spid="2601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0118">
                                            <p:txEl>
                                              <p:pRg st="0" end="0"/>
                                            </p:txEl>
                                          </p:spTgt>
                                        </p:tgtEl>
                                        <p:attrNameLst>
                                          <p:attrName>style.visibility</p:attrName>
                                        </p:attrNameLst>
                                      </p:cBhvr>
                                      <p:to>
                                        <p:strVal val="visible"/>
                                      </p:to>
                                    </p:set>
                                    <p:animEffect transition="in" filter="wipe(left)">
                                      <p:cBhvr>
                                        <p:cTn id="16" dur="500"/>
                                        <p:tgtEl>
                                          <p:spTgt spid="2601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0118">
                                            <p:txEl>
                                              <p:pRg st="1" end="1"/>
                                            </p:txEl>
                                          </p:spTgt>
                                        </p:tgtEl>
                                        <p:attrNameLst>
                                          <p:attrName>style.visibility</p:attrName>
                                        </p:attrNameLst>
                                      </p:cBhvr>
                                      <p:to>
                                        <p:strVal val="visible"/>
                                      </p:to>
                                    </p:set>
                                    <p:animEffect transition="in" filter="wipe(left)">
                                      <p:cBhvr>
                                        <p:cTn id="21" dur="500"/>
                                        <p:tgtEl>
                                          <p:spTgt spid="260118">
                                            <p:txEl>
                                              <p:pRg st="1" end="1"/>
                                            </p:txEl>
                                          </p:spTgt>
                                        </p:tgtEl>
                                      </p:cBhvr>
                                    </p:animEffect>
                                  </p:childTnLst>
                                </p:cTn>
                              </p:par>
                            </p:childTnLst>
                          </p:cTn>
                        </p:par>
                        <p:par>
                          <p:cTn id="22" fill="hold">
                            <p:stCondLst>
                              <p:cond delay="500"/>
                            </p:stCondLst>
                            <p:childTnLst>
                              <p:par>
                                <p:cTn id="23" presetID="4" presetClass="entr" presetSubtype="32" fill="hold" nodeType="afterEffect">
                                  <p:stCondLst>
                                    <p:cond delay="0"/>
                                  </p:stCondLst>
                                  <p:childTnLst>
                                    <p:set>
                                      <p:cBhvr>
                                        <p:cTn id="24" dur="1" fill="hold">
                                          <p:stCondLst>
                                            <p:cond delay="0"/>
                                          </p:stCondLst>
                                        </p:cTn>
                                        <p:tgtEl>
                                          <p:spTgt spid="260119"/>
                                        </p:tgtEl>
                                        <p:attrNameLst>
                                          <p:attrName>style.visibility</p:attrName>
                                        </p:attrNameLst>
                                      </p:cBhvr>
                                      <p:to>
                                        <p:strVal val="visible"/>
                                      </p:to>
                                    </p:set>
                                    <p:animEffect transition="in" filter="box(out)">
                                      <p:cBhvr>
                                        <p:cTn id="25" dur="500"/>
                                        <p:tgtEl>
                                          <p:spTgt spid="26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6" grpId="0" autoUpdateAnimBg="0"/>
      <p:bldP spid="26011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898525" y="7018338"/>
            <a:ext cx="8229600" cy="296862"/>
          </a:xfrm>
        </p:spPr>
        <p:txBody>
          <a:bodyPr/>
          <a:lstStyle/>
          <a:p>
            <a:pPr algn="r"/>
            <a:r>
              <a:rPr lang="en-US" sz="1200"/>
              <a:t>Example 1-6a</a:t>
            </a:r>
          </a:p>
        </p:txBody>
      </p:sp>
      <p:sp>
        <p:nvSpPr>
          <p:cNvPr id="39526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395268" name="Picture 4"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395269" name="Picture 5"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395270" name="Picture 6" descr="home">
            <a:hlinkClick r:id="rId5" action="ppaction://hlinksldjump" highlightClick="1"/>
          </p:cNvPr>
          <p:cNvPicPr>
            <a:picLocks noChangeAspect="1" noChangeArrowheads="1"/>
          </p:cNvPicPr>
          <p:nvPr/>
        </p:nvPicPr>
        <p:blipFill>
          <a:blip r:embed="rId6" cstate="print"/>
          <a:srcRect/>
          <a:stretch>
            <a:fillRect/>
          </a:stretch>
        </p:blipFill>
        <p:spPr bwMode="auto">
          <a:xfrm>
            <a:off x="7331075" y="6470650"/>
            <a:ext cx="347663" cy="342900"/>
          </a:xfrm>
          <a:prstGeom prst="rect">
            <a:avLst/>
          </a:prstGeom>
          <a:noFill/>
        </p:spPr>
      </p:pic>
      <p:pic>
        <p:nvPicPr>
          <p:cNvPr id="395271" name="Picture 7" descr="example 6"/>
          <p:cNvPicPr>
            <a:picLocks noChangeAspect="1" noChangeArrowheads="1"/>
          </p:cNvPicPr>
          <p:nvPr/>
        </p:nvPicPr>
        <p:blipFill>
          <a:blip r:embed="rId7" cstate="print"/>
          <a:srcRect/>
          <a:stretch>
            <a:fillRect/>
          </a:stretch>
        </p:blipFill>
        <p:spPr bwMode="auto">
          <a:xfrm>
            <a:off x="630238" y="739775"/>
            <a:ext cx="1938337" cy="476250"/>
          </a:xfrm>
          <a:prstGeom prst="rect">
            <a:avLst/>
          </a:prstGeom>
          <a:noFill/>
        </p:spPr>
      </p:pic>
      <p:pic>
        <p:nvPicPr>
          <p:cNvPr id="395272" name="Picture 8" descr="help">
            <a:hlinkClick r:id="rId8" action="ppaction://program" highlightClick="1"/>
          </p:cNvPr>
          <p:cNvPicPr>
            <a:picLocks noChangeAspect="1" noChangeArrowheads="1"/>
          </p:cNvPicPr>
          <p:nvPr/>
        </p:nvPicPr>
        <p:blipFill>
          <a:blip r:embed="rId9" cstate="print"/>
          <a:srcRect/>
          <a:stretch>
            <a:fillRect/>
          </a:stretch>
        </p:blipFill>
        <p:spPr bwMode="auto">
          <a:xfrm>
            <a:off x="6927850" y="6470650"/>
            <a:ext cx="347663" cy="342900"/>
          </a:xfrm>
          <a:prstGeom prst="rect">
            <a:avLst/>
          </a:prstGeom>
          <a:noFill/>
        </p:spPr>
      </p:pic>
      <p:pic>
        <p:nvPicPr>
          <p:cNvPr id="395273" name="Picture 9" descr="secstart">
            <a:hlinkClick r:id="rId10" action="ppaction://hlinksldjump" highlightClick="1"/>
          </p:cNvPr>
          <p:cNvPicPr>
            <a:picLocks noChangeAspect="1" noChangeArrowheads="1"/>
          </p:cNvPicPr>
          <p:nvPr/>
        </p:nvPicPr>
        <p:blipFill>
          <a:blip r:embed="rId11" cstate="print"/>
          <a:srcRect/>
          <a:stretch>
            <a:fillRect/>
          </a:stretch>
        </p:blipFill>
        <p:spPr bwMode="auto">
          <a:xfrm>
            <a:off x="7723188" y="6470650"/>
            <a:ext cx="347662" cy="342900"/>
          </a:xfrm>
          <a:prstGeom prst="rect">
            <a:avLst/>
          </a:prstGeom>
          <a:noFill/>
        </p:spPr>
      </p:pic>
      <p:pic>
        <p:nvPicPr>
          <p:cNvPr id="395274" name="Picture 10"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395275" name="Picture 11"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395276" name="Picture 12"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395282" name="Group 18"/>
          <p:cNvGrpSpPr>
            <a:grpSpLocks/>
          </p:cNvGrpSpPr>
          <p:nvPr/>
        </p:nvGrpSpPr>
        <p:grpSpPr bwMode="auto">
          <a:xfrm>
            <a:off x="514350" y="1114425"/>
            <a:ext cx="8264525" cy="2238375"/>
            <a:chOff x="324" y="702"/>
            <a:chExt cx="5206" cy="1410"/>
          </a:xfrm>
        </p:grpSpPr>
        <p:pic>
          <p:nvPicPr>
            <p:cNvPr id="395279" name="Picture 15" descr="yt3"/>
            <p:cNvPicPr>
              <a:picLocks noChangeAspect="1" noChangeArrowheads="1"/>
            </p:cNvPicPr>
            <p:nvPr/>
          </p:nvPicPr>
          <p:blipFill>
            <a:blip r:embed="rId15" cstate="print"/>
            <a:srcRect/>
            <a:stretch>
              <a:fillRect/>
            </a:stretch>
          </p:blipFill>
          <p:spPr bwMode="invGray">
            <a:xfrm>
              <a:off x="3848" y="1192"/>
              <a:ext cx="1376" cy="920"/>
            </a:xfrm>
            <a:prstGeom prst="rect">
              <a:avLst/>
            </a:prstGeom>
            <a:noFill/>
          </p:spPr>
        </p:pic>
        <p:pic>
          <p:nvPicPr>
            <p:cNvPr id="395280" name="Picture 16" descr="yt2"/>
            <p:cNvPicPr>
              <a:picLocks noChangeAspect="1" noChangeArrowheads="1"/>
            </p:cNvPicPr>
            <p:nvPr/>
          </p:nvPicPr>
          <p:blipFill>
            <a:blip r:embed="rId16" cstate="print"/>
            <a:srcRect/>
            <a:stretch>
              <a:fillRect/>
            </a:stretch>
          </p:blipFill>
          <p:spPr bwMode="invGray">
            <a:xfrm>
              <a:off x="328" y="1508"/>
              <a:ext cx="2652" cy="604"/>
            </a:xfrm>
            <a:prstGeom prst="rect">
              <a:avLst/>
            </a:prstGeom>
            <a:noFill/>
          </p:spPr>
        </p:pic>
        <p:pic>
          <p:nvPicPr>
            <p:cNvPr id="395281" name="Picture 17" descr="yt1"/>
            <p:cNvPicPr>
              <a:picLocks noChangeAspect="1" noChangeArrowheads="1"/>
            </p:cNvPicPr>
            <p:nvPr/>
          </p:nvPicPr>
          <p:blipFill>
            <a:blip r:embed="rId17" cstate="print"/>
            <a:srcRect/>
            <a:stretch>
              <a:fillRect/>
            </a:stretch>
          </p:blipFill>
          <p:spPr bwMode="invGray">
            <a:xfrm>
              <a:off x="324" y="702"/>
              <a:ext cx="5206" cy="442"/>
            </a:xfrm>
            <a:prstGeom prst="rect">
              <a:avLst/>
            </a:prstGeom>
            <a:noFill/>
          </p:spPr>
        </p:pic>
      </p:grpSp>
      <p:sp>
        <p:nvSpPr>
          <p:cNvPr id="395283" name="Text Box 19"/>
          <p:cNvSpPr txBox="1">
            <a:spLocks noChangeArrowheads="1"/>
          </p:cNvSpPr>
          <p:nvPr/>
        </p:nvSpPr>
        <p:spPr bwMode="auto">
          <a:xfrm>
            <a:off x="644525" y="3784600"/>
            <a:ext cx="8448675" cy="774700"/>
          </a:xfrm>
          <a:prstGeom prst="rect">
            <a:avLst/>
          </a:prstGeom>
          <a:noFill/>
          <a:ln w="9525" algn="ctr">
            <a:noFill/>
            <a:miter lim="800000"/>
            <a:headEnd/>
            <a:tailEnd/>
          </a:ln>
          <a:effectLst/>
        </p:spPr>
        <p:txBody>
          <a:bodyPr>
            <a:spAutoFit/>
          </a:bodyPr>
          <a:lstStyle/>
          <a:p>
            <a:pPr>
              <a:lnSpc>
                <a:spcPct val="80000"/>
              </a:lnSpc>
            </a:pPr>
            <a:r>
              <a:rPr lang="en-US"/>
              <a:t>The greatest perimeter is </a:t>
            </a:r>
            <a:r>
              <a:rPr lang="en-US" sz="2800">
                <a:latin typeface="Times New Roman" pitchFamily="18" charset="0"/>
              </a:rPr>
              <a:t>66</a:t>
            </a:r>
            <a:r>
              <a:rPr lang="en-US"/>
              <a:t> feet. The afghan with this perimeter has a length of </a:t>
            </a:r>
            <a:r>
              <a:rPr lang="en-US" sz="2800">
                <a:latin typeface="Times New Roman" pitchFamily="18" charset="0"/>
              </a:rPr>
              <a:t>32</a:t>
            </a:r>
            <a:r>
              <a:rPr lang="en-US"/>
              <a:t> feet and a width of </a:t>
            </a:r>
            <a:r>
              <a:rPr lang="en-US" sz="2800">
                <a:latin typeface="Times New Roman" pitchFamily="18" charset="0"/>
              </a:rPr>
              <a:t>1</a:t>
            </a:r>
            <a:r>
              <a:rPr lang="en-US"/>
              <a:t> foot.</a:t>
            </a:r>
          </a:p>
        </p:txBody>
      </p:sp>
      <p:sp>
        <p:nvSpPr>
          <p:cNvPr id="395285" name="Text Box 21"/>
          <p:cNvSpPr txBox="1">
            <a:spLocks noChangeArrowheads="1"/>
          </p:cNvSpPr>
          <p:nvPr/>
        </p:nvSpPr>
        <p:spPr bwMode="invGray">
          <a:xfrm>
            <a:off x="615950" y="4889500"/>
            <a:ext cx="8407400" cy="498475"/>
          </a:xfrm>
          <a:prstGeom prst="rect">
            <a:avLst/>
          </a:prstGeom>
          <a:noFill/>
          <a:ln w="9525">
            <a:noFill/>
            <a:miter lim="800000"/>
            <a:headEnd/>
            <a:tailEnd/>
          </a:ln>
          <a:effectLst/>
        </p:spPr>
        <p:txBody>
          <a:bodyPr/>
          <a:lstStyle/>
          <a:p>
            <a:pPr>
              <a:spcBef>
                <a:spcPct val="20000"/>
              </a:spcBef>
              <a:tabLst>
                <a:tab pos="1371600" algn="l"/>
                <a:tab pos="2400300" algn="l"/>
                <a:tab pos="5943600" algn="l"/>
              </a:tabLst>
            </a:pPr>
            <a:r>
              <a:rPr lang="en-US" b="1">
                <a:solidFill>
                  <a:srgbClr val="FFEB55"/>
                </a:solidFill>
              </a:rPr>
              <a:t>Answer:  </a:t>
            </a:r>
            <a:r>
              <a:rPr lang="en-US"/>
              <a:t>The maximum amount of ribbon Rene will need </a:t>
            </a:r>
            <a:br>
              <a:rPr lang="en-US"/>
            </a:br>
            <a:r>
              <a:rPr lang="en-US"/>
              <a:t>	is </a:t>
            </a:r>
            <a:r>
              <a:rPr lang="en-US" sz="2800">
                <a:latin typeface="Times New Roman" pitchFamily="18" charset="0"/>
              </a:rPr>
              <a:t>66</a:t>
            </a:r>
            <a:r>
              <a:rPr lang="en-US"/>
              <a:t> feet.</a:t>
            </a:r>
            <a:r>
              <a:rPr lang="en-US" b="1">
                <a:solidFill>
                  <a:srgbClr val="FFEB55"/>
                </a:solidFill>
              </a:rPr>
              <a:t>		</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95282"/>
                                        </p:tgtEl>
                                        <p:attrNameLst>
                                          <p:attrName>style.visibility</p:attrName>
                                        </p:attrNameLst>
                                      </p:cBhvr>
                                      <p:to>
                                        <p:strVal val="visible"/>
                                      </p:to>
                                    </p:set>
                                    <p:animEffect transition="in" filter="box(out)">
                                      <p:cBhvr>
                                        <p:cTn id="7" dur="500"/>
                                        <p:tgtEl>
                                          <p:spTgt spid="3952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5283"/>
                                        </p:tgtEl>
                                        <p:attrNameLst>
                                          <p:attrName>style.visibility</p:attrName>
                                        </p:attrNameLst>
                                      </p:cBhvr>
                                      <p:to>
                                        <p:strVal val="visible"/>
                                      </p:to>
                                    </p:set>
                                    <p:animEffect transition="in" filter="wipe(left)">
                                      <p:cBhvr>
                                        <p:cTn id="12" dur="500"/>
                                        <p:tgtEl>
                                          <p:spTgt spid="3952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5285"/>
                                        </p:tgtEl>
                                        <p:attrNameLst>
                                          <p:attrName>style.visibility</p:attrName>
                                        </p:attrNameLst>
                                      </p:cBhvr>
                                      <p:to>
                                        <p:strVal val="visible"/>
                                      </p:to>
                                    </p:set>
                                    <p:animEffect transition="in" filter="wipe(left)">
                                      <p:cBhvr>
                                        <p:cTn id="17" dur="500"/>
                                        <p:tgtEl>
                                          <p:spTgt spid="395285"/>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395275"/>
                                        </p:tgtEl>
                                        <p:attrNameLst>
                                          <p:attrName>style.visibility</p:attrName>
                                        </p:attrNameLst>
                                      </p:cBhvr>
                                      <p:to>
                                        <p:strVal val="visible"/>
                                      </p:to>
                                    </p:set>
                                    <p:animEffect transition="in" filter="box(out)">
                                      <p:cBhvr>
                                        <p:cTn id="21" dur="500"/>
                                        <p:tgtEl>
                                          <p:spTgt spid="395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83" grpId="0" autoUpdateAnimBg="0"/>
      <p:bldP spid="39528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898525" y="7018338"/>
            <a:ext cx="8229600" cy="296862"/>
          </a:xfrm>
        </p:spPr>
        <p:txBody>
          <a:bodyPr/>
          <a:lstStyle/>
          <a:p>
            <a:pPr algn="r"/>
            <a:r>
              <a:rPr lang="en-US" sz="1200"/>
              <a:t>Example 1-6b</a:t>
            </a:r>
          </a:p>
        </p:txBody>
      </p:sp>
      <p:sp>
        <p:nvSpPr>
          <p:cNvPr id="26112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261124" name="Picture 4"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261125" name="Picture 5"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261127" name="Picture 7" descr="home">
            <a:hlinkClick r:id="rId5" action="ppaction://hlinksldjump" highlightClick="1"/>
          </p:cNvPr>
          <p:cNvPicPr>
            <a:picLocks noChangeAspect="1" noChangeArrowheads="1"/>
          </p:cNvPicPr>
          <p:nvPr/>
        </p:nvPicPr>
        <p:blipFill>
          <a:blip r:embed="rId6" cstate="print"/>
          <a:srcRect/>
          <a:stretch>
            <a:fillRect/>
          </a:stretch>
        </p:blipFill>
        <p:spPr bwMode="auto">
          <a:xfrm>
            <a:off x="7331075" y="6470650"/>
            <a:ext cx="347663" cy="342900"/>
          </a:xfrm>
          <a:prstGeom prst="rect">
            <a:avLst/>
          </a:prstGeom>
          <a:noFill/>
        </p:spPr>
      </p:pic>
      <p:pic>
        <p:nvPicPr>
          <p:cNvPr id="261128" name="Picture 8" descr="your turn"/>
          <p:cNvPicPr>
            <a:picLocks noChangeAspect="1" noChangeArrowheads="1"/>
          </p:cNvPicPr>
          <p:nvPr/>
        </p:nvPicPr>
        <p:blipFill>
          <a:blip r:embed="rId7" cstate="print"/>
          <a:srcRect/>
          <a:stretch>
            <a:fillRect/>
          </a:stretch>
        </p:blipFill>
        <p:spPr bwMode="auto">
          <a:xfrm>
            <a:off x="630238" y="739775"/>
            <a:ext cx="1938337" cy="476250"/>
          </a:xfrm>
          <a:prstGeom prst="rect">
            <a:avLst/>
          </a:prstGeom>
          <a:noFill/>
        </p:spPr>
      </p:pic>
      <p:pic>
        <p:nvPicPr>
          <p:cNvPr id="261129" name="Picture 9" descr="help">
            <a:hlinkClick r:id="rId8" action="ppaction://program" highlightClick="1"/>
          </p:cNvPr>
          <p:cNvPicPr>
            <a:picLocks noChangeAspect="1" noChangeArrowheads="1"/>
          </p:cNvPicPr>
          <p:nvPr/>
        </p:nvPicPr>
        <p:blipFill>
          <a:blip r:embed="rId9" cstate="print"/>
          <a:srcRect/>
          <a:stretch>
            <a:fillRect/>
          </a:stretch>
        </p:blipFill>
        <p:spPr bwMode="auto">
          <a:xfrm>
            <a:off x="6927850" y="6470650"/>
            <a:ext cx="347663" cy="342900"/>
          </a:xfrm>
          <a:prstGeom prst="rect">
            <a:avLst/>
          </a:prstGeom>
          <a:noFill/>
        </p:spPr>
      </p:pic>
      <p:pic>
        <p:nvPicPr>
          <p:cNvPr id="261133" name="Picture 13" descr="secstart">
            <a:hlinkClick r:id="rId10" action="ppaction://hlinksldjump" highlightClick="1"/>
          </p:cNvPr>
          <p:cNvPicPr>
            <a:picLocks noChangeAspect="1" noChangeArrowheads="1"/>
          </p:cNvPicPr>
          <p:nvPr/>
        </p:nvPicPr>
        <p:blipFill>
          <a:blip r:embed="rId11" cstate="print"/>
          <a:srcRect/>
          <a:stretch>
            <a:fillRect/>
          </a:stretch>
        </p:blipFill>
        <p:spPr bwMode="auto">
          <a:xfrm>
            <a:off x="7723188" y="6470650"/>
            <a:ext cx="347662" cy="342900"/>
          </a:xfrm>
          <a:prstGeom prst="rect">
            <a:avLst/>
          </a:prstGeom>
          <a:noFill/>
        </p:spPr>
      </p:pic>
      <p:pic>
        <p:nvPicPr>
          <p:cNvPr id="261134" name="Picture 14" descr="5-min">
            <a:hlinkClick r:id="" action="ppaction://customshow?id=0&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261138" name="Picture 18"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261139" name="Picture 19" descr="9-1"/>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sp>
        <p:nvSpPr>
          <p:cNvPr id="261140" name="Text Box 20"/>
          <p:cNvSpPr txBox="1">
            <a:spLocks noChangeArrowheads="1"/>
          </p:cNvSpPr>
          <p:nvPr/>
        </p:nvSpPr>
        <p:spPr bwMode="auto">
          <a:xfrm>
            <a:off x="615950" y="1289050"/>
            <a:ext cx="5837238" cy="2720975"/>
          </a:xfrm>
          <a:prstGeom prst="rect">
            <a:avLst/>
          </a:prstGeom>
          <a:noFill/>
          <a:ln w="9525" algn="ctr">
            <a:noFill/>
            <a:miter lim="800000"/>
            <a:headEnd/>
            <a:tailEnd/>
          </a:ln>
          <a:effectLst/>
        </p:spPr>
        <p:txBody>
          <a:bodyPr>
            <a:spAutoFit/>
          </a:bodyPr>
          <a:lstStyle/>
          <a:p>
            <a:pPr>
              <a:tabLst>
                <a:tab pos="2000250" algn="l"/>
              </a:tabLst>
            </a:pPr>
            <a:r>
              <a:rPr lang="en-US" b="1">
                <a:solidFill>
                  <a:srgbClr val="FFEB55"/>
                </a:solidFill>
              </a:rPr>
              <a:t>Mary wants to plant a rectangular flower bed in her front yard with a stone border. The area of the flower bed will be 45 square feet and the stones are one foot square each. What is the maximum number of stones that Mary will need to go around all four sides of the flower bed?	</a:t>
            </a:r>
          </a:p>
        </p:txBody>
      </p:sp>
      <p:sp>
        <p:nvSpPr>
          <p:cNvPr id="261141" name="Text Box 21"/>
          <p:cNvSpPr txBox="1">
            <a:spLocks noChangeArrowheads="1"/>
          </p:cNvSpPr>
          <p:nvPr/>
        </p:nvSpPr>
        <p:spPr bwMode="invGray">
          <a:xfrm>
            <a:off x="615950" y="4465638"/>
            <a:ext cx="8407400" cy="498475"/>
          </a:xfrm>
          <a:prstGeom prst="rect">
            <a:avLst/>
          </a:prstGeom>
          <a:noFill/>
          <a:ln w="9525">
            <a:noFill/>
            <a:miter lim="800000"/>
            <a:headEnd/>
            <a:tailEnd/>
          </a:ln>
          <a:effectLst/>
        </p:spPr>
        <p:txBody>
          <a:bodyPr/>
          <a:lstStyle/>
          <a:p>
            <a:pPr>
              <a:spcBef>
                <a:spcPct val="20000"/>
              </a:spcBef>
              <a:tabLst>
                <a:tab pos="1371600" algn="l"/>
                <a:tab pos="2400300" algn="l"/>
                <a:tab pos="5943600" algn="l"/>
              </a:tabLst>
            </a:pPr>
            <a:r>
              <a:rPr lang="en-US" b="1">
                <a:solidFill>
                  <a:srgbClr val="FFEB55"/>
                </a:solidFill>
              </a:rPr>
              <a:t>Answer:  </a:t>
            </a:r>
            <a:r>
              <a:rPr lang="en-US" sz="2800">
                <a:latin typeface="Times New Roman" pitchFamily="18" charset="0"/>
              </a:rPr>
              <a:t>92</a:t>
            </a:r>
            <a:r>
              <a:rPr lang="en-US"/>
              <a:t> feet</a:t>
            </a:r>
            <a:r>
              <a:rPr lang="en-US" b="1">
                <a:solidFill>
                  <a:srgbClr val="FFEB55"/>
                </a:solidFill>
              </a:rPr>
              <a:t>		</a:t>
            </a:r>
            <a:endParaRPr lang="en-US"/>
          </a:p>
        </p:txBody>
      </p:sp>
      <p:pic>
        <p:nvPicPr>
          <p:cNvPr id="261142" name="Picture 22" descr="flower"/>
          <p:cNvPicPr>
            <a:picLocks noChangeAspect="1" noChangeArrowheads="1"/>
          </p:cNvPicPr>
          <p:nvPr/>
        </p:nvPicPr>
        <p:blipFill>
          <a:blip r:embed="rId15" cstate="print"/>
          <a:srcRect/>
          <a:stretch>
            <a:fillRect/>
          </a:stretch>
        </p:blipFill>
        <p:spPr bwMode="auto">
          <a:xfrm>
            <a:off x="6300788" y="855663"/>
            <a:ext cx="2144712" cy="2030412"/>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61128"/>
                                        </p:tgtEl>
                                        <p:attrNameLst>
                                          <p:attrName>style.visibility</p:attrName>
                                        </p:attrNameLst>
                                      </p:cBhvr>
                                      <p:to>
                                        <p:strVal val="visible"/>
                                      </p:to>
                                    </p:set>
                                    <p:animEffect transition="in" filter="barn(outVertical)">
                                      <p:cBhvr>
                                        <p:cTn id="7" dur="500"/>
                                        <p:tgtEl>
                                          <p:spTgt spid="2611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1140"/>
                                        </p:tgtEl>
                                        <p:attrNameLst>
                                          <p:attrName>style.visibility</p:attrName>
                                        </p:attrNameLst>
                                      </p:cBhvr>
                                      <p:to>
                                        <p:strVal val="visible"/>
                                      </p:to>
                                    </p:set>
                                    <p:animEffect transition="in" filter="wipe(left)">
                                      <p:cBhvr>
                                        <p:cTn id="11" dur="500"/>
                                        <p:tgtEl>
                                          <p:spTgt spid="26114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61142"/>
                                        </p:tgtEl>
                                        <p:attrNameLst>
                                          <p:attrName>style.visibility</p:attrName>
                                        </p:attrNameLst>
                                      </p:cBhvr>
                                      <p:to>
                                        <p:strVal val="visible"/>
                                      </p:to>
                                    </p:set>
                                    <p:animEffect transition="in" filter="box(out)">
                                      <p:cBhvr>
                                        <p:cTn id="15" dur="500"/>
                                        <p:tgtEl>
                                          <p:spTgt spid="26114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1141"/>
                                        </p:tgtEl>
                                        <p:attrNameLst>
                                          <p:attrName>style.visibility</p:attrName>
                                        </p:attrNameLst>
                                      </p:cBhvr>
                                      <p:to>
                                        <p:strVal val="visible"/>
                                      </p:to>
                                    </p:set>
                                    <p:animEffect transition="in" filter="wipe(left)">
                                      <p:cBhvr>
                                        <p:cTn id="20" dur="500"/>
                                        <p:tgtEl>
                                          <p:spTgt spid="261141"/>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261138"/>
                                        </p:tgtEl>
                                        <p:attrNameLst>
                                          <p:attrName>style.visibility</p:attrName>
                                        </p:attrNameLst>
                                      </p:cBhvr>
                                      <p:to>
                                        <p:strVal val="visible"/>
                                      </p:to>
                                    </p:set>
                                    <p:animEffect transition="in" filter="box(out)">
                                      <p:cBhvr>
                                        <p:cTn id="24" dur="500"/>
                                        <p:tgtEl>
                                          <p:spTgt spid="26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40" grpId="0" autoUpdateAnimBg="0"/>
      <p:bldP spid="26114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130425"/>
            <a:ext cx="91440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FFFF00"/>
                </a:solidFill>
                <a:effectLst/>
                <a:uLnTx/>
                <a:uFillTx/>
                <a:latin typeface="+mj-lt"/>
                <a:ea typeface="+mj-ea"/>
                <a:cs typeface="+mj-cs"/>
              </a:rPr>
              <a:t>Factoring with Distributive Property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Finding Prime Numbers</a:t>
            </a:r>
          </a:p>
        </p:txBody>
      </p:sp>
      <p:graphicFrame>
        <p:nvGraphicFramePr>
          <p:cNvPr id="427878" name="Group 870"/>
          <p:cNvGraphicFramePr>
            <a:graphicFrameLocks noGrp="1"/>
          </p:cNvGraphicFramePr>
          <p:nvPr>
            <p:ph idx="1"/>
          </p:nvPr>
        </p:nvGraphicFramePr>
        <p:xfrm>
          <a:off x="457200" y="1600200"/>
          <a:ext cx="8229600" cy="4572000"/>
        </p:xfrm>
        <a:graphic>
          <a:graphicData uri="http://schemas.openxmlformats.org/drawingml/2006/table">
            <a:tbl>
              <a:tblPr/>
              <a:tblGrid>
                <a:gridCol w="820738"/>
                <a:gridCol w="819150"/>
                <a:gridCol w="820737"/>
                <a:gridCol w="820738"/>
                <a:gridCol w="819150"/>
                <a:gridCol w="820737"/>
                <a:gridCol w="820738"/>
                <a:gridCol w="819150"/>
                <a:gridCol w="820737"/>
                <a:gridCol w="847725"/>
              </a:tblGrid>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4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100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898525" y="7018338"/>
            <a:ext cx="8229600" cy="296862"/>
          </a:xfrm>
        </p:spPr>
        <p:txBody>
          <a:bodyPr/>
          <a:lstStyle/>
          <a:p>
            <a:pPr algn="r"/>
            <a:r>
              <a:rPr lang="en-US" sz="1200"/>
              <a:t>Example 2-1a</a:t>
            </a:r>
          </a:p>
        </p:txBody>
      </p:sp>
      <p:sp>
        <p:nvSpPr>
          <p:cNvPr id="4608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46102" name="Picture 22"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46103" name="Picture 23"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46105" name="Picture 25" descr="home">
            <a:hlinkClick r:id="rId5" action="ppaction://hlinksldjump" highlightClick="1"/>
          </p:cNvPr>
          <p:cNvPicPr>
            <a:picLocks noChangeAspect="1" noChangeArrowheads="1"/>
          </p:cNvPicPr>
          <p:nvPr/>
        </p:nvPicPr>
        <p:blipFill>
          <a:blip r:embed="rId6" cstate="print"/>
          <a:srcRect/>
          <a:stretch>
            <a:fillRect/>
          </a:stretch>
        </p:blipFill>
        <p:spPr bwMode="auto">
          <a:xfrm>
            <a:off x="7331075" y="6470650"/>
            <a:ext cx="347663" cy="342900"/>
          </a:xfrm>
          <a:prstGeom prst="rect">
            <a:avLst/>
          </a:prstGeom>
          <a:noFill/>
        </p:spPr>
      </p:pic>
      <p:pic>
        <p:nvPicPr>
          <p:cNvPr id="46124" name="Picture 44" descr="secstart">
            <a:hlinkClick r:id="rId7" action="ppaction://hlinksldjump" highlightClick="1"/>
          </p:cNvPr>
          <p:cNvPicPr>
            <a:picLocks noChangeAspect="1" noChangeArrowheads="1"/>
          </p:cNvPicPr>
          <p:nvPr/>
        </p:nvPicPr>
        <p:blipFill>
          <a:blip r:embed="rId8" cstate="print"/>
          <a:srcRect/>
          <a:stretch>
            <a:fillRect/>
          </a:stretch>
        </p:blipFill>
        <p:spPr bwMode="auto">
          <a:xfrm>
            <a:off x="7723188" y="6470650"/>
            <a:ext cx="347662" cy="342900"/>
          </a:xfrm>
          <a:prstGeom prst="rect">
            <a:avLst/>
          </a:prstGeom>
          <a:noFill/>
        </p:spPr>
      </p:pic>
      <p:pic>
        <p:nvPicPr>
          <p:cNvPr id="46148" name="Picture 68" descr="help">
            <a:hlinkClick r:id="rId9" action="ppaction://program" highlightClick="1"/>
          </p:cNvPr>
          <p:cNvPicPr>
            <a:picLocks noChangeAspect="1" noChangeArrowheads="1"/>
          </p:cNvPicPr>
          <p:nvPr/>
        </p:nvPicPr>
        <p:blipFill>
          <a:blip r:embed="rId10" cstate="print"/>
          <a:srcRect/>
          <a:stretch>
            <a:fillRect/>
          </a:stretch>
        </p:blipFill>
        <p:spPr bwMode="auto">
          <a:xfrm>
            <a:off x="6927850" y="6470650"/>
            <a:ext cx="347663" cy="342900"/>
          </a:xfrm>
          <a:prstGeom prst="rect">
            <a:avLst/>
          </a:prstGeom>
          <a:noFill/>
        </p:spPr>
      </p:pic>
      <p:pic>
        <p:nvPicPr>
          <p:cNvPr id="46152" name="Picture 72" descr="5-min">
            <a:hlinkClick r:id="" action="ppaction://customshow?id=1&amp;return=true" highlightClick="1"/>
          </p:cNvPr>
          <p:cNvPicPr>
            <a:picLocks noChangeAspect="1" noChangeArrowheads="1"/>
          </p:cNvPicPr>
          <p:nvPr/>
        </p:nvPicPr>
        <p:blipFill>
          <a:blip r:embed="rId11" cstate="print"/>
          <a:srcRect/>
          <a:stretch>
            <a:fillRect/>
          </a:stretch>
        </p:blipFill>
        <p:spPr bwMode="auto">
          <a:xfrm>
            <a:off x="2524125" y="6465888"/>
            <a:ext cx="1663700" cy="347662"/>
          </a:xfrm>
          <a:prstGeom prst="rect">
            <a:avLst/>
          </a:prstGeom>
          <a:noFill/>
        </p:spPr>
      </p:pic>
      <p:pic>
        <p:nvPicPr>
          <p:cNvPr id="46156" name="Picture 76" descr="9-2"/>
          <p:cNvPicPr>
            <a:picLocks noChangeAspect="1" noChangeArrowheads="1"/>
          </p:cNvPicPr>
          <p:nvPr/>
        </p:nvPicPr>
        <p:blipFill>
          <a:blip r:embed="rId12" cstate="print"/>
          <a:srcRect/>
          <a:stretch>
            <a:fillRect/>
          </a:stretch>
        </p:blipFill>
        <p:spPr bwMode="hidden">
          <a:xfrm>
            <a:off x="7212013" y="100013"/>
            <a:ext cx="1695450" cy="276225"/>
          </a:xfrm>
          <a:prstGeom prst="rect">
            <a:avLst/>
          </a:prstGeom>
          <a:noFill/>
        </p:spPr>
      </p:pic>
      <p:pic>
        <p:nvPicPr>
          <p:cNvPr id="46157" name="Picture 77" descr="example 1a"/>
          <p:cNvPicPr>
            <a:picLocks noChangeAspect="1" noChangeArrowheads="1"/>
          </p:cNvPicPr>
          <p:nvPr/>
        </p:nvPicPr>
        <p:blipFill>
          <a:blip r:embed="rId13" cstate="print"/>
          <a:srcRect/>
          <a:stretch>
            <a:fillRect/>
          </a:stretch>
        </p:blipFill>
        <p:spPr bwMode="auto">
          <a:xfrm>
            <a:off x="630238" y="739775"/>
            <a:ext cx="1938337" cy="476250"/>
          </a:xfrm>
          <a:prstGeom prst="rect">
            <a:avLst/>
          </a:prstGeom>
          <a:noFill/>
        </p:spPr>
      </p:pic>
      <p:sp>
        <p:nvSpPr>
          <p:cNvPr id="46166" name="Text Box 86"/>
          <p:cNvSpPr txBox="1">
            <a:spLocks noChangeArrowheads="1"/>
          </p:cNvSpPr>
          <p:nvPr/>
        </p:nvSpPr>
        <p:spPr bwMode="auto">
          <a:xfrm>
            <a:off x="615950" y="3467100"/>
            <a:ext cx="8180388" cy="1077913"/>
          </a:xfrm>
          <a:prstGeom prst="rect">
            <a:avLst/>
          </a:prstGeom>
          <a:noFill/>
          <a:ln w="9525" algn="ctr">
            <a:noFill/>
            <a:miter lim="800000"/>
            <a:headEnd/>
            <a:tailEnd/>
          </a:ln>
          <a:effectLst/>
        </p:spPr>
        <p:txBody>
          <a:bodyPr>
            <a:spAutoFit/>
          </a:bodyPr>
          <a:lstStyle/>
          <a:p>
            <a:r>
              <a:rPr lang="en-US"/>
              <a:t>Write each term as the product of the GCF and its remaining factors. Then use the Distributive Property </a:t>
            </a:r>
            <a:br>
              <a:rPr lang="en-US"/>
            </a:br>
            <a:r>
              <a:rPr lang="en-US"/>
              <a:t>to factor out the GCF.</a:t>
            </a:r>
          </a:p>
        </p:txBody>
      </p:sp>
      <p:grpSp>
        <p:nvGrpSpPr>
          <p:cNvPr id="46179" name="Group 99"/>
          <p:cNvGrpSpPr>
            <a:grpSpLocks/>
          </p:cNvGrpSpPr>
          <p:nvPr/>
        </p:nvGrpSpPr>
        <p:grpSpPr bwMode="auto">
          <a:xfrm>
            <a:off x="615950" y="1274763"/>
            <a:ext cx="8372475" cy="444500"/>
            <a:chOff x="388" y="803"/>
            <a:chExt cx="5274" cy="280"/>
          </a:xfrm>
        </p:grpSpPr>
        <p:sp>
          <p:nvSpPr>
            <p:cNvPr id="46161" name="Text Box 81"/>
            <p:cNvSpPr txBox="1">
              <a:spLocks noChangeArrowheads="1"/>
            </p:cNvSpPr>
            <p:nvPr/>
          </p:nvSpPr>
          <p:spPr bwMode="auto">
            <a:xfrm>
              <a:off x="388" y="818"/>
              <a:ext cx="5274" cy="265"/>
            </a:xfrm>
            <a:prstGeom prst="rect">
              <a:avLst/>
            </a:prstGeom>
            <a:noFill/>
            <a:ln w="9525" algn="ctr">
              <a:noFill/>
              <a:miter lim="800000"/>
              <a:headEnd/>
              <a:tailEnd/>
            </a:ln>
            <a:effectLst/>
          </p:spPr>
          <p:txBody>
            <a:bodyPr>
              <a:spAutoFit/>
            </a:bodyPr>
            <a:lstStyle/>
            <a:p>
              <a:pPr>
                <a:tabLst>
                  <a:tab pos="7029450" algn="l"/>
                </a:tabLst>
              </a:pPr>
              <a:r>
                <a:rPr lang="en-US" b="1">
                  <a:solidFill>
                    <a:srgbClr val="FFEB55"/>
                  </a:solidFill>
                </a:rPr>
                <a:t>Use the Distributive Property to factor	.</a:t>
              </a:r>
            </a:p>
          </p:txBody>
        </p:sp>
        <p:pic>
          <p:nvPicPr>
            <p:cNvPr id="46168" name="Picture 88" descr="09-02-01"/>
            <p:cNvPicPr>
              <a:picLocks noChangeAspect="1" noChangeArrowheads="1"/>
            </p:cNvPicPr>
            <p:nvPr/>
          </p:nvPicPr>
          <p:blipFill>
            <a:blip r:embed="rId14" cstate="print"/>
            <a:srcRect/>
            <a:stretch>
              <a:fillRect/>
            </a:stretch>
          </p:blipFill>
          <p:spPr bwMode="invGray">
            <a:xfrm>
              <a:off x="3944" y="803"/>
              <a:ext cx="939" cy="222"/>
            </a:xfrm>
            <a:prstGeom prst="rect">
              <a:avLst/>
            </a:prstGeom>
            <a:noFill/>
          </p:spPr>
        </p:pic>
      </p:grpSp>
      <p:grpSp>
        <p:nvGrpSpPr>
          <p:cNvPr id="46180" name="Group 100"/>
          <p:cNvGrpSpPr>
            <a:grpSpLocks/>
          </p:cNvGrpSpPr>
          <p:nvPr/>
        </p:nvGrpSpPr>
        <p:grpSpPr bwMode="auto">
          <a:xfrm>
            <a:off x="615950" y="1674813"/>
            <a:ext cx="7796213" cy="449262"/>
            <a:chOff x="388" y="1055"/>
            <a:chExt cx="4911" cy="283"/>
          </a:xfrm>
        </p:grpSpPr>
        <p:sp>
          <p:nvSpPr>
            <p:cNvPr id="46162" name="Text Box 82"/>
            <p:cNvSpPr txBox="1">
              <a:spLocks noChangeArrowheads="1"/>
            </p:cNvSpPr>
            <p:nvPr/>
          </p:nvSpPr>
          <p:spPr bwMode="auto">
            <a:xfrm>
              <a:off x="388" y="1065"/>
              <a:ext cx="4911" cy="273"/>
            </a:xfrm>
            <a:prstGeom prst="rect">
              <a:avLst/>
            </a:prstGeom>
            <a:noFill/>
            <a:ln w="9525" algn="ctr">
              <a:noFill/>
              <a:miter lim="800000"/>
              <a:headEnd/>
              <a:tailEnd/>
            </a:ln>
            <a:effectLst/>
          </p:spPr>
          <p:txBody>
            <a:bodyPr>
              <a:spAutoFit/>
            </a:bodyPr>
            <a:lstStyle/>
            <a:p>
              <a:pPr>
                <a:lnSpc>
                  <a:spcPct val="80000"/>
                </a:lnSpc>
                <a:tabLst>
                  <a:tab pos="4686300" algn="l"/>
                </a:tabLst>
              </a:pPr>
              <a:r>
                <a:rPr lang="en-US"/>
                <a:t>First, find the CGF of </a:t>
              </a:r>
              <a:r>
                <a:rPr lang="en-US" sz="2800">
                  <a:latin typeface="Times New Roman" pitchFamily="18" charset="0"/>
                </a:rPr>
                <a:t>15</a:t>
              </a:r>
              <a:r>
                <a:rPr lang="en-US" sz="2800" i="1">
                  <a:latin typeface="Times New Roman" pitchFamily="18" charset="0"/>
                </a:rPr>
                <a:t>x</a:t>
              </a:r>
              <a:r>
                <a:rPr lang="en-US"/>
                <a:t> and 	.</a:t>
              </a:r>
            </a:p>
          </p:txBody>
        </p:sp>
        <p:pic>
          <p:nvPicPr>
            <p:cNvPr id="46169" name="Picture 89" descr="09-02-02"/>
            <p:cNvPicPr>
              <a:picLocks noChangeAspect="1" noChangeArrowheads="1"/>
            </p:cNvPicPr>
            <p:nvPr/>
          </p:nvPicPr>
          <p:blipFill>
            <a:blip r:embed="rId15" cstate="print"/>
            <a:srcRect/>
            <a:stretch>
              <a:fillRect/>
            </a:stretch>
          </p:blipFill>
          <p:spPr bwMode="invGray">
            <a:xfrm>
              <a:off x="3007" y="1055"/>
              <a:ext cx="423" cy="222"/>
            </a:xfrm>
            <a:prstGeom prst="rect">
              <a:avLst/>
            </a:prstGeom>
            <a:noFill/>
          </p:spPr>
        </p:pic>
      </p:grpSp>
      <p:grpSp>
        <p:nvGrpSpPr>
          <p:cNvPr id="46196" name="Group 116"/>
          <p:cNvGrpSpPr>
            <a:grpSpLocks/>
          </p:cNvGrpSpPr>
          <p:nvPr/>
        </p:nvGrpSpPr>
        <p:grpSpPr bwMode="auto">
          <a:xfrm>
            <a:off x="731838" y="2132013"/>
            <a:ext cx="7950200" cy="855662"/>
            <a:chOff x="461" y="1343"/>
            <a:chExt cx="5008" cy="539"/>
          </a:xfrm>
        </p:grpSpPr>
        <p:pic>
          <p:nvPicPr>
            <p:cNvPr id="46170" name="Picture 90" descr="09-02-03"/>
            <p:cNvPicPr>
              <a:picLocks noChangeAspect="1" noChangeArrowheads="1"/>
            </p:cNvPicPr>
            <p:nvPr/>
          </p:nvPicPr>
          <p:blipFill>
            <a:blip r:embed="rId16" cstate="print"/>
            <a:srcRect/>
            <a:stretch>
              <a:fillRect/>
            </a:stretch>
          </p:blipFill>
          <p:spPr bwMode="invGray">
            <a:xfrm>
              <a:off x="582" y="1380"/>
              <a:ext cx="1008" cy="174"/>
            </a:xfrm>
            <a:prstGeom prst="rect">
              <a:avLst/>
            </a:prstGeom>
            <a:noFill/>
          </p:spPr>
        </p:pic>
        <p:pic>
          <p:nvPicPr>
            <p:cNvPr id="46171" name="Picture 91" descr="09-02-04"/>
            <p:cNvPicPr>
              <a:picLocks noChangeAspect="1" noChangeArrowheads="1"/>
            </p:cNvPicPr>
            <p:nvPr/>
          </p:nvPicPr>
          <p:blipFill>
            <a:blip r:embed="rId17" cstate="print"/>
            <a:srcRect/>
            <a:stretch>
              <a:fillRect/>
            </a:stretch>
          </p:blipFill>
          <p:spPr bwMode="invGray">
            <a:xfrm>
              <a:off x="461" y="1660"/>
              <a:ext cx="1320" cy="222"/>
            </a:xfrm>
            <a:prstGeom prst="rect">
              <a:avLst/>
            </a:prstGeom>
            <a:noFill/>
          </p:spPr>
        </p:pic>
        <p:sp>
          <p:nvSpPr>
            <p:cNvPr id="46181" name="Text Box 101"/>
            <p:cNvSpPr txBox="1">
              <a:spLocks noChangeArrowheads="1"/>
            </p:cNvSpPr>
            <p:nvPr/>
          </p:nvSpPr>
          <p:spPr bwMode="auto">
            <a:xfrm>
              <a:off x="2638" y="1343"/>
              <a:ext cx="2831" cy="265"/>
            </a:xfrm>
            <a:prstGeom prst="rect">
              <a:avLst/>
            </a:prstGeom>
            <a:noFill/>
            <a:ln w="9525" algn="ctr">
              <a:noFill/>
              <a:miter lim="800000"/>
              <a:headEnd/>
              <a:tailEnd/>
            </a:ln>
            <a:effectLst/>
          </p:spPr>
          <p:txBody>
            <a:bodyPr>
              <a:spAutoFit/>
            </a:bodyPr>
            <a:lstStyle/>
            <a:p>
              <a:r>
                <a:rPr lang="en-US"/>
                <a:t>Factor each number.</a:t>
              </a:r>
            </a:p>
          </p:txBody>
        </p:sp>
      </p:grpSp>
      <p:sp>
        <p:nvSpPr>
          <p:cNvPr id="46182" name="Text Box 102"/>
          <p:cNvSpPr txBox="1">
            <a:spLocks noChangeArrowheads="1"/>
          </p:cNvSpPr>
          <p:nvPr/>
        </p:nvSpPr>
        <p:spPr bwMode="auto">
          <a:xfrm>
            <a:off x="4187825" y="2660650"/>
            <a:ext cx="4840288" cy="420688"/>
          </a:xfrm>
          <a:prstGeom prst="rect">
            <a:avLst/>
          </a:prstGeom>
          <a:noFill/>
          <a:ln w="9525" algn="ctr">
            <a:noFill/>
            <a:miter lim="800000"/>
            <a:headEnd/>
            <a:tailEnd/>
          </a:ln>
          <a:effectLst/>
        </p:spPr>
        <p:txBody>
          <a:bodyPr>
            <a:spAutoFit/>
          </a:bodyPr>
          <a:lstStyle/>
          <a:p>
            <a:r>
              <a:rPr lang="en-US"/>
              <a:t>Circle the common prime factors.</a:t>
            </a:r>
          </a:p>
        </p:txBody>
      </p:sp>
      <p:grpSp>
        <p:nvGrpSpPr>
          <p:cNvPr id="46190" name="Group 110"/>
          <p:cNvGrpSpPr>
            <a:grpSpLocks/>
          </p:cNvGrpSpPr>
          <p:nvPr/>
        </p:nvGrpSpPr>
        <p:grpSpPr bwMode="auto">
          <a:xfrm>
            <a:off x="615950" y="3082925"/>
            <a:ext cx="2227263" cy="420688"/>
            <a:chOff x="388" y="1991"/>
            <a:chExt cx="1403" cy="265"/>
          </a:xfrm>
        </p:grpSpPr>
        <p:pic>
          <p:nvPicPr>
            <p:cNvPr id="46172" name="Picture 92" descr="09-02-05"/>
            <p:cNvPicPr>
              <a:picLocks noChangeAspect="1" noChangeArrowheads="1"/>
            </p:cNvPicPr>
            <p:nvPr/>
          </p:nvPicPr>
          <p:blipFill>
            <a:blip r:embed="rId18" cstate="print"/>
            <a:srcRect/>
            <a:stretch>
              <a:fillRect/>
            </a:stretch>
          </p:blipFill>
          <p:spPr bwMode="invGray">
            <a:xfrm>
              <a:off x="975" y="2025"/>
              <a:ext cx="816" cy="171"/>
            </a:xfrm>
            <a:prstGeom prst="rect">
              <a:avLst/>
            </a:prstGeom>
            <a:noFill/>
          </p:spPr>
        </p:pic>
        <p:sp>
          <p:nvSpPr>
            <p:cNvPr id="46183" name="Text Box 103"/>
            <p:cNvSpPr txBox="1">
              <a:spLocks noChangeArrowheads="1"/>
            </p:cNvSpPr>
            <p:nvPr/>
          </p:nvSpPr>
          <p:spPr bwMode="auto">
            <a:xfrm>
              <a:off x="388" y="1991"/>
              <a:ext cx="968" cy="265"/>
            </a:xfrm>
            <a:prstGeom prst="rect">
              <a:avLst/>
            </a:prstGeom>
            <a:noFill/>
            <a:ln w="9525" algn="ctr">
              <a:noFill/>
              <a:miter lim="800000"/>
              <a:headEnd/>
              <a:tailEnd/>
            </a:ln>
            <a:effectLst/>
          </p:spPr>
          <p:txBody>
            <a:bodyPr>
              <a:spAutoFit/>
            </a:bodyPr>
            <a:lstStyle/>
            <a:p>
              <a:r>
                <a:rPr lang="en-US"/>
                <a:t>GFC:</a:t>
              </a:r>
            </a:p>
          </p:txBody>
        </p:sp>
      </p:grpSp>
      <p:sp>
        <p:nvSpPr>
          <p:cNvPr id="46184" name="Oval 104"/>
          <p:cNvSpPr>
            <a:spLocks noChangeArrowheads="1"/>
          </p:cNvSpPr>
          <p:nvPr/>
        </p:nvSpPr>
        <p:spPr bwMode="auto">
          <a:xfrm>
            <a:off x="2278063" y="21717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46185" name="Oval 105"/>
          <p:cNvSpPr>
            <a:spLocks noChangeArrowheads="1"/>
          </p:cNvSpPr>
          <p:nvPr/>
        </p:nvSpPr>
        <p:spPr bwMode="auto">
          <a:xfrm>
            <a:off x="1979613" y="21717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46186" name="Oval 106"/>
          <p:cNvSpPr>
            <a:spLocks noChangeArrowheads="1"/>
          </p:cNvSpPr>
          <p:nvPr/>
        </p:nvSpPr>
        <p:spPr bwMode="auto">
          <a:xfrm>
            <a:off x="1701800" y="2713038"/>
            <a:ext cx="306388" cy="284162"/>
          </a:xfrm>
          <a:prstGeom prst="ellipse">
            <a:avLst/>
          </a:prstGeom>
          <a:noFill/>
          <a:ln w="25400" algn="ctr">
            <a:solidFill>
              <a:srgbClr val="FFEB55"/>
            </a:solidFill>
            <a:round/>
            <a:headEnd/>
            <a:tailEnd/>
          </a:ln>
          <a:effectLst/>
        </p:spPr>
        <p:txBody>
          <a:bodyPr wrap="none" anchor="ctr">
            <a:spAutoFit/>
          </a:bodyPr>
          <a:lstStyle/>
          <a:p>
            <a:endParaRPr lang="en-US"/>
          </a:p>
        </p:txBody>
      </p:sp>
      <p:sp>
        <p:nvSpPr>
          <p:cNvPr id="46187" name="Oval 107"/>
          <p:cNvSpPr>
            <a:spLocks noChangeArrowheads="1"/>
          </p:cNvSpPr>
          <p:nvPr/>
        </p:nvSpPr>
        <p:spPr bwMode="auto">
          <a:xfrm>
            <a:off x="2286000" y="2713038"/>
            <a:ext cx="306388" cy="284162"/>
          </a:xfrm>
          <a:prstGeom prst="ellipse">
            <a:avLst/>
          </a:prstGeom>
          <a:noFill/>
          <a:ln w="25400" algn="ctr">
            <a:solidFill>
              <a:srgbClr val="FFEB55"/>
            </a:solidFill>
            <a:round/>
            <a:headEnd/>
            <a:tailEnd/>
          </a:ln>
          <a:effectLst/>
        </p:spPr>
        <p:txBody>
          <a:bodyPr wrap="none" anchor="ctr">
            <a:spAutoFit/>
          </a:bodyPr>
          <a:lstStyle/>
          <a:p>
            <a:endParaRPr lang="en-US"/>
          </a:p>
        </p:txBody>
      </p:sp>
      <p:cxnSp>
        <p:nvCxnSpPr>
          <p:cNvPr id="46188" name="AutoShape 108"/>
          <p:cNvCxnSpPr>
            <a:cxnSpLocks noChangeShapeType="1"/>
            <a:endCxn id="46186" idx="7"/>
          </p:cNvCxnSpPr>
          <p:nvPr/>
        </p:nvCxnSpPr>
        <p:spPr bwMode="auto">
          <a:xfrm flipH="1">
            <a:off x="1963738" y="2476500"/>
            <a:ext cx="150812" cy="265113"/>
          </a:xfrm>
          <a:prstGeom prst="straightConnector1">
            <a:avLst/>
          </a:prstGeom>
          <a:noFill/>
          <a:ln w="25400">
            <a:solidFill>
              <a:srgbClr val="FFEB55"/>
            </a:solidFill>
            <a:round/>
            <a:headEnd/>
            <a:tailEnd/>
          </a:ln>
          <a:effectLst/>
        </p:spPr>
      </p:cxnSp>
      <p:cxnSp>
        <p:nvCxnSpPr>
          <p:cNvPr id="46189" name="AutoShape 109"/>
          <p:cNvCxnSpPr>
            <a:cxnSpLocks noChangeShapeType="1"/>
          </p:cNvCxnSpPr>
          <p:nvPr/>
        </p:nvCxnSpPr>
        <p:spPr bwMode="auto">
          <a:xfrm flipH="1">
            <a:off x="2438400" y="2484438"/>
            <a:ext cx="1588" cy="215900"/>
          </a:xfrm>
          <a:prstGeom prst="straightConnector1">
            <a:avLst/>
          </a:prstGeom>
          <a:noFill/>
          <a:ln w="25400">
            <a:solidFill>
              <a:srgbClr val="FFEB55"/>
            </a:solidFill>
            <a:round/>
            <a:headEnd/>
            <a:tailEnd/>
          </a:ln>
          <a:effectLst/>
        </p:spPr>
      </p:cxnSp>
      <p:grpSp>
        <p:nvGrpSpPr>
          <p:cNvPr id="46197" name="Group 117"/>
          <p:cNvGrpSpPr>
            <a:grpSpLocks/>
          </p:cNvGrpSpPr>
          <p:nvPr/>
        </p:nvGrpSpPr>
        <p:grpSpPr bwMode="auto">
          <a:xfrm>
            <a:off x="712788" y="4427538"/>
            <a:ext cx="8159750" cy="768350"/>
            <a:chOff x="449" y="2837"/>
            <a:chExt cx="5140" cy="484"/>
          </a:xfrm>
        </p:grpSpPr>
        <p:pic>
          <p:nvPicPr>
            <p:cNvPr id="46173" name="Picture 93" descr="09-02-06"/>
            <p:cNvPicPr>
              <a:picLocks noChangeAspect="1" noChangeArrowheads="1"/>
            </p:cNvPicPr>
            <p:nvPr/>
          </p:nvPicPr>
          <p:blipFill>
            <a:blip r:embed="rId19" cstate="print"/>
            <a:srcRect/>
            <a:stretch>
              <a:fillRect/>
            </a:stretch>
          </p:blipFill>
          <p:spPr bwMode="invGray">
            <a:xfrm>
              <a:off x="449" y="2837"/>
              <a:ext cx="939" cy="222"/>
            </a:xfrm>
            <a:prstGeom prst="rect">
              <a:avLst/>
            </a:prstGeom>
            <a:noFill/>
          </p:spPr>
        </p:pic>
        <p:pic>
          <p:nvPicPr>
            <p:cNvPr id="46174" name="Picture 94" descr="09-02-07"/>
            <p:cNvPicPr>
              <a:picLocks noChangeAspect="1" noChangeArrowheads="1"/>
            </p:cNvPicPr>
            <p:nvPr/>
          </p:nvPicPr>
          <p:blipFill>
            <a:blip r:embed="rId20" cstate="print"/>
            <a:srcRect/>
            <a:stretch>
              <a:fillRect/>
            </a:stretch>
          </p:blipFill>
          <p:spPr bwMode="invGray">
            <a:xfrm>
              <a:off x="1404" y="2873"/>
              <a:ext cx="1530" cy="228"/>
            </a:xfrm>
            <a:prstGeom prst="rect">
              <a:avLst/>
            </a:prstGeom>
            <a:noFill/>
          </p:spPr>
        </p:pic>
        <p:sp>
          <p:nvSpPr>
            <p:cNvPr id="46192" name="Text Box 112"/>
            <p:cNvSpPr txBox="1">
              <a:spLocks noChangeArrowheads="1"/>
            </p:cNvSpPr>
            <p:nvPr/>
          </p:nvSpPr>
          <p:spPr bwMode="auto">
            <a:xfrm>
              <a:off x="3001" y="2849"/>
              <a:ext cx="2588" cy="472"/>
            </a:xfrm>
            <a:prstGeom prst="rect">
              <a:avLst/>
            </a:prstGeom>
            <a:noFill/>
            <a:ln w="9525" algn="ctr">
              <a:noFill/>
              <a:miter lim="800000"/>
              <a:headEnd/>
              <a:tailEnd/>
            </a:ln>
            <a:effectLst/>
          </p:spPr>
          <p:txBody>
            <a:bodyPr>
              <a:spAutoFit/>
            </a:bodyPr>
            <a:lstStyle/>
            <a:p>
              <a:r>
                <a:rPr lang="en-US"/>
                <a:t>Rewrite each term using </a:t>
              </a:r>
              <a:br>
                <a:rPr lang="en-US"/>
              </a:br>
              <a:r>
                <a:rPr lang="en-US"/>
                <a:t>the GCF.</a:t>
              </a:r>
            </a:p>
          </p:txBody>
        </p:sp>
      </p:grpSp>
      <p:grpSp>
        <p:nvGrpSpPr>
          <p:cNvPr id="46198" name="Group 118"/>
          <p:cNvGrpSpPr>
            <a:grpSpLocks/>
          </p:cNvGrpSpPr>
          <p:nvPr/>
        </p:nvGrpSpPr>
        <p:grpSpPr bwMode="auto">
          <a:xfrm>
            <a:off x="2228850" y="5119688"/>
            <a:ext cx="7681913" cy="420687"/>
            <a:chOff x="1404" y="3310"/>
            <a:chExt cx="4839" cy="265"/>
          </a:xfrm>
        </p:grpSpPr>
        <p:pic>
          <p:nvPicPr>
            <p:cNvPr id="46175" name="Picture 95" descr="09-02-08"/>
            <p:cNvPicPr>
              <a:picLocks noChangeAspect="1" noChangeArrowheads="1"/>
            </p:cNvPicPr>
            <p:nvPr/>
          </p:nvPicPr>
          <p:blipFill>
            <a:blip r:embed="rId21" cstate="print"/>
            <a:srcRect/>
            <a:stretch>
              <a:fillRect/>
            </a:stretch>
          </p:blipFill>
          <p:spPr bwMode="invGray">
            <a:xfrm>
              <a:off x="1404" y="3329"/>
              <a:ext cx="1458" cy="228"/>
            </a:xfrm>
            <a:prstGeom prst="rect">
              <a:avLst/>
            </a:prstGeom>
            <a:noFill/>
          </p:spPr>
        </p:pic>
        <p:sp>
          <p:nvSpPr>
            <p:cNvPr id="46193" name="Text Box 113"/>
            <p:cNvSpPr txBox="1">
              <a:spLocks noChangeArrowheads="1"/>
            </p:cNvSpPr>
            <p:nvPr/>
          </p:nvSpPr>
          <p:spPr bwMode="auto">
            <a:xfrm>
              <a:off x="3001" y="3310"/>
              <a:ext cx="3242" cy="265"/>
            </a:xfrm>
            <a:prstGeom prst="rect">
              <a:avLst/>
            </a:prstGeom>
            <a:noFill/>
            <a:ln w="9525" algn="ctr">
              <a:noFill/>
              <a:miter lim="800000"/>
              <a:headEnd/>
              <a:tailEnd/>
            </a:ln>
            <a:effectLst/>
          </p:spPr>
          <p:txBody>
            <a:bodyPr>
              <a:spAutoFit/>
            </a:bodyPr>
            <a:lstStyle/>
            <a:p>
              <a:r>
                <a:rPr lang="en-US"/>
                <a:t>Simplify remaining factors.</a:t>
              </a:r>
            </a:p>
          </p:txBody>
        </p:sp>
      </p:grpSp>
      <p:grpSp>
        <p:nvGrpSpPr>
          <p:cNvPr id="46199" name="Group 119"/>
          <p:cNvGrpSpPr>
            <a:grpSpLocks/>
          </p:cNvGrpSpPr>
          <p:nvPr/>
        </p:nvGrpSpPr>
        <p:grpSpPr bwMode="auto">
          <a:xfrm>
            <a:off x="2233613" y="5464175"/>
            <a:ext cx="7677150" cy="420688"/>
            <a:chOff x="1407" y="3564"/>
            <a:chExt cx="4836" cy="265"/>
          </a:xfrm>
        </p:grpSpPr>
        <p:pic>
          <p:nvPicPr>
            <p:cNvPr id="46176" name="Picture 96" descr="09-02-09"/>
            <p:cNvPicPr>
              <a:picLocks noChangeAspect="1" noChangeArrowheads="1"/>
            </p:cNvPicPr>
            <p:nvPr/>
          </p:nvPicPr>
          <p:blipFill>
            <a:blip r:embed="rId22" cstate="print"/>
            <a:srcRect/>
            <a:stretch>
              <a:fillRect/>
            </a:stretch>
          </p:blipFill>
          <p:spPr bwMode="invGray">
            <a:xfrm>
              <a:off x="1407" y="3589"/>
              <a:ext cx="1080" cy="228"/>
            </a:xfrm>
            <a:prstGeom prst="rect">
              <a:avLst/>
            </a:prstGeom>
            <a:noFill/>
          </p:spPr>
        </p:pic>
        <p:sp>
          <p:nvSpPr>
            <p:cNvPr id="46194" name="Text Box 114"/>
            <p:cNvSpPr txBox="1">
              <a:spLocks noChangeArrowheads="1"/>
            </p:cNvSpPr>
            <p:nvPr/>
          </p:nvSpPr>
          <p:spPr bwMode="auto">
            <a:xfrm>
              <a:off x="3001" y="3564"/>
              <a:ext cx="3242" cy="265"/>
            </a:xfrm>
            <a:prstGeom prst="rect">
              <a:avLst/>
            </a:prstGeom>
            <a:noFill/>
            <a:ln w="9525" algn="ctr">
              <a:noFill/>
              <a:miter lim="800000"/>
              <a:headEnd/>
              <a:tailEnd/>
            </a:ln>
            <a:effectLst/>
          </p:spPr>
          <p:txBody>
            <a:bodyPr>
              <a:spAutoFit/>
            </a:bodyPr>
            <a:lstStyle/>
            <a:p>
              <a:r>
                <a:rPr lang="en-US"/>
                <a:t>Distributive Property</a:t>
              </a:r>
            </a:p>
          </p:txBody>
        </p:sp>
      </p:grpSp>
      <p:pic>
        <p:nvPicPr>
          <p:cNvPr id="46200" name="Picture 120" descr="stop sign 4"/>
          <p:cNvPicPr>
            <a:picLocks noChangeAspect="1" noChangeArrowheads="1"/>
          </p:cNvPicPr>
          <p:nvPr/>
        </p:nvPicPr>
        <p:blipFill>
          <a:blip r:embed="rId23" cstate="print"/>
          <a:srcRect/>
          <a:stretch>
            <a:fillRect/>
          </a:stretch>
        </p:blipFill>
        <p:spPr bwMode="invGray">
          <a:xfrm>
            <a:off x="7337425" y="5781675"/>
            <a:ext cx="1498600" cy="528638"/>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6157"/>
                                        </p:tgtEl>
                                        <p:attrNameLst>
                                          <p:attrName>style.visibility</p:attrName>
                                        </p:attrNameLst>
                                      </p:cBhvr>
                                      <p:to>
                                        <p:strVal val="visible"/>
                                      </p:to>
                                    </p:set>
                                    <p:animEffect transition="in" filter="barn(outVertical)">
                                      <p:cBhvr>
                                        <p:cTn id="7" dur="500"/>
                                        <p:tgtEl>
                                          <p:spTgt spid="4615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179"/>
                                        </p:tgtEl>
                                        <p:attrNameLst>
                                          <p:attrName>style.visibility</p:attrName>
                                        </p:attrNameLst>
                                      </p:cBhvr>
                                      <p:to>
                                        <p:strVal val="visible"/>
                                      </p:to>
                                    </p:set>
                                    <p:animEffect transition="in" filter="wipe(left)">
                                      <p:cBhvr>
                                        <p:cTn id="11" dur="500"/>
                                        <p:tgtEl>
                                          <p:spTgt spid="461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6180"/>
                                        </p:tgtEl>
                                        <p:attrNameLst>
                                          <p:attrName>style.visibility</p:attrName>
                                        </p:attrNameLst>
                                      </p:cBhvr>
                                      <p:to>
                                        <p:strVal val="visible"/>
                                      </p:to>
                                    </p:set>
                                    <p:animEffect transition="in" filter="wipe(left)">
                                      <p:cBhvr>
                                        <p:cTn id="16" dur="500"/>
                                        <p:tgtEl>
                                          <p:spTgt spid="4618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6196"/>
                                        </p:tgtEl>
                                        <p:attrNameLst>
                                          <p:attrName>style.visibility</p:attrName>
                                        </p:attrNameLst>
                                      </p:cBhvr>
                                      <p:to>
                                        <p:strVal val="visible"/>
                                      </p:to>
                                    </p:set>
                                    <p:animEffect transition="in" filter="wipe(left)">
                                      <p:cBhvr>
                                        <p:cTn id="21" dur="500"/>
                                        <p:tgtEl>
                                          <p:spTgt spid="4619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6182"/>
                                        </p:tgtEl>
                                        <p:attrNameLst>
                                          <p:attrName>style.visibility</p:attrName>
                                        </p:attrNameLst>
                                      </p:cBhvr>
                                      <p:to>
                                        <p:strVal val="visible"/>
                                      </p:to>
                                    </p:set>
                                    <p:animEffect transition="in" filter="wipe(left)">
                                      <p:cBhvr>
                                        <p:cTn id="26" dur="500"/>
                                        <p:tgtEl>
                                          <p:spTgt spid="4618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6185"/>
                                        </p:tgtEl>
                                        <p:attrNameLst>
                                          <p:attrName>style.visibility</p:attrName>
                                        </p:attrNameLst>
                                      </p:cBhvr>
                                      <p:to>
                                        <p:strVal val="visible"/>
                                      </p:to>
                                    </p:set>
                                    <p:animEffect transition="in" filter="wipe(left)">
                                      <p:cBhvr>
                                        <p:cTn id="31" dur="500"/>
                                        <p:tgtEl>
                                          <p:spTgt spid="4618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6186"/>
                                        </p:tgtEl>
                                        <p:attrNameLst>
                                          <p:attrName>style.visibility</p:attrName>
                                        </p:attrNameLst>
                                      </p:cBhvr>
                                      <p:to>
                                        <p:strVal val="visible"/>
                                      </p:to>
                                    </p:set>
                                    <p:animEffect transition="in" filter="wipe(left)">
                                      <p:cBhvr>
                                        <p:cTn id="36" dur="500"/>
                                        <p:tgtEl>
                                          <p:spTgt spid="46186"/>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46188"/>
                                        </p:tgtEl>
                                        <p:attrNameLst>
                                          <p:attrName>style.visibility</p:attrName>
                                        </p:attrNameLst>
                                      </p:cBhvr>
                                      <p:to>
                                        <p:strVal val="visible"/>
                                      </p:to>
                                    </p:set>
                                    <p:animEffect transition="in" filter="wipe(up)">
                                      <p:cBhvr>
                                        <p:cTn id="40" dur="500"/>
                                        <p:tgtEl>
                                          <p:spTgt spid="4618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184"/>
                                        </p:tgtEl>
                                        <p:attrNameLst>
                                          <p:attrName>style.visibility</p:attrName>
                                        </p:attrNameLst>
                                      </p:cBhvr>
                                      <p:to>
                                        <p:strVal val="visible"/>
                                      </p:to>
                                    </p:set>
                                    <p:animEffect transition="in" filter="wipe(left)">
                                      <p:cBhvr>
                                        <p:cTn id="45" dur="500"/>
                                        <p:tgtEl>
                                          <p:spTgt spid="4618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6187"/>
                                        </p:tgtEl>
                                        <p:attrNameLst>
                                          <p:attrName>style.visibility</p:attrName>
                                        </p:attrNameLst>
                                      </p:cBhvr>
                                      <p:to>
                                        <p:strVal val="visible"/>
                                      </p:to>
                                    </p:set>
                                    <p:animEffect transition="in" filter="wipe(left)">
                                      <p:cBhvr>
                                        <p:cTn id="50" dur="500"/>
                                        <p:tgtEl>
                                          <p:spTgt spid="46187"/>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46189"/>
                                        </p:tgtEl>
                                        <p:attrNameLst>
                                          <p:attrName>style.visibility</p:attrName>
                                        </p:attrNameLst>
                                      </p:cBhvr>
                                      <p:to>
                                        <p:strVal val="visible"/>
                                      </p:to>
                                    </p:set>
                                    <p:animEffect transition="in" filter="wipe(up)">
                                      <p:cBhvr>
                                        <p:cTn id="54" dur="500"/>
                                        <p:tgtEl>
                                          <p:spTgt spid="4618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6190"/>
                                        </p:tgtEl>
                                        <p:attrNameLst>
                                          <p:attrName>style.visibility</p:attrName>
                                        </p:attrNameLst>
                                      </p:cBhvr>
                                      <p:to>
                                        <p:strVal val="visible"/>
                                      </p:to>
                                    </p:set>
                                    <p:animEffect transition="in" filter="wipe(left)">
                                      <p:cBhvr>
                                        <p:cTn id="59" dur="500"/>
                                        <p:tgtEl>
                                          <p:spTgt spid="461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6166"/>
                                        </p:tgtEl>
                                        <p:attrNameLst>
                                          <p:attrName>style.visibility</p:attrName>
                                        </p:attrNameLst>
                                      </p:cBhvr>
                                      <p:to>
                                        <p:strVal val="visible"/>
                                      </p:to>
                                    </p:set>
                                    <p:animEffect transition="in" filter="wipe(left)">
                                      <p:cBhvr>
                                        <p:cTn id="64" dur="500"/>
                                        <p:tgtEl>
                                          <p:spTgt spid="4616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6197"/>
                                        </p:tgtEl>
                                        <p:attrNameLst>
                                          <p:attrName>style.visibility</p:attrName>
                                        </p:attrNameLst>
                                      </p:cBhvr>
                                      <p:to>
                                        <p:strVal val="visible"/>
                                      </p:to>
                                    </p:set>
                                    <p:animEffect transition="in" filter="wipe(left)">
                                      <p:cBhvr>
                                        <p:cTn id="69" dur="500"/>
                                        <p:tgtEl>
                                          <p:spTgt spid="4619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6198"/>
                                        </p:tgtEl>
                                        <p:attrNameLst>
                                          <p:attrName>style.visibility</p:attrName>
                                        </p:attrNameLst>
                                      </p:cBhvr>
                                      <p:to>
                                        <p:strVal val="visible"/>
                                      </p:to>
                                    </p:set>
                                    <p:animEffect transition="in" filter="wipe(left)">
                                      <p:cBhvr>
                                        <p:cTn id="74" dur="500"/>
                                        <p:tgtEl>
                                          <p:spTgt spid="4619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6199"/>
                                        </p:tgtEl>
                                        <p:attrNameLst>
                                          <p:attrName>style.visibility</p:attrName>
                                        </p:attrNameLst>
                                      </p:cBhvr>
                                      <p:to>
                                        <p:strVal val="visible"/>
                                      </p:to>
                                    </p:set>
                                    <p:animEffect transition="in" filter="wipe(left)">
                                      <p:cBhvr>
                                        <p:cTn id="79" dur="500"/>
                                        <p:tgtEl>
                                          <p:spTgt spid="46199"/>
                                        </p:tgtEl>
                                      </p:cBhvr>
                                    </p:animEffect>
                                  </p:childTnLst>
                                </p:cTn>
                              </p:par>
                            </p:childTnLst>
                          </p:cTn>
                        </p:par>
                        <p:par>
                          <p:cTn id="80" fill="hold">
                            <p:stCondLst>
                              <p:cond delay="500"/>
                            </p:stCondLst>
                            <p:childTnLst>
                              <p:par>
                                <p:cTn id="81" presetID="4" presetClass="entr" presetSubtype="32" fill="hold" nodeType="afterEffect">
                                  <p:stCondLst>
                                    <p:cond delay="0"/>
                                  </p:stCondLst>
                                  <p:childTnLst>
                                    <p:set>
                                      <p:cBhvr>
                                        <p:cTn id="82" dur="1" fill="hold">
                                          <p:stCondLst>
                                            <p:cond delay="0"/>
                                          </p:stCondLst>
                                        </p:cTn>
                                        <p:tgtEl>
                                          <p:spTgt spid="46200"/>
                                        </p:tgtEl>
                                        <p:attrNameLst>
                                          <p:attrName>style.visibility</p:attrName>
                                        </p:attrNameLst>
                                      </p:cBhvr>
                                      <p:to>
                                        <p:strVal val="visible"/>
                                      </p:to>
                                    </p:set>
                                    <p:animEffect transition="in" filter="box(out)">
                                      <p:cBhvr>
                                        <p:cTn id="83" dur="500"/>
                                        <p:tgtEl>
                                          <p:spTgt spid="4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66" grpId="0" autoUpdateAnimBg="0"/>
      <p:bldP spid="46182" grpId="0" autoUpdateAnimBg="0"/>
      <p:bldP spid="46184" grpId="0" animBg="1"/>
      <p:bldP spid="46185" grpId="0" animBg="1"/>
      <p:bldP spid="46186" grpId="0" animBg="1"/>
      <p:bldP spid="461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898525" y="7018338"/>
            <a:ext cx="8229600" cy="296862"/>
          </a:xfrm>
        </p:spPr>
        <p:txBody>
          <a:bodyPr/>
          <a:lstStyle/>
          <a:p>
            <a:pPr algn="r"/>
            <a:r>
              <a:rPr lang="en-US" sz="1200"/>
              <a:t>Example 2-1a</a:t>
            </a:r>
          </a:p>
        </p:txBody>
      </p:sp>
      <p:sp>
        <p:nvSpPr>
          <p:cNvPr id="39936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399364" name="Picture 4"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399365" name="Picture 5"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399366" name="Picture 6" descr="home">
            <a:hlinkClick r:id="rId5" action="ppaction://hlinksldjump" highlightClick="1"/>
          </p:cNvPr>
          <p:cNvPicPr>
            <a:picLocks noChangeAspect="1" noChangeArrowheads="1"/>
          </p:cNvPicPr>
          <p:nvPr/>
        </p:nvPicPr>
        <p:blipFill>
          <a:blip r:embed="rId6" cstate="print"/>
          <a:srcRect/>
          <a:stretch>
            <a:fillRect/>
          </a:stretch>
        </p:blipFill>
        <p:spPr bwMode="auto">
          <a:xfrm>
            <a:off x="7331075" y="6470650"/>
            <a:ext cx="347663" cy="342900"/>
          </a:xfrm>
          <a:prstGeom prst="rect">
            <a:avLst/>
          </a:prstGeom>
          <a:noFill/>
        </p:spPr>
      </p:pic>
      <p:pic>
        <p:nvPicPr>
          <p:cNvPr id="399367" name="Picture 7" descr="secstart">
            <a:hlinkClick r:id="rId7" action="ppaction://hlinksldjump" highlightClick="1"/>
          </p:cNvPr>
          <p:cNvPicPr>
            <a:picLocks noChangeAspect="1" noChangeArrowheads="1"/>
          </p:cNvPicPr>
          <p:nvPr/>
        </p:nvPicPr>
        <p:blipFill>
          <a:blip r:embed="rId8" cstate="print"/>
          <a:srcRect/>
          <a:stretch>
            <a:fillRect/>
          </a:stretch>
        </p:blipFill>
        <p:spPr bwMode="auto">
          <a:xfrm>
            <a:off x="7723188" y="6470650"/>
            <a:ext cx="347662" cy="342900"/>
          </a:xfrm>
          <a:prstGeom prst="rect">
            <a:avLst/>
          </a:prstGeom>
          <a:noFill/>
        </p:spPr>
      </p:pic>
      <p:pic>
        <p:nvPicPr>
          <p:cNvPr id="399368" name="Picture 8" descr="help">
            <a:hlinkClick r:id="rId9" action="ppaction://program" highlightClick="1"/>
          </p:cNvPr>
          <p:cNvPicPr>
            <a:picLocks noChangeAspect="1" noChangeArrowheads="1"/>
          </p:cNvPicPr>
          <p:nvPr/>
        </p:nvPicPr>
        <p:blipFill>
          <a:blip r:embed="rId10" cstate="print"/>
          <a:srcRect/>
          <a:stretch>
            <a:fillRect/>
          </a:stretch>
        </p:blipFill>
        <p:spPr bwMode="auto">
          <a:xfrm>
            <a:off x="6927850" y="6470650"/>
            <a:ext cx="347663" cy="342900"/>
          </a:xfrm>
          <a:prstGeom prst="rect">
            <a:avLst/>
          </a:prstGeom>
          <a:noFill/>
        </p:spPr>
      </p:pic>
      <p:pic>
        <p:nvPicPr>
          <p:cNvPr id="399369" name="Picture 9" descr="5-min">
            <a:hlinkClick r:id="" action="ppaction://customshow?id=1&amp;return=true" highlightClick="1"/>
          </p:cNvPr>
          <p:cNvPicPr>
            <a:picLocks noChangeAspect="1" noChangeArrowheads="1"/>
          </p:cNvPicPr>
          <p:nvPr/>
        </p:nvPicPr>
        <p:blipFill>
          <a:blip r:embed="rId11" cstate="print"/>
          <a:srcRect/>
          <a:stretch>
            <a:fillRect/>
          </a:stretch>
        </p:blipFill>
        <p:spPr bwMode="auto">
          <a:xfrm>
            <a:off x="2524125" y="6465888"/>
            <a:ext cx="1663700" cy="347662"/>
          </a:xfrm>
          <a:prstGeom prst="rect">
            <a:avLst/>
          </a:prstGeom>
          <a:noFill/>
        </p:spPr>
      </p:pic>
      <p:pic>
        <p:nvPicPr>
          <p:cNvPr id="399370" name="Picture 10" descr="stop sign 3"/>
          <p:cNvPicPr>
            <a:picLocks noChangeAspect="1" noChangeArrowheads="1"/>
          </p:cNvPicPr>
          <p:nvPr/>
        </p:nvPicPr>
        <p:blipFill>
          <a:blip r:embed="rId12" cstate="print"/>
          <a:srcRect/>
          <a:stretch>
            <a:fillRect/>
          </a:stretch>
        </p:blipFill>
        <p:spPr bwMode="invGray">
          <a:xfrm>
            <a:off x="7524750" y="5876925"/>
            <a:ext cx="1252538" cy="485775"/>
          </a:xfrm>
          <a:prstGeom prst="rect">
            <a:avLst/>
          </a:prstGeom>
          <a:noFill/>
        </p:spPr>
      </p:pic>
      <p:pic>
        <p:nvPicPr>
          <p:cNvPr id="399371" name="Picture 11" descr="9-2"/>
          <p:cNvPicPr>
            <a:picLocks noChangeAspect="1" noChangeArrowheads="1"/>
          </p:cNvPicPr>
          <p:nvPr/>
        </p:nvPicPr>
        <p:blipFill>
          <a:blip r:embed="rId13" cstate="print"/>
          <a:srcRect/>
          <a:stretch>
            <a:fillRect/>
          </a:stretch>
        </p:blipFill>
        <p:spPr bwMode="hidden">
          <a:xfrm>
            <a:off x="7212013" y="100013"/>
            <a:ext cx="1695450" cy="276225"/>
          </a:xfrm>
          <a:prstGeom prst="rect">
            <a:avLst/>
          </a:prstGeom>
          <a:noFill/>
        </p:spPr>
      </p:pic>
      <p:pic>
        <p:nvPicPr>
          <p:cNvPr id="399372" name="Picture 12" descr="example 1a"/>
          <p:cNvPicPr>
            <a:picLocks noChangeAspect="1" noChangeArrowheads="1"/>
          </p:cNvPicPr>
          <p:nvPr/>
        </p:nvPicPr>
        <p:blipFill>
          <a:blip r:embed="rId14" cstate="print"/>
          <a:srcRect/>
          <a:stretch>
            <a:fillRect/>
          </a:stretch>
        </p:blipFill>
        <p:spPr bwMode="auto">
          <a:xfrm>
            <a:off x="630238" y="739775"/>
            <a:ext cx="1938337" cy="476250"/>
          </a:xfrm>
          <a:prstGeom prst="rect">
            <a:avLst/>
          </a:prstGeom>
          <a:noFill/>
        </p:spPr>
      </p:pic>
      <p:grpSp>
        <p:nvGrpSpPr>
          <p:cNvPr id="399408" name="Group 48"/>
          <p:cNvGrpSpPr>
            <a:grpSpLocks/>
          </p:cNvGrpSpPr>
          <p:nvPr/>
        </p:nvGrpSpPr>
        <p:grpSpPr bwMode="auto">
          <a:xfrm>
            <a:off x="654050" y="1258888"/>
            <a:ext cx="7143750" cy="777875"/>
            <a:chOff x="412" y="793"/>
            <a:chExt cx="4500" cy="490"/>
          </a:xfrm>
        </p:grpSpPr>
        <p:sp>
          <p:nvSpPr>
            <p:cNvPr id="399381" name="Text Box 21"/>
            <p:cNvSpPr txBox="1">
              <a:spLocks noChangeArrowheads="1"/>
            </p:cNvSpPr>
            <p:nvPr/>
          </p:nvSpPr>
          <p:spPr bwMode="invGray">
            <a:xfrm>
              <a:off x="412" y="811"/>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r>
                <a:rPr lang="en-US"/>
                <a:t>The completely factored form of</a:t>
              </a:r>
              <a:br>
                <a:rPr lang="en-US"/>
              </a:br>
              <a:r>
                <a:rPr lang="en-US"/>
                <a:t>	is</a:t>
              </a:r>
              <a:endParaRPr lang="en-US" sz="2800">
                <a:latin typeface="Times New Roman" pitchFamily="18" charset="0"/>
              </a:endParaRPr>
            </a:p>
          </p:txBody>
        </p:sp>
        <p:pic>
          <p:nvPicPr>
            <p:cNvPr id="399382" name="Picture 22" descr="09-02-10"/>
            <p:cNvPicPr>
              <a:picLocks noChangeAspect="1" noChangeArrowheads="1"/>
            </p:cNvPicPr>
            <p:nvPr/>
          </p:nvPicPr>
          <p:blipFill>
            <a:blip r:embed="rId15" cstate="print"/>
            <a:srcRect/>
            <a:stretch>
              <a:fillRect/>
            </a:stretch>
          </p:blipFill>
          <p:spPr bwMode="invGray">
            <a:xfrm>
              <a:off x="4090" y="793"/>
              <a:ext cx="822" cy="222"/>
            </a:xfrm>
            <a:prstGeom prst="rect">
              <a:avLst/>
            </a:prstGeom>
            <a:noFill/>
          </p:spPr>
        </p:pic>
        <p:pic>
          <p:nvPicPr>
            <p:cNvPr id="399383" name="Picture 23" descr="09-02-11"/>
            <p:cNvPicPr>
              <a:picLocks noChangeAspect="1" noChangeArrowheads="1"/>
            </p:cNvPicPr>
            <p:nvPr/>
          </p:nvPicPr>
          <p:blipFill>
            <a:blip r:embed="rId16" cstate="print"/>
            <a:srcRect/>
            <a:stretch>
              <a:fillRect/>
            </a:stretch>
          </p:blipFill>
          <p:spPr bwMode="invGray">
            <a:xfrm>
              <a:off x="1523" y="1055"/>
              <a:ext cx="939" cy="228"/>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9408"/>
                                        </p:tgtEl>
                                        <p:attrNameLst>
                                          <p:attrName>style.visibility</p:attrName>
                                        </p:attrNameLst>
                                      </p:cBhvr>
                                      <p:to>
                                        <p:strVal val="visible"/>
                                      </p:to>
                                    </p:set>
                                    <p:animEffect transition="in" filter="wipe(left)">
                                      <p:cBhvr>
                                        <p:cTn id="7" dur="500"/>
                                        <p:tgtEl>
                                          <p:spTgt spid="39940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399370"/>
                                        </p:tgtEl>
                                        <p:attrNameLst>
                                          <p:attrName>style.visibility</p:attrName>
                                        </p:attrNameLst>
                                      </p:cBhvr>
                                      <p:to>
                                        <p:strVal val="visible"/>
                                      </p:to>
                                    </p:set>
                                    <p:animEffect transition="in" filter="box(out)">
                                      <p:cBhvr>
                                        <p:cTn id="11" dur="500"/>
                                        <p:tgtEl>
                                          <p:spTgt spid="399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898525" y="7018338"/>
            <a:ext cx="8229600" cy="296862"/>
          </a:xfrm>
        </p:spPr>
        <p:txBody>
          <a:bodyPr/>
          <a:lstStyle/>
          <a:p>
            <a:pPr algn="r"/>
            <a:r>
              <a:rPr lang="en-US" sz="1200"/>
              <a:t>Example 2-1a</a:t>
            </a:r>
          </a:p>
        </p:txBody>
      </p:sp>
      <p:sp>
        <p:nvSpPr>
          <p:cNvPr id="396291"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396292" name="Picture 4"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396293" name="Picture 5"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396294" name="Picture 6" descr="home">
            <a:hlinkClick r:id="rId5" action="ppaction://hlinksldjump" highlightClick="1"/>
          </p:cNvPr>
          <p:cNvPicPr>
            <a:picLocks noChangeAspect="1" noChangeArrowheads="1"/>
          </p:cNvPicPr>
          <p:nvPr/>
        </p:nvPicPr>
        <p:blipFill>
          <a:blip r:embed="rId6" cstate="print"/>
          <a:srcRect/>
          <a:stretch>
            <a:fillRect/>
          </a:stretch>
        </p:blipFill>
        <p:spPr bwMode="auto">
          <a:xfrm>
            <a:off x="7331075" y="6470650"/>
            <a:ext cx="347663" cy="342900"/>
          </a:xfrm>
          <a:prstGeom prst="rect">
            <a:avLst/>
          </a:prstGeom>
          <a:noFill/>
        </p:spPr>
      </p:pic>
      <p:pic>
        <p:nvPicPr>
          <p:cNvPr id="396295" name="Picture 7" descr="secstart">
            <a:hlinkClick r:id="rId7" action="ppaction://hlinksldjump" highlightClick="1"/>
          </p:cNvPr>
          <p:cNvPicPr>
            <a:picLocks noChangeAspect="1" noChangeArrowheads="1"/>
          </p:cNvPicPr>
          <p:nvPr/>
        </p:nvPicPr>
        <p:blipFill>
          <a:blip r:embed="rId8" cstate="print"/>
          <a:srcRect/>
          <a:stretch>
            <a:fillRect/>
          </a:stretch>
        </p:blipFill>
        <p:spPr bwMode="auto">
          <a:xfrm>
            <a:off x="7723188" y="6470650"/>
            <a:ext cx="347662" cy="342900"/>
          </a:xfrm>
          <a:prstGeom prst="rect">
            <a:avLst/>
          </a:prstGeom>
          <a:noFill/>
        </p:spPr>
      </p:pic>
      <p:pic>
        <p:nvPicPr>
          <p:cNvPr id="396296" name="Picture 8" descr="help">
            <a:hlinkClick r:id="rId9" action="ppaction://program" highlightClick="1"/>
          </p:cNvPr>
          <p:cNvPicPr>
            <a:picLocks noChangeAspect="1" noChangeArrowheads="1"/>
          </p:cNvPicPr>
          <p:nvPr/>
        </p:nvPicPr>
        <p:blipFill>
          <a:blip r:embed="rId10" cstate="print"/>
          <a:srcRect/>
          <a:stretch>
            <a:fillRect/>
          </a:stretch>
        </p:blipFill>
        <p:spPr bwMode="auto">
          <a:xfrm>
            <a:off x="6927850" y="6470650"/>
            <a:ext cx="347663" cy="342900"/>
          </a:xfrm>
          <a:prstGeom prst="rect">
            <a:avLst/>
          </a:prstGeom>
          <a:noFill/>
        </p:spPr>
      </p:pic>
      <p:pic>
        <p:nvPicPr>
          <p:cNvPr id="396297" name="Picture 9" descr="5-min">
            <a:hlinkClick r:id="" action="ppaction://customshow?id=1&amp;return=true" highlightClick="1"/>
          </p:cNvPr>
          <p:cNvPicPr>
            <a:picLocks noChangeAspect="1" noChangeArrowheads="1"/>
          </p:cNvPicPr>
          <p:nvPr/>
        </p:nvPicPr>
        <p:blipFill>
          <a:blip r:embed="rId11" cstate="print"/>
          <a:srcRect/>
          <a:stretch>
            <a:fillRect/>
          </a:stretch>
        </p:blipFill>
        <p:spPr bwMode="auto">
          <a:xfrm>
            <a:off x="2524125" y="6465888"/>
            <a:ext cx="1663700" cy="347662"/>
          </a:xfrm>
          <a:prstGeom prst="rect">
            <a:avLst/>
          </a:prstGeom>
          <a:noFill/>
        </p:spPr>
      </p:pic>
      <p:pic>
        <p:nvPicPr>
          <p:cNvPr id="396298" name="Picture 10" descr="stop sign 3"/>
          <p:cNvPicPr>
            <a:picLocks noChangeAspect="1" noChangeArrowheads="1"/>
          </p:cNvPicPr>
          <p:nvPr/>
        </p:nvPicPr>
        <p:blipFill>
          <a:blip r:embed="rId12" cstate="print"/>
          <a:srcRect/>
          <a:stretch>
            <a:fillRect/>
          </a:stretch>
        </p:blipFill>
        <p:spPr bwMode="invGray">
          <a:xfrm>
            <a:off x="7491413" y="5876925"/>
            <a:ext cx="1252537" cy="485775"/>
          </a:xfrm>
          <a:prstGeom prst="rect">
            <a:avLst/>
          </a:prstGeom>
          <a:noFill/>
        </p:spPr>
      </p:pic>
      <p:pic>
        <p:nvPicPr>
          <p:cNvPr id="396299" name="Picture 11" descr="9-2"/>
          <p:cNvPicPr>
            <a:picLocks noChangeAspect="1" noChangeArrowheads="1"/>
          </p:cNvPicPr>
          <p:nvPr/>
        </p:nvPicPr>
        <p:blipFill>
          <a:blip r:embed="rId13" cstate="print"/>
          <a:srcRect/>
          <a:stretch>
            <a:fillRect/>
          </a:stretch>
        </p:blipFill>
        <p:spPr bwMode="hidden">
          <a:xfrm>
            <a:off x="7212013" y="100013"/>
            <a:ext cx="1695450" cy="276225"/>
          </a:xfrm>
          <a:prstGeom prst="rect">
            <a:avLst/>
          </a:prstGeom>
          <a:noFill/>
        </p:spPr>
      </p:pic>
      <p:pic>
        <p:nvPicPr>
          <p:cNvPr id="396301" name="Picture 13" descr="example 1b"/>
          <p:cNvPicPr>
            <a:picLocks noChangeAspect="1" noChangeArrowheads="1"/>
          </p:cNvPicPr>
          <p:nvPr/>
        </p:nvPicPr>
        <p:blipFill>
          <a:blip r:embed="rId14" cstate="print"/>
          <a:srcRect/>
          <a:stretch>
            <a:fillRect/>
          </a:stretch>
        </p:blipFill>
        <p:spPr bwMode="auto">
          <a:xfrm>
            <a:off x="630238" y="739775"/>
            <a:ext cx="1938337" cy="476250"/>
          </a:xfrm>
          <a:prstGeom prst="rect">
            <a:avLst/>
          </a:prstGeom>
          <a:noFill/>
        </p:spPr>
      </p:pic>
      <p:grpSp>
        <p:nvGrpSpPr>
          <p:cNvPr id="396377" name="Group 89"/>
          <p:cNvGrpSpPr>
            <a:grpSpLocks/>
          </p:cNvGrpSpPr>
          <p:nvPr/>
        </p:nvGrpSpPr>
        <p:grpSpPr bwMode="auto">
          <a:xfrm>
            <a:off x="712788" y="2132013"/>
            <a:ext cx="7969250" cy="1419225"/>
            <a:chOff x="449" y="1343"/>
            <a:chExt cx="5020" cy="894"/>
          </a:xfrm>
        </p:grpSpPr>
        <p:grpSp>
          <p:nvGrpSpPr>
            <p:cNvPr id="396371" name="Group 83"/>
            <p:cNvGrpSpPr>
              <a:grpSpLocks/>
            </p:cNvGrpSpPr>
            <p:nvPr/>
          </p:nvGrpSpPr>
          <p:grpSpPr bwMode="auto">
            <a:xfrm>
              <a:off x="455" y="1966"/>
              <a:ext cx="2470" cy="271"/>
              <a:chOff x="455" y="1966"/>
              <a:chExt cx="2470" cy="271"/>
            </a:xfrm>
          </p:grpSpPr>
          <p:pic>
            <p:nvPicPr>
              <p:cNvPr id="396338" name="Picture 50" descr="09-02-17"/>
              <p:cNvPicPr>
                <a:picLocks noChangeAspect="1" noChangeArrowheads="1"/>
              </p:cNvPicPr>
              <p:nvPr/>
            </p:nvPicPr>
            <p:blipFill>
              <a:blip r:embed="rId15" cstate="print"/>
              <a:srcRect/>
              <a:stretch>
                <a:fillRect/>
              </a:stretch>
            </p:blipFill>
            <p:spPr bwMode="invGray">
              <a:xfrm>
                <a:off x="455" y="1966"/>
                <a:ext cx="636" cy="270"/>
              </a:xfrm>
              <a:prstGeom prst="rect">
                <a:avLst/>
              </a:prstGeom>
              <a:noFill/>
            </p:spPr>
          </p:pic>
          <p:pic>
            <p:nvPicPr>
              <p:cNvPr id="396339" name="Picture 51" descr="09-02-18"/>
              <p:cNvPicPr>
                <a:picLocks noChangeAspect="1" noChangeArrowheads="1"/>
              </p:cNvPicPr>
              <p:nvPr/>
            </p:nvPicPr>
            <p:blipFill>
              <a:blip r:embed="rId16" cstate="print"/>
              <a:srcRect/>
              <a:stretch>
                <a:fillRect/>
              </a:stretch>
            </p:blipFill>
            <p:spPr bwMode="invGray">
              <a:xfrm>
                <a:off x="1096" y="2015"/>
                <a:ext cx="1829" cy="222"/>
              </a:xfrm>
              <a:prstGeom prst="rect">
                <a:avLst/>
              </a:prstGeom>
              <a:noFill/>
            </p:spPr>
          </p:pic>
        </p:grpSp>
        <p:grpSp>
          <p:nvGrpSpPr>
            <p:cNvPr id="396369" name="Group 81"/>
            <p:cNvGrpSpPr>
              <a:grpSpLocks/>
            </p:cNvGrpSpPr>
            <p:nvPr/>
          </p:nvGrpSpPr>
          <p:grpSpPr bwMode="auto">
            <a:xfrm>
              <a:off x="449" y="1343"/>
              <a:ext cx="5020" cy="265"/>
              <a:chOff x="449" y="1343"/>
              <a:chExt cx="5020" cy="265"/>
            </a:xfrm>
          </p:grpSpPr>
          <p:pic>
            <p:nvPicPr>
              <p:cNvPr id="396334" name="Picture 46" descr="09-02-13"/>
              <p:cNvPicPr>
                <a:picLocks noChangeAspect="1" noChangeArrowheads="1"/>
              </p:cNvPicPr>
              <p:nvPr/>
            </p:nvPicPr>
            <p:blipFill>
              <a:blip r:embed="rId17" cstate="print"/>
              <a:srcRect/>
              <a:stretch>
                <a:fillRect/>
              </a:stretch>
            </p:blipFill>
            <p:spPr bwMode="invGray">
              <a:xfrm>
                <a:off x="449" y="1376"/>
                <a:ext cx="423" cy="222"/>
              </a:xfrm>
              <a:prstGeom prst="rect">
                <a:avLst/>
              </a:prstGeom>
              <a:noFill/>
            </p:spPr>
          </p:pic>
          <p:pic>
            <p:nvPicPr>
              <p:cNvPr id="396335" name="Picture 47" descr="09-02-14"/>
              <p:cNvPicPr>
                <a:picLocks noChangeAspect="1" noChangeArrowheads="1"/>
              </p:cNvPicPr>
              <p:nvPr/>
            </p:nvPicPr>
            <p:blipFill>
              <a:blip r:embed="rId18" cstate="print"/>
              <a:srcRect/>
              <a:stretch>
                <a:fillRect/>
              </a:stretch>
            </p:blipFill>
            <p:spPr bwMode="invGray">
              <a:xfrm>
                <a:off x="1094" y="1374"/>
                <a:ext cx="1044" cy="222"/>
              </a:xfrm>
              <a:prstGeom prst="rect">
                <a:avLst/>
              </a:prstGeom>
              <a:noFill/>
            </p:spPr>
          </p:pic>
          <p:sp>
            <p:nvSpPr>
              <p:cNvPr id="396319" name="Text Box 31"/>
              <p:cNvSpPr txBox="1">
                <a:spLocks noChangeArrowheads="1"/>
              </p:cNvSpPr>
              <p:nvPr/>
            </p:nvSpPr>
            <p:spPr bwMode="auto">
              <a:xfrm>
                <a:off x="2638" y="1343"/>
                <a:ext cx="2831" cy="265"/>
              </a:xfrm>
              <a:prstGeom prst="rect">
                <a:avLst/>
              </a:prstGeom>
              <a:noFill/>
              <a:ln w="9525" algn="ctr">
                <a:noFill/>
                <a:miter lim="800000"/>
                <a:headEnd/>
                <a:tailEnd/>
              </a:ln>
              <a:effectLst/>
            </p:spPr>
            <p:txBody>
              <a:bodyPr>
                <a:spAutoFit/>
              </a:bodyPr>
              <a:lstStyle/>
              <a:p>
                <a:r>
                  <a:rPr lang="en-US"/>
                  <a:t>Factor each number.</a:t>
                </a:r>
              </a:p>
            </p:txBody>
          </p:sp>
        </p:grpSp>
        <p:pic>
          <p:nvPicPr>
            <p:cNvPr id="396336" name="Picture 48" descr="09-02-15"/>
            <p:cNvPicPr>
              <a:picLocks noChangeAspect="1" noChangeArrowheads="1"/>
            </p:cNvPicPr>
            <p:nvPr/>
          </p:nvPicPr>
          <p:blipFill>
            <a:blip r:embed="rId19" cstate="print"/>
            <a:srcRect/>
            <a:stretch>
              <a:fillRect/>
            </a:stretch>
          </p:blipFill>
          <p:spPr bwMode="invGray">
            <a:xfrm>
              <a:off x="455" y="1664"/>
              <a:ext cx="528" cy="270"/>
            </a:xfrm>
            <a:prstGeom prst="rect">
              <a:avLst/>
            </a:prstGeom>
            <a:noFill/>
          </p:spPr>
        </p:pic>
        <p:pic>
          <p:nvPicPr>
            <p:cNvPr id="396337" name="Picture 49" descr="09-02-16"/>
            <p:cNvPicPr>
              <a:picLocks noChangeAspect="1" noChangeArrowheads="1"/>
            </p:cNvPicPr>
            <p:nvPr/>
          </p:nvPicPr>
          <p:blipFill>
            <a:blip r:embed="rId20" cstate="print"/>
            <a:srcRect/>
            <a:stretch>
              <a:fillRect/>
            </a:stretch>
          </p:blipFill>
          <p:spPr bwMode="invGray">
            <a:xfrm>
              <a:off x="1098" y="1694"/>
              <a:ext cx="1431" cy="222"/>
            </a:xfrm>
            <a:prstGeom prst="rect">
              <a:avLst/>
            </a:prstGeom>
            <a:noFill/>
          </p:spPr>
        </p:pic>
      </p:grpSp>
      <p:sp>
        <p:nvSpPr>
          <p:cNvPr id="396320" name="Text Box 32"/>
          <p:cNvSpPr txBox="1">
            <a:spLocks noChangeArrowheads="1"/>
          </p:cNvSpPr>
          <p:nvPr/>
        </p:nvSpPr>
        <p:spPr bwMode="auto">
          <a:xfrm>
            <a:off x="4187825" y="2660650"/>
            <a:ext cx="4840288" cy="420688"/>
          </a:xfrm>
          <a:prstGeom prst="rect">
            <a:avLst/>
          </a:prstGeom>
          <a:noFill/>
          <a:ln w="9525" algn="ctr">
            <a:noFill/>
            <a:miter lim="800000"/>
            <a:headEnd/>
            <a:tailEnd/>
          </a:ln>
          <a:effectLst/>
        </p:spPr>
        <p:txBody>
          <a:bodyPr>
            <a:spAutoFit/>
          </a:bodyPr>
          <a:lstStyle/>
          <a:p>
            <a:r>
              <a:rPr lang="en-US"/>
              <a:t>Circle the common prime factors.</a:t>
            </a:r>
          </a:p>
        </p:txBody>
      </p:sp>
      <p:sp>
        <p:nvSpPr>
          <p:cNvPr id="396324" name="Oval 36"/>
          <p:cNvSpPr>
            <a:spLocks noChangeArrowheads="1"/>
          </p:cNvSpPr>
          <p:nvPr/>
        </p:nvSpPr>
        <p:spPr bwMode="auto">
          <a:xfrm>
            <a:off x="2527300" y="2162175"/>
            <a:ext cx="306388"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25" name="Oval 37"/>
          <p:cNvSpPr>
            <a:spLocks noChangeArrowheads="1"/>
          </p:cNvSpPr>
          <p:nvPr/>
        </p:nvSpPr>
        <p:spPr bwMode="auto">
          <a:xfrm>
            <a:off x="1951038" y="2162175"/>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26" name="Oval 38"/>
          <p:cNvSpPr>
            <a:spLocks noChangeArrowheads="1"/>
          </p:cNvSpPr>
          <p:nvPr/>
        </p:nvSpPr>
        <p:spPr bwMode="auto">
          <a:xfrm>
            <a:off x="1941513" y="2679700"/>
            <a:ext cx="306387" cy="284163"/>
          </a:xfrm>
          <a:prstGeom prst="ellipse">
            <a:avLst/>
          </a:prstGeom>
          <a:noFill/>
          <a:ln w="25400" algn="ctr">
            <a:solidFill>
              <a:srgbClr val="FFEB55"/>
            </a:solidFill>
            <a:round/>
            <a:headEnd/>
            <a:tailEnd/>
          </a:ln>
          <a:effectLst/>
        </p:spPr>
        <p:txBody>
          <a:bodyPr wrap="none" anchor="ctr">
            <a:spAutoFit/>
          </a:bodyPr>
          <a:lstStyle/>
          <a:p>
            <a:endParaRPr lang="en-US"/>
          </a:p>
        </p:txBody>
      </p:sp>
      <p:sp>
        <p:nvSpPr>
          <p:cNvPr id="396327" name="Oval 39"/>
          <p:cNvSpPr>
            <a:spLocks noChangeArrowheads="1"/>
          </p:cNvSpPr>
          <p:nvPr/>
        </p:nvSpPr>
        <p:spPr bwMode="auto">
          <a:xfrm>
            <a:off x="2825750" y="2679700"/>
            <a:ext cx="306388" cy="284163"/>
          </a:xfrm>
          <a:prstGeom prst="ellipse">
            <a:avLst/>
          </a:prstGeom>
          <a:noFill/>
          <a:ln w="25400" algn="ctr">
            <a:solidFill>
              <a:srgbClr val="FFEB55"/>
            </a:solidFill>
            <a:round/>
            <a:headEnd/>
            <a:tailEnd/>
          </a:ln>
          <a:effectLst/>
        </p:spPr>
        <p:txBody>
          <a:bodyPr wrap="none" anchor="ctr">
            <a:spAutoFit/>
          </a:bodyPr>
          <a:lstStyle/>
          <a:p>
            <a:endParaRPr lang="en-US"/>
          </a:p>
        </p:txBody>
      </p:sp>
      <p:cxnSp>
        <p:nvCxnSpPr>
          <p:cNvPr id="396328" name="AutoShape 40"/>
          <p:cNvCxnSpPr>
            <a:cxnSpLocks noChangeShapeType="1"/>
          </p:cNvCxnSpPr>
          <p:nvPr/>
        </p:nvCxnSpPr>
        <p:spPr bwMode="auto">
          <a:xfrm flipH="1">
            <a:off x="2087563" y="2473325"/>
            <a:ext cx="17462" cy="220663"/>
          </a:xfrm>
          <a:prstGeom prst="straightConnector1">
            <a:avLst/>
          </a:prstGeom>
          <a:noFill/>
          <a:ln w="25400">
            <a:solidFill>
              <a:srgbClr val="FFEB55"/>
            </a:solidFill>
            <a:round/>
            <a:headEnd/>
            <a:tailEnd/>
          </a:ln>
          <a:effectLst/>
        </p:spPr>
      </p:cxnSp>
      <p:cxnSp>
        <p:nvCxnSpPr>
          <p:cNvPr id="396329" name="AutoShape 41"/>
          <p:cNvCxnSpPr>
            <a:cxnSpLocks noChangeShapeType="1"/>
          </p:cNvCxnSpPr>
          <p:nvPr/>
        </p:nvCxnSpPr>
        <p:spPr bwMode="auto">
          <a:xfrm>
            <a:off x="2768600" y="2435225"/>
            <a:ext cx="103188" cy="282575"/>
          </a:xfrm>
          <a:prstGeom prst="straightConnector1">
            <a:avLst/>
          </a:prstGeom>
          <a:noFill/>
          <a:ln w="25400">
            <a:solidFill>
              <a:srgbClr val="FFEB55"/>
            </a:solidFill>
            <a:round/>
            <a:headEnd/>
            <a:tailEnd/>
          </a:ln>
          <a:effectLst/>
        </p:spPr>
      </p:cxnSp>
      <p:grpSp>
        <p:nvGrpSpPr>
          <p:cNvPr id="396381" name="Group 93"/>
          <p:cNvGrpSpPr>
            <a:grpSpLocks/>
          </p:cNvGrpSpPr>
          <p:nvPr/>
        </p:nvGrpSpPr>
        <p:grpSpPr bwMode="auto">
          <a:xfrm>
            <a:off x="615950" y="1268413"/>
            <a:ext cx="8372475" cy="822325"/>
            <a:chOff x="388" y="799"/>
            <a:chExt cx="5274" cy="518"/>
          </a:xfrm>
        </p:grpSpPr>
        <p:sp>
          <p:nvSpPr>
            <p:cNvPr id="396304" name="Text Box 16"/>
            <p:cNvSpPr txBox="1">
              <a:spLocks noChangeArrowheads="1"/>
            </p:cNvSpPr>
            <p:nvPr/>
          </p:nvSpPr>
          <p:spPr bwMode="auto">
            <a:xfrm>
              <a:off x="388" y="799"/>
              <a:ext cx="5274" cy="518"/>
            </a:xfrm>
            <a:prstGeom prst="rect">
              <a:avLst/>
            </a:prstGeom>
            <a:noFill/>
            <a:ln w="9525" algn="ctr">
              <a:noFill/>
              <a:miter lim="800000"/>
              <a:headEnd/>
              <a:tailEnd/>
            </a:ln>
            <a:effectLst/>
          </p:spPr>
          <p:txBody>
            <a:bodyPr>
              <a:spAutoFit/>
            </a:bodyPr>
            <a:lstStyle/>
            <a:p>
              <a:pPr>
                <a:lnSpc>
                  <a:spcPct val="100000"/>
                </a:lnSpc>
                <a:tabLst>
                  <a:tab pos="3143250" algn="l"/>
                </a:tabLst>
              </a:pPr>
              <a:r>
                <a:rPr lang="en-US" b="1">
                  <a:solidFill>
                    <a:srgbClr val="FFEB55"/>
                  </a:solidFill>
                </a:rPr>
                <a:t>Use the Distributive Property to factor	</a:t>
              </a:r>
              <a:br>
                <a:rPr lang="en-US" b="1">
                  <a:solidFill>
                    <a:srgbClr val="FFEB55"/>
                  </a:solidFill>
                </a:rPr>
              </a:br>
              <a:r>
                <a:rPr lang="en-US" b="1">
                  <a:solidFill>
                    <a:srgbClr val="FFEB55"/>
                  </a:solidFill>
                </a:rPr>
                <a:t>	.</a:t>
              </a:r>
            </a:p>
          </p:txBody>
        </p:sp>
        <p:pic>
          <p:nvPicPr>
            <p:cNvPr id="396333" name="Picture 45" descr="09-02-12"/>
            <p:cNvPicPr>
              <a:picLocks noChangeAspect="1" noChangeArrowheads="1"/>
            </p:cNvPicPr>
            <p:nvPr/>
          </p:nvPicPr>
          <p:blipFill>
            <a:blip r:embed="rId21" cstate="print"/>
            <a:srcRect/>
            <a:stretch>
              <a:fillRect/>
            </a:stretch>
          </p:blipFill>
          <p:spPr bwMode="invGray">
            <a:xfrm>
              <a:off x="443" y="1043"/>
              <a:ext cx="1997" cy="270"/>
            </a:xfrm>
            <a:prstGeom prst="rect">
              <a:avLst/>
            </a:prstGeom>
            <a:noFill/>
          </p:spPr>
        </p:pic>
      </p:grpSp>
      <p:grpSp>
        <p:nvGrpSpPr>
          <p:cNvPr id="396379" name="Group 91"/>
          <p:cNvGrpSpPr>
            <a:grpSpLocks/>
          </p:cNvGrpSpPr>
          <p:nvPr/>
        </p:nvGrpSpPr>
        <p:grpSpPr bwMode="auto">
          <a:xfrm>
            <a:off x="731838" y="4024313"/>
            <a:ext cx="8313737" cy="871537"/>
            <a:chOff x="461" y="2535"/>
            <a:chExt cx="5237" cy="549"/>
          </a:xfrm>
        </p:grpSpPr>
        <p:sp>
          <p:nvSpPr>
            <p:cNvPr id="396330" name="Text Box 42"/>
            <p:cNvSpPr txBox="1">
              <a:spLocks noChangeArrowheads="1"/>
            </p:cNvSpPr>
            <p:nvPr/>
          </p:nvSpPr>
          <p:spPr bwMode="auto">
            <a:xfrm>
              <a:off x="2626" y="2819"/>
              <a:ext cx="3072" cy="265"/>
            </a:xfrm>
            <a:prstGeom prst="rect">
              <a:avLst/>
            </a:prstGeom>
            <a:noFill/>
            <a:ln w="9525" algn="ctr">
              <a:noFill/>
              <a:miter lim="800000"/>
              <a:headEnd/>
              <a:tailEnd/>
            </a:ln>
            <a:effectLst/>
          </p:spPr>
          <p:txBody>
            <a:bodyPr>
              <a:spAutoFit/>
            </a:bodyPr>
            <a:lstStyle/>
            <a:p>
              <a:r>
                <a:rPr lang="en-US"/>
                <a:t>Rewrite each term using the GCF.</a:t>
              </a:r>
            </a:p>
          </p:txBody>
        </p:sp>
        <p:grpSp>
          <p:nvGrpSpPr>
            <p:cNvPr id="396378" name="Group 90"/>
            <p:cNvGrpSpPr>
              <a:grpSpLocks/>
            </p:cNvGrpSpPr>
            <p:nvPr/>
          </p:nvGrpSpPr>
          <p:grpSpPr bwMode="auto">
            <a:xfrm>
              <a:off x="461" y="2535"/>
              <a:ext cx="5001" cy="270"/>
              <a:chOff x="461" y="2535"/>
              <a:chExt cx="5001" cy="270"/>
            </a:xfrm>
          </p:grpSpPr>
          <p:pic>
            <p:nvPicPr>
              <p:cNvPr id="396342" name="Picture 54" descr="09-02-21"/>
              <p:cNvPicPr>
                <a:picLocks noChangeAspect="1" noChangeArrowheads="1"/>
              </p:cNvPicPr>
              <p:nvPr/>
            </p:nvPicPr>
            <p:blipFill>
              <a:blip r:embed="rId22" cstate="print"/>
              <a:srcRect/>
              <a:stretch>
                <a:fillRect/>
              </a:stretch>
            </p:blipFill>
            <p:spPr bwMode="invGray">
              <a:xfrm>
                <a:off x="461" y="2535"/>
                <a:ext cx="2018" cy="270"/>
              </a:xfrm>
              <a:prstGeom prst="rect">
                <a:avLst/>
              </a:prstGeom>
              <a:noFill/>
            </p:spPr>
          </p:pic>
          <p:pic>
            <p:nvPicPr>
              <p:cNvPr id="396343" name="Picture 55" descr="09-02-22"/>
              <p:cNvPicPr>
                <a:picLocks noChangeAspect="1" noChangeArrowheads="1"/>
              </p:cNvPicPr>
              <p:nvPr/>
            </p:nvPicPr>
            <p:blipFill>
              <a:blip r:embed="rId23" cstate="print"/>
              <a:srcRect/>
              <a:stretch>
                <a:fillRect/>
              </a:stretch>
            </p:blipFill>
            <p:spPr bwMode="invGray">
              <a:xfrm>
                <a:off x="2508" y="2535"/>
                <a:ext cx="2954" cy="270"/>
              </a:xfrm>
              <a:prstGeom prst="rect">
                <a:avLst/>
              </a:prstGeom>
              <a:noFill/>
            </p:spPr>
          </p:pic>
        </p:grpSp>
      </p:grpSp>
      <p:grpSp>
        <p:nvGrpSpPr>
          <p:cNvPr id="396380" name="Group 92"/>
          <p:cNvGrpSpPr>
            <a:grpSpLocks/>
          </p:cNvGrpSpPr>
          <p:nvPr/>
        </p:nvGrpSpPr>
        <p:grpSpPr bwMode="auto">
          <a:xfrm>
            <a:off x="3978275" y="4792663"/>
            <a:ext cx="5051425" cy="842962"/>
            <a:chOff x="2506" y="3019"/>
            <a:chExt cx="3182" cy="531"/>
          </a:xfrm>
        </p:grpSpPr>
        <p:sp>
          <p:nvSpPr>
            <p:cNvPr id="396332" name="Text Box 44"/>
            <p:cNvSpPr txBox="1">
              <a:spLocks noChangeArrowheads="1"/>
            </p:cNvSpPr>
            <p:nvPr/>
          </p:nvSpPr>
          <p:spPr bwMode="auto">
            <a:xfrm>
              <a:off x="2616" y="3285"/>
              <a:ext cx="3072" cy="265"/>
            </a:xfrm>
            <a:prstGeom prst="rect">
              <a:avLst/>
            </a:prstGeom>
            <a:noFill/>
            <a:ln w="9525" algn="ctr">
              <a:noFill/>
              <a:miter lim="800000"/>
              <a:headEnd/>
              <a:tailEnd/>
            </a:ln>
            <a:effectLst/>
          </p:spPr>
          <p:txBody>
            <a:bodyPr>
              <a:spAutoFit/>
            </a:bodyPr>
            <a:lstStyle/>
            <a:p>
              <a:r>
                <a:rPr lang="en-US"/>
                <a:t>Distributive Property</a:t>
              </a:r>
            </a:p>
          </p:txBody>
        </p:sp>
        <p:pic>
          <p:nvPicPr>
            <p:cNvPr id="396344" name="Picture 56" descr="09-02-23"/>
            <p:cNvPicPr>
              <a:picLocks noChangeAspect="1" noChangeArrowheads="1"/>
            </p:cNvPicPr>
            <p:nvPr/>
          </p:nvPicPr>
          <p:blipFill>
            <a:blip r:embed="rId24" cstate="print"/>
            <a:srcRect/>
            <a:stretch>
              <a:fillRect/>
            </a:stretch>
          </p:blipFill>
          <p:spPr bwMode="invGray">
            <a:xfrm>
              <a:off x="2506" y="3019"/>
              <a:ext cx="1847" cy="270"/>
            </a:xfrm>
            <a:prstGeom prst="rect">
              <a:avLst/>
            </a:prstGeom>
            <a:noFill/>
          </p:spPr>
        </p:pic>
      </p:grpSp>
      <p:grpSp>
        <p:nvGrpSpPr>
          <p:cNvPr id="396376" name="Group 88"/>
          <p:cNvGrpSpPr>
            <a:grpSpLocks/>
          </p:cNvGrpSpPr>
          <p:nvPr/>
        </p:nvGrpSpPr>
        <p:grpSpPr bwMode="auto">
          <a:xfrm>
            <a:off x="619125" y="5511800"/>
            <a:ext cx="7469188" cy="827088"/>
            <a:chOff x="390" y="3472"/>
            <a:chExt cx="4705" cy="521"/>
          </a:xfrm>
        </p:grpSpPr>
        <p:sp>
          <p:nvSpPr>
            <p:cNvPr id="396316" name="Text Box 28"/>
            <p:cNvSpPr txBox="1">
              <a:spLocks noChangeArrowheads="1"/>
            </p:cNvSpPr>
            <p:nvPr/>
          </p:nvSpPr>
          <p:spPr bwMode="invGray">
            <a:xfrm>
              <a:off x="390" y="3485"/>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r>
                <a:rPr lang="en-US"/>
                <a:t>The factored form of</a:t>
              </a:r>
              <a:br>
                <a:rPr lang="en-US"/>
              </a:br>
              <a:r>
                <a:rPr lang="en-US"/>
                <a:t>	is</a:t>
              </a:r>
              <a:endParaRPr lang="en-US" sz="2800">
                <a:latin typeface="Times New Roman" pitchFamily="18" charset="0"/>
              </a:endParaRPr>
            </a:p>
          </p:txBody>
        </p:sp>
        <p:pic>
          <p:nvPicPr>
            <p:cNvPr id="396345" name="Picture 57" descr="09-02-24"/>
            <p:cNvPicPr>
              <a:picLocks noChangeAspect="1" noChangeArrowheads="1"/>
            </p:cNvPicPr>
            <p:nvPr/>
          </p:nvPicPr>
          <p:blipFill>
            <a:blip r:embed="rId25" cstate="print"/>
            <a:srcRect/>
            <a:stretch>
              <a:fillRect/>
            </a:stretch>
          </p:blipFill>
          <p:spPr bwMode="invGray">
            <a:xfrm>
              <a:off x="3098" y="3472"/>
              <a:ext cx="1997" cy="270"/>
            </a:xfrm>
            <a:prstGeom prst="rect">
              <a:avLst/>
            </a:prstGeom>
            <a:noFill/>
          </p:spPr>
        </p:pic>
        <p:pic>
          <p:nvPicPr>
            <p:cNvPr id="396346" name="Picture 58" descr="09-02-25"/>
            <p:cNvPicPr>
              <a:picLocks noChangeAspect="1" noChangeArrowheads="1"/>
            </p:cNvPicPr>
            <p:nvPr/>
          </p:nvPicPr>
          <p:blipFill>
            <a:blip r:embed="rId26" cstate="print"/>
            <a:srcRect l="7701" b="-9630"/>
            <a:stretch>
              <a:fillRect/>
            </a:stretch>
          </p:blipFill>
          <p:spPr bwMode="invGray">
            <a:xfrm>
              <a:off x="1513" y="3697"/>
              <a:ext cx="1738" cy="296"/>
            </a:xfrm>
            <a:prstGeom prst="rect">
              <a:avLst/>
            </a:prstGeom>
            <a:noFill/>
          </p:spPr>
        </p:pic>
      </p:grpSp>
      <p:grpSp>
        <p:nvGrpSpPr>
          <p:cNvPr id="396372" name="Group 84"/>
          <p:cNvGrpSpPr>
            <a:grpSpLocks/>
          </p:cNvGrpSpPr>
          <p:nvPr/>
        </p:nvGrpSpPr>
        <p:grpSpPr bwMode="auto">
          <a:xfrm>
            <a:off x="615950" y="3582988"/>
            <a:ext cx="3019425" cy="450850"/>
            <a:chOff x="388" y="2257"/>
            <a:chExt cx="1902" cy="284"/>
          </a:xfrm>
        </p:grpSpPr>
        <p:sp>
          <p:nvSpPr>
            <p:cNvPr id="396323" name="Text Box 35"/>
            <p:cNvSpPr txBox="1">
              <a:spLocks noChangeArrowheads="1"/>
            </p:cNvSpPr>
            <p:nvPr/>
          </p:nvSpPr>
          <p:spPr bwMode="auto">
            <a:xfrm>
              <a:off x="388" y="2257"/>
              <a:ext cx="968" cy="265"/>
            </a:xfrm>
            <a:prstGeom prst="rect">
              <a:avLst/>
            </a:prstGeom>
            <a:noFill/>
            <a:ln w="9525" algn="ctr">
              <a:noFill/>
              <a:miter lim="800000"/>
              <a:headEnd/>
              <a:tailEnd/>
            </a:ln>
            <a:effectLst/>
          </p:spPr>
          <p:txBody>
            <a:bodyPr>
              <a:spAutoFit/>
            </a:bodyPr>
            <a:lstStyle/>
            <a:p>
              <a:r>
                <a:rPr lang="en-US"/>
                <a:t>GFC:</a:t>
              </a:r>
            </a:p>
          </p:txBody>
        </p:sp>
        <p:pic>
          <p:nvPicPr>
            <p:cNvPr id="396340" name="Picture 52" descr="09-02-19"/>
            <p:cNvPicPr>
              <a:picLocks noChangeAspect="1" noChangeArrowheads="1"/>
            </p:cNvPicPr>
            <p:nvPr/>
          </p:nvPicPr>
          <p:blipFill>
            <a:blip r:embed="rId27" cstate="print"/>
            <a:srcRect/>
            <a:stretch>
              <a:fillRect/>
            </a:stretch>
          </p:blipFill>
          <p:spPr bwMode="invGray">
            <a:xfrm>
              <a:off x="968" y="2301"/>
              <a:ext cx="678" cy="222"/>
            </a:xfrm>
            <a:prstGeom prst="rect">
              <a:avLst/>
            </a:prstGeom>
            <a:noFill/>
          </p:spPr>
        </p:pic>
        <p:pic>
          <p:nvPicPr>
            <p:cNvPr id="396341" name="Picture 53" descr="09-02-20"/>
            <p:cNvPicPr>
              <a:picLocks noChangeAspect="1" noChangeArrowheads="1"/>
            </p:cNvPicPr>
            <p:nvPr/>
          </p:nvPicPr>
          <p:blipFill>
            <a:blip r:embed="rId28" cstate="print"/>
            <a:srcRect/>
            <a:stretch>
              <a:fillRect/>
            </a:stretch>
          </p:blipFill>
          <p:spPr bwMode="invGray">
            <a:xfrm>
              <a:off x="1960" y="2319"/>
              <a:ext cx="330" cy="222"/>
            </a:xfrm>
            <a:prstGeom prst="rect">
              <a:avLst/>
            </a:prstGeom>
            <a:noFill/>
          </p:spPr>
        </p:pic>
        <p:sp>
          <p:nvSpPr>
            <p:cNvPr id="396348" name="Text Box 60"/>
            <p:cNvSpPr txBox="1">
              <a:spLocks noChangeArrowheads="1"/>
            </p:cNvSpPr>
            <p:nvPr/>
          </p:nvSpPr>
          <p:spPr bwMode="auto">
            <a:xfrm>
              <a:off x="1664" y="2263"/>
              <a:ext cx="556" cy="265"/>
            </a:xfrm>
            <a:prstGeom prst="rect">
              <a:avLst/>
            </a:prstGeom>
            <a:noFill/>
            <a:ln w="9525" algn="ctr">
              <a:noFill/>
              <a:miter lim="800000"/>
              <a:headEnd/>
              <a:tailEnd/>
            </a:ln>
            <a:effectLst/>
          </p:spPr>
          <p:txBody>
            <a:bodyPr>
              <a:spAutoFit/>
            </a:bodyPr>
            <a:lstStyle/>
            <a:p>
              <a:r>
                <a:rPr lang="en-US"/>
                <a:t>or</a:t>
              </a:r>
            </a:p>
          </p:txBody>
        </p:sp>
      </p:grpSp>
      <p:cxnSp>
        <p:nvCxnSpPr>
          <p:cNvPr id="396350" name="AutoShape 62"/>
          <p:cNvCxnSpPr>
            <a:cxnSpLocks noChangeShapeType="1"/>
          </p:cNvCxnSpPr>
          <p:nvPr/>
        </p:nvCxnSpPr>
        <p:spPr bwMode="auto">
          <a:xfrm flipH="1">
            <a:off x="2106613" y="2978150"/>
            <a:ext cx="17462" cy="220663"/>
          </a:xfrm>
          <a:prstGeom prst="straightConnector1">
            <a:avLst/>
          </a:prstGeom>
          <a:noFill/>
          <a:ln w="25400">
            <a:solidFill>
              <a:srgbClr val="FFEB55"/>
            </a:solidFill>
            <a:round/>
            <a:headEnd/>
            <a:tailEnd/>
          </a:ln>
          <a:effectLst/>
        </p:spPr>
      </p:cxnSp>
      <p:sp>
        <p:nvSpPr>
          <p:cNvPr id="396356" name="Oval 68"/>
          <p:cNvSpPr>
            <a:spLocks noChangeArrowheads="1"/>
          </p:cNvSpPr>
          <p:nvPr/>
        </p:nvSpPr>
        <p:spPr bwMode="auto">
          <a:xfrm>
            <a:off x="1960563" y="31877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57" name="Oval 69"/>
          <p:cNvSpPr>
            <a:spLocks noChangeArrowheads="1"/>
          </p:cNvSpPr>
          <p:nvPr/>
        </p:nvSpPr>
        <p:spPr bwMode="auto">
          <a:xfrm>
            <a:off x="2239963" y="31877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58" name="Oval 70"/>
          <p:cNvSpPr>
            <a:spLocks noChangeArrowheads="1"/>
          </p:cNvSpPr>
          <p:nvPr/>
        </p:nvSpPr>
        <p:spPr bwMode="auto">
          <a:xfrm>
            <a:off x="2805113" y="31877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59" name="Oval 71"/>
          <p:cNvSpPr>
            <a:spLocks noChangeArrowheads="1"/>
          </p:cNvSpPr>
          <p:nvPr/>
        </p:nvSpPr>
        <p:spPr bwMode="auto">
          <a:xfrm>
            <a:off x="2806700" y="2162175"/>
            <a:ext cx="306388"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60" name="Oval 72"/>
          <p:cNvSpPr>
            <a:spLocks noChangeArrowheads="1"/>
          </p:cNvSpPr>
          <p:nvPr/>
        </p:nvSpPr>
        <p:spPr bwMode="auto">
          <a:xfrm>
            <a:off x="3113088" y="26797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61" name="Oval 73"/>
          <p:cNvSpPr>
            <a:spLocks noChangeArrowheads="1"/>
          </p:cNvSpPr>
          <p:nvPr/>
        </p:nvSpPr>
        <p:spPr bwMode="auto">
          <a:xfrm>
            <a:off x="3113088" y="2162175"/>
            <a:ext cx="306387"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62" name="Oval 74"/>
          <p:cNvSpPr>
            <a:spLocks noChangeArrowheads="1"/>
          </p:cNvSpPr>
          <p:nvPr/>
        </p:nvSpPr>
        <p:spPr bwMode="auto">
          <a:xfrm>
            <a:off x="3419475" y="2679700"/>
            <a:ext cx="306388" cy="317500"/>
          </a:xfrm>
          <a:prstGeom prst="ellipse">
            <a:avLst/>
          </a:prstGeom>
          <a:noFill/>
          <a:ln w="25400" algn="ctr">
            <a:solidFill>
              <a:srgbClr val="FFEB55"/>
            </a:solidFill>
            <a:round/>
            <a:headEnd/>
            <a:tailEnd/>
          </a:ln>
          <a:effectLst/>
        </p:spPr>
        <p:txBody>
          <a:bodyPr anchor="ctr">
            <a:spAutoFit/>
          </a:bodyPr>
          <a:lstStyle/>
          <a:p>
            <a:endParaRPr lang="en-US"/>
          </a:p>
        </p:txBody>
      </p:sp>
      <p:sp>
        <p:nvSpPr>
          <p:cNvPr id="396363" name="Oval 75"/>
          <p:cNvSpPr>
            <a:spLocks noChangeArrowheads="1"/>
          </p:cNvSpPr>
          <p:nvPr/>
        </p:nvSpPr>
        <p:spPr bwMode="auto">
          <a:xfrm>
            <a:off x="3421063" y="3187700"/>
            <a:ext cx="306387" cy="317500"/>
          </a:xfrm>
          <a:prstGeom prst="ellipse">
            <a:avLst/>
          </a:prstGeom>
          <a:noFill/>
          <a:ln w="25400" algn="ctr">
            <a:solidFill>
              <a:srgbClr val="FFEB55"/>
            </a:solidFill>
            <a:round/>
            <a:headEnd/>
            <a:tailEnd/>
          </a:ln>
          <a:effectLst/>
        </p:spPr>
        <p:txBody>
          <a:bodyPr anchor="ctr">
            <a:spAutoFit/>
          </a:bodyPr>
          <a:lstStyle/>
          <a:p>
            <a:endParaRPr lang="en-US"/>
          </a:p>
        </p:txBody>
      </p:sp>
      <p:cxnSp>
        <p:nvCxnSpPr>
          <p:cNvPr id="396364" name="AutoShape 76"/>
          <p:cNvCxnSpPr>
            <a:cxnSpLocks noChangeShapeType="1"/>
          </p:cNvCxnSpPr>
          <p:nvPr/>
        </p:nvCxnSpPr>
        <p:spPr bwMode="auto">
          <a:xfrm flipH="1">
            <a:off x="2501900" y="2954338"/>
            <a:ext cx="468313" cy="282575"/>
          </a:xfrm>
          <a:prstGeom prst="straightConnector1">
            <a:avLst/>
          </a:prstGeom>
          <a:noFill/>
          <a:ln w="25400">
            <a:solidFill>
              <a:srgbClr val="FFEB55"/>
            </a:solidFill>
            <a:round/>
            <a:headEnd/>
            <a:tailEnd/>
          </a:ln>
          <a:effectLst/>
        </p:spPr>
      </p:cxnSp>
      <p:cxnSp>
        <p:nvCxnSpPr>
          <p:cNvPr id="396365" name="AutoShape 77"/>
          <p:cNvCxnSpPr>
            <a:cxnSpLocks noChangeShapeType="1"/>
          </p:cNvCxnSpPr>
          <p:nvPr/>
        </p:nvCxnSpPr>
        <p:spPr bwMode="auto">
          <a:xfrm>
            <a:off x="3036888" y="2474913"/>
            <a:ext cx="150812" cy="225425"/>
          </a:xfrm>
          <a:prstGeom prst="straightConnector1">
            <a:avLst/>
          </a:prstGeom>
          <a:noFill/>
          <a:ln w="25400">
            <a:solidFill>
              <a:srgbClr val="FFEB55"/>
            </a:solidFill>
            <a:round/>
            <a:headEnd/>
            <a:tailEnd/>
          </a:ln>
          <a:effectLst/>
        </p:spPr>
      </p:cxnSp>
      <p:cxnSp>
        <p:nvCxnSpPr>
          <p:cNvPr id="396366" name="AutoShape 78"/>
          <p:cNvCxnSpPr>
            <a:cxnSpLocks noChangeShapeType="1"/>
          </p:cNvCxnSpPr>
          <p:nvPr/>
        </p:nvCxnSpPr>
        <p:spPr bwMode="auto">
          <a:xfrm flipH="1">
            <a:off x="3073400" y="3006725"/>
            <a:ext cx="192088" cy="273050"/>
          </a:xfrm>
          <a:prstGeom prst="straightConnector1">
            <a:avLst/>
          </a:prstGeom>
          <a:noFill/>
          <a:ln w="25400">
            <a:solidFill>
              <a:srgbClr val="FFEB55"/>
            </a:solidFill>
            <a:round/>
            <a:headEnd/>
            <a:tailEnd/>
          </a:ln>
          <a:effectLst/>
        </p:spPr>
      </p:cxnSp>
      <p:cxnSp>
        <p:nvCxnSpPr>
          <p:cNvPr id="396367" name="AutoShape 79"/>
          <p:cNvCxnSpPr>
            <a:cxnSpLocks noChangeShapeType="1"/>
          </p:cNvCxnSpPr>
          <p:nvPr/>
        </p:nvCxnSpPr>
        <p:spPr bwMode="auto">
          <a:xfrm>
            <a:off x="3343275" y="2459038"/>
            <a:ext cx="207963" cy="234950"/>
          </a:xfrm>
          <a:prstGeom prst="straightConnector1">
            <a:avLst/>
          </a:prstGeom>
          <a:noFill/>
          <a:ln w="25400">
            <a:solidFill>
              <a:srgbClr val="FFEB55"/>
            </a:solidFill>
            <a:round/>
            <a:headEnd/>
            <a:tailEnd/>
          </a:ln>
          <a:effectLst/>
        </p:spPr>
      </p:cxnSp>
      <p:cxnSp>
        <p:nvCxnSpPr>
          <p:cNvPr id="396368" name="AutoShape 80"/>
          <p:cNvCxnSpPr>
            <a:cxnSpLocks noChangeShapeType="1"/>
          </p:cNvCxnSpPr>
          <p:nvPr/>
        </p:nvCxnSpPr>
        <p:spPr bwMode="auto">
          <a:xfrm>
            <a:off x="3563938" y="2978150"/>
            <a:ext cx="7937" cy="225425"/>
          </a:xfrm>
          <a:prstGeom prst="straightConnector1">
            <a:avLst/>
          </a:prstGeom>
          <a:noFill/>
          <a:ln w="25400">
            <a:solidFill>
              <a:srgbClr val="FFEB55"/>
            </a:solidFill>
            <a:round/>
            <a:headEnd/>
            <a:tailEnd/>
          </a:ln>
          <a:effectLst/>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96301"/>
                                        </p:tgtEl>
                                        <p:attrNameLst>
                                          <p:attrName>style.visibility</p:attrName>
                                        </p:attrNameLst>
                                      </p:cBhvr>
                                      <p:to>
                                        <p:strVal val="visible"/>
                                      </p:to>
                                    </p:set>
                                    <p:animEffect transition="in" filter="barn(outVertical)">
                                      <p:cBhvr>
                                        <p:cTn id="7" dur="500"/>
                                        <p:tgtEl>
                                          <p:spTgt spid="39630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6381"/>
                                        </p:tgtEl>
                                        <p:attrNameLst>
                                          <p:attrName>style.visibility</p:attrName>
                                        </p:attrNameLst>
                                      </p:cBhvr>
                                      <p:to>
                                        <p:strVal val="visible"/>
                                      </p:to>
                                    </p:set>
                                    <p:animEffect transition="in" filter="wipe(left)">
                                      <p:cBhvr>
                                        <p:cTn id="11" dur="500"/>
                                        <p:tgtEl>
                                          <p:spTgt spid="39638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6377"/>
                                        </p:tgtEl>
                                        <p:attrNameLst>
                                          <p:attrName>style.visibility</p:attrName>
                                        </p:attrNameLst>
                                      </p:cBhvr>
                                      <p:to>
                                        <p:strVal val="visible"/>
                                      </p:to>
                                    </p:set>
                                    <p:animEffect transition="in" filter="wipe(left)">
                                      <p:cBhvr>
                                        <p:cTn id="16" dur="500"/>
                                        <p:tgtEl>
                                          <p:spTgt spid="39637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6320"/>
                                        </p:tgtEl>
                                        <p:attrNameLst>
                                          <p:attrName>style.visibility</p:attrName>
                                        </p:attrNameLst>
                                      </p:cBhvr>
                                      <p:to>
                                        <p:strVal val="visible"/>
                                      </p:to>
                                    </p:set>
                                    <p:animEffect transition="in" filter="wipe(left)">
                                      <p:cBhvr>
                                        <p:cTn id="21" dur="500"/>
                                        <p:tgtEl>
                                          <p:spTgt spid="3963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6325"/>
                                        </p:tgtEl>
                                        <p:attrNameLst>
                                          <p:attrName>style.visibility</p:attrName>
                                        </p:attrNameLst>
                                      </p:cBhvr>
                                      <p:to>
                                        <p:strVal val="visible"/>
                                      </p:to>
                                    </p:set>
                                    <p:animEffect transition="in" filter="wipe(left)">
                                      <p:cBhvr>
                                        <p:cTn id="26" dur="500"/>
                                        <p:tgtEl>
                                          <p:spTgt spid="3963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6326"/>
                                        </p:tgtEl>
                                        <p:attrNameLst>
                                          <p:attrName>style.visibility</p:attrName>
                                        </p:attrNameLst>
                                      </p:cBhvr>
                                      <p:to>
                                        <p:strVal val="visible"/>
                                      </p:to>
                                    </p:set>
                                    <p:animEffect transition="in" filter="wipe(left)">
                                      <p:cBhvr>
                                        <p:cTn id="31" dur="500"/>
                                        <p:tgtEl>
                                          <p:spTgt spid="396326"/>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396328"/>
                                        </p:tgtEl>
                                        <p:attrNameLst>
                                          <p:attrName>style.visibility</p:attrName>
                                        </p:attrNameLst>
                                      </p:cBhvr>
                                      <p:to>
                                        <p:strVal val="visible"/>
                                      </p:to>
                                    </p:set>
                                    <p:animEffect transition="in" filter="wipe(up)">
                                      <p:cBhvr>
                                        <p:cTn id="35" dur="500"/>
                                        <p:tgtEl>
                                          <p:spTgt spid="3963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96356"/>
                                        </p:tgtEl>
                                        <p:attrNameLst>
                                          <p:attrName>style.visibility</p:attrName>
                                        </p:attrNameLst>
                                      </p:cBhvr>
                                      <p:to>
                                        <p:strVal val="visible"/>
                                      </p:to>
                                    </p:set>
                                    <p:animEffect transition="in" filter="wipe(left)">
                                      <p:cBhvr>
                                        <p:cTn id="40" dur="500"/>
                                        <p:tgtEl>
                                          <p:spTgt spid="396356"/>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396350"/>
                                        </p:tgtEl>
                                        <p:attrNameLst>
                                          <p:attrName>style.visibility</p:attrName>
                                        </p:attrNameLst>
                                      </p:cBhvr>
                                      <p:to>
                                        <p:strVal val="visible"/>
                                      </p:to>
                                    </p:set>
                                    <p:animEffect transition="in" filter="wipe(up)">
                                      <p:cBhvr>
                                        <p:cTn id="44" dur="500"/>
                                        <p:tgtEl>
                                          <p:spTgt spid="3963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6324"/>
                                        </p:tgtEl>
                                        <p:attrNameLst>
                                          <p:attrName>style.visibility</p:attrName>
                                        </p:attrNameLst>
                                      </p:cBhvr>
                                      <p:to>
                                        <p:strVal val="visible"/>
                                      </p:to>
                                    </p:set>
                                    <p:animEffect transition="in" filter="wipe(left)">
                                      <p:cBhvr>
                                        <p:cTn id="49" dur="500"/>
                                        <p:tgtEl>
                                          <p:spTgt spid="3963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6327"/>
                                        </p:tgtEl>
                                        <p:attrNameLst>
                                          <p:attrName>style.visibility</p:attrName>
                                        </p:attrNameLst>
                                      </p:cBhvr>
                                      <p:to>
                                        <p:strVal val="visible"/>
                                      </p:to>
                                    </p:set>
                                    <p:animEffect transition="in" filter="wipe(left)">
                                      <p:cBhvr>
                                        <p:cTn id="54" dur="500"/>
                                        <p:tgtEl>
                                          <p:spTgt spid="396327"/>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396329"/>
                                        </p:tgtEl>
                                        <p:attrNameLst>
                                          <p:attrName>style.visibility</p:attrName>
                                        </p:attrNameLst>
                                      </p:cBhvr>
                                      <p:to>
                                        <p:strVal val="visible"/>
                                      </p:to>
                                    </p:set>
                                    <p:animEffect transition="in" filter="wipe(up)">
                                      <p:cBhvr>
                                        <p:cTn id="58" dur="500"/>
                                        <p:tgtEl>
                                          <p:spTgt spid="3963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96357"/>
                                        </p:tgtEl>
                                        <p:attrNameLst>
                                          <p:attrName>style.visibility</p:attrName>
                                        </p:attrNameLst>
                                      </p:cBhvr>
                                      <p:to>
                                        <p:strVal val="visible"/>
                                      </p:to>
                                    </p:set>
                                    <p:animEffect transition="in" filter="wipe(left)">
                                      <p:cBhvr>
                                        <p:cTn id="63" dur="500"/>
                                        <p:tgtEl>
                                          <p:spTgt spid="396357"/>
                                        </p:tgtEl>
                                      </p:cBhvr>
                                    </p:animEffect>
                                  </p:childTnLst>
                                </p:cTn>
                              </p:par>
                            </p:childTnLst>
                          </p:cTn>
                        </p:par>
                        <p:par>
                          <p:cTn id="64" fill="hold">
                            <p:stCondLst>
                              <p:cond delay="500"/>
                            </p:stCondLst>
                            <p:childTnLst>
                              <p:par>
                                <p:cTn id="65" presetID="22" presetClass="entr" presetSubtype="1" fill="hold" nodeType="afterEffect">
                                  <p:stCondLst>
                                    <p:cond delay="0"/>
                                  </p:stCondLst>
                                  <p:childTnLst>
                                    <p:set>
                                      <p:cBhvr>
                                        <p:cTn id="66" dur="1" fill="hold">
                                          <p:stCondLst>
                                            <p:cond delay="0"/>
                                          </p:stCondLst>
                                        </p:cTn>
                                        <p:tgtEl>
                                          <p:spTgt spid="396364"/>
                                        </p:tgtEl>
                                        <p:attrNameLst>
                                          <p:attrName>style.visibility</p:attrName>
                                        </p:attrNameLst>
                                      </p:cBhvr>
                                      <p:to>
                                        <p:strVal val="visible"/>
                                      </p:to>
                                    </p:set>
                                    <p:animEffect transition="in" filter="wipe(up)">
                                      <p:cBhvr>
                                        <p:cTn id="67" dur="500"/>
                                        <p:tgtEl>
                                          <p:spTgt spid="3963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96359"/>
                                        </p:tgtEl>
                                        <p:attrNameLst>
                                          <p:attrName>style.visibility</p:attrName>
                                        </p:attrNameLst>
                                      </p:cBhvr>
                                      <p:to>
                                        <p:strVal val="visible"/>
                                      </p:to>
                                    </p:set>
                                    <p:animEffect transition="in" filter="wipe(left)">
                                      <p:cBhvr>
                                        <p:cTn id="72" dur="500"/>
                                        <p:tgtEl>
                                          <p:spTgt spid="3963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96360"/>
                                        </p:tgtEl>
                                        <p:attrNameLst>
                                          <p:attrName>style.visibility</p:attrName>
                                        </p:attrNameLst>
                                      </p:cBhvr>
                                      <p:to>
                                        <p:strVal val="visible"/>
                                      </p:to>
                                    </p:set>
                                    <p:animEffect transition="in" filter="wipe(left)">
                                      <p:cBhvr>
                                        <p:cTn id="77" dur="500"/>
                                        <p:tgtEl>
                                          <p:spTgt spid="396360"/>
                                        </p:tgtEl>
                                      </p:cBhvr>
                                    </p:animEffec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396365"/>
                                        </p:tgtEl>
                                        <p:attrNameLst>
                                          <p:attrName>style.visibility</p:attrName>
                                        </p:attrNameLst>
                                      </p:cBhvr>
                                      <p:to>
                                        <p:strVal val="visible"/>
                                      </p:to>
                                    </p:set>
                                    <p:animEffect transition="in" filter="wipe(up)">
                                      <p:cBhvr>
                                        <p:cTn id="81" dur="500"/>
                                        <p:tgtEl>
                                          <p:spTgt spid="39636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96358"/>
                                        </p:tgtEl>
                                        <p:attrNameLst>
                                          <p:attrName>style.visibility</p:attrName>
                                        </p:attrNameLst>
                                      </p:cBhvr>
                                      <p:to>
                                        <p:strVal val="visible"/>
                                      </p:to>
                                    </p:set>
                                    <p:animEffect transition="in" filter="wipe(left)">
                                      <p:cBhvr>
                                        <p:cTn id="86" dur="500"/>
                                        <p:tgtEl>
                                          <p:spTgt spid="396358"/>
                                        </p:tgtEl>
                                      </p:cBhvr>
                                    </p:animEffect>
                                  </p:childTnLst>
                                </p:cTn>
                              </p:par>
                            </p:childTnLst>
                          </p:cTn>
                        </p:par>
                        <p:par>
                          <p:cTn id="87" fill="hold">
                            <p:stCondLst>
                              <p:cond delay="500"/>
                            </p:stCondLst>
                            <p:childTnLst>
                              <p:par>
                                <p:cTn id="88" presetID="22" presetClass="entr" presetSubtype="1" fill="hold" nodeType="afterEffect">
                                  <p:stCondLst>
                                    <p:cond delay="0"/>
                                  </p:stCondLst>
                                  <p:childTnLst>
                                    <p:set>
                                      <p:cBhvr>
                                        <p:cTn id="89" dur="1" fill="hold">
                                          <p:stCondLst>
                                            <p:cond delay="0"/>
                                          </p:stCondLst>
                                        </p:cTn>
                                        <p:tgtEl>
                                          <p:spTgt spid="396366"/>
                                        </p:tgtEl>
                                        <p:attrNameLst>
                                          <p:attrName>style.visibility</p:attrName>
                                        </p:attrNameLst>
                                      </p:cBhvr>
                                      <p:to>
                                        <p:strVal val="visible"/>
                                      </p:to>
                                    </p:set>
                                    <p:animEffect transition="in" filter="wipe(up)">
                                      <p:cBhvr>
                                        <p:cTn id="90" dur="500"/>
                                        <p:tgtEl>
                                          <p:spTgt spid="39636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96361"/>
                                        </p:tgtEl>
                                        <p:attrNameLst>
                                          <p:attrName>style.visibility</p:attrName>
                                        </p:attrNameLst>
                                      </p:cBhvr>
                                      <p:to>
                                        <p:strVal val="visible"/>
                                      </p:to>
                                    </p:set>
                                    <p:animEffect transition="in" filter="wipe(left)">
                                      <p:cBhvr>
                                        <p:cTn id="95" dur="500"/>
                                        <p:tgtEl>
                                          <p:spTgt spid="39636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396362"/>
                                        </p:tgtEl>
                                        <p:attrNameLst>
                                          <p:attrName>style.visibility</p:attrName>
                                        </p:attrNameLst>
                                      </p:cBhvr>
                                      <p:to>
                                        <p:strVal val="visible"/>
                                      </p:to>
                                    </p:set>
                                    <p:animEffect transition="in" filter="wipe(left)">
                                      <p:cBhvr>
                                        <p:cTn id="100" dur="500"/>
                                        <p:tgtEl>
                                          <p:spTgt spid="396362"/>
                                        </p:tgtEl>
                                      </p:cBhvr>
                                    </p:animEffect>
                                  </p:childTnLst>
                                </p:cTn>
                              </p:par>
                            </p:childTnLst>
                          </p:cTn>
                        </p:par>
                        <p:par>
                          <p:cTn id="101" fill="hold">
                            <p:stCondLst>
                              <p:cond delay="500"/>
                            </p:stCondLst>
                            <p:childTnLst>
                              <p:par>
                                <p:cTn id="102" presetID="22" presetClass="entr" presetSubtype="1" fill="hold" nodeType="afterEffect">
                                  <p:stCondLst>
                                    <p:cond delay="0"/>
                                  </p:stCondLst>
                                  <p:childTnLst>
                                    <p:set>
                                      <p:cBhvr>
                                        <p:cTn id="103" dur="1" fill="hold">
                                          <p:stCondLst>
                                            <p:cond delay="0"/>
                                          </p:stCondLst>
                                        </p:cTn>
                                        <p:tgtEl>
                                          <p:spTgt spid="396367"/>
                                        </p:tgtEl>
                                        <p:attrNameLst>
                                          <p:attrName>style.visibility</p:attrName>
                                        </p:attrNameLst>
                                      </p:cBhvr>
                                      <p:to>
                                        <p:strVal val="visible"/>
                                      </p:to>
                                    </p:set>
                                    <p:animEffect transition="in" filter="wipe(up)">
                                      <p:cBhvr>
                                        <p:cTn id="104" dur="500"/>
                                        <p:tgtEl>
                                          <p:spTgt spid="39636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96363"/>
                                        </p:tgtEl>
                                        <p:attrNameLst>
                                          <p:attrName>style.visibility</p:attrName>
                                        </p:attrNameLst>
                                      </p:cBhvr>
                                      <p:to>
                                        <p:strVal val="visible"/>
                                      </p:to>
                                    </p:set>
                                    <p:animEffect transition="in" filter="wipe(left)">
                                      <p:cBhvr>
                                        <p:cTn id="109" dur="500"/>
                                        <p:tgtEl>
                                          <p:spTgt spid="396363"/>
                                        </p:tgtEl>
                                      </p:cBhvr>
                                    </p:animEffect>
                                  </p:childTnLst>
                                </p:cTn>
                              </p:par>
                            </p:childTnLst>
                          </p:cTn>
                        </p:par>
                        <p:par>
                          <p:cTn id="110" fill="hold">
                            <p:stCondLst>
                              <p:cond delay="500"/>
                            </p:stCondLst>
                            <p:childTnLst>
                              <p:par>
                                <p:cTn id="111" presetID="22" presetClass="entr" presetSubtype="1" fill="hold" nodeType="afterEffect">
                                  <p:stCondLst>
                                    <p:cond delay="0"/>
                                  </p:stCondLst>
                                  <p:childTnLst>
                                    <p:set>
                                      <p:cBhvr>
                                        <p:cTn id="112" dur="1" fill="hold">
                                          <p:stCondLst>
                                            <p:cond delay="0"/>
                                          </p:stCondLst>
                                        </p:cTn>
                                        <p:tgtEl>
                                          <p:spTgt spid="396368"/>
                                        </p:tgtEl>
                                        <p:attrNameLst>
                                          <p:attrName>style.visibility</p:attrName>
                                        </p:attrNameLst>
                                      </p:cBhvr>
                                      <p:to>
                                        <p:strVal val="visible"/>
                                      </p:to>
                                    </p:set>
                                    <p:animEffect transition="in" filter="wipe(up)">
                                      <p:cBhvr>
                                        <p:cTn id="113" dur="500"/>
                                        <p:tgtEl>
                                          <p:spTgt spid="39636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96372"/>
                                        </p:tgtEl>
                                        <p:attrNameLst>
                                          <p:attrName>style.visibility</p:attrName>
                                        </p:attrNameLst>
                                      </p:cBhvr>
                                      <p:to>
                                        <p:strVal val="visible"/>
                                      </p:to>
                                    </p:set>
                                    <p:animEffect transition="in" filter="wipe(left)">
                                      <p:cBhvr>
                                        <p:cTn id="118" dur="500"/>
                                        <p:tgtEl>
                                          <p:spTgt spid="39637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96379"/>
                                        </p:tgtEl>
                                        <p:attrNameLst>
                                          <p:attrName>style.visibility</p:attrName>
                                        </p:attrNameLst>
                                      </p:cBhvr>
                                      <p:to>
                                        <p:strVal val="visible"/>
                                      </p:to>
                                    </p:set>
                                    <p:animEffect transition="in" filter="wipe(left)">
                                      <p:cBhvr>
                                        <p:cTn id="123" dur="500"/>
                                        <p:tgtEl>
                                          <p:spTgt spid="39637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96380"/>
                                        </p:tgtEl>
                                        <p:attrNameLst>
                                          <p:attrName>style.visibility</p:attrName>
                                        </p:attrNameLst>
                                      </p:cBhvr>
                                      <p:to>
                                        <p:strVal val="visible"/>
                                      </p:to>
                                    </p:set>
                                    <p:animEffect transition="in" filter="wipe(left)">
                                      <p:cBhvr>
                                        <p:cTn id="128" dur="500"/>
                                        <p:tgtEl>
                                          <p:spTgt spid="39638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96376"/>
                                        </p:tgtEl>
                                        <p:attrNameLst>
                                          <p:attrName>style.visibility</p:attrName>
                                        </p:attrNameLst>
                                      </p:cBhvr>
                                      <p:to>
                                        <p:strVal val="visible"/>
                                      </p:to>
                                    </p:set>
                                    <p:animEffect transition="in" filter="wipe(left)">
                                      <p:cBhvr>
                                        <p:cTn id="133" dur="500"/>
                                        <p:tgtEl>
                                          <p:spTgt spid="396376"/>
                                        </p:tgtEl>
                                      </p:cBhvr>
                                    </p:animEffect>
                                  </p:childTnLst>
                                </p:cTn>
                              </p:par>
                            </p:childTnLst>
                          </p:cTn>
                        </p:par>
                        <p:par>
                          <p:cTn id="134" fill="hold">
                            <p:stCondLst>
                              <p:cond delay="500"/>
                            </p:stCondLst>
                            <p:childTnLst>
                              <p:par>
                                <p:cTn id="135" presetID="4" presetClass="entr" presetSubtype="32" fill="hold" nodeType="afterEffect">
                                  <p:stCondLst>
                                    <p:cond delay="0"/>
                                  </p:stCondLst>
                                  <p:childTnLst>
                                    <p:set>
                                      <p:cBhvr>
                                        <p:cTn id="136" dur="1" fill="hold">
                                          <p:stCondLst>
                                            <p:cond delay="0"/>
                                          </p:stCondLst>
                                        </p:cTn>
                                        <p:tgtEl>
                                          <p:spTgt spid="396298"/>
                                        </p:tgtEl>
                                        <p:attrNameLst>
                                          <p:attrName>style.visibility</p:attrName>
                                        </p:attrNameLst>
                                      </p:cBhvr>
                                      <p:to>
                                        <p:strVal val="visible"/>
                                      </p:to>
                                    </p:set>
                                    <p:animEffect transition="in" filter="box(out)">
                                      <p:cBhvr>
                                        <p:cTn id="137" dur="500"/>
                                        <p:tgtEl>
                                          <p:spTgt spid="396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20" grpId="0" autoUpdateAnimBg="0"/>
      <p:bldP spid="396324" grpId="0" animBg="1"/>
      <p:bldP spid="396325" grpId="0" animBg="1"/>
      <p:bldP spid="396326" grpId="0" animBg="1"/>
      <p:bldP spid="396327" grpId="0" animBg="1"/>
      <p:bldP spid="396356" grpId="0" animBg="1"/>
      <p:bldP spid="396357" grpId="0" animBg="1"/>
      <p:bldP spid="396358" grpId="0" animBg="1"/>
      <p:bldP spid="396359" grpId="0" animBg="1"/>
      <p:bldP spid="396360" grpId="0" animBg="1"/>
      <p:bldP spid="396361" grpId="0" animBg="1"/>
      <p:bldP spid="396362" grpId="0" animBg="1"/>
      <p:bldP spid="3963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898525" y="7018338"/>
            <a:ext cx="8229600" cy="296862"/>
          </a:xfrm>
        </p:spPr>
        <p:txBody>
          <a:bodyPr/>
          <a:lstStyle/>
          <a:p>
            <a:pPr algn="r"/>
            <a:r>
              <a:rPr lang="en-US" sz="1200"/>
              <a:t>Example 2-1b</a:t>
            </a:r>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47110" name="Picture 6"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47111" name="Picture 7"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47113" name="Picture 9" descr="home">
            <a:hlinkClick r:id="rId5" action="ppaction://hlinksldjump" highlightClick="1"/>
          </p:cNvPr>
          <p:cNvPicPr>
            <a:picLocks noChangeAspect="1" noChangeArrowheads="1"/>
          </p:cNvPicPr>
          <p:nvPr/>
        </p:nvPicPr>
        <p:blipFill>
          <a:blip r:embed="rId6" cstate="print"/>
          <a:srcRect/>
          <a:stretch>
            <a:fillRect/>
          </a:stretch>
        </p:blipFill>
        <p:spPr bwMode="auto">
          <a:xfrm>
            <a:off x="7331075" y="6470650"/>
            <a:ext cx="347663" cy="342900"/>
          </a:xfrm>
          <a:prstGeom prst="rect">
            <a:avLst/>
          </a:prstGeom>
          <a:noFill/>
        </p:spPr>
      </p:pic>
      <p:pic>
        <p:nvPicPr>
          <p:cNvPr id="47134" name="Picture 30" descr="your turn"/>
          <p:cNvPicPr>
            <a:picLocks noChangeAspect="1" noChangeArrowheads="1"/>
          </p:cNvPicPr>
          <p:nvPr/>
        </p:nvPicPr>
        <p:blipFill>
          <a:blip r:embed="rId7" cstate="print"/>
          <a:srcRect/>
          <a:stretch>
            <a:fillRect/>
          </a:stretch>
        </p:blipFill>
        <p:spPr bwMode="auto">
          <a:xfrm>
            <a:off x="630238" y="739775"/>
            <a:ext cx="1938337" cy="476250"/>
          </a:xfrm>
          <a:prstGeom prst="rect">
            <a:avLst/>
          </a:prstGeom>
          <a:noFill/>
        </p:spPr>
      </p:pic>
      <p:pic>
        <p:nvPicPr>
          <p:cNvPr id="47149" name="Picture 45" descr="secstart">
            <a:hlinkClick r:id="rId8" action="ppaction://hlinksldjump" highlightClick="1"/>
          </p:cNvPr>
          <p:cNvPicPr>
            <a:picLocks noChangeAspect="1" noChangeArrowheads="1"/>
          </p:cNvPicPr>
          <p:nvPr/>
        </p:nvPicPr>
        <p:blipFill>
          <a:blip r:embed="rId9" cstate="print"/>
          <a:srcRect/>
          <a:stretch>
            <a:fillRect/>
          </a:stretch>
        </p:blipFill>
        <p:spPr bwMode="auto">
          <a:xfrm>
            <a:off x="7723188" y="6470650"/>
            <a:ext cx="347662" cy="342900"/>
          </a:xfrm>
          <a:prstGeom prst="rect">
            <a:avLst/>
          </a:prstGeom>
          <a:noFill/>
        </p:spPr>
      </p:pic>
      <p:pic>
        <p:nvPicPr>
          <p:cNvPr id="47162" name="Picture 58"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47165" name="Picture 61"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47168" name="Picture 64"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47169" name="Picture 65"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47175" name="Group 71"/>
          <p:cNvGrpSpPr>
            <a:grpSpLocks/>
          </p:cNvGrpSpPr>
          <p:nvPr/>
        </p:nvGrpSpPr>
        <p:grpSpPr bwMode="auto">
          <a:xfrm>
            <a:off x="615950" y="1298575"/>
            <a:ext cx="8372475" cy="2757488"/>
            <a:chOff x="388" y="818"/>
            <a:chExt cx="5274" cy="1737"/>
          </a:xfrm>
        </p:grpSpPr>
        <p:sp>
          <p:nvSpPr>
            <p:cNvPr id="47171" name="Text Box 67"/>
            <p:cNvSpPr txBox="1">
              <a:spLocks noChangeArrowheads="1"/>
            </p:cNvSpPr>
            <p:nvPr/>
          </p:nvSpPr>
          <p:spPr bwMode="invGray">
            <a:xfrm>
              <a:off x="388" y="818"/>
              <a:ext cx="5274" cy="1737"/>
            </a:xfrm>
            <a:prstGeom prst="rect">
              <a:avLst/>
            </a:prstGeom>
            <a:noFill/>
            <a:ln w="9525" algn="ctr">
              <a:noFill/>
              <a:miter lim="800000"/>
              <a:headEnd/>
              <a:tailEnd/>
            </a:ln>
            <a:effectLst/>
          </p:spPr>
          <p:txBody>
            <a:bodyPr>
              <a:spAutoFit/>
            </a:bodyPr>
            <a:lstStyle/>
            <a:p>
              <a:pPr>
                <a:tabLst>
                  <a:tab pos="7029450" algn="l"/>
                </a:tabLst>
              </a:pPr>
              <a:r>
                <a:rPr lang="en-US" b="1">
                  <a:solidFill>
                    <a:srgbClr val="FFEB55"/>
                  </a:solidFill>
                </a:rPr>
                <a:t>Use the Distributive Property to factor each polynomial.</a:t>
              </a:r>
            </a:p>
            <a:p>
              <a:pPr>
                <a:tabLst>
                  <a:tab pos="7029450" algn="l"/>
                </a:tabLst>
              </a:pPr>
              <a:r>
                <a:rPr lang="en-US" b="1">
                  <a:solidFill>
                    <a:srgbClr val="FFEB55"/>
                  </a:solidFill>
                </a:rPr>
                <a:t>a.</a:t>
              </a:r>
            </a:p>
            <a:p>
              <a:pPr>
                <a:tabLst>
                  <a:tab pos="7029450" algn="l"/>
                </a:tabLst>
              </a:pPr>
              <a:endParaRPr lang="en-US" b="1">
                <a:solidFill>
                  <a:srgbClr val="FFEB55"/>
                </a:solidFill>
              </a:endParaRPr>
            </a:p>
            <a:p>
              <a:pPr>
                <a:tabLst>
                  <a:tab pos="7029450" algn="l"/>
                </a:tabLst>
              </a:pPr>
              <a:endParaRPr lang="en-US" b="1">
                <a:solidFill>
                  <a:srgbClr val="FFEB55"/>
                </a:solidFill>
              </a:endParaRPr>
            </a:p>
            <a:p>
              <a:pPr>
                <a:tabLst>
                  <a:tab pos="7029450" algn="l"/>
                </a:tabLst>
              </a:pPr>
              <a:r>
                <a:rPr lang="en-US" b="1">
                  <a:solidFill>
                    <a:srgbClr val="FFEB55"/>
                  </a:solidFill>
                </a:rPr>
                <a:t>b.</a:t>
              </a:r>
            </a:p>
          </p:txBody>
        </p:sp>
        <p:pic>
          <p:nvPicPr>
            <p:cNvPr id="47173" name="Picture 69" descr="09-02-26"/>
            <p:cNvPicPr>
              <a:picLocks noChangeAspect="1" noChangeArrowheads="1"/>
            </p:cNvPicPr>
            <p:nvPr/>
          </p:nvPicPr>
          <p:blipFill>
            <a:blip r:embed="rId15" cstate="print"/>
            <a:srcRect/>
            <a:stretch>
              <a:fillRect/>
            </a:stretch>
          </p:blipFill>
          <p:spPr bwMode="invGray">
            <a:xfrm>
              <a:off x="654" y="1176"/>
              <a:ext cx="1131" cy="270"/>
            </a:xfrm>
            <a:prstGeom prst="rect">
              <a:avLst/>
            </a:prstGeom>
            <a:noFill/>
          </p:spPr>
        </p:pic>
        <p:pic>
          <p:nvPicPr>
            <p:cNvPr id="47174" name="Picture 70" descr="09-02-27"/>
            <p:cNvPicPr>
              <a:picLocks noChangeAspect="1" noChangeArrowheads="1"/>
            </p:cNvPicPr>
            <p:nvPr/>
          </p:nvPicPr>
          <p:blipFill>
            <a:blip r:embed="rId16" cstate="print"/>
            <a:srcRect/>
            <a:stretch>
              <a:fillRect/>
            </a:stretch>
          </p:blipFill>
          <p:spPr bwMode="invGray">
            <a:xfrm>
              <a:off x="654" y="2271"/>
              <a:ext cx="1871" cy="222"/>
            </a:xfrm>
            <a:prstGeom prst="rect">
              <a:avLst/>
            </a:prstGeom>
            <a:noFill/>
          </p:spPr>
        </p:pic>
      </p:grpSp>
      <p:grpSp>
        <p:nvGrpSpPr>
          <p:cNvPr id="47180" name="Group 76"/>
          <p:cNvGrpSpPr>
            <a:grpSpLocks/>
          </p:cNvGrpSpPr>
          <p:nvPr/>
        </p:nvGrpSpPr>
        <p:grpSpPr bwMode="auto">
          <a:xfrm>
            <a:off x="654050" y="2401888"/>
            <a:ext cx="7064375" cy="498475"/>
            <a:chOff x="412" y="1513"/>
            <a:chExt cx="4450" cy="314"/>
          </a:xfrm>
        </p:grpSpPr>
        <p:sp>
          <p:nvSpPr>
            <p:cNvPr id="47176" name="Text Box 72"/>
            <p:cNvSpPr txBox="1">
              <a:spLocks noChangeArrowheads="1"/>
            </p:cNvSpPr>
            <p:nvPr/>
          </p:nvSpPr>
          <p:spPr bwMode="invGray">
            <a:xfrm>
              <a:off x="412" y="1513"/>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endParaRPr lang="en-US" sz="2800">
                <a:latin typeface="Times New Roman" pitchFamily="18" charset="0"/>
              </a:endParaRPr>
            </a:p>
          </p:txBody>
        </p:sp>
        <p:pic>
          <p:nvPicPr>
            <p:cNvPr id="47178" name="Picture 74" descr="09-02-28"/>
            <p:cNvPicPr>
              <a:picLocks noChangeAspect="1" noChangeArrowheads="1"/>
            </p:cNvPicPr>
            <p:nvPr/>
          </p:nvPicPr>
          <p:blipFill>
            <a:blip r:embed="rId17" cstate="print"/>
            <a:srcRect/>
            <a:stretch>
              <a:fillRect/>
            </a:stretch>
          </p:blipFill>
          <p:spPr bwMode="invGray">
            <a:xfrm>
              <a:off x="1284" y="1549"/>
              <a:ext cx="1044" cy="228"/>
            </a:xfrm>
            <a:prstGeom prst="rect">
              <a:avLst/>
            </a:prstGeom>
            <a:noFill/>
          </p:spPr>
        </p:pic>
      </p:grpSp>
      <p:grpSp>
        <p:nvGrpSpPr>
          <p:cNvPr id="47181" name="Group 77"/>
          <p:cNvGrpSpPr>
            <a:grpSpLocks/>
          </p:cNvGrpSpPr>
          <p:nvPr/>
        </p:nvGrpSpPr>
        <p:grpSpPr bwMode="auto">
          <a:xfrm>
            <a:off x="654050" y="4119563"/>
            <a:ext cx="7064375" cy="509587"/>
            <a:chOff x="412" y="2595"/>
            <a:chExt cx="4450" cy="321"/>
          </a:xfrm>
        </p:grpSpPr>
        <p:sp>
          <p:nvSpPr>
            <p:cNvPr id="47177" name="Text Box 73"/>
            <p:cNvSpPr txBox="1">
              <a:spLocks noChangeArrowheads="1"/>
            </p:cNvSpPr>
            <p:nvPr/>
          </p:nvSpPr>
          <p:spPr bwMode="invGray">
            <a:xfrm>
              <a:off x="412" y="2602"/>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endParaRPr lang="en-US" sz="2800">
                <a:latin typeface="Times New Roman" pitchFamily="18" charset="0"/>
              </a:endParaRPr>
            </a:p>
          </p:txBody>
        </p:sp>
        <p:pic>
          <p:nvPicPr>
            <p:cNvPr id="47179" name="Picture 75" descr="09-02-29"/>
            <p:cNvPicPr>
              <a:picLocks noChangeAspect="1" noChangeArrowheads="1"/>
            </p:cNvPicPr>
            <p:nvPr/>
          </p:nvPicPr>
          <p:blipFill>
            <a:blip r:embed="rId18" cstate="print"/>
            <a:srcRect/>
            <a:stretch>
              <a:fillRect/>
            </a:stretch>
          </p:blipFill>
          <p:spPr bwMode="invGray">
            <a:xfrm>
              <a:off x="1284" y="2595"/>
              <a:ext cx="1548" cy="270"/>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7134"/>
                                        </p:tgtEl>
                                        <p:attrNameLst>
                                          <p:attrName>style.visibility</p:attrName>
                                        </p:attrNameLst>
                                      </p:cBhvr>
                                      <p:to>
                                        <p:strVal val="visible"/>
                                      </p:to>
                                    </p:set>
                                    <p:animEffect transition="in" filter="barn(outVertical)">
                                      <p:cBhvr>
                                        <p:cTn id="7" dur="500"/>
                                        <p:tgtEl>
                                          <p:spTgt spid="471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175"/>
                                        </p:tgtEl>
                                        <p:attrNameLst>
                                          <p:attrName>style.visibility</p:attrName>
                                        </p:attrNameLst>
                                      </p:cBhvr>
                                      <p:to>
                                        <p:strVal val="visible"/>
                                      </p:to>
                                    </p:set>
                                    <p:animEffect transition="in" filter="wipe(left)">
                                      <p:cBhvr>
                                        <p:cTn id="11" dur="500"/>
                                        <p:tgtEl>
                                          <p:spTgt spid="471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7180"/>
                                        </p:tgtEl>
                                        <p:attrNameLst>
                                          <p:attrName>style.visibility</p:attrName>
                                        </p:attrNameLst>
                                      </p:cBhvr>
                                      <p:to>
                                        <p:strVal val="visible"/>
                                      </p:to>
                                    </p:set>
                                    <p:animEffect transition="in" filter="wipe(left)">
                                      <p:cBhvr>
                                        <p:cTn id="16" dur="500"/>
                                        <p:tgtEl>
                                          <p:spTgt spid="4718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7181"/>
                                        </p:tgtEl>
                                        <p:attrNameLst>
                                          <p:attrName>style.visibility</p:attrName>
                                        </p:attrNameLst>
                                      </p:cBhvr>
                                      <p:to>
                                        <p:strVal val="visible"/>
                                      </p:to>
                                    </p:set>
                                    <p:animEffect transition="in" filter="wipe(left)">
                                      <p:cBhvr>
                                        <p:cTn id="21" dur="500"/>
                                        <p:tgtEl>
                                          <p:spTgt spid="47181"/>
                                        </p:tgtEl>
                                      </p:cBhvr>
                                    </p:animEffect>
                                  </p:childTnLst>
                                </p:cTn>
                              </p:par>
                            </p:childTnLst>
                          </p:cTn>
                        </p:par>
                        <p:par>
                          <p:cTn id="22" fill="hold">
                            <p:stCondLst>
                              <p:cond delay="500"/>
                            </p:stCondLst>
                            <p:childTnLst>
                              <p:par>
                                <p:cTn id="23" presetID="4" presetClass="entr" presetSubtype="32" fill="hold" nodeType="afterEffect">
                                  <p:stCondLst>
                                    <p:cond delay="0"/>
                                  </p:stCondLst>
                                  <p:childTnLst>
                                    <p:set>
                                      <p:cBhvr>
                                        <p:cTn id="24" dur="1" fill="hold">
                                          <p:stCondLst>
                                            <p:cond delay="0"/>
                                          </p:stCondLst>
                                        </p:cTn>
                                        <p:tgtEl>
                                          <p:spTgt spid="47168"/>
                                        </p:tgtEl>
                                        <p:attrNameLst>
                                          <p:attrName>style.visibility</p:attrName>
                                        </p:attrNameLst>
                                      </p:cBhvr>
                                      <p:to>
                                        <p:strVal val="visible"/>
                                      </p:to>
                                    </p:set>
                                    <p:animEffect transition="in" filter="box(out)">
                                      <p:cBhvr>
                                        <p:cTn id="25" dur="500"/>
                                        <p:tgtEl>
                                          <p:spTgt spid="4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p:cNvPicPr>
            <a:picLocks noChangeAspect="1" noChangeArrowheads="1"/>
          </p:cNvPicPr>
          <p:nvPr/>
        </p:nvPicPr>
        <p:blipFill>
          <a:blip r:embed="rId3" cstate="print"/>
          <a:srcRect/>
          <a:stretch>
            <a:fillRect/>
          </a:stretch>
        </p:blipFill>
        <p:spPr bwMode="auto">
          <a:xfrm>
            <a:off x="0" y="1905000"/>
            <a:ext cx="9144000" cy="2884579"/>
          </a:xfrm>
          <a:prstGeom prst="rect">
            <a:avLst/>
          </a:prstGeom>
          <a:noFill/>
          <a:ln w="9525" cap="flat" cmpd="sng" algn="ctr">
            <a:noFill/>
            <a:prstDash val="solid"/>
            <a:miter lim="800000"/>
            <a:headEnd/>
            <a:tailEnd/>
          </a:ln>
          <a:effectLst/>
        </p:spPr>
      </p:pic>
      <p:sp>
        <p:nvSpPr>
          <p:cNvPr id="4" name="TextBox 3"/>
          <p:cNvSpPr txBox="1"/>
          <p:nvPr/>
        </p:nvSpPr>
        <p:spPr>
          <a:xfrm>
            <a:off x="1600200" y="876300"/>
            <a:ext cx="5050934" cy="646331"/>
          </a:xfrm>
          <a:prstGeom prst="rect">
            <a:avLst/>
          </a:prstGeom>
          <a:noFill/>
        </p:spPr>
        <p:txBody>
          <a:bodyPr wrap="none" rtlCol="0">
            <a:spAutoFit/>
          </a:bodyPr>
          <a:lstStyle/>
          <a:p>
            <a:r>
              <a:rPr lang="en-US" sz="4000" dirty="0" smtClean="0"/>
              <a:t>Factoring Four Terms</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98525" y="7018338"/>
            <a:ext cx="8229600" cy="296862"/>
          </a:xfrm>
        </p:spPr>
        <p:txBody>
          <a:bodyPr/>
          <a:lstStyle/>
          <a:p>
            <a:pPr algn="r"/>
            <a:r>
              <a:rPr lang="en-US" sz="1200"/>
              <a:t>Example 2-2a</a:t>
            </a:r>
          </a:p>
        </p:txBody>
      </p:sp>
      <p:sp>
        <p:nvSpPr>
          <p:cNvPr id="48131"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48133"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48134"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48135"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48136"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48151" name="Picture 23" descr="example 2"/>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48190" name="Picture 62"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48193" name="Picture 65"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48196" name="Picture 68"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48197" name="Picture 69"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48206" name="Group 78"/>
          <p:cNvGrpSpPr>
            <a:grpSpLocks/>
          </p:cNvGrpSpPr>
          <p:nvPr/>
        </p:nvGrpSpPr>
        <p:grpSpPr bwMode="auto">
          <a:xfrm>
            <a:off x="615950" y="1289050"/>
            <a:ext cx="8372475" cy="420688"/>
            <a:chOff x="388" y="812"/>
            <a:chExt cx="5274" cy="265"/>
          </a:xfrm>
        </p:grpSpPr>
        <p:sp>
          <p:nvSpPr>
            <p:cNvPr id="48199" name="Text Box 71"/>
            <p:cNvSpPr txBox="1">
              <a:spLocks noChangeArrowheads="1"/>
            </p:cNvSpPr>
            <p:nvPr/>
          </p:nvSpPr>
          <p:spPr bwMode="auto">
            <a:xfrm>
              <a:off x="388" y="812"/>
              <a:ext cx="5274" cy="265"/>
            </a:xfrm>
            <a:prstGeom prst="rect">
              <a:avLst/>
            </a:prstGeom>
            <a:noFill/>
            <a:ln w="9525" algn="ctr">
              <a:noFill/>
              <a:miter lim="800000"/>
              <a:headEnd/>
              <a:tailEnd/>
            </a:ln>
            <a:effectLst/>
          </p:spPr>
          <p:txBody>
            <a:bodyPr>
              <a:spAutoFit/>
            </a:bodyPr>
            <a:lstStyle/>
            <a:p>
              <a:pPr>
                <a:tabLst>
                  <a:tab pos="2171700" algn="l"/>
                </a:tabLst>
              </a:pPr>
              <a:r>
                <a:rPr lang="en-US" b="1">
                  <a:solidFill>
                    <a:srgbClr val="FFEB55"/>
                  </a:solidFill>
                </a:rPr>
                <a:t>Factor </a:t>
              </a:r>
            </a:p>
          </p:txBody>
        </p:sp>
        <p:pic>
          <p:nvPicPr>
            <p:cNvPr id="48201" name="Picture 73" descr="09-02-30"/>
            <p:cNvPicPr>
              <a:picLocks noChangeAspect="1" noChangeArrowheads="1"/>
            </p:cNvPicPr>
            <p:nvPr/>
          </p:nvPicPr>
          <p:blipFill>
            <a:blip r:embed="rId15" cstate="print"/>
            <a:srcRect/>
            <a:stretch>
              <a:fillRect/>
            </a:stretch>
          </p:blipFill>
          <p:spPr bwMode="invGray">
            <a:xfrm>
              <a:off x="1072" y="854"/>
              <a:ext cx="1575" cy="222"/>
            </a:xfrm>
            <a:prstGeom prst="rect">
              <a:avLst/>
            </a:prstGeom>
            <a:noFill/>
          </p:spPr>
        </p:pic>
      </p:grpSp>
      <p:pic>
        <p:nvPicPr>
          <p:cNvPr id="48202" name="Picture 74" descr="09-02-31"/>
          <p:cNvPicPr>
            <a:picLocks noChangeAspect="1" noChangeArrowheads="1"/>
          </p:cNvPicPr>
          <p:nvPr/>
        </p:nvPicPr>
        <p:blipFill>
          <a:blip r:embed="rId16" cstate="print"/>
          <a:srcRect/>
          <a:stretch>
            <a:fillRect/>
          </a:stretch>
        </p:blipFill>
        <p:spPr bwMode="invGray">
          <a:xfrm>
            <a:off x="722313" y="1816100"/>
            <a:ext cx="2424112" cy="352425"/>
          </a:xfrm>
          <a:prstGeom prst="rect">
            <a:avLst/>
          </a:prstGeom>
          <a:noFill/>
        </p:spPr>
      </p:pic>
      <p:grpSp>
        <p:nvGrpSpPr>
          <p:cNvPr id="48214" name="Group 86"/>
          <p:cNvGrpSpPr>
            <a:grpSpLocks/>
          </p:cNvGrpSpPr>
          <p:nvPr/>
        </p:nvGrpSpPr>
        <p:grpSpPr bwMode="auto">
          <a:xfrm>
            <a:off x="2112963" y="3297238"/>
            <a:ext cx="6875462" cy="749300"/>
            <a:chOff x="1331" y="1743"/>
            <a:chExt cx="4331" cy="472"/>
          </a:xfrm>
        </p:grpSpPr>
        <p:pic>
          <p:nvPicPr>
            <p:cNvPr id="48204" name="Picture 76" descr="09-02-33"/>
            <p:cNvPicPr>
              <a:picLocks noChangeAspect="1" noChangeArrowheads="1"/>
            </p:cNvPicPr>
            <p:nvPr/>
          </p:nvPicPr>
          <p:blipFill>
            <a:blip r:embed="rId17" cstate="print"/>
            <a:srcRect/>
            <a:stretch>
              <a:fillRect/>
            </a:stretch>
          </p:blipFill>
          <p:spPr bwMode="invGray">
            <a:xfrm>
              <a:off x="1331" y="1764"/>
              <a:ext cx="1826" cy="228"/>
            </a:xfrm>
            <a:prstGeom prst="rect">
              <a:avLst/>
            </a:prstGeom>
            <a:noFill/>
          </p:spPr>
        </p:pic>
        <p:sp>
          <p:nvSpPr>
            <p:cNvPr id="48211" name="Text Box 83"/>
            <p:cNvSpPr txBox="1">
              <a:spLocks noChangeArrowheads="1"/>
            </p:cNvSpPr>
            <p:nvPr/>
          </p:nvSpPr>
          <p:spPr bwMode="auto">
            <a:xfrm>
              <a:off x="3654" y="1743"/>
              <a:ext cx="2008" cy="472"/>
            </a:xfrm>
            <a:prstGeom prst="rect">
              <a:avLst/>
            </a:prstGeom>
            <a:noFill/>
            <a:ln w="9525" algn="ctr">
              <a:noFill/>
              <a:miter lim="800000"/>
              <a:headEnd/>
              <a:tailEnd/>
            </a:ln>
            <a:effectLst/>
          </p:spPr>
          <p:txBody>
            <a:bodyPr>
              <a:spAutoFit/>
            </a:bodyPr>
            <a:lstStyle/>
            <a:p>
              <a:r>
                <a:rPr lang="en-US"/>
                <a:t>Factor the GCF</a:t>
              </a:r>
              <a:br>
                <a:rPr lang="en-US"/>
              </a:br>
              <a:r>
                <a:rPr lang="en-US"/>
                <a:t>from each grouping.</a:t>
              </a:r>
            </a:p>
          </p:txBody>
        </p:sp>
      </p:grpSp>
      <p:grpSp>
        <p:nvGrpSpPr>
          <p:cNvPr id="48216" name="Group 88"/>
          <p:cNvGrpSpPr>
            <a:grpSpLocks/>
          </p:cNvGrpSpPr>
          <p:nvPr/>
        </p:nvGrpSpPr>
        <p:grpSpPr bwMode="auto">
          <a:xfrm>
            <a:off x="654050" y="4237038"/>
            <a:ext cx="8334375" cy="498475"/>
            <a:chOff x="412" y="2669"/>
            <a:chExt cx="5250" cy="314"/>
          </a:xfrm>
        </p:grpSpPr>
        <p:pic>
          <p:nvPicPr>
            <p:cNvPr id="48205" name="Picture 77" descr="09-02-34"/>
            <p:cNvPicPr>
              <a:picLocks noChangeAspect="1" noChangeArrowheads="1"/>
            </p:cNvPicPr>
            <p:nvPr/>
          </p:nvPicPr>
          <p:blipFill>
            <a:blip r:embed="rId18" cstate="print"/>
            <a:srcRect/>
            <a:stretch>
              <a:fillRect/>
            </a:stretch>
          </p:blipFill>
          <p:spPr bwMode="invGray">
            <a:xfrm>
              <a:off x="1330" y="2695"/>
              <a:ext cx="1434" cy="228"/>
            </a:xfrm>
            <a:prstGeom prst="rect">
              <a:avLst/>
            </a:prstGeom>
            <a:noFill/>
          </p:spPr>
        </p:pic>
        <p:sp>
          <p:nvSpPr>
            <p:cNvPr id="48208" name="Text Box 80"/>
            <p:cNvSpPr txBox="1">
              <a:spLocks noChangeArrowheads="1"/>
            </p:cNvSpPr>
            <p:nvPr/>
          </p:nvSpPr>
          <p:spPr bwMode="invGray">
            <a:xfrm>
              <a:off x="412" y="2669"/>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endParaRPr lang="en-US" sz="2800">
                <a:latin typeface="Times New Roman" pitchFamily="18" charset="0"/>
              </a:endParaRPr>
            </a:p>
          </p:txBody>
        </p:sp>
        <p:sp>
          <p:nvSpPr>
            <p:cNvPr id="48212" name="Text Box 84"/>
            <p:cNvSpPr txBox="1">
              <a:spLocks noChangeArrowheads="1"/>
            </p:cNvSpPr>
            <p:nvPr/>
          </p:nvSpPr>
          <p:spPr bwMode="auto">
            <a:xfrm>
              <a:off x="3654" y="2675"/>
              <a:ext cx="2008" cy="265"/>
            </a:xfrm>
            <a:prstGeom prst="rect">
              <a:avLst/>
            </a:prstGeom>
            <a:noFill/>
            <a:ln w="9525" algn="ctr">
              <a:noFill/>
              <a:miter lim="800000"/>
              <a:headEnd/>
              <a:tailEnd/>
            </a:ln>
            <a:effectLst/>
          </p:spPr>
          <p:txBody>
            <a:bodyPr>
              <a:spAutoFit/>
            </a:bodyPr>
            <a:lstStyle/>
            <a:p>
              <a:r>
                <a:rPr lang="en-US"/>
                <a:t>Distributive Property</a:t>
              </a:r>
            </a:p>
          </p:txBody>
        </p:sp>
      </p:grpSp>
      <p:sp>
        <p:nvSpPr>
          <p:cNvPr id="32" name="TextBox 31"/>
          <p:cNvSpPr txBox="1"/>
          <p:nvPr/>
        </p:nvSpPr>
        <p:spPr>
          <a:xfrm>
            <a:off x="1828800" y="2324100"/>
            <a:ext cx="6641562" cy="757130"/>
          </a:xfrm>
          <a:prstGeom prst="rect">
            <a:avLst/>
          </a:prstGeom>
          <a:noFill/>
        </p:spPr>
        <p:txBody>
          <a:bodyPr wrap="none" rtlCol="0">
            <a:spAutoFit/>
          </a:bodyPr>
          <a:lstStyle/>
          <a:p>
            <a:pPr>
              <a:spcAft>
                <a:spcPts val="0"/>
              </a:spcAft>
            </a:pPr>
            <a:r>
              <a:rPr lang="en-US" dirty="0" smtClean="0"/>
              <a:t>= (2xy – 2y) + (7x – 7)            Group terms with </a:t>
            </a:r>
          </a:p>
          <a:p>
            <a:pPr>
              <a:spcBef>
                <a:spcPts val="0"/>
              </a:spcBef>
            </a:pPr>
            <a:r>
              <a:rPr lang="en-US" dirty="0" smtClean="0"/>
              <a:t>                                                common factors</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8151"/>
                                        </p:tgtEl>
                                        <p:attrNameLst>
                                          <p:attrName>style.visibility</p:attrName>
                                        </p:attrNameLst>
                                      </p:cBhvr>
                                      <p:to>
                                        <p:strVal val="visible"/>
                                      </p:to>
                                    </p:set>
                                    <p:animEffect transition="in" filter="barn(outVertical)">
                                      <p:cBhvr>
                                        <p:cTn id="7" dur="500"/>
                                        <p:tgtEl>
                                          <p:spTgt spid="481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206"/>
                                        </p:tgtEl>
                                        <p:attrNameLst>
                                          <p:attrName>style.visibility</p:attrName>
                                        </p:attrNameLst>
                                      </p:cBhvr>
                                      <p:to>
                                        <p:strVal val="visible"/>
                                      </p:to>
                                    </p:set>
                                    <p:animEffect transition="in" filter="wipe(left)">
                                      <p:cBhvr>
                                        <p:cTn id="11" dur="500"/>
                                        <p:tgtEl>
                                          <p:spTgt spid="482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8202"/>
                                        </p:tgtEl>
                                        <p:attrNameLst>
                                          <p:attrName>style.visibility</p:attrName>
                                        </p:attrNameLst>
                                      </p:cBhvr>
                                      <p:to>
                                        <p:strVal val="visible"/>
                                      </p:to>
                                    </p:set>
                                    <p:animEffect transition="in" filter="wipe(left)">
                                      <p:cBhvr>
                                        <p:cTn id="16" dur="500"/>
                                        <p:tgtEl>
                                          <p:spTgt spid="4820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8214"/>
                                        </p:tgtEl>
                                        <p:attrNameLst>
                                          <p:attrName>style.visibility</p:attrName>
                                        </p:attrNameLst>
                                      </p:cBhvr>
                                      <p:to>
                                        <p:strVal val="visible"/>
                                      </p:to>
                                    </p:set>
                                    <p:animEffect transition="in" filter="wipe(left)">
                                      <p:cBhvr>
                                        <p:cTn id="25" dur="500"/>
                                        <p:tgtEl>
                                          <p:spTgt spid="482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8216"/>
                                        </p:tgtEl>
                                        <p:attrNameLst>
                                          <p:attrName>style.visibility</p:attrName>
                                        </p:attrNameLst>
                                      </p:cBhvr>
                                      <p:to>
                                        <p:strVal val="visible"/>
                                      </p:to>
                                    </p:set>
                                    <p:animEffect transition="in" filter="wipe(left)">
                                      <p:cBhvr>
                                        <p:cTn id="30" dur="500"/>
                                        <p:tgtEl>
                                          <p:spTgt spid="48216"/>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48196"/>
                                        </p:tgtEl>
                                        <p:attrNameLst>
                                          <p:attrName>style.visibility</p:attrName>
                                        </p:attrNameLst>
                                      </p:cBhvr>
                                      <p:to>
                                        <p:strVal val="visible"/>
                                      </p:to>
                                    </p:set>
                                    <p:animEffect transition="in" filter="box(out)">
                                      <p:cBhvr>
                                        <p:cTn id="34" dur="500"/>
                                        <p:tgtEl>
                                          <p:spTgt spid="4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p:cNvPicPr>
            <a:picLocks noChangeAspect="1" noChangeArrowheads="1"/>
          </p:cNvPicPr>
          <p:nvPr/>
        </p:nvPicPr>
        <p:blipFill>
          <a:blip r:embed="rId3" cstate="print"/>
          <a:srcRect/>
          <a:stretch>
            <a:fillRect/>
          </a:stretch>
        </p:blipFill>
        <p:spPr bwMode="auto">
          <a:xfrm>
            <a:off x="0" y="990599"/>
            <a:ext cx="9144000" cy="5146447"/>
          </a:xfrm>
          <a:prstGeom prst="rect">
            <a:avLst/>
          </a:prstGeom>
          <a:noFill/>
          <a:ln w="9525" cap="flat" cmpd="sng" algn="ctr">
            <a:noFill/>
            <a:prstDash val="solid"/>
            <a:miter lim="800000"/>
            <a:headEnd/>
            <a:tailEnd/>
          </a:ln>
          <a:effectLst/>
        </p:spPr>
      </p:pic>
      <p:sp>
        <p:nvSpPr>
          <p:cNvPr id="4" name="Rectangle 3"/>
          <p:cNvSpPr/>
          <p:nvPr/>
        </p:nvSpPr>
        <p:spPr bwMode="auto">
          <a:xfrm>
            <a:off x="266700" y="2247900"/>
            <a:ext cx="3009900" cy="3429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20000"/>
              </a:spcAft>
              <a:buClr>
                <a:srgbClr val="FFFFFF"/>
              </a:buClr>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495300" y="2705100"/>
            <a:ext cx="8077200" cy="4247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20000"/>
              </a:spcAft>
              <a:buClr>
                <a:srgbClr val="FFFFFF"/>
              </a:buClr>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33400" y="3086100"/>
            <a:ext cx="8077200" cy="4247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20000"/>
              </a:spcAft>
              <a:buClr>
                <a:srgbClr val="FFFFFF"/>
              </a:buClr>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19100" y="3581400"/>
            <a:ext cx="8077200" cy="4247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20000"/>
              </a:spcAft>
              <a:buClr>
                <a:srgbClr val="FFFFFF"/>
              </a:buClr>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266700" y="4381500"/>
            <a:ext cx="8077200" cy="4247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20000"/>
              </a:spcAft>
              <a:buClr>
                <a:srgbClr val="FFFFFF"/>
              </a:buClr>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876300" y="4800600"/>
            <a:ext cx="8115300" cy="4247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20000"/>
              </a:spcAft>
              <a:buClr>
                <a:srgbClr val="FFFFFF"/>
              </a:buClr>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66800" y="5105400"/>
            <a:ext cx="8077200" cy="4247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20000"/>
              </a:spcAft>
              <a:buClr>
                <a:srgbClr val="FFFFFF"/>
              </a:buClr>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066800" y="5676900"/>
            <a:ext cx="8077200" cy="4247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20000"/>
              </a:spcAft>
              <a:buClr>
                <a:srgbClr val="FFFFFF"/>
              </a:buClr>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98525" y="7018338"/>
            <a:ext cx="8229600" cy="296862"/>
          </a:xfrm>
        </p:spPr>
        <p:txBody>
          <a:bodyPr/>
          <a:lstStyle/>
          <a:p>
            <a:pPr algn="r"/>
            <a:r>
              <a:rPr lang="en-US" sz="1200"/>
              <a:t>Example 2-2b</a:t>
            </a:r>
          </a:p>
        </p:txBody>
      </p:sp>
      <p:sp>
        <p:nvSpPr>
          <p:cNvPr id="5120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51205" name="Picture 5"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51206" name="Picture 6"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51207" name="Picture 7"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51208" name="Picture 8"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51212" name="Picture 12" descr="your turn"/>
          <p:cNvPicPr>
            <a:picLocks noChangeAspect="1" noChangeArrowheads="1"/>
          </p:cNvPicPr>
          <p:nvPr/>
        </p:nvPicPr>
        <p:blipFill>
          <a:blip r:embed="rId10" cstate="print"/>
          <a:srcRect/>
          <a:stretch>
            <a:fillRect/>
          </a:stretch>
        </p:blipFill>
        <p:spPr bwMode="auto">
          <a:xfrm>
            <a:off x="630238" y="739775"/>
            <a:ext cx="1938337" cy="476250"/>
          </a:xfrm>
          <a:prstGeom prst="rect">
            <a:avLst/>
          </a:prstGeom>
          <a:noFill/>
        </p:spPr>
      </p:pic>
      <p:graphicFrame>
        <p:nvGraphicFramePr>
          <p:cNvPr id="51222" name="Object 22"/>
          <p:cNvGraphicFramePr>
            <a:graphicFrameLocks noChangeAspect="1"/>
          </p:cNvGraphicFramePr>
          <p:nvPr/>
        </p:nvGraphicFramePr>
        <p:xfrm>
          <a:off x="0" y="0"/>
          <a:ext cx="914400" cy="596900"/>
        </p:xfrm>
        <a:graphic>
          <a:graphicData uri="http://schemas.openxmlformats.org/presentationml/2006/ole">
            <p:oleObj spid="_x0000_s51222" name="Equation" r:id="rId11" imgW="914400" imgH="596880" progId="">
              <p:embed/>
            </p:oleObj>
          </a:graphicData>
        </a:graphic>
      </p:graphicFrame>
      <p:pic>
        <p:nvPicPr>
          <p:cNvPr id="51233" name="Picture 33" descr="help">
            <a:hlinkClick r:id="rId12" action="ppaction://program" highlightClick="1"/>
          </p:cNvPr>
          <p:cNvPicPr>
            <a:picLocks noChangeAspect="1" noChangeArrowheads="1"/>
          </p:cNvPicPr>
          <p:nvPr/>
        </p:nvPicPr>
        <p:blipFill>
          <a:blip r:embed="rId13" cstate="print"/>
          <a:srcRect/>
          <a:stretch>
            <a:fillRect/>
          </a:stretch>
        </p:blipFill>
        <p:spPr bwMode="auto">
          <a:xfrm>
            <a:off x="6927850" y="6470650"/>
            <a:ext cx="347663" cy="342900"/>
          </a:xfrm>
          <a:prstGeom prst="rect">
            <a:avLst/>
          </a:prstGeom>
          <a:noFill/>
        </p:spPr>
      </p:pic>
      <p:pic>
        <p:nvPicPr>
          <p:cNvPr id="51236" name="Picture 36" descr="5-min">
            <a:hlinkClick r:id="" action="ppaction://customshow?id=1&amp;return=true" highlightClick="1"/>
          </p:cNvPr>
          <p:cNvPicPr>
            <a:picLocks noChangeAspect="1" noChangeArrowheads="1"/>
          </p:cNvPicPr>
          <p:nvPr/>
        </p:nvPicPr>
        <p:blipFill>
          <a:blip r:embed="rId14" cstate="print"/>
          <a:srcRect/>
          <a:stretch>
            <a:fillRect/>
          </a:stretch>
        </p:blipFill>
        <p:spPr bwMode="auto">
          <a:xfrm>
            <a:off x="2524125" y="6465888"/>
            <a:ext cx="1663700" cy="347662"/>
          </a:xfrm>
          <a:prstGeom prst="rect">
            <a:avLst/>
          </a:prstGeom>
          <a:noFill/>
        </p:spPr>
      </p:pic>
      <p:pic>
        <p:nvPicPr>
          <p:cNvPr id="51239" name="Picture 39" descr="stop sign 3"/>
          <p:cNvPicPr>
            <a:picLocks noChangeAspect="1" noChangeArrowheads="1"/>
          </p:cNvPicPr>
          <p:nvPr/>
        </p:nvPicPr>
        <p:blipFill>
          <a:blip r:embed="rId15" cstate="print"/>
          <a:srcRect/>
          <a:stretch>
            <a:fillRect/>
          </a:stretch>
        </p:blipFill>
        <p:spPr bwMode="invGray">
          <a:xfrm>
            <a:off x="7524750" y="5876925"/>
            <a:ext cx="1252538" cy="485775"/>
          </a:xfrm>
          <a:prstGeom prst="rect">
            <a:avLst/>
          </a:prstGeom>
          <a:noFill/>
        </p:spPr>
      </p:pic>
      <p:pic>
        <p:nvPicPr>
          <p:cNvPr id="51240" name="Picture 40" descr="9-2"/>
          <p:cNvPicPr>
            <a:picLocks noChangeAspect="1" noChangeArrowheads="1"/>
          </p:cNvPicPr>
          <p:nvPr/>
        </p:nvPicPr>
        <p:blipFill>
          <a:blip r:embed="rId16" cstate="print"/>
          <a:srcRect/>
          <a:stretch>
            <a:fillRect/>
          </a:stretch>
        </p:blipFill>
        <p:spPr bwMode="hidden">
          <a:xfrm>
            <a:off x="7212013" y="100013"/>
            <a:ext cx="1695450" cy="276225"/>
          </a:xfrm>
          <a:prstGeom prst="rect">
            <a:avLst/>
          </a:prstGeom>
          <a:noFill/>
        </p:spPr>
      </p:pic>
      <p:grpSp>
        <p:nvGrpSpPr>
          <p:cNvPr id="51252" name="Group 52"/>
          <p:cNvGrpSpPr>
            <a:grpSpLocks/>
          </p:cNvGrpSpPr>
          <p:nvPr/>
        </p:nvGrpSpPr>
        <p:grpSpPr bwMode="auto">
          <a:xfrm>
            <a:off x="615950" y="2200275"/>
            <a:ext cx="7064375" cy="498475"/>
            <a:chOff x="346" y="1386"/>
            <a:chExt cx="4450" cy="314"/>
          </a:xfrm>
        </p:grpSpPr>
        <p:pic>
          <p:nvPicPr>
            <p:cNvPr id="51246" name="Picture 46" descr="09-02-36"/>
            <p:cNvPicPr>
              <a:picLocks noChangeAspect="1" noChangeArrowheads="1"/>
            </p:cNvPicPr>
            <p:nvPr/>
          </p:nvPicPr>
          <p:blipFill>
            <a:blip r:embed="rId17" cstate="print"/>
            <a:srcRect/>
            <a:stretch>
              <a:fillRect/>
            </a:stretch>
          </p:blipFill>
          <p:spPr bwMode="invGray">
            <a:xfrm>
              <a:off x="1194" y="1412"/>
              <a:ext cx="1275" cy="228"/>
            </a:xfrm>
            <a:prstGeom prst="rect">
              <a:avLst/>
            </a:prstGeom>
            <a:noFill/>
          </p:spPr>
        </p:pic>
        <p:sp>
          <p:nvSpPr>
            <p:cNvPr id="51250" name="Text Box 50"/>
            <p:cNvSpPr txBox="1">
              <a:spLocks noChangeArrowheads="1"/>
            </p:cNvSpPr>
            <p:nvPr/>
          </p:nvSpPr>
          <p:spPr bwMode="invGray">
            <a:xfrm>
              <a:off x="346" y="1386"/>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endParaRPr lang="en-US" sz="2800">
                <a:latin typeface="Times New Roman" pitchFamily="18" charset="0"/>
              </a:endParaRPr>
            </a:p>
          </p:txBody>
        </p:sp>
      </p:grpSp>
      <p:sp>
        <p:nvSpPr>
          <p:cNvPr id="25" name="TextBox 24"/>
          <p:cNvSpPr txBox="1"/>
          <p:nvPr/>
        </p:nvSpPr>
        <p:spPr>
          <a:xfrm>
            <a:off x="647700" y="1447800"/>
            <a:ext cx="4892686" cy="480131"/>
          </a:xfrm>
          <a:prstGeom prst="rect">
            <a:avLst/>
          </a:prstGeom>
          <a:noFill/>
        </p:spPr>
        <p:txBody>
          <a:bodyPr wrap="none" rtlCol="0">
            <a:spAutoFit/>
          </a:bodyPr>
          <a:lstStyle/>
          <a:p>
            <a:r>
              <a:rPr lang="en-US" sz="2800" b="1" dirty="0" smtClean="0">
                <a:solidFill>
                  <a:srgbClr val="FFFF66"/>
                </a:solidFill>
              </a:rPr>
              <a:t>Factor</a:t>
            </a:r>
            <a:r>
              <a:rPr lang="en-US" sz="2800" b="1" dirty="0" smtClean="0"/>
              <a:t>    </a:t>
            </a:r>
            <a:r>
              <a:rPr lang="en-US" sz="2800" dirty="0" smtClean="0">
                <a:solidFill>
                  <a:srgbClr val="FFFF99"/>
                </a:solidFill>
              </a:rPr>
              <a:t>4xy + 3y – 20x – 15</a:t>
            </a:r>
            <a:endParaRPr lang="en-US" sz="2800" dirty="0">
              <a:solidFill>
                <a:srgbClr val="FFFF99"/>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1212"/>
                                        </p:tgtEl>
                                        <p:attrNameLst>
                                          <p:attrName>style.visibility</p:attrName>
                                        </p:attrNameLst>
                                      </p:cBhvr>
                                      <p:to>
                                        <p:strVal val="visible"/>
                                      </p:to>
                                    </p:set>
                                    <p:animEffect transition="in" filter="barn(outVertical)">
                                      <p:cBhvr>
                                        <p:cTn id="7" dur="500"/>
                                        <p:tgtEl>
                                          <p:spTgt spid="512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1252"/>
                                        </p:tgtEl>
                                        <p:attrNameLst>
                                          <p:attrName>style.visibility</p:attrName>
                                        </p:attrNameLst>
                                      </p:cBhvr>
                                      <p:to>
                                        <p:strVal val="visible"/>
                                      </p:to>
                                    </p:set>
                                    <p:animEffect transition="in" filter="wipe(left)">
                                      <p:cBhvr>
                                        <p:cTn id="15" dur="500"/>
                                        <p:tgtEl>
                                          <p:spTgt spid="51252"/>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51239"/>
                                        </p:tgtEl>
                                        <p:attrNameLst>
                                          <p:attrName>style.visibility</p:attrName>
                                        </p:attrNameLst>
                                      </p:cBhvr>
                                      <p:to>
                                        <p:strVal val="visible"/>
                                      </p:to>
                                    </p:set>
                                    <p:animEffect transition="in" filter="box(out)">
                                      <p:cBhvr>
                                        <p:cTn id="19" dur="500"/>
                                        <p:tgtEl>
                                          <p:spTgt spid="5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98525" y="7018338"/>
            <a:ext cx="8229600" cy="296862"/>
          </a:xfrm>
        </p:spPr>
        <p:txBody>
          <a:bodyPr/>
          <a:lstStyle/>
          <a:p>
            <a:pPr algn="r"/>
            <a:r>
              <a:rPr lang="en-US" sz="1200"/>
              <a:t>Example 2-3a</a:t>
            </a:r>
          </a:p>
        </p:txBody>
      </p:sp>
      <p:sp>
        <p:nvSpPr>
          <p:cNvPr id="5222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52229"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52230"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52231"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52232"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52236" name="Picture 12" descr="example 3"/>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52280" name="Picture 56"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52283" name="Picture 59"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52286" name="Picture 62"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52287" name="Picture 63"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52300" name="Group 76"/>
          <p:cNvGrpSpPr>
            <a:grpSpLocks/>
          </p:cNvGrpSpPr>
          <p:nvPr/>
        </p:nvGrpSpPr>
        <p:grpSpPr bwMode="auto">
          <a:xfrm>
            <a:off x="615950" y="1289050"/>
            <a:ext cx="8372475" cy="420688"/>
            <a:chOff x="340" y="812"/>
            <a:chExt cx="5274" cy="265"/>
          </a:xfrm>
        </p:grpSpPr>
        <p:sp>
          <p:nvSpPr>
            <p:cNvPr id="52289" name="Text Box 65"/>
            <p:cNvSpPr txBox="1">
              <a:spLocks noChangeArrowheads="1"/>
            </p:cNvSpPr>
            <p:nvPr/>
          </p:nvSpPr>
          <p:spPr bwMode="auto">
            <a:xfrm>
              <a:off x="340" y="812"/>
              <a:ext cx="5274" cy="265"/>
            </a:xfrm>
            <a:prstGeom prst="rect">
              <a:avLst/>
            </a:prstGeom>
            <a:noFill/>
            <a:ln w="9525" algn="ctr">
              <a:noFill/>
              <a:miter lim="800000"/>
              <a:headEnd/>
              <a:tailEnd/>
            </a:ln>
            <a:effectLst/>
          </p:spPr>
          <p:txBody>
            <a:bodyPr>
              <a:spAutoFit/>
            </a:bodyPr>
            <a:lstStyle/>
            <a:p>
              <a:pPr>
                <a:tabLst>
                  <a:tab pos="2171700" algn="l"/>
                </a:tabLst>
              </a:pPr>
              <a:r>
                <a:rPr lang="en-US" b="1">
                  <a:solidFill>
                    <a:srgbClr val="FFEB55"/>
                  </a:solidFill>
                </a:rPr>
                <a:t>Factor </a:t>
              </a:r>
            </a:p>
          </p:txBody>
        </p:sp>
        <p:pic>
          <p:nvPicPr>
            <p:cNvPr id="52291" name="Picture 67" descr="09-02-37"/>
            <p:cNvPicPr>
              <a:picLocks noChangeAspect="1" noChangeArrowheads="1"/>
            </p:cNvPicPr>
            <p:nvPr/>
          </p:nvPicPr>
          <p:blipFill>
            <a:blip r:embed="rId15" cstate="print"/>
            <a:srcRect/>
            <a:stretch>
              <a:fillRect/>
            </a:stretch>
          </p:blipFill>
          <p:spPr bwMode="invGray">
            <a:xfrm>
              <a:off x="1032" y="845"/>
              <a:ext cx="1751" cy="180"/>
            </a:xfrm>
            <a:prstGeom prst="rect">
              <a:avLst/>
            </a:prstGeom>
            <a:noFill/>
          </p:spPr>
        </p:pic>
      </p:grpSp>
      <p:grpSp>
        <p:nvGrpSpPr>
          <p:cNvPr id="52312" name="Group 88"/>
          <p:cNvGrpSpPr>
            <a:grpSpLocks/>
          </p:cNvGrpSpPr>
          <p:nvPr/>
        </p:nvGrpSpPr>
        <p:grpSpPr bwMode="auto">
          <a:xfrm>
            <a:off x="3500438" y="3663950"/>
            <a:ext cx="3527425" cy="801688"/>
            <a:chOff x="2157" y="2308"/>
            <a:chExt cx="2222" cy="505"/>
          </a:xfrm>
        </p:grpSpPr>
        <p:pic>
          <p:nvPicPr>
            <p:cNvPr id="52295" name="Picture 71" descr="09-02-41"/>
            <p:cNvPicPr>
              <a:picLocks noChangeAspect="1" noChangeArrowheads="1"/>
            </p:cNvPicPr>
            <p:nvPr/>
          </p:nvPicPr>
          <p:blipFill>
            <a:blip r:embed="rId16" cstate="print"/>
            <a:srcRect/>
            <a:stretch>
              <a:fillRect/>
            </a:stretch>
          </p:blipFill>
          <p:spPr bwMode="invGray">
            <a:xfrm>
              <a:off x="2157" y="2308"/>
              <a:ext cx="2222" cy="228"/>
            </a:xfrm>
            <a:prstGeom prst="rect">
              <a:avLst/>
            </a:prstGeom>
            <a:noFill/>
          </p:spPr>
        </p:pic>
        <p:pic>
          <p:nvPicPr>
            <p:cNvPr id="52298" name="Picture 74" descr="09-02-44"/>
            <p:cNvPicPr>
              <a:picLocks noChangeAspect="1" noChangeArrowheads="1"/>
            </p:cNvPicPr>
            <p:nvPr/>
          </p:nvPicPr>
          <p:blipFill>
            <a:blip r:embed="rId17" cstate="print"/>
            <a:srcRect/>
            <a:stretch>
              <a:fillRect/>
            </a:stretch>
          </p:blipFill>
          <p:spPr bwMode="invGray">
            <a:xfrm>
              <a:off x="2632" y="2585"/>
              <a:ext cx="1422" cy="228"/>
            </a:xfrm>
            <a:prstGeom prst="rect">
              <a:avLst/>
            </a:prstGeom>
            <a:noFill/>
          </p:spPr>
        </p:pic>
      </p:grpSp>
      <p:grpSp>
        <p:nvGrpSpPr>
          <p:cNvPr id="52313" name="Group 89"/>
          <p:cNvGrpSpPr>
            <a:grpSpLocks/>
          </p:cNvGrpSpPr>
          <p:nvPr/>
        </p:nvGrpSpPr>
        <p:grpSpPr bwMode="auto">
          <a:xfrm>
            <a:off x="3500438" y="4581525"/>
            <a:ext cx="2936875" cy="801688"/>
            <a:chOff x="2157" y="2886"/>
            <a:chExt cx="1850" cy="505"/>
          </a:xfrm>
        </p:grpSpPr>
        <p:pic>
          <p:nvPicPr>
            <p:cNvPr id="52296" name="Picture 72" descr="09-02-42"/>
            <p:cNvPicPr>
              <a:picLocks noChangeAspect="1" noChangeArrowheads="1"/>
            </p:cNvPicPr>
            <p:nvPr/>
          </p:nvPicPr>
          <p:blipFill>
            <a:blip r:embed="rId18" cstate="print"/>
            <a:srcRect/>
            <a:stretch>
              <a:fillRect/>
            </a:stretch>
          </p:blipFill>
          <p:spPr bwMode="invGray">
            <a:xfrm>
              <a:off x="2157" y="2886"/>
              <a:ext cx="1850" cy="228"/>
            </a:xfrm>
            <a:prstGeom prst="rect">
              <a:avLst/>
            </a:prstGeom>
            <a:noFill/>
          </p:spPr>
        </p:pic>
        <p:pic>
          <p:nvPicPr>
            <p:cNvPr id="52299" name="Picture 75" descr="09-02-45"/>
            <p:cNvPicPr>
              <a:picLocks noChangeAspect="1" noChangeArrowheads="1"/>
            </p:cNvPicPr>
            <p:nvPr/>
          </p:nvPicPr>
          <p:blipFill>
            <a:blip r:embed="rId19" cstate="print"/>
            <a:srcRect/>
            <a:stretch>
              <a:fillRect/>
            </a:stretch>
          </p:blipFill>
          <p:spPr bwMode="invGray">
            <a:xfrm>
              <a:off x="2632" y="3163"/>
              <a:ext cx="1176" cy="228"/>
            </a:xfrm>
            <a:prstGeom prst="rect">
              <a:avLst/>
            </a:prstGeom>
            <a:noFill/>
          </p:spPr>
        </p:pic>
      </p:grpSp>
      <p:grpSp>
        <p:nvGrpSpPr>
          <p:cNvPr id="52310" name="Group 86"/>
          <p:cNvGrpSpPr>
            <a:grpSpLocks/>
          </p:cNvGrpSpPr>
          <p:nvPr/>
        </p:nvGrpSpPr>
        <p:grpSpPr bwMode="auto">
          <a:xfrm>
            <a:off x="730250" y="1739900"/>
            <a:ext cx="8431213" cy="806450"/>
            <a:chOff x="412" y="1096"/>
            <a:chExt cx="5311" cy="508"/>
          </a:xfrm>
        </p:grpSpPr>
        <p:grpSp>
          <p:nvGrpSpPr>
            <p:cNvPr id="52309" name="Group 85"/>
            <p:cNvGrpSpPr>
              <a:grpSpLocks/>
            </p:cNvGrpSpPr>
            <p:nvPr/>
          </p:nvGrpSpPr>
          <p:grpSpPr bwMode="auto">
            <a:xfrm>
              <a:off x="412" y="1096"/>
              <a:ext cx="3928" cy="228"/>
              <a:chOff x="412" y="1096"/>
              <a:chExt cx="3928" cy="228"/>
            </a:xfrm>
          </p:grpSpPr>
          <p:pic>
            <p:nvPicPr>
              <p:cNvPr id="52292" name="Picture 68" descr="09-02-38"/>
              <p:cNvPicPr>
                <a:picLocks noChangeAspect="1" noChangeArrowheads="1"/>
              </p:cNvPicPr>
              <p:nvPr/>
            </p:nvPicPr>
            <p:blipFill>
              <a:blip r:embed="rId20" cstate="print"/>
              <a:srcRect/>
              <a:stretch>
                <a:fillRect/>
              </a:stretch>
            </p:blipFill>
            <p:spPr bwMode="invGray">
              <a:xfrm>
                <a:off x="412" y="1096"/>
                <a:ext cx="1703" cy="180"/>
              </a:xfrm>
              <a:prstGeom prst="rect">
                <a:avLst/>
              </a:prstGeom>
              <a:noFill/>
            </p:spPr>
          </p:pic>
          <p:pic>
            <p:nvPicPr>
              <p:cNvPr id="52293" name="Picture 69" descr="09-02-39"/>
              <p:cNvPicPr>
                <a:picLocks noChangeAspect="1" noChangeArrowheads="1"/>
              </p:cNvPicPr>
              <p:nvPr/>
            </p:nvPicPr>
            <p:blipFill>
              <a:blip r:embed="rId21" cstate="print"/>
              <a:srcRect/>
              <a:stretch>
                <a:fillRect/>
              </a:stretch>
            </p:blipFill>
            <p:spPr bwMode="invGray">
              <a:xfrm>
                <a:off x="2154" y="1096"/>
                <a:ext cx="2186" cy="228"/>
              </a:xfrm>
              <a:prstGeom prst="rect">
                <a:avLst/>
              </a:prstGeom>
              <a:noFill/>
            </p:spPr>
          </p:pic>
        </p:grpSp>
        <p:sp>
          <p:nvSpPr>
            <p:cNvPr id="52304" name="Text Box 80"/>
            <p:cNvSpPr txBox="1">
              <a:spLocks noChangeArrowheads="1"/>
            </p:cNvSpPr>
            <p:nvPr/>
          </p:nvSpPr>
          <p:spPr bwMode="auto">
            <a:xfrm>
              <a:off x="2553" y="1339"/>
              <a:ext cx="3170" cy="265"/>
            </a:xfrm>
            <a:prstGeom prst="rect">
              <a:avLst/>
            </a:prstGeom>
            <a:noFill/>
            <a:ln w="9525" algn="ctr">
              <a:noFill/>
              <a:miter lim="800000"/>
              <a:headEnd/>
              <a:tailEnd/>
            </a:ln>
            <a:effectLst/>
          </p:spPr>
          <p:txBody>
            <a:bodyPr>
              <a:spAutoFit/>
            </a:bodyPr>
            <a:lstStyle/>
            <a:p>
              <a:r>
                <a:rPr lang="en-US"/>
                <a:t>Group terms with common factors.</a:t>
              </a:r>
            </a:p>
          </p:txBody>
        </p:sp>
      </p:grpSp>
      <p:grpSp>
        <p:nvGrpSpPr>
          <p:cNvPr id="52311" name="Group 87"/>
          <p:cNvGrpSpPr>
            <a:grpSpLocks/>
          </p:cNvGrpSpPr>
          <p:nvPr/>
        </p:nvGrpSpPr>
        <p:grpSpPr bwMode="auto">
          <a:xfrm>
            <a:off x="3500438" y="2755900"/>
            <a:ext cx="5680075" cy="749300"/>
            <a:chOff x="2157" y="1736"/>
            <a:chExt cx="3578" cy="472"/>
          </a:xfrm>
        </p:grpSpPr>
        <p:pic>
          <p:nvPicPr>
            <p:cNvPr id="52294" name="Picture 70" descr="09-02-40"/>
            <p:cNvPicPr>
              <a:picLocks noChangeAspect="1" noChangeArrowheads="1"/>
            </p:cNvPicPr>
            <p:nvPr/>
          </p:nvPicPr>
          <p:blipFill>
            <a:blip r:embed="rId22" cstate="print"/>
            <a:srcRect/>
            <a:stretch>
              <a:fillRect/>
            </a:stretch>
          </p:blipFill>
          <p:spPr bwMode="invGray">
            <a:xfrm>
              <a:off x="2157" y="1736"/>
              <a:ext cx="1850" cy="228"/>
            </a:xfrm>
            <a:prstGeom prst="rect">
              <a:avLst/>
            </a:prstGeom>
            <a:noFill/>
          </p:spPr>
        </p:pic>
        <p:sp>
          <p:nvSpPr>
            <p:cNvPr id="52305" name="Text Box 81"/>
            <p:cNvSpPr txBox="1">
              <a:spLocks noChangeArrowheads="1"/>
            </p:cNvSpPr>
            <p:nvPr/>
          </p:nvSpPr>
          <p:spPr bwMode="auto">
            <a:xfrm>
              <a:off x="2565" y="1943"/>
              <a:ext cx="3170" cy="265"/>
            </a:xfrm>
            <a:prstGeom prst="rect">
              <a:avLst/>
            </a:prstGeom>
            <a:noFill/>
            <a:ln w="9525" algn="ctr">
              <a:noFill/>
              <a:miter lim="800000"/>
              <a:headEnd/>
              <a:tailEnd/>
            </a:ln>
            <a:effectLst/>
          </p:spPr>
          <p:txBody>
            <a:bodyPr>
              <a:spAutoFit/>
            </a:bodyPr>
            <a:lstStyle/>
            <a:p>
              <a:r>
                <a:rPr lang="en-US"/>
                <a:t>Factor GCF from each grouping.</a:t>
              </a:r>
            </a:p>
          </p:txBody>
        </p:sp>
      </p:grpSp>
      <p:grpSp>
        <p:nvGrpSpPr>
          <p:cNvPr id="52314" name="Group 90"/>
          <p:cNvGrpSpPr>
            <a:grpSpLocks/>
          </p:cNvGrpSpPr>
          <p:nvPr/>
        </p:nvGrpSpPr>
        <p:grpSpPr bwMode="auto">
          <a:xfrm>
            <a:off x="625475" y="5546725"/>
            <a:ext cx="7064375" cy="830263"/>
            <a:chOff x="346" y="3494"/>
            <a:chExt cx="4450" cy="523"/>
          </a:xfrm>
        </p:grpSpPr>
        <p:grpSp>
          <p:nvGrpSpPr>
            <p:cNvPr id="52308" name="Group 84"/>
            <p:cNvGrpSpPr>
              <a:grpSpLocks/>
            </p:cNvGrpSpPr>
            <p:nvPr/>
          </p:nvGrpSpPr>
          <p:grpSpPr bwMode="auto">
            <a:xfrm>
              <a:off x="346" y="3494"/>
              <a:ext cx="4450" cy="314"/>
              <a:chOff x="346" y="3472"/>
              <a:chExt cx="4450" cy="314"/>
            </a:xfrm>
          </p:grpSpPr>
          <p:pic>
            <p:nvPicPr>
              <p:cNvPr id="52297" name="Picture 73" descr="09-02-43"/>
              <p:cNvPicPr>
                <a:picLocks noChangeAspect="1" noChangeArrowheads="1"/>
              </p:cNvPicPr>
              <p:nvPr/>
            </p:nvPicPr>
            <p:blipFill>
              <a:blip r:embed="rId23" cstate="print"/>
              <a:srcRect/>
              <a:stretch>
                <a:fillRect/>
              </a:stretch>
            </p:blipFill>
            <p:spPr bwMode="invGray">
              <a:xfrm>
                <a:off x="2157" y="3496"/>
                <a:ext cx="1563" cy="228"/>
              </a:xfrm>
              <a:prstGeom prst="rect">
                <a:avLst/>
              </a:prstGeom>
              <a:noFill/>
            </p:spPr>
          </p:pic>
          <p:sp>
            <p:nvSpPr>
              <p:cNvPr id="52303" name="Text Box 79"/>
              <p:cNvSpPr txBox="1">
                <a:spLocks noChangeArrowheads="1"/>
              </p:cNvSpPr>
              <p:nvPr/>
            </p:nvSpPr>
            <p:spPr bwMode="invGray">
              <a:xfrm>
                <a:off x="346" y="3472"/>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endParaRPr lang="en-US" sz="2800">
                  <a:latin typeface="Times New Roman" pitchFamily="18" charset="0"/>
                </a:endParaRPr>
              </a:p>
            </p:txBody>
          </p:sp>
        </p:grpSp>
        <p:sp>
          <p:nvSpPr>
            <p:cNvPr id="52306" name="Text Box 82"/>
            <p:cNvSpPr txBox="1">
              <a:spLocks noChangeArrowheads="1"/>
            </p:cNvSpPr>
            <p:nvPr/>
          </p:nvSpPr>
          <p:spPr bwMode="auto">
            <a:xfrm>
              <a:off x="2565" y="3752"/>
              <a:ext cx="1887" cy="265"/>
            </a:xfrm>
            <a:prstGeom prst="rect">
              <a:avLst/>
            </a:prstGeom>
            <a:noFill/>
            <a:ln w="9525" algn="ctr">
              <a:noFill/>
              <a:miter lim="800000"/>
              <a:headEnd/>
              <a:tailEnd/>
            </a:ln>
            <a:effectLst/>
          </p:spPr>
          <p:txBody>
            <a:bodyPr>
              <a:spAutoFit/>
            </a:bodyPr>
            <a:lstStyle/>
            <a:p>
              <a:r>
                <a:rPr lang="en-US"/>
                <a:t>Distributive Property</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2236"/>
                                        </p:tgtEl>
                                        <p:attrNameLst>
                                          <p:attrName>style.visibility</p:attrName>
                                        </p:attrNameLst>
                                      </p:cBhvr>
                                      <p:to>
                                        <p:strVal val="visible"/>
                                      </p:to>
                                    </p:set>
                                    <p:animEffect transition="in" filter="barn(outVertical)">
                                      <p:cBhvr>
                                        <p:cTn id="7" dur="500"/>
                                        <p:tgtEl>
                                          <p:spTgt spid="522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300"/>
                                        </p:tgtEl>
                                        <p:attrNameLst>
                                          <p:attrName>style.visibility</p:attrName>
                                        </p:attrNameLst>
                                      </p:cBhvr>
                                      <p:to>
                                        <p:strVal val="visible"/>
                                      </p:to>
                                    </p:set>
                                    <p:animEffect transition="in" filter="wipe(left)">
                                      <p:cBhvr>
                                        <p:cTn id="11" dur="500"/>
                                        <p:tgtEl>
                                          <p:spTgt spid="523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2310"/>
                                        </p:tgtEl>
                                        <p:attrNameLst>
                                          <p:attrName>style.visibility</p:attrName>
                                        </p:attrNameLst>
                                      </p:cBhvr>
                                      <p:to>
                                        <p:strVal val="visible"/>
                                      </p:to>
                                    </p:set>
                                    <p:animEffect transition="in" filter="wipe(left)">
                                      <p:cBhvr>
                                        <p:cTn id="16" dur="500"/>
                                        <p:tgtEl>
                                          <p:spTgt spid="523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2311"/>
                                        </p:tgtEl>
                                        <p:attrNameLst>
                                          <p:attrName>style.visibility</p:attrName>
                                        </p:attrNameLst>
                                      </p:cBhvr>
                                      <p:to>
                                        <p:strVal val="visible"/>
                                      </p:to>
                                    </p:set>
                                    <p:animEffect transition="in" filter="wipe(left)">
                                      <p:cBhvr>
                                        <p:cTn id="21" dur="500"/>
                                        <p:tgtEl>
                                          <p:spTgt spid="523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2312"/>
                                        </p:tgtEl>
                                        <p:attrNameLst>
                                          <p:attrName>style.visibility</p:attrName>
                                        </p:attrNameLst>
                                      </p:cBhvr>
                                      <p:to>
                                        <p:strVal val="visible"/>
                                      </p:to>
                                    </p:set>
                                    <p:animEffect transition="in" filter="wipe(left)">
                                      <p:cBhvr>
                                        <p:cTn id="26" dur="500"/>
                                        <p:tgtEl>
                                          <p:spTgt spid="523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2313"/>
                                        </p:tgtEl>
                                        <p:attrNameLst>
                                          <p:attrName>style.visibility</p:attrName>
                                        </p:attrNameLst>
                                      </p:cBhvr>
                                      <p:to>
                                        <p:strVal val="visible"/>
                                      </p:to>
                                    </p:set>
                                    <p:animEffect transition="in" filter="wipe(left)">
                                      <p:cBhvr>
                                        <p:cTn id="31" dur="500"/>
                                        <p:tgtEl>
                                          <p:spTgt spid="523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2314"/>
                                        </p:tgtEl>
                                        <p:attrNameLst>
                                          <p:attrName>style.visibility</p:attrName>
                                        </p:attrNameLst>
                                      </p:cBhvr>
                                      <p:to>
                                        <p:strVal val="visible"/>
                                      </p:to>
                                    </p:set>
                                    <p:animEffect transition="in" filter="wipe(left)">
                                      <p:cBhvr>
                                        <p:cTn id="36" dur="500"/>
                                        <p:tgtEl>
                                          <p:spTgt spid="52314"/>
                                        </p:tgtEl>
                                      </p:cBhvr>
                                    </p:animEffect>
                                  </p:childTnLst>
                                </p:cTn>
                              </p:par>
                            </p:childTnLst>
                          </p:cTn>
                        </p:par>
                        <p:par>
                          <p:cTn id="37" fill="hold">
                            <p:stCondLst>
                              <p:cond delay="500"/>
                            </p:stCondLst>
                            <p:childTnLst>
                              <p:par>
                                <p:cTn id="38" presetID="4" presetClass="entr" presetSubtype="32" fill="hold" nodeType="afterEffect">
                                  <p:stCondLst>
                                    <p:cond delay="0"/>
                                  </p:stCondLst>
                                  <p:childTnLst>
                                    <p:set>
                                      <p:cBhvr>
                                        <p:cTn id="39" dur="1" fill="hold">
                                          <p:stCondLst>
                                            <p:cond delay="0"/>
                                          </p:stCondLst>
                                        </p:cTn>
                                        <p:tgtEl>
                                          <p:spTgt spid="52286"/>
                                        </p:tgtEl>
                                        <p:attrNameLst>
                                          <p:attrName>style.visibility</p:attrName>
                                        </p:attrNameLst>
                                      </p:cBhvr>
                                      <p:to>
                                        <p:strVal val="visible"/>
                                      </p:to>
                                    </p:set>
                                    <p:animEffect transition="in" filter="box(out)">
                                      <p:cBhvr>
                                        <p:cTn id="40" dur="500"/>
                                        <p:tgtEl>
                                          <p:spTgt spid="52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98525" y="7018338"/>
            <a:ext cx="8229600" cy="296862"/>
          </a:xfrm>
        </p:spPr>
        <p:txBody>
          <a:bodyPr/>
          <a:lstStyle/>
          <a:p>
            <a:pPr algn="r"/>
            <a:r>
              <a:rPr lang="en-US" sz="1200"/>
              <a:t>Example 2-3b</a:t>
            </a:r>
          </a:p>
        </p:txBody>
      </p:sp>
      <p:sp>
        <p:nvSpPr>
          <p:cNvPr id="53251"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53253"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53254"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53255"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53256"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53263" name="Picture 15" descr="your turn"/>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53283" name="Picture 35"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53286" name="Picture 38"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53289" name="Picture 41"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53290" name="Picture 42"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53302" name="Group 54"/>
          <p:cNvGrpSpPr>
            <a:grpSpLocks/>
          </p:cNvGrpSpPr>
          <p:nvPr/>
        </p:nvGrpSpPr>
        <p:grpSpPr bwMode="auto">
          <a:xfrm>
            <a:off x="625475" y="2276475"/>
            <a:ext cx="7064375" cy="498475"/>
            <a:chOff x="346" y="1434"/>
            <a:chExt cx="4450" cy="314"/>
          </a:xfrm>
        </p:grpSpPr>
        <p:pic>
          <p:nvPicPr>
            <p:cNvPr id="53295" name="Picture 47" descr="09-02-47"/>
            <p:cNvPicPr>
              <a:picLocks noChangeAspect="1" noChangeArrowheads="1"/>
            </p:cNvPicPr>
            <p:nvPr/>
          </p:nvPicPr>
          <p:blipFill>
            <a:blip r:embed="rId15" cstate="print"/>
            <a:srcRect/>
            <a:stretch>
              <a:fillRect/>
            </a:stretch>
          </p:blipFill>
          <p:spPr bwMode="invGray">
            <a:xfrm>
              <a:off x="1234" y="1458"/>
              <a:ext cx="1404" cy="228"/>
            </a:xfrm>
            <a:prstGeom prst="rect">
              <a:avLst/>
            </a:prstGeom>
            <a:noFill/>
          </p:spPr>
        </p:pic>
        <p:sp>
          <p:nvSpPr>
            <p:cNvPr id="53300" name="Text Box 52"/>
            <p:cNvSpPr txBox="1">
              <a:spLocks noChangeArrowheads="1"/>
            </p:cNvSpPr>
            <p:nvPr/>
          </p:nvSpPr>
          <p:spPr bwMode="invGray">
            <a:xfrm>
              <a:off x="346" y="1434"/>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endParaRPr lang="en-US" sz="2800">
                <a:latin typeface="Times New Roman" pitchFamily="18" charset="0"/>
              </a:endParaRPr>
            </a:p>
          </p:txBody>
        </p:sp>
      </p:grpSp>
      <p:sp>
        <p:nvSpPr>
          <p:cNvPr id="19" name="TextBox 18"/>
          <p:cNvSpPr txBox="1"/>
          <p:nvPr/>
        </p:nvSpPr>
        <p:spPr>
          <a:xfrm>
            <a:off x="571500" y="1485900"/>
            <a:ext cx="5028941" cy="480131"/>
          </a:xfrm>
          <a:prstGeom prst="rect">
            <a:avLst/>
          </a:prstGeom>
          <a:noFill/>
        </p:spPr>
        <p:txBody>
          <a:bodyPr wrap="none" rtlCol="0">
            <a:spAutoFit/>
          </a:bodyPr>
          <a:lstStyle/>
          <a:p>
            <a:r>
              <a:rPr lang="en-US" sz="2800" b="1" dirty="0" smtClean="0">
                <a:solidFill>
                  <a:srgbClr val="FFFF66"/>
                </a:solidFill>
              </a:rPr>
              <a:t>Factor</a:t>
            </a:r>
            <a:r>
              <a:rPr lang="en-US" sz="2800" b="1" dirty="0" smtClean="0"/>
              <a:t>    </a:t>
            </a:r>
            <a:r>
              <a:rPr lang="en-US" sz="2800" dirty="0" smtClean="0">
                <a:solidFill>
                  <a:srgbClr val="FFFF99"/>
                </a:solidFill>
              </a:rPr>
              <a:t>–2xy + 10x + 3y + 15</a:t>
            </a:r>
            <a:endParaRPr lang="en-US" sz="2800" dirty="0">
              <a:solidFill>
                <a:srgbClr val="FFFF99"/>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3263"/>
                                        </p:tgtEl>
                                        <p:attrNameLst>
                                          <p:attrName>style.visibility</p:attrName>
                                        </p:attrNameLst>
                                      </p:cBhvr>
                                      <p:to>
                                        <p:strVal val="visible"/>
                                      </p:to>
                                    </p:set>
                                    <p:animEffect transition="in" filter="barn(outVertical)">
                                      <p:cBhvr>
                                        <p:cTn id="7" dur="500"/>
                                        <p:tgtEl>
                                          <p:spTgt spid="532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3302"/>
                                        </p:tgtEl>
                                        <p:attrNameLst>
                                          <p:attrName>style.visibility</p:attrName>
                                        </p:attrNameLst>
                                      </p:cBhvr>
                                      <p:to>
                                        <p:strVal val="visible"/>
                                      </p:to>
                                    </p:set>
                                    <p:animEffect transition="in" filter="wipe(left)">
                                      <p:cBhvr>
                                        <p:cTn id="15" dur="500"/>
                                        <p:tgtEl>
                                          <p:spTgt spid="53302"/>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53289"/>
                                        </p:tgtEl>
                                        <p:attrNameLst>
                                          <p:attrName>style.visibility</p:attrName>
                                        </p:attrNameLst>
                                      </p:cBhvr>
                                      <p:to>
                                        <p:strVal val="visible"/>
                                      </p:to>
                                    </p:set>
                                    <p:animEffect transition="in" filter="box(out)">
                                      <p:cBhvr>
                                        <p:cTn id="19" dur="500"/>
                                        <p:tgtEl>
                                          <p:spTgt spid="53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Finding Prime Numbers</a:t>
            </a:r>
          </a:p>
        </p:txBody>
      </p:sp>
      <p:sp>
        <p:nvSpPr>
          <p:cNvPr id="429183" name="Text Box 127"/>
          <p:cNvSpPr txBox="1">
            <a:spLocks noChangeArrowheads="1"/>
          </p:cNvSpPr>
          <p:nvPr/>
        </p:nvSpPr>
        <p:spPr bwMode="auto">
          <a:xfrm>
            <a:off x="808038" y="1444625"/>
            <a:ext cx="4203700" cy="476250"/>
          </a:xfrm>
          <a:prstGeom prst="rect">
            <a:avLst/>
          </a:prstGeom>
          <a:noFill/>
          <a:ln w="9525" algn="ctr">
            <a:noFill/>
            <a:miter lim="800000"/>
            <a:headEnd/>
            <a:tailEnd/>
          </a:ln>
        </p:spPr>
        <p:txBody>
          <a:bodyPr wrap="none">
            <a:spAutoFit/>
          </a:bodyPr>
          <a:lstStyle/>
          <a:p>
            <a:r>
              <a:rPr lang="en-US" sz="2800">
                <a:solidFill>
                  <a:srgbClr val="A2FFA2"/>
                </a:solidFill>
              </a:rPr>
              <a:t>Cross off the number one</a:t>
            </a:r>
          </a:p>
        </p:txBody>
      </p:sp>
      <p:sp>
        <p:nvSpPr>
          <p:cNvPr id="429184" name="Text Box 128"/>
          <p:cNvSpPr txBox="1">
            <a:spLocks noChangeArrowheads="1"/>
          </p:cNvSpPr>
          <p:nvPr/>
        </p:nvSpPr>
        <p:spPr bwMode="auto">
          <a:xfrm>
            <a:off x="846138" y="1854200"/>
            <a:ext cx="7373937" cy="860425"/>
          </a:xfrm>
          <a:prstGeom prst="rect">
            <a:avLst/>
          </a:prstGeom>
          <a:noFill/>
          <a:ln w="9525" algn="ctr">
            <a:noFill/>
            <a:miter lim="800000"/>
            <a:headEnd/>
            <a:tailEnd/>
          </a:ln>
        </p:spPr>
        <p:txBody>
          <a:bodyPr>
            <a:spAutoFit/>
          </a:bodyPr>
          <a:lstStyle/>
          <a:p>
            <a:r>
              <a:rPr lang="en-US" sz="2800">
                <a:solidFill>
                  <a:srgbClr val="00CCFF"/>
                </a:solidFill>
              </a:rPr>
              <a:t>Circle the number two  and cross off all even numbers</a:t>
            </a:r>
          </a:p>
        </p:txBody>
      </p:sp>
      <p:sp>
        <p:nvSpPr>
          <p:cNvPr id="429185" name="Text Box 129"/>
          <p:cNvSpPr txBox="1">
            <a:spLocks noChangeArrowheads="1"/>
          </p:cNvSpPr>
          <p:nvPr/>
        </p:nvSpPr>
        <p:spPr bwMode="auto">
          <a:xfrm>
            <a:off x="769938" y="2698750"/>
            <a:ext cx="7410450" cy="476250"/>
          </a:xfrm>
          <a:prstGeom prst="rect">
            <a:avLst/>
          </a:prstGeom>
          <a:noFill/>
          <a:ln w="9525" algn="ctr">
            <a:noFill/>
            <a:miter lim="800000"/>
            <a:headEnd/>
            <a:tailEnd/>
          </a:ln>
        </p:spPr>
        <p:txBody>
          <a:bodyPr wrap="none">
            <a:spAutoFit/>
          </a:bodyPr>
          <a:lstStyle/>
          <a:p>
            <a:r>
              <a:rPr lang="en-US" sz="2800">
                <a:solidFill>
                  <a:srgbClr val="A2FFA2"/>
                </a:solidFill>
              </a:rPr>
              <a:t>Circle three and cross off all multiples of three</a:t>
            </a:r>
          </a:p>
        </p:txBody>
      </p:sp>
      <p:sp>
        <p:nvSpPr>
          <p:cNvPr id="429186" name="Text Box 130"/>
          <p:cNvSpPr txBox="1">
            <a:spLocks noChangeArrowheads="1"/>
          </p:cNvSpPr>
          <p:nvPr/>
        </p:nvSpPr>
        <p:spPr bwMode="auto">
          <a:xfrm>
            <a:off x="808038" y="3236913"/>
            <a:ext cx="3294062" cy="476250"/>
          </a:xfrm>
          <a:prstGeom prst="rect">
            <a:avLst/>
          </a:prstGeom>
          <a:noFill/>
          <a:ln w="9525" algn="ctr">
            <a:noFill/>
            <a:miter lim="800000"/>
            <a:headEnd/>
            <a:tailEnd/>
          </a:ln>
        </p:spPr>
        <p:txBody>
          <a:bodyPr wrap="none">
            <a:spAutoFit/>
          </a:bodyPr>
          <a:lstStyle/>
          <a:p>
            <a:r>
              <a:rPr lang="en-US" sz="2800">
                <a:solidFill>
                  <a:srgbClr val="00CCFF"/>
                </a:solidFill>
              </a:rPr>
              <a:t>Multiples of four???</a:t>
            </a:r>
          </a:p>
        </p:txBody>
      </p:sp>
      <p:sp>
        <p:nvSpPr>
          <p:cNvPr id="429187" name="Text Box 131"/>
          <p:cNvSpPr txBox="1">
            <a:spLocks noChangeArrowheads="1"/>
          </p:cNvSpPr>
          <p:nvPr/>
        </p:nvSpPr>
        <p:spPr bwMode="auto">
          <a:xfrm>
            <a:off x="808038" y="3736975"/>
            <a:ext cx="6892925" cy="476250"/>
          </a:xfrm>
          <a:prstGeom prst="rect">
            <a:avLst/>
          </a:prstGeom>
          <a:noFill/>
          <a:ln w="9525" algn="ctr">
            <a:noFill/>
            <a:miter lim="800000"/>
            <a:headEnd/>
            <a:tailEnd/>
          </a:ln>
        </p:spPr>
        <p:txBody>
          <a:bodyPr wrap="none">
            <a:spAutoFit/>
          </a:bodyPr>
          <a:lstStyle/>
          <a:p>
            <a:r>
              <a:rPr lang="en-US" sz="2800">
                <a:solidFill>
                  <a:srgbClr val="A2FFA2"/>
                </a:solidFill>
              </a:rPr>
              <a:t>Circle five and cross off all multiples of five</a:t>
            </a:r>
          </a:p>
        </p:txBody>
      </p:sp>
      <p:sp>
        <p:nvSpPr>
          <p:cNvPr id="429188" name="Text Box 132"/>
          <p:cNvSpPr txBox="1">
            <a:spLocks noChangeArrowheads="1"/>
          </p:cNvSpPr>
          <p:nvPr/>
        </p:nvSpPr>
        <p:spPr bwMode="auto">
          <a:xfrm>
            <a:off x="769938" y="4318000"/>
            <a:ext cx="5649303" cy="535531"/>
          </a:xfrm>
          <a:prstGeom prst="rect">
            <a:avLst/>
          </a:prstGeom>
          <a:noFill/>
          <a:ln w="9525" algn="ctr">
            <a:noFill/>
            <a:miter lim="800000"/>
            <a:headEnd/>
            <a:tailEnd/>
          </a:ln>
        </p:spPr>
        <p:txBody>
          <a:bodyPr wrap="none">
            <a:spAutoFit/>
          </a:bodyPr>
          <a:lstStyle/>
          <a:p>
            <a:r>
              <a:rPr lang="en-US" sz="3200" dirty="0">
                <a:solidFill>
                  <a:schemeClr val="hlink"/>
                </a:solidFill>
              </a:rPr>
              <a:t>And so on and so </a:t>
            </a:r>
            <a:r>
              <a:rPr lang="en-US" sz="3200" dirty="0" smtClean="0">
                <a:solidFill>
                  <a:schemeClr val="hlink"/>
                </a:solidFill>
              </a:rPr>
              <a:t>on up to ten</a:t>
            </a:r>
            <a:endParaRPr lang="en-US" sz="3200" dirty="0">
              <a:solidFill>
                <a:schemeClr val="hlink"/>
              </a:solidFill>
            </a:endParaRPr>
          </a:p>
        </p:txBody>
      </p:sp>
      <p:sp>
        <p:nvSpPr>
          <p:cNvPr id="429189" name="Text Box 133"/>
          <p:cNvSpPr txBox="1">
            <a:spLocks noChangeArrowheads="1"/>
          </p:cNvSpPr>
          <p:nvPr/>
        </p:nvSpPr>
        <p:spPr bwMode="auto">
          <a:xfrm>
            <a:off x="846138" y="4965700"/>
            <a:ext cx="5753100" cy="530225"/>
          </a:xfrm>
          <a:prstGeom prst="rect">
            <a:avLst/>
          </a:prstGeom>
          <a:noFill/>
          <a:ln w="9525" algn="ctr">
            <a:noFill/>
            <a:miter lim="800000"/>
            <a:headEnd/>
            <a:tailEnd/>
          </a:ln>
        </p:spPr>
        <p:txBody>
          <a:bodyPr wrap="none">
            <a:spAutoFit/>
          </a:bodyPr>
          <a:lstStyle/>
          <a:p>
            <a:r>
              <a:rPr lang="en-US" sz="3200" b="1">
                <a:solidFill>
                  <a:srgbClr val="FFEB55"/>
                </a:solidFill>
              </a:rPr>
              <a:t>Highlight all circled numbers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1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9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183" grpId="0"/>
      <p:bldP spid="429184" grpId="0"/>
      <p:bldP spid="429185" grpId="0"/>
      <p:bldP spid="429186" grpId="0"/>
      <p:bldP spid="429187" grpId="0"/>
      <p:bldP spid="429188" grpId="0"/>
      <p:bldP spid="42918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p:cNvPicPr>
            <a:picLocks noChangeAspect="1" noChangeArrowheads="1"/>
          </p:cNvPicPr>
          <p:nvPr/>
        </p:nvPicPr>
        <p:blipFill>
          <a:blip r:embed="rId3" cstate="print"/>
          <a:srcRect/>
          <a:stretch>
            <a:fillRect/>
          </a:stretch>
        </p:blipFill>
        <p:spPr bwMode="auto">
          <a:xfrm>
            <a:off x="0" y="1028699"/>
            <a:ext cx="9144000" cy="4292315"/>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98525" y="7018338"/>
            <a:ext cx="8229600" cy="296862"/>
          </a:xfrm>
        </p:spPr>
        <p:txBody>
          <a:bodyPr/>
          <a:lstStyle/>
          <a:p>
            <a:pPr algn="r"/>
            <a:r>
              <a:rPr lang="en-US" sz="1200"/>
              <a:t>Example 2-4a</a:t>
            </a:r>
          </a:p>
        </p:txBody>
      </p:sp>
      <p:sp>
        <p:nvSpPr>
          <p:cNvPr id="5427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54277"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54278"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54279"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54280"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54285" name="Picture 13" descr="example 4"/>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54347" name="Picture 75"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54350" name="Picture 78"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54353" name="Picture 81"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54354" name="Picture 82"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54394" name="Group 122"/>
          <p:cNvGrpSpPr>
            <a:grpSpLocks/>
          </p:cNvGrpSpPr>
          <p:nvPr/>
        </p:nvGrpSpPr>
        <p:grpSpPr bwMode="auto">
          <a:xfrm>
            <a:off x="615950" y="1289050"/>
            <a:ext cx="8372475" cy="420688"/>
            <a:chOff x="388" y="812"/>
            <a:chExt cx="5274" cy="265"/>
          </a:xfrm>
        </p:grpSpPr>
        <p:sp>
          <p:nvSpPr>
            <p:cNvPr id="54356" name="Text Box 84"/>
            <p:cNvSpPr txBox="1">
              <a:spLocks noChangeArrowheads="1"/>
            </p:cNvSpPr>
            <p:nvPr/>
          </p:nvSpPr>
          <p:spPr bwMode="auto">
            <a:xfrm>
              <a:off x="388" y="812"/>
              <a:ext cx="5274" cy="265"/>
            </a:xfrm>
            <a:prstGeom prst="rect">
              <a:avLst/>
            </a:prstGeom>
            <a:noFill/>
            <a:ln w="9525" algn="ctr">
              <a:noFill/>
              <a:miter lim="800000"/>
              <a:headEnd/>
              <a:tailEnd/>
            </a:ln>
            <a:effectLst/>
          </p:spPr>
          <p:txBody>
            <a:bodyPr>
              <a:spAutoFit/>
            </a:bodyPr>
            <a:lstStyle/>
            <a:p>
              <a:pPr>
                <a:tabLst>
                  <a:tab pos="2171700" algn="l"/>
                  <a:tab pos="3600450" algn="l"/>
                </a:tabLst>
              </a:pPr>
              <a:r>
                <a:rPr lang="en-US" b="1">
                  <a:solidFill>
                    <a:srgbClr val="FFEB55"/>
                  </a:solidFill>
                </a:rPr>
                <a:t>Solve		Then check the solutions. </a:t>
              </a:r>
            </a:p>
          </p:txBody>
        </p:sp>
        <p:pic>
          <p:nvPicPr>
            <p:cNvPr id="54358" name="Picture 86" descr="09-02-48"/>
            <p:cNvPicPr>
              <a:picLocks noChangeAspect="1" noChangeArrowheads="1"/>
            </p:cNvPicPr>
            <p:nvPr/>
          </p:nvPicPr>
          <p:blipFill>
            <a:blip r:embed="rId15" cstate="print"/>
            <a:srcRect/>
            <a:stretch>
              <a:fillRect/>
            </a:stretch>
          </p:blipFill>
          <p:spPr bwMode="invGray">
            <a:xfrm>
              <a:off x="1030" y="842"/>
              <a:ext cx="1622" cy="228"/>
            </a:xfrm>
            <a:prstGeom prst="rect">
              <a:avLst/>
            </a:prstGeom>
            <a:noFill/>
          </p:spPr>
        </p:pic>
      </p:grpSp>
      <p:grpSp>
        <p:nvGrpSpPr>
          <p:cNvPr id="54370" name="Group 98"/>
          <p:cNvGrpSpPr>
            <a:grpSpLocks/>
          </p:cNvGrpSpPr>
          <p:nvPr/>
        </p:nvGrpSpPr>
        <p:grpSpPr bwMode="auto">
          <a:xfrm>
            <a:off x="615950" y="1800225"/>
            <a:ext cx="7796213" cy="749300"/>
            <a:chOff x="388" y="1120"/>
            <a:chExt cx="4911" cy="472"/>
          </a:xfrm>
        </p:grpSpPr>
        <p:sp>
          <p:nvSpPr>
            <p:cNvPr id="54369" name="Text Box 97"/>
            <p:cNvSpPr txBox="1">
              <a:spLocks noChangeArrowheads="1"/>
            </p:cNvSpPr>
            <p:nvPr/>
          </p:nvSpPr>
          <p:spPr bwMode="auto">
            <a:xfrm>
              <a:off x="388" y="1120"/>
              <a:ext cx="4911" cy="472"/>
            </a:xfrm>
            <a:prstGeom prst="rect">
              <a:avLst/>
            </a:prstGeom>
            <a:noFill/>
            <a:ln w="9525" algn="ctr">
              <a:noFill/>
              <a:miter lim="800000"/>
              <a:headEnd/>
              <a:tailEnd/>
            </a:ln>
            <a:effectLst/>
          </p:spPr>
          <p:txBody>
            <a:bodyPr>
              <a:spAutoFit/>
            </a:bodyPr>
            <a:lstStyle/>
            <a:p>
              <a:pPr>
                <a:tabLst>
                  <a:tab pos="2228850" algn="l"/>
                  <a:tab pos="2743200" algn="l"/>
                  <a:tab pos="3314700" algn="l"/>
                </a:tabLst>
              </a:pPr>
              <a:r>
                <a:rPr lang="en-US"/>
                <a:t>If		, then according to the Zero Product Property either			or </a:t>
              </a:r>
            </a:p>
          </p:txBody>
        </p:sp>
        <p:pic>
          <p:nvPicPr>
            <p:cNvPr id="54359" name="Picture 87" descr="09-02-49"/>
            <p:cNvPicPr>
              <a:picLocks noChangeAspect="1" noChangeArrowheads="1"/>
            </p:cNvPicPr>
            <p:nvPr/>
          </p:nvPicPr>
          <p:blipFill>
            <a:blip r:embed="rId16" cstate="print"/>
            <a:srcRect/>
            <a:stretch>
              <a:fillRect/>
            </a:stretch>
          </p:blipFill>
          <p:spPr bwMode="invGray">
            <a:xfrm>
              <a:off x="606" y="1139"/>
              <a:ext cx="1575" cy="228"/>
            </a:xfrm>
            <a:prstGeom prst="rect">
              <a:avLst/>
            </a:prstGeom>
            <a:noFill/>
          </p:spPr>
        </p:pic>
        <p:pic>
          <p:nvPicPr>
            <p:cNvPr id="54360" name="Picture 88" descr="09-02-50"/>
            <p:cNvPicPr>
              <a:picLocks noChangeAspect="1" noChangeArrowheads="1"/>
            </p:cNvPicPr>
            <p:nvPr/>
          </p:nvPicPr>
          <p:blipFill>
            <a:blip r:embed="rId17" cstate="print"/>
            <a:srcRect/>
            <a:stretch>
              <a:fillRect/>
            </a:stretch>
          </p:blipFill>
          <p:spPr bwMode="invGray">
            <a:xfrm>
              <a:off x="1731" y="1362"/>
              <a:ext cx="762" cy="174"/>
            </a:xfrm>
            <a:prstGeom prst="rect">
              <a:avLst/>
            </a:prstGeom>
            <a:noFill/>
          </p:spPr>
        </p:pic>
        <p:pic>
          <p:nvPicPr>
            <p:cNvPr id="54361" name="Picture 89" descr="09-02-51"/>
            <p:cNvPicPr>
              <a:picLocks noChangeAspect="1" noChangeArrowheads="1"/>
            </p:cNvPicPr>
            <p:nvPr/>
          </p:nvPicPr>
          <p:blipFill>
            <a:blip r:embed="rId18" cstate="print"/>
            <a:srcRect/>
            <a:stretch>
              <a:fillRect/>
            </a:stretch>
          </p:blipFill>
          <p:spPr bwMode="invGray">
            <a:xfrm>
              <a:off x="2759" y="1368"/>
              <a:ext cx="882" cy="174"/>
            </a:xfrm>
            <a:prstGeom prst="rect">
              <a:avLst/>
            </a:prstGeom>
            <a:noFill/>
          </p:spPr>
        </p:pic>
      </p:grpSp>
      <p:pic>
        <p:nvPicPr>
          <p:cNvPr id="54367" name="Picture 95" descr="09-02-57"/>
          <p:cNvPicPr>
            <a:picLocks noChangeAspect="1" noChangeArrowheads="1"/>
          </p:cNvPicPr>
          <p:nvPr/>
        </p:nvPicPr>
        <p:blipFill>
          <a:blip r:embed="rId19" cstate="print"/>
          <a:srcRect/>
          <a:stretch>
            <a:fillRect/>
          </a:stretch>
        </p:blipFill>
        <p:spPr bwMode="invGray">
          <a:xfrm>
            <a:off x="3275013" y="4187825"/>
            <a:ext cx="781050" cy="800100"/>
          </a:xfrm>
          <a:prstGeom prst="rect">
            <a:avLst/>
          </a:prstGeom>
          <a:noFill/>
        </p:spPr>
      </p:pic>
      <p:grpSp>
        <p:nvGrpSpPr>
          <p:cNvPr id="54393" name="Group 121"/>
          <p:cNvGrpSpPr>
            <a:grpSpLocks/>
          </p:cNvGrpSpPr>
          <p:nvPr/>
        </p:nvGrpSpPr>
        <p:grpSpPr bwMode="auto">
          <a:xfrm>
            <a:off x="731838" y="2640013"/>
            <a:ext cx="7372350" cy="420687"/>
            <a:chOff x="461" y="1628"/>
            <a:chExt cx="4644" cy="265"/>
          </a:xfrm>
        </p:grpSpPr>
        <p:pic>
          <p:nvPicPr>
            <p:cNvPr id="54362" name="Picture 90" descr="09-02-52"/>
            <p:cNvPicPr>
              <a:picLocks noChangeAspect="1" noChangeArrowheads="1"/>
            </p:cNvPicPr>
            <p:nvPr/>
          </p:nvPicPr>
          <p:blipFill>
            <a:blip r:embed="rId16" cstate="print"/>
            <a:srcRect/>
            <a:stretch>
              <a:fillRect/>
            </a:stretch>
          </p:blipFill>
          <p:spPr bwMode="invGray">
            <a:xfrm>
              <a:off x="461" y="1652"/>
              <a:ext cx="1575" cy="228"/>
            </a:xfrm>
            <a:prstGeom prst="rect">
              <a:avLst/>
            </a:prstGeom>
            <a:noFill/>
          </p:spPr>
        </p:pic>
        <p:sp>
          <p:nvSpPr>
            <p:cNvPr id="54373" name="Text Box 101"/>
            <p:cNvSpPr txBox="1">
              <a:spLocks noChangeArrowheads="1"/>
            </p:cNvSpPr>
            <p:nvPr/>
          </p:nvSpPr>
          <p:spPr bwMode="auto">
            <a:xfrm>
              <a:off x="3001" y="1628"/>
              <a:ext cx="2104" cy="265"/>
            </a:xfrm>
            <a:prstGeom prst="rect">
              <a:avLst/>
            </a:prstGeom>
            <a:noFill/>
            <a:ln w="9525" algn="ctr">
              <a:noFill/>
              <a:miter lim="800000"/>
              <a:headEnd/>
              <a:tailEnd/>
            </a:ln>
            <a:effectLst/>
          </p:spPr>
          <p:txBody>
            <a:bodyPr>
              <a:spAutoFit/>
            </a:bodyPr>
            <a:lstStyle/>
            <a:p>
              <a:r>
                <a:rPr lang="en-US"/>
                <a:t>Original equation</a:t>
              </a:r>
            </a:p>
          </p:txBody>
        </p:sp>
      </p:grpSp>
      <p:grpSp>
        <p:nvGrpSpPr>
          <p:cNvPr id="54392" name="Group 120"/>
          <p:cNvGrpSpPr>
            <a:grpSpLocks/>
          </p:cNvGrpSpPr>
          <p:nvPr/>
        </p:nvGrpSpPr>
        <p:grpSpPr bwMode="auto">
          <a:xfrm>
            <a:off x="1038225" y="3152775"/>
            <a:ext cx="7988300" cy="433388"/>
            <a:chOff x="654" y="1960"/>
            <a:chExt cx="5032" cy="273"/>
          </a:xfrm>
        </p:grpSpPr>
        <p:pic>
          <p:nvPicPr>
            <p:cNvPr id="54363" name="Picture 91" descr="09-02-53"/>
            <p:cNvPicPr>
              <a:picLocks noChangeAspect="1" noChangeArrowheads="1"/>
            </p:cNvPicPr>
            <p:nvPr/>
          </p:nvPicPr>
          <p:blipFill>
            <a:blip r:embed="rId17" cstate="print"/>
            <a:srcRect/>
            <a:stretch>
              <a:fillRect/>
            </a:stretch>
          </p:blipFill>
          <p:spPr bwMode="invGray">
            <a:xfrm>
              <a:off x="654" y="1991"/>
              <a:ext cx="762" cy="174"/>
            </a:xfrm>
            <a:prstGeom prst="rect">
              <a:avLst/>
            </a:prstGeom>
            <a:noFill/>
          </p:spPr>
        </p:pic>
        <p:pic>
          <p:nvPicPr>
            <p:cNvPr id="54365" name="Picture 93" descr="09-02-55"/>
            <p:cNvPicPr>
              <a:picLocks noChangeAspect="1" noChangeArrowheads="1"/>
            </p:cNvPicPr>
            <p:nvPr/>
          </p:nvPicPr>
          <p:blipFill>
            <a:blip r:embed="rId20" cstate="print"/>
            <a:srcRect/>
            <a:stretch>
              <a:fillRect/>
            </a:stretch>
          </p:blipFill>
          <p:spPr bwMode="invGray">
            <a:xfrm>
              <a:off x="1683" y="1991"/>
              <a:ext cx="834" cy="174"/>
            </a:xfrm>
            <a:prstGeom prst="rect">
              <a:avLst/>
            </a:prstGeom>
            <a:noFill/>
          </p:spPr>
        </p:pic>
        <p:sp>
          <p:nvSpPr>
            <p:cNvPr id="54372" name="Text Box 100"/>
            <p:cNvSpPr txBox="1">
              <a:spLocks noChangeArrowheads="1"/>
            </p:cNvSpPr>
            <p:nvPr/>
          </p:nvSpPr>
          <p:spPr bwMode="auto">
            <a:xfrm>
              <a:off x="1405" y="1960"/>
              <a:ext cx="411" cy="265"/>
            </a:xfrm>
            <a:prstGeom prst="rect">
              <a:avLst/>
            </a:prstGeom>
            <a:noFill/>
            <a:ln w="9525" algn="ctr">
              <a:noFill/>
              <a:miter lim="800000"/>
              <a:headEnd/>
              <a:tailEnd/>
            </a:ln>
            <a:effectLst/>
          </p:spPr>
          <p:txBody>
            <a:bodyPr>
              <a:spAutoFit/>
            </a:bodyPr>
            <a:lstStyle/>
            <a:p>
              <a:r>
                <a:rPr lang="en-US"/>
                <a:t>or</a:t>
              </a:r>
            </a:p>
          </p:txBody>
        </p:sp>
        <p:sp>
          <p:nvSpPr>
            <p:cNvPr id="54385" name="Text Box 113"/>
            <p:cNvSpPr txBox="1">
              <a:spLocks noChangeArrowheads="1"/>
            </p:cNvSpPr>
            <p:nvPr/>
          </p:nvSpPr>
          <p:spPr bwMode="auto">
            <a:xfrm>
              <a:off x="3001" y="1968"/>
              <a:ext cx="2685" cy="265"/>
            </a:xfrm>
            <a:prstGeom prst="rect">
              <a:avLst/>
            </a:prstGeom>
            <a:noFill/>
            <a:ln w="9525" algn="ctr">
              <a:noFill/>
              <a:miter lim="800000"/>
              <a:headEnd/>
              <a:tailEnd/>
            </a:ln>
            <a:effectLst/>
          </p:spPr>
          <p:txBody>
            <a:bodyPr>
              <a:spAutoFit/>
            </a:bodyPr>
            <a:lstStyle/>
            <a:p>
              <a:r>
                <a:rPr lang="en-US"/>
                <a:t>Set each factor equal to zero.</a:t>
              </a:r>
            </a:p>
          </p:txBody>
        </p:sp>
      </p:grpSp>
      <p:grpSp>
        <p:nvGrpSpPr>
          <p:cNvPr id="54391" name="Group 119"/>
          <p:cNvGrpSpPr>
            <a:grpSpLocks/>
          </p:cNvGrpSpPr>
          <p:nvPr/>
        </p:nvGrpSpPr>
        <p:grpSpPr bwMode="auto">
          <a:xfrm>
            <a:off x="1524000" y="3676650"/>
            <a:ext cx="6580188" cy="420688"/>
            <a:chOff x="960" y="2300"/>
            <a:chExt cx="4145" cy="265"/>
          </a:xfrm>
        </p:grpSpPr>
        <p:pic>
          <p:nvPicPr>
            <p:cNvPr id="54364" name="Picture 92" descr="09-02-54"/>
            <p:cNvPicPr>
              <a:picLocks noChangeAspect="1" noChangeArrowheads="1"/>
            </p:cNvPicPr>
            <p:nvPr/>
          </p:nvPicPr>
          <p:blipFill>
            <a:blip r:embed="rId21" cstate="print"/>
            <a:srcRect/>
            <a:stretch>
              <a:fillRect/>
            </a:stretch>
          </p:blipFill>
          <p:spPr bwMode="invGray">
            <a:xfrm>
              <a:off x="960" y="2329"/>
              <a:ext cx="456" cy="174"/>
            </a:xfrm>
            <a:prstGeom prst="rect">
              <a:avLst/>
            </a:prstGeom>
            <a:noFill/>
          </p:spPr>
        </p:pic>
        <p:pic>
          <p:nvPicPr>
            <p:cNvPr id="54366" name="Picture 94" descr="09-02-56"/>
            <p:cNvPicPr>
              <a:picLocks noChangeAspect="1" noChangeArrowheads="1"/>
            </p:cNvPicPr>
            <p:nvPr/>
          </p:nvPicPr>
          <p:blipFill>
            <a:blip r:embed="rId22" cstate="print"/>
            <a:srcRect/>
            <a:stretch>
              <a:fillRect/>
            </a:stretch>
          </p:blipFill>
          <p:spPr bwMode="invGray">
            <a:xfrm>
              <a:off x="1954" y="2329"/>
              <a:ext cx="528" cy="174"/>
            </a:xfrm>
            <a:prstGeom prst="rect">
              <a:avLst/>
            </a:prstGeom>
            <a:noFill/>
          </p:spPr>
        </p:pic>
        <p:sp>
          <p:nvSpPr>
            <p:cNvPr id="54386" name="Text Box 114"/>
            <p:cNvSpPr txBox="1">
              <a:spLocks noChangeArrowheads="1"/>
            </p:cNvSpPr>
            <p:nvPr/>
          </p:nvSpPr>
          <p:spPr bwMode="auto">
            <a:xfrm>
              <a:off x="3001" y="2300"/>
              <a:ext cx="2104" cy="265"/>
            </a:xfrm>
            <a:prstGeom prst="rect">
              <a:avLst/>
            </a:prstGeom>
            <a:noFill/>
            <a:ln w="9525" algn="ctr">
              <a:noFill/>
              <a:miter lim="800000"/>
              <a:headEnd/>
              <a:tailEnd/>
            </a:ln>
            <a:effectLst/>
          </p:spPr>
          <p:txBody>
            <a:bodyPr>
              <a:spAutoFit/>
            </a:bodyPr>
            <a:lstStyle/>
            <a:p>
              <a:r>
                <a:rPr lang="en-US"/>
                <a:t>Solve each equation.</a:t>
              </a:r>
            </a:p>
          </p:txBody>
        </p:sp>
      </p:grpSp>
      <p:grpSp>
        <p:nvGrpSpPr>
          <p:cNvPr id="54390" name="Group 118"/>
          <p:cNvGrpSpPr>
            <a:grpSpLocks/>
          </p:cNvGrpSpPr>
          <p:nvPr/>
        </p:nvGrpSpPr>
        <p:grpSpPr bwMode="auto">
          <a:xfrm>
            <a:off x="625475" y="5080000"/>
            <a:ext cx="7064375" cy="900113"/>
            <a:chOff x="394" y="3200"/>
            <a:chExt cx="4450" cy="567"/>
          </a:xfrm>
        </p:grpSpPr>
        <p:pic>
          <p:nvPicPr>
            <p:cNvPr id="54368" name="Picture 96" descr="09-02-58"/>
            <p:cNvPicPr>
              <a:picLocks noChangeAspect="1" noChangeArrowheads="1"/>
            </p:cNvPicPr>
            <p:nvPr/>
          </p:nvPicPr>
          <p:blipFill>
            <a:blip r:embed="rId23" cstate="print"/>
            <a:srcRect/>
            <a:stretch>
              <a:fillRect/>
            </a:stretch>
          </p:blipFill>
          <p:spPr bwMode="invGray">
            <a:xfrm>
              <a:off x="2855" y="3200"/>
              <a:ext cx="678" cy="567"/>
            </a:xfrm>
            <a:prstGeom prst="rect">
              <a:avLst/>
            </a:prstGeom>
            <a:noFill/>
          </p:spPr>
        </p:pic>
        <p:sp>
          <p:nvSpPr>
            <p:cNvPr id="54389" name="Text Box 117"/>
            <p:cNvSpPr txBox="1">
              <a:spLocks noChangeArrowheads="1"/>
            </p:cNvSpPr>
            <p:nvPr/>
          </p:nvSpPr>
          <p:spPr bwMode="invGray">
            <a:xfrm>
              <a:off x="394" y="3346"/>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r>
                <a:rPr lang="en-US"/>
                <a:t>The solution set is</a:t>
              </a:r>
              <a:endParaRPr lang="en-US" sz="2800">
                <a:latin typeface="Times New Roman" pitchFamily="18"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4285"/>
                                        </p:tgtEl>
                                        <p:attrNameLst>
                                          <p:attrName>style.visibility</p:attrName>
                                        </p:attrNameLst>
                                      </p:cBhvr>
                                      <p:to>
                                        <p:strVal val="visible"/>
                                      </p:to>
                                    </p:set>
                                    <p:animEffect transition="in" filter="barn(outVertical)">
                                      <p:cBhvr>
                                        <p:cTn id="7" dur="500"/>
                                        <p:tgtEl>
                                          <p:spTgt spid="5428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394"/>
                                        </p:tgtEl>
                                        <p:attrNameLst>
                                          <p:attrName>style.visibility</p:attrName>
                                        </p:attrNameLst>
                                      </p:cBhvr>
                                      <p:to>
                                        <p:strVal val="visible"/>
                                      </p:to>
                                    </p:set>
                                    <p:animEffect transition="in" filter="wipe(left)">
                                      <p:cBhvr>
                                        <p:cTn id="11" dur="500"/>
                                        <p:tgtEl>
                                          <p:spTgt spid="5439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4370"/>
                                        </p:tgtEl>
                                        <p:attrNameLst>
                                          <p:attrName>style.visibility</p:attrName>
                                        </p:attrNameLst>
                                      </p:cBhvr>
                                      <p:to>
                                        <p:strVal val="visible"/>
                                      </p:to>
                                    </p:set>
                                    <p:animEffect transition="in" filter="wipe(left)">
                                      <p:cBhvr>
                                        <p:cTn id="16" dur="500"/>
                                        <p:tgtEl>
                                          <p:spTgt spid="543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4393"/>
                                        </p:tgtEl>
                                        <p:attrNameLst>
                                          <p:attrName>style.visibility</p:attrName>
                                        </p:attrNameLst>
                                      </p:cBhvr>
                                      <p:to>
                                        <p:strVal val="visible"/>
                                      </p:to>
                                    </p:set>
                                    <p:animEffect transition="in" filter="wipe(left)">
                                      <p:cBhvr>
                                        <p:cTn id="21" dur="500"/>
                                        <p:tgtEl>
                                          <p:spTgt spid="5439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4392"/>
                                        </p:tgtEl>
                                        <p:attrNameLst>
                                          <p:attrName>style.visibility</p:attrName>
                                        </p:attrNameLst>
                                      </p:cBhvr>
                                      <p:to>
                                        <p:strVal val="visible"/>
                                      </p:to>
                                    </p:set>
                                    <p:animEffect transition="in" filter="wipe(left)">
                                      <p:cBhvr>
                                        <p:cTn id="26" dur="500"/>
                                        <p:tgtEl>
                                          <p:spTgt spid="5439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4391"/>
                                        </p:tgtEl>
                                        <p:attrNameLst>
                                          <p:attrName>style.visibility</p:attrName>
                                        </p:attrNameLst>
                                      </p:cBhvr>
                                      <p:to>
                                        <p:strVal val="visible"/>
                                      </p:to>
                                    </p:set>
                                    <p:animEffect transition="in" filter="wipe(left)">
                                      <p:cBhvr>
                                        <p:cTn id="31" dur="500"/>
                                        <p:tgtEl>
                                          <p:spTgt spid="5439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4367"/>
                                        </p:tgtEl>
                                        <p:attrNameLst>
                                          <p:attrName>style.visibility</p:attrName>
                                        </p:attrNameLst>
                                      </p:cBhvr>
                                      <p:to>
                                        <p:strVal val="visible"/>
                                      </p:to>
                                    </p:set>
                                    <p:animEffect transition="in" filter="wipe(left)">
                                      <p:cBhvr>
                                        <p:cTn id="36" dur="500"/>
                                        <p:tgtEl>
                                          <p:spTgt spid="5436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4390"/>
                                        </p:tgtEl>
                                        <p:attrNameLst>
                                          <p:attrName>style.visibility</p:attrName>
                                        </p:attrNameLst>
                                      </p:cBhvr>
                                      <p:to>
                                        <p:strVal val="visible"/>
                                      </p:to>
                                    </p:set>
                                    <p:animEffect transition="in" filter="wipe(left)">
                                      <p:cBhvr>
                                        <p:cTn id="41" dur="500"/>
                                        <p:tgtEl>
                                          <p:spTgt spid="54390"/>
                                        </p:tgtEl>
                                      </p:cBhvr>
                                    </p:animEffect>
                                  </p:childTnLst>
                                </p:cTn>
                              </p:par>
                            </p:childTnLst>
                          </p:cTn>
                        </p:par>
                        <p:par>
                          <p:cTn id="42" fill="hold">
                            <p:stCondLst>
                              <p:cond delay="500"/>
                            </p:stCondLst>
                            <p:childTnLst>
                              <p:par>
                                <p:cTn id="43" presetID="4" presetClass="entr" presetSubtype="32" fill="hold" nodeType="afterEffect">
                                  <p:stCondLst>
                                    <p:cond delay="0"/>
                                  </p:stCondLst>
                                  <p:childTnLst>
                                    <p:set>
                                      <p:cBhvr>
                                        <p:cTn id="44" dur="1" fill="hold">
                                          <p:stCondLst>
                                            <p:cond delay="0"/>
                                          </p:stCondLst>
                                        </p:cTn>
                                        <p:tgtEl>
                                          <p:spTgt spid="54353"/>
                                        </p:tgtEl>
                                        <p:attrNameLst>
                                          <p:attrName>style.visibility</p:attrName>
                                        </p:attrNameLst>
                                      </p:cBhvr>
                                      <p:to>
                                        <p:strVal val="visible"/>
                                      </p:to>
                                    </p:set>
                                    <p:animEffect transition="in" filter="box(out)">
                                      <p:cBhvr>
                                        <p:cTn id="45" dur="500"/>
                                        <p:tgtEl>
                                          <p:spTgt spid="5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898525" y="7018338"/>
            <a:ext cx="8229600" cy="296862"/>
          </a:xfrm>
        </p:spPr>
        <p:txBody>
          <a:bodyPr/>
          <a:lstStyle/>
          <a:p>
            <a:pPr algn="r"/>
            <a:r>
              <a:rPr lang="en-US" sz="1200"/>
              <a:t>Example 2-4a</a:t>
            </a:r>
          </a:p>
        </p:txBody>
      </p:sp>
      <p:sp>
        <p:nvSpPr>
          <p:cNvPr id="39731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397316" name="Picture 4"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397317" name="Picture 5"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397318" name="Picture 6"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397319" name="Picture 7"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397320" name="Picture 8" descr="example 4"/>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397321" name="Picture 9"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397322" name="Picture 10"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397323" name="Picture 11"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397324" name="Picture 12"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397350" name="Group 38"/>
          <p:cNvGrpSpPr>
            <a:grpSpLocks/>
          </p:cNvGrpSpPr>
          <p:nvPr/>
        </p:nvGrpSpPr>
        <p:grpSpPr bwMode="auto">
          <a:xfrm>
            <a:off x="615950" y="1092200"/>
            <a:ext cx="8372475" cy="800100"/>
            <a:chOff x="388" y="688"/>
            <a:chExt cx="5274" cy="504"/>
          </a:xfrm>
        </p:grpSpPr>
        <p:sp>
          <p:nvSpPr>
            <p:cNvPr id="397326" name="Text Box 14"/>
            <p:cNvSpPr txBox="1">
              <a:spLocks noChangeArrowheads="1"/>
            </p:cNvSpPr>
            <p:nvPr/>
          </p:nvSpPr>
          <p:spPr bwMode="auto">
            <a:xfrm>
              <a:off x="388" y="787"/>
              <a:ext cx="5274" cy="300"/>
            </a:xfrm>
            <a:prstGeom prst="rect">
              <a:avLst/>
            </a:prstGeom>
            <a:noFill/>
            <a:ln w="9525" algn="ctr">
              <a:noFill/>
              <a:miter lim="800000"/>
              <a:headEnd/>
              <a:tailEnd/>
            </a:ln>
            <a:effectLst/>
          </p:spPr>
          <p:txBody>
            <a:bodyPr>
              <a:spAutoFit/>
            </a:bodyPr>
            <a:lstStyle/>
            <a:p>
              <a:pPr>
                <a:tabLst>
                  <a:tab pos="2171700" algn="l"/>
                </a:tabLst>
              </a:pPr>
              <a:r>
                <a:rPr lang="en-US" b="1">
                  <a:solidFill>
                    <a:srgbClr val="FFEB55"/>
                  </a:solidFill>
                </a:rPr>
                <a:t>Check  </a:t>
              </a:r>
              <a:r>
                <a:rPr lang="en-US"/>
                <a:t>Substitute </a:t>
              </a:r>
              <a:r>
                <a:rPr lang="en-US" sz="2800">
                  <a:latin typeface="Times New Roman" pitchFamily="18" charset="0"/>
                </a:rPr>
                <a:t>2</a:t>
              </a:r>
              <a:r>
                <a:rPr lang="en-US"/>
                <a:t> and 	for </a:t>
              </a:r>
              <a:r>
                <a:rPr lang="en-US" sz="2800" i="1">
                  <a:latin typeface="Times New Roman" pitchFamily="18" charset="0"/>
                </a:rPr>
                <a:t>x</a:t>
              </a:r>
              <a:r>
                <a:rPr lang="en-US"/>
                <a:t> in the original equation.</a:t>
              </a:r>
              <a:r>
                <a:rPr lang="en-US" b="1">
                  <a:solidFill>
                    <a:srgbClr val="FFEB55"/>
                  </a:solidFill>
                </a:rPr>
                <a:t> </a:t>
              </a:r>
            </a:p>
          </p:txBody>
        </p:sp>
        <p:pic>
          <p:nvPicPr>
            <p:cNvPr id="397349" name="Picture 37" descr="09-02-59"/>
            <p:cNvPicPr>
              <a:picLocks noChangeAspect="1" noChangeArrowheads="1"/>
            </p:cNvPicPr>
            <p:nvPr/>
          </p:nvPicPr>
          <p:blipFill>
            <a:blip r:embed="rId15" cstate="print"/>
            <a:srcRect/>
            <a:stretch>
              <a:fillRect/>
            </a:stretch>
          </p:blipFill>
          <p:spPr bwMode="invGray">
            <a:xfrm>
              <a:off x="2553" y="688"/>
              <a:ext cx="150" cy="504"/>
            </a:xfrm>
            <a:prstGeom prst="rect">
              <a:avLst/>
            </a:prstGeom>
            <a:noFill/>
          </p:spPr>
        </p:pic>
      </p:grpSp>
      <p:pic>
        <p:nvPicPr>
          <p:cNvPr id="397351" name="Picture 39" descr="09-02-60"/>
          <p:cNvPicPr>
            <a:picLocks noChangeAspect="1" noChangeArrowheads="1"/>
          </p:cNvPicPr>
          <p:nvPr/>
        </p:nvPicPr>
        <p:blipFill>
          <a:blip r:embed="rId16" cstate="print"/>
          <a:srcRect/>
          <a:stretch>
            <a:fillRect/>
          </a:stretch>
        </p:blipFill>
        <p:spPr bwMode="invGray">
          <a:xfrm>
            <a:off x="1041400" y="2106613"/>
            <a:ext cx="2500313" cy="361950"/>
          </a:xfrm>
          <a:prstGeom prst="rect">
            <a:avLst/>
          </a:prstGeom>
          <a:noFill/>
        </p:spPr>
      </p:pic>
      <p:pic>
        <p:nvPicPr>
          <p:cNvPr id="397354" name="Picture 42" descr="09-02-63"/>
          <p:cNvPicPr>
            <a:picLocks noChangeAspect="1" noChangeArrowheads="1"/>
          </p:cNvPicPr>
          <p:nvPr/>
        </p:nvPicPr>
        <p:blipFill>
          <a:blip r:embed="rId17" cstate="print"/>
          <a:srcRect/>
          <a:stretch>
            <a:fillRect/>
          </a:stretch>
        </p:blipFill>
        <p:spPr bwMode="invGray">
          <a:xfrm>
            <a:off x="2843213" y="4822825"/>
            <a:ext cx="704850" cy="276225"/>
          </a:xfrm>
          <a:prstGeom prst="rect">
            <a:avLst/>
          </a:prstGeom>
          <a:noFill/>
        </p:spPr>
      </p:pic>
      <p:pic>
        <p:nvPicPr>
          <p:cNvPr id="397355" name="Picture 43" descr="09-02-64"/>
          <p:cNvPicPr>
            <a:picLocks noChangeAspect="1" noChangeArrowheads="1"/>
          </p:cNvPicPr>
          <p:nvPr/>
        </p:nvPicPr>
        <p:blipFill>
          <a:blip r:embed="rId16" cstate="print"/>
          <a:srcRect/>
          <a:stretch>
            <a:fillRect/>
          </a:stretch>
        </p:blipFill>
        <p:spPr bwMode="invGray">
          <a:xfrm>
            <a:off x="5532438" y="2105025"/>
            <a:ext cx="2500312" cy="361950"/>
          </a:xfrm>
          <a:prstGeom prst="rect">
            <a:avLst/>
          </a:prstGeom>
          <a:noFill/>
        </p:spPr>
      </p:pic>
      <p:pic>
        <p:nvPicPr>
          <p:cNvPr id="397358" name="Picture 46" descr="09-02-67"/>
          <p:cNvPicPr>
            <a:picLocks noChangeAspect="1" noChangeArrowheads="1"/>
          </p:cNvPicPr>
          <p:nvPr/>
        </p:nvPicPr>
        <p:blipFill>
          <a:blip r:embed="rId17" cstate="print"/>
          <a:srcRect/>
          <a:stretch>
            <a:fillRect/>
          </a:stretch>
        </p:blipFill>
        <p:spPr bwMode="invGray">
          <a:xfrm>
            <a:off x="7313613" y="4822825"/>
            <a:ext cx="704850" cy="276225"/>
          </a:xfrm>
          <a:prstGeom prst="rect">
            <a:avLst/>
          </a:prstGeom>
          <a:noFill/>
        </p:spPr>
      </p:pic>
      <p:grpSp>
        <p:nvGrpSpPr>
          <p:cNvPr id="397376" name="Group 64"/>
          <p:cNvGrpSpPr>
            <a:grpSpLocks/>
          </p:cNvGrpSpPr>
          <p:nvPr/>
        </p:nvGrpSpPr>
        <p:grpSpPr bwMode="auto">
          <a:xfrm>
            <a:off x="942975" y="2919413"/>
            <a:ext cx="2598738" cy="403225"/>
            <a:chOff x="594" y="1839"/>
            <a:chExt cx="1637" cy="254"/>
          </a:xfrm>
        </p:grpSpPr>
        <p:pic>
          <p:nvPicPr>
            <p:cNvPr id="397352" name="Picture 40" descr="09-02-61"/>
            <p:cNvPicPr>
              <a:picLocks noChangeAspect="1" noChangeArrowheads="1"/>
            </p:cNvPicPr>
            <p:nvPr/>
          </p:nvPicPr>
          <p:blipFill>
            <a:blip r:embed="rId18" cstate="print"/>
            <a:srcRect/>
            <a:stretch>
              <a:fillRect/>
            </a:stretch>
          </p:blipFill>
          <p:spPr bwMode="invGray">
            <a:xfrm>
              <a:off x="594" y="1865"/>
              <a:ext cx="1637" cy="228"/>
            </a:xfrm>
            <a:prstGeom prst="rect">
              <a:avLst/>
            </a:prstGeom>
            <a:noFill/>
          </p:spPr>
        </p:pic>
        <p:pic>
          <p:nvPicPr>
            <p:cNvPr id="397359" name="Picture 47" descr="question"/>
            <p:cNvPicPr>
              <a:picLocks noChangeAspect="1" noChangeArrowheads="1"/>
            </p:cNvPicPr>
            <p:nvPr/>
          </p:nvPicPr>
          <p:blipFill>
            <a:blip r:embed="rId19" cstate="print"/>
            <a:srcRect/>
            <a:stretch>
              <a:fillRect/>
            </a:stretch>
          </p:blipFill>
          <p:spPr bwMode="invGray">
            <a:xfrm>
              <a:off x="1985" y="1839"/>
              <a:ext cx="46" cy="84"/>
            </a:xfrm>
            <a:prstGeom prst="rect">
              <a:avLst/>
            </a:prstGeom>
            <a:noFill/>
          </p:spPr>
        </p:pic>
      </p:grpSp>
      <p:grpSp>
        <p:nvGrpSpPr>
          <p:cNvPr id="397369" name="Group 57"/>
          <p:cNvGrpSpPr>
            <a:grpSpLocks/>
          </p:cNvGrpSpPr>
          <p:nvPr/>
        </p:nvGrpSpPr>
        <p:grpSpPr bwMode="auto">
          <a:xfrm>
            <a:off x="2165350" y="3967163"/>
            <a:ext cx="1376363" cy="409575"/>
            <a:chOff x="1364" y="2499"/>
            <a:chExt cx="867" cy="258"/>
          </a:xfrm>
        </p:grpSpPr>
        <p:pic>
          <p:nvPicPr>
            <p:cNvPr id="397353" name="Picture 41" descr="09-02-62"/>
            <p:cNvPicPr>
              <a:picLocks noChangeAspect="1" noChangeArrowheads="1"/>
            </p:cNvPicPr>
            <p:nvPr/>
          </p:nvPicPr>
          <p:blipFill>
            <a:blip r:embed="rId20" cstate="print"/>
            <a:srcRect/>
            <a:stretch>
              <a:fillRect/>
            </a:stretch>
          </p:blipFill>
          <p:spPr bwMode="invGray">
            <a:xfrm>
              <a:off x="1364" y="2529"/>
              <a:ext cx="867" cy="228"/>
            </a:xfrm>
            <a:prstGeom prst="rect">
              <a:avLst/>
            </a:prstGeom>
            <a:noFill/>
          </p:spPr>
        </p:pic>
        <p:pic>
          <p:nvPicPr>
            <p:cNvPr id="397360" name="Picture 48" descr="question"/>
            <p:cNvPicPr>
              <a:picLocks noChangeAspect="1" noChangeArrowheads="1"/>
            </p:cNvPicPr>
            <p:nvPr/>
          </p:nvPicPr>
          <p:blipFill>
            <a:blip r:embed="rId19" cstate="print"/>
            <a:srcRect/>
            <a:stretch>
              <a:fillRect/>
            </a:stretch>
          </p:blipFill>
          <p:spPr bwMode="invGray">
            <a:xfrm>
              <a:off x="1985" y="2499"/>
              <a:ext cx="46" cy="84"/>
            </a:xfrm>
            <a:prstGeom prst="rect">
              <a:avLst/>
            </a:prstGeom>
            <a:noFill/>
          </p:spPr>
        </p:pic>
      </p:grpSp>
      <p:grpSp>
        <p:nvGrpSpPr>
          <p:cNvPr id="397371" name="Group 59"/>
          <p:cNvGrpSpPr>
            <a:grpSpLocks/>
          </p:cNvGrpSpPr>
          <p:nvPr/>
        </p:nvGrpSpPr>
        <p:grpSpPr bwMode="auto">
          <a:xfrm>
            <a:off x="6565900" y="3770313"/>
            <a:ext cx="1452563" cy="800100"/>
            <a:chOff x="4136" y="2375"/>
            <a:chExt cx="915" cy="504"/>
          </a:xfrm>
        </p:grpSpPr>
        <p:pic>
          <p:nvPicPr>
            <p:cNvPr id="397357" name="Picture 45" descr="09-02-66"/>
            <p:cNvPicPr>
              <a:picLocks noChangeAspect="1" noChangeArrowheads="1"/>
            </p:cNvPicPr>
            <p:nvPr/>
          </p:nvPicPr>
          <p:blipFill>
            <a:blip r:embed="rId21" cstate="print"/>
            <a:srcRect/>
            <a:stretch>
              <a:fillRect/>
            </a:stretch>
          </p:blipFill>
          <p:spPr bwMode="invGray">
            <a:xfrm>
              <a:off x="4136" y="2375"/>
              <a:ext cx="915" cy="504"/>
            </a:xfrm>
            <a:prstGeom prst="rect">
              <a:avLst/>
            </a:prstGeom>
            <a:noFill/>
          </p:spPr>
        </p:pic>
        <p:pic>
          <p:nvPicPr>
            <p:cNvPr id="397362" name="Picture 50" descr="question"/>
            <p:cNvPicPr>
              <a:picLocks noChangeAspect="1" noChangeArrowheads="1"/>
            </p:cNvPicPr>
            <p:nvPr/>
          </p:nvPicPr>
          <p:blipFill>
            <a:blip r:embed="rId19" cstate="print"/>
            <a:srcRect/>
            <a:stretch>
              <a:fillRect/>
            </a:stretch>
          </p:blipFill>
          <p:spPr bwMode="invGray">
            <a:xfrm>
              <a:off x="4800" y="2505"/>
              <a:ext cx="46" cy="84"/>
            </a:xfrm>
            <a:prstGeom prst="rect">
              <a:avLst/>
            </a:prstGeom>
            <a:noFill/>
          </p:spPr>
        </p:pic>
      </p:grpSp>
      <p:pic>
        <p:nvPicPr>
          <p:cNvPr id="397366" name="Picture 54" descr="Check (gr)"/>
          <p:cNvPicPr>
            <a:picLocks noChangeAspect="1" noChangeArrowheads="1"/>
          </p:cNvPicPr>
          <p:nvPr/>
        </p:nvPicPr>
        <p:blipFill>
          <a:blip r:embed="rId22" cstate="print"/>
          <a:srcRect/>
          <a:stretch>
            <a:fillRect/>
          </a:stretch>
        </p:blipFill>
        <p:spPr bwMode="black">
          <a:xfrm>
            <a:off x="3611563" y="4724400"/>
            <a:ext cx="422275" cy="422275"/>
          </a:xfrm>
          <a:prstGeom prst="rect">
            <a:avLst/>
          </a:prstGeom>
          <a:noFill/>
        </p:spPr>
      </p:pic>
      <p:pic>
        <p:nvPicPr>
          <p:cNvPr id="397367" name="Picture 55" descr="Check (gr)"/>
          <p:cNvPicPr>
            <a:picLocks noChangeAspect="1" noChangeArrowheads="1"/>
          </p:cNvPicPr>
          <p:nvPr/>
        </p:nvPicPr>
        <p:blipFill>
          <a:blip r:embed="rId22" cstate="print"/>
          <a:srcRect/>
          <a:stretch>
            <a:fillRect/>
          </a:stretch>
        </p:blipFill>
        <p:spPr bwMode="black">
          <a:xfrm>
            <a:off x="8115300" y="4730750"/>
            <a:ext cx="422275" cy="422275"/>
          </a:xfrm>
          <a:prstGeom prst="rect">
            <a:avLst/>
          </a:prstGeom>
          <a:noFill/>
        </p:spPr>
      </p:pic>
      <p:grpSp>
        <p:nvGrpSpPr>
          <p:cNvPr id="397375" name="Group 63"/>
          <p:cNvGrpSpPr>
            <a:grpSpLocks/>
          </p:cNvGrpSpPr>
          <p:nvPr/>
        </p:nvGrpSpPr>
        <p:grpSpPr bwMode="auto">
          <a:xfrm>
            <a:off x="5062538" y="2687638"/>
            <a:ext cx="2970212" cy="904875"/>
            <a:chOff x="3189" y="1693"/>
            <a:chExt cx="1871" cy="570"/>
          </a:xfrm>
        </p:grpSpPr>
        <p:pic>
          <p:nvPicPr>
            <p:cNvPr id="397373" name="Picture 61" descr="A88"/>
            <p:cNvPicPr>
              <a:picLocks noChangeAspect="1" noChangeArrowheads="1"/>
            </p:cNvPicPr>
            <p:nvPr/>
          </p:nvPicPr>
          <p:blipFill>
            <a:blip r:embed="rId23" cstate="print"/>
            <a:srcRect/>
            <a:stretch>
              <a:fillRect/>
            </a:stretch>
          </p:blipFill>
          <p:spPr bwMode="invGray">
            <a:xfrm>
              <a:off x="3189" y="1693"/>
              <a:ext cx="1871" cy="570"/>
            </a:xfrm>
            <a:prstGeom prst="rect">
              <a:avLst/>
            </a:prstGeom>
            <a:noFill/>
          </p:spPr>
        </p:pic>
        <p:pic>
          <p:nvPicPr>
            <p:cNvPr id="397374" name="Picture 62" descr="question"/>
            <p:cNvPicPr>
              <a:picLocks noChangeAspect="1" noChangeArrowheads="1"/>
            </p:cNvPicPr>
            <p:nvPr/>
          </p:nvPicPr>
          <p:blipFill>
            <a:blip r:embed="rId19" cstate="print"/>
            <a:srcRect/>
            <a:stretch>
              <a:fillRect/>
            </a:stretch>
          </p:blipFill>
          <p:spPr bwMode="invGray">
            <a:xfrm>
              <a:off x="4815" y="1851"/>
              <a:ext cx="46" cy="84"/>
            </a:xfrm>
            <a:prstGeom prst="rect">
              <a:avLst/>
            </a:prstGeom>
            <a:noFill/>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7350"/>
                                        </p:tgtEl>
                                        <p:attrNameLst>
                                          <p:attrName>style.visibility</p:attrName>
                                        </p:attrNameLst>
                                      </p:cBhvr>
                                      <p:to>
                                        <p:strVal val="visible"/>
                                      </p:to>
                                    </p:set>
                                    <p:animEffect transition="in" filter="wipe(left)">
                                      <p:cBhvr>
                                        <p:cTn id="7" dur="500"/>
                                        <p:tgtEl>
                                          <p:spTgt spid="3973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7351"/>
                                        </p:tgtEl>
                                        <p:attrNameLst>
                                          <p:attrName>style.visibility</p:attrName>
                                        </p:attrNameLst>
                                      </p:cBhvr>
                                      <p:to>
                                        <p:strVal val="visible"/>
                                      </p:to>
                                    </p:set>
                                    <p:animEffect transition="in" filter="wipe(left)">
                                      <p:cBhvr>
                                        <p:cTn id="12" dur="500"/>
                                        <p:tgtEl>
                                          <p:spTgt spid="3973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7376"/>
                                        </p:tgtEl>
                                        <p:attrNameLst>
                                          <p:attrName>style.visibility</p:attrName>
                                        </p:attrNameLst>
                                      </p:cBhvr>
                                      <p:to>
                                        <p:strVal val="visible"/>
                                      </p:to>
                                    </p:set>
                                    <p:animEffect transition="in" filter="wipe(left)">
                                      <p:cBhvr>
                                        <p:cTn id="17" dur="500"/>
                                        <p:tgtEl>
                                          <p:spTgt spid="3973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7369"/>
                                        </p:tgtEl>
                                        <p:attrNameLst>
                                          <p:attrName>style.visibility</p:attrName>
                                        </p:attrNameLst>
                                      </p:cBhvr>
                                      <p:to>
                                        <p:strVal val="visible"/>
                                      </p:to>
                                    </p:set>
                                    <p:animEffect transition="in" filter="wipe(left)">
                                      <p:cBhvr>
                                        <p:cTn id="22" dur="500"/>
                                        <p:tgtEl>
                                          <p:spTgt spid="3973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7354"/>
                                        </p:tgtEl>
                                        <p:attrNameLst>
                                          <p:attrName>style.visibility</p:attrName>
                                        </p:attrNameLst>
                                      </p:cBhvr>
                                      <p:to>
                                        <p:strVal val="visible"/>
                                      </p:to>
                                    </p:set>
                                    <p:animEffect transition="in" filter="wipe(left)">
                                      <p:cBhvr>
                                        <p:cTn id="27" dur="500"/>
                                        <p:tgtEl>
                                          <p:spTgt spid="397354"/>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97366"/>
                                        </p:tgtEl>
                                        <p:attrNameLst>
                                          <p:attrName>style.visibility</p:attrName>
                                        </p:attrNameLst>
                                      </p:cBhvr>
                                      <p:to>
                                        <p:strVal val="visible"/>
                                      </p:to>
                                    </p:set>
                                    <p:animEffect transition="in" filter="wipe(left)">
                                      <p:cBhvr>
                                        <p:cTn id="31" dur="500"/>
                                        <p:tgtEl>
                                          <p:spTgt spid="39736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97355"/>
                                        </p:tgtEl>
                                        <p:attrNameLst>
                                          <p:attrName>style.visibility</p:attrName>
                                        </p:attrNameLst>
                                      </p:cBhvr>
                                      <p:to>
                                        <p:strVal val="visible"/>
                                      </p:to>
                                    </p:set>
                                    <p:animEffect transition="in" filter="wipe(left)">
                                      <p:cBhvr>
                                        <p:cTn id="36" dur="500"/>
                                        <p:tgtEl>
                                          <p:spTgt spid="39735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97375"/>
                                        </p:tgtEl>
                                        <p:attrNameLst>
                                          <p:attrName>style.visibility</p:attrName>
                                        </p:attrNameLst>
                                      </p:cBhvr>
                                      <p:to>
                                        <p:strVal val="visible"/>
                                      </p:to>
                                    </p:set>
                                    <p:animEffect transition="in" filter="wipe(left)">
                                      <p:cBhvr>
                                        <p:cTn id="41" dur="500"/>
                                        <p:tgtEl>
                                          <p:spTgt spid="39737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97371"/>
                                        </p:tgtEl>
                                        <p:attrNameLst>
                                          <p:attrName>style.visibility</p:attrName>
                                        </p:attrNameLst>
                                      </p:cBhvr>
                                      <p:to>
                                        <p:strVal val="visible"/>
                                      </p:to>
                                    </p:set>
                                    <p:animEffect transition="in" filter="wipe(left)">
                                      <p:cBhvr>
                                        <p:cTn id="46" dur="500"/>
                                        <p:tgtEl>
                                          <p:spTgt spid="39737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97358"/>
                                        </p:tgtEl>
                                        <p:attrNameLst>
                                          <p:attrName>style.visibility</p:attrName>
                                        </p:attrNameLst>
                                      </p:cBhvr>
                                      <p:to>
                                        <p:strVal val="visible"/>
                                      </p:to>
                                    </p:set>
                                    <p:animEffect transition="in" filter="wipe(left)">
                                      <p:cBhvr>
                                        <p:cTn id="51" dur="500"/>
                                        <p:tgtEl>
                                          <p:spTgt spid="397358"/>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397367"/>
                                        </p:tgtEl>
                                        <p:attrNameLst>
                                          <p:attrName>style.visibility</p:attrName>
                                        </p:attrNameLst>
                                      </p:cBhvr>
                                      <p:to>
                                        <p:strVal val="visible"/>
                                      </p:to>
                                    </p:set>
                                    <p:animEffect transition="in" filter="wipe(left)">
                                      <p:cBhvr>
                                        <p:cTn id="55" dur="500"/>
                                        <p:tgtEl>
                                          <p:spTgt spid="397367"/>
                                        </p:tgtEl>
                                      </p:cBhvr>
                                    </p:animEffect>
                                  </p:childTnLst>
                                </p:cTn>
                              </p:par>
                            </p:childTnLst>
                          </p:cTn>
                        </p:par>
                        <p:par>
                          <p:cTn id="56" fill="hold">
                            <p:stCondLst>
                              <p:cond delay="1000"/>
                            </p:stCondLst>
                            <p:childTnLst>
                              <p:par>
                                <p:cTn id="57" presetID="4" presetClass="entr" presetSubtype="32" fill="hold" nodeType="afterEffect">
                                  <p:stCondLst>
                                    <p:cond delay="0"/>
                                  </p:stCondLst>
                                  <p:childTnLst>
                                    <p:set>
                                      <p:cBhvr>
                                        <p:cTn id="58" dur="1" fill="hold">
                                          <p:stCondLst>
                                            <p:cond delay="0"/>
                                          </p:stCondLst>
                                        </p:cTn>
                                        <p:tgtEl>
                                          <p:spTgt spid="397323"/>
                                        </p:tgtEl>
                                        <p:attrNameLst>
                                          <p:attrName>style.visibility</p:attrName>
                                        </p:attrNameLst>
                                      </p:cBhvr>
                                      <p:to>
                                        <p:strVal val="visible"/>
                                      </p:to>
                                    </p:set>
                                    <p:animEffect transition="in" filter="box(out)">
                                      <p:cBhvr>
                                        <p:cTn id="59" dur="500"/>
                                        <p:tgtEl>
                                          <p:spTgt spid="397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98525" y="7018338"/>
            <a:ext cx="8229600" cy="296862"/>
          </a:xfrm>
        </p:spPr>
        <p:txBody>
          <a:bodyPr/>
          <a:lstStyle/>
          <a:p>
            <a:pPr algn="r"/>
            <a:r>
              <a:rPr lang="en-US" sz="1200"/>
              <a:t>Example 2-4b</a:t>
            </a:r>
          </a:p>
        </p:txBody>
      </p:sp>
      <p:sp>
        <p:nvSpPr>
          <p:cNvPr id="56323"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56325"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56326"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56327"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56328"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56335" name="Picture 15" descr="your turn"/>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56356" name="Picture 36"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56359" name="Picture 39"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56362" name="Picture 42"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56363" name="Picture 43"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56368" name="Group 48"/>
          <p:cNvGrpSpPr>
            <a:grpSpLocks/>
          </p:cNvGrpSpPr>
          <p:nvPr/>
        </p:nvGrpSpPr>
        <p:grpSpPr bwMode="auto">
          <a:xfrm>
            <a:off x="615950" y="1289050"/>
            <a:ext cx="8372475" cy="420688"/>
            <a:chOff x="388" y="812"/>
            <a:chExt cx="5274" cy="265"/>
          </a:xfrm>
        </p:grpSpPr>
        <p:sp>
          <p:nvSpPr>
            <p:cNvPr id="56365" name="Text Box 45"/>
            <p:cNvSpPr txBox="1">
              <a:spLocks noChangeArrowheads="1"/>
            </p:cNvSpPr>
            <p:nvPr/>
          </p:nvSpPr>
          <p:spPr bwMode="auto">
            <a:xfrm>
              <a:off x="388" y="812"/>
              <a:ext cx="5274" cy="265"/>
            </a:xfrm>
            <a:prstGeom prst="rect">
              <a:avLst/>
            </a:prstGeom>
            <a:noFill/>
            <a:ln w="9525" algn="ctr">
              <a:noFill/>
              <a:miter lim="800000"/>
              <a:headEnd/>
              <a:tailEnd/>
            </a:ln>
            <a:effectLst/>
          </p:spPr>
          <p:txBody>
            <a:bodyPr>
              <a:spAutoFit/>
            </a:bodyPr>
            <a:lstStyle/>
            <a:p>
              <a:pPr>
                <a:tabLst>
                  <a:tab pos="2171700" algn="l"/>
                  <a:tab pos="3486150" algn="l"/>
                </a:tabLst>
              </a:pPr>
              <a:r>
                <a:rPr lang="en-US" b="1">
                  <a:solidFill>
                    <a:srgbClr val="FFEB55"/>
                  </a:solidFill>
                </a:rPr>
                <a:t>Solve		Then check the solutions. </a:t>
              </a:r>
            </a:p>
          </p:txBody>
        </p:sp>
        <p:pic>
          <p:nvPicPr>
            <p:cNvPr id="56367" name="Picture 47" descr="09-02-68"/>
            <p:cNvPicPr>
              <a:picLocks noChangeAspect="1" noChangeArrowheads="1"/>
            </p:cNvPicPr>
            <p:nvPr/>
          </p:nvPicPr>
          <p:blipFill>
            <a:blip r:embed="rId15" cstate="print"/>
            <a:srcRect/>
            <a:stretch>
              <a:fillRect/>
            </a:stretch>
          </p:blipFill>
          <p:spPr bwMode="invGray">
            <a:xfrm>
              <a:off x="993" y="837"/>
              <a:ext cx="1601" cy="228"/>
            </a:xfrm>
            <a:prstGeom prst="rect">
              <a:avLst/>
            </a:prstGeom>
            <a:noFill/>
          </p:spPr>
        </p:pic>
      </p:grpSp>
      <p:sp>
        <p:nvSpPr>
          <p:cNvPr id="56371" name="Text Box 51"/>
          <p:cNvSpPr txBox="1">
            <a:spLocks noChangeArrowheads="1"/>
          </p:cNvSpPr>
          <p:nvPr/>
        </p:nvSpPr>
        <p:spPr bwMode="invGray">
          <a:xfrm>
            <a:off x="625475" y="2030413"/>
            <a:ext cx="7064375" cy="498475"/>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 </a:t>
            </a:r>
            <a:r>
              <a:rPr lang="en-US" sz="2800">
                <a:latin typeface="Times New Roman" pitchFamily="18" charset="0"/>
              </a:rPr>
              <a:t>{3</a:t>
            </a:r>
            <a:r>
              <a:rPr lang="en-US"/>
              <a:t>, </a:t>
            </a:r>
            <a:r>
              <a:rPr lang="en-US" sz="2800">
                <a:latin typeface="Times New Roman" pitchFamily="18" charset="0"/>
              </a:rPr>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6335"/>
                                        </p:tgtEl>
                                        <p:attrNameLst>
                                          <p:attrName>style.visibility</p:attrName>
                                        </p:attrNameLst>
                                      </p:cBhvr>
                                      <p:to>
                                        <p:strVal val="visible"/>
                                      </p:to>
                                    </p:set>
                                    <p:animEffect transition="in" filter="barn(outVertical)">
                                      <p:cBhvr>
                                        <p:cTn id="7" dur="500"/>
                                        <p:tgtEl>
                                          <p:spTgt spid="563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368"/>
                                        </p:tgtEl>
                                        <p:attrNameLst>
                                          <p:attrName>style.visibility</p:attrName>
                                        </p:attrNameLst>
                                      </p:cBhvr>
                                      <p:to>
                                        <p:strVal val="visible"/>
                                      </p:to>
                                    </p:set>
                                    <p:animEffect transition="in" filter="wipe(left)">
                                      <p:cBhvr>
                                        <p:cTn id="11" dur="500"/>
                                        <p:tgtEl>
                                          <p:spTgt spid="563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6371"/>
                                        </p:tgtEl>
                                        <p:attrNameLst>
                                          <p:attrName>style.visibility</p:attrName>
                                        </p:attrNameLst>
                                      </p:cBhvr>
                                      <p:to>
                                        <p:strVal val="visible"/>
                                      </p:to>
                                    </p:set>
                                    <p:animEffect transition="in" filter="wipe(left)">
                                      <p:cBhvr>
                                        <p:cTn id="16" dur="500"/>
                                        <p:tgtEl>
                                          <p:spTgt spid="56371"/>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56362"/>
                                        </p:tgtEl>
                                        <p:attrNameLst>
                                          <p:attrName>style.visibility</p:attrName>
                                        </p:attrNameLst>
                                      </p:cBhvr>
                                      <p:to>
                                        <p:strVal val="visible"/>
                                      </p:to>
                                    </p:set>
                                    <p:animEffect transition="in" filter="box(out)">
                                      <p:cBhvr>
                                        <p:cTn id="20" dur="500"/>
                                        <p:tgtEl>
                                          <p:spTgt spid="56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7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98525" y="7018338"/>
            <a:ext cx="8229600" cy="296862"/>
          </a:xfrm>
        </p:spPr>
        <p:txBody>
          <a:bodyPr/>
          <a:lstStyle/>
          <a:p>
            <a:pPr algn="r"/>
            <a:r>
              <a:rPr lang="en-US" sz="1200"/>
              <a:t>Example 2-5a</a:t>
            </a:r>
          </a:p>
        </p:txBody>
      </p:sp>
      <p:sp>
        <p:nvSpPr>
          <p:cNvPr id="5734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57349"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57350"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57351"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57352"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57356" name="Picture 12" descr="example 5"/>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57405" name="Picture 61"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57415" name="Picture 71"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57419" name="Picture 75" descr="9-2"/>
          <p:cNvPicPr>
            <a:picLocks noChangeAspect="1" noChangeArrowheads="1"/>
          </p:cNvPicPr>
          <p:nvPr/>
        </p:nvPicPr>
        <p:blipFill>
          <a:blip r:embed="rId13" cstate="print"/>
          <a:srcRect/>
          <a:stretch>
            <a:fillRect/>
          </a:stretch>
        </p:blipFill>
        <p:spPr bwMode="hidden">
          <a:xfrm>
            <a:off x="7212013" y="100013"/>
            <a:ext cx="1695450" cy="276225"/>
          </a:xfrm>
          <a:prstGeom prst="rect">
            <a:avLst/>
          </a:prstGeom>
          <a:noFill/>
        </p:spPr>
      </p:pic>
      <p:grpSp>
        <p:nvGrpSpPr>
          <p:cNvPr id="57440" name="Group 96"/>
          <p:cNvGrpSpPr>
            <a:grpSpLocks/>
          </p:cNvGrpSpPr>
          <p:nvPr/>
        </p:nvGrpSpPr>
        <p:grpSpPr bwMode="auto">
          <a:xfrm>
            <a:off x="615950" y="1271588"/>
            <a:ext cx="8372475" cy="438150"/>
            <a:chOff x="388" y="801"/>
            <a:chExt cx="5274" cy="276"/>
          </a:xfrm>
        </p:grpSpPr>
        <p:sp>
          <p:nvSpPr>
            <p:cNvPr id="57421" name="Text Box 77"/>
            <p:cNvSpPr txBox="1">
              <a:spLocks noChangeArrowheads="1"/>
            </p:cNvSpPr>
            <p:nvPr/>
          </p:nvSpPr>
          <p:spPr bwMode="auto">
            <a:xfrm>
              <a:off x="388" y="812"/>
              <a:ext cx="5274" cy="265"/>
            </a:xfrm>
            <a:prstGeom prst="rect">
              <a:avLst/>
            </a:prstGeom>
            <a:noFill/>
            <a:ln w="9525" algn="ctr">
              <a:noFill/>
              <a:miter lim="800000"/>
              <a:headEnd/>
              <a:tailEnd/>
            </a:ln>
            <a:effectLst/>
          </p:spPr>
          <p:txBody>
            <a:bodyPr>
              <a:spAutoFit/>
            </a:bodyPr>
            <a:lstStyle/>
            <a:p>
              <a:pPr>
                <a:tabLst>
                  <a:tab pos="2514600" algn="l"/>
                  <a:tab pos="3486150" algn="l"/>
                </a:tabLst>
              </a:pPr>
              <a:r>
                <a:rPr lang="en-US" b="1">
                  <a:solidFill>
                    <a:srgbClr val="FFEB55"/>
                  </a:solidFill>
                </a:rPr>
                <a:t>Solve	Then check the solutions. </a:t>
              </a:r>
            </a:p>
          </p:txBody>
        </p:sp>
        <p:pic>
          <p:nvPicPr>
            <p:cNvPr id="57423" name="Picture 79" descr="09-02-69"/>
            <p:cNvPicPr>
              <a:picLocks noChangeAspect="1" noChangeArrowheads="1"/>
            </p:cNvPicPr>
            <p:nvPr/>
          </p:nvPicPr>
          <p:blipFill>
            <a:blip r:embed="rId14" cstate="print"/>
            <a:srcRect/>
            <a:stretch>
              <a:fillRect/>
            </a:stretch>
          </p:blipFill>
          <p:spPr bwMode="invGray">
            <a:xfrm>
              <a:off x="1013" y="801"/>
              <a:ext cx="948" cy="270"/>
            </a:xfrm>
            <a:prstGeom prst="rect">
              <a:avLst/>
            </a:prstGeom>
            <a:noFill/>
          </p:spPr>
        </p:pic>
      </p:grpSp>
      <p:grpSp>
        <p:nvGrpSpPr>
          <p:cNvPr id="57439" name="Group 95"/>
          <p:cNvGrpSpPr>
            <a:grpSpLocks/>
          </p:cNvGrpSpPr>
          <p:nvPr/>
        </p:nvGrpSpPr>
        <p:grpSpPr bwMode="auto">
          <a:xfrm>
            <a:off x="615950" y="1820863"/>
            <a:ext cx="6846888" cy="420687"/>
            <a:chOff x="388" y="1096"/>
            <a:chExt cx="4313" cy="265"/>
          </a:xfrm>
        </p:grpSpPr>
        <p:pic>
          <p:nvPicPr>
            <p:cNvPr id="57424" name="Picture 80" descr="09-02-70"/>
            <p:cNvPicPr>
              <a:picLocks noChangeAspect="1" noChangeArrowheads="1"/>
            </p:cNvPicPr>
            <p:nvPr/>
          </p:nvPicPr>
          <p:blipFill>
            <a:blip r:embed="rId15" cstate="print"/>
            <a:srcRect/>
            <a:stretch>
              <a:fillRect/>
            </a:stretch>
          </p:blipFill>
          <p:spPr bwMode="invGray">
            <a:xfrm>
              <a:off x="3993" y="1129"/>
              <a:ext cx="612" cy="180"/>
            </a:xfrm>
            <a:prstGeom prst="rect">
              <a:avLst/>
            </a:prstGeom>
            <a:noFill/>
          </p:spPr>
        </p:pic>
        <p:sp>
          <p:nvSpPr>
            <p:cNvPr id="57438" name="Text Box 94"/>
            <p:cNvSpPr txBox="1">
              <a:spLocks noChangeArrowheads="1"/>
            </p:cNvSpPr>
            <p:nvPr/>
          </p:nvSpPr>
          <p:spPr bwMode="auto">
            <a:xfrm>
              <a:off x="388" y="1096"/>
              <a:ext cx="4313" cy="265"/>
            </a:xfrm>
            <a:prstGeom prst="rect">
              <a:avLst/>
            </a:prstGeom>
            <a:noFill/>
            <a:ln w="9525" algn="ctr">
              <a:noFill/>
              <a:miter lim="800000"/>
              <a:headEnd/>
              <a:tailEnd/>
            </a:ln>
            <a:effectLst/>
          </p:spPr>
          <p:txBody>
            <a:bodyPr>
              <a:spAutoFit/>
            </a:bodyPr>
            <a:lstStyle/>
            <a:p>
              <a:r>
                <a:rPr lang="en-US"/>
                <a:t>Write the equation so that it is of the form </a:t>
              </a:r>
            </a:p>
          </p:txBody>
        </p:sp>
      </p:grpSp>
      <p:grpSp>
        <p:nvGrpSpPr>
          <p:cNvPr id="57455" name="Group 111"/>
          <p:cNvGrpSpPr>
            <a:grpSpLocks/>
          </p:cNvGrpSpPr>
          <p:nvPr/>
        </p:nvGrpSpPr>
        <p:grpSpPr bwMode="auto">
          <a:xfrm>
            <a:off x="1778000" y="2354263"/>
            <a:ext cx="5597525" cy="450850"/>
            <a:chOff x="1120" y="1295"/>
            <a:chExt cx="3526" cy="284"/>
          </a:xfrm>
        </p:grpSpPr>
        <p:pic>
          <p:nvPicPr>
            <p:cNvPr id="57425" name="Picture 81" descr="09-02-71"/>
            <p:cNvPicPr>
              <a:picLocks noChangeAspect="1" noChangeArrowheads="1"/>
            </p:cNvPicPr>
            <p:nvPr/>
          </p:nvPicPr>
          <p:blipFill>
            <a:blip r:embed="rId16" cstate="print"/>
            <a:srcRect/>
            <a:stretch>
              <a:fillRect/>
            </a:stretch>
          </p:blipFill>
          <p:spPr bwMode="invGray">
            <a:xfrm>
              <a:off x="1120" y="1295"/>
              <a:ext cx="882" cy="270"/>
            </a:xfrm>
            <a:prstGeom prst="rect">
              <a:avLst/>
            </a:prstGeom>
            <a:noFill/>
          </p:spPr>
        </p:pic>
        <p:sp>
          <p:nvSpPr>
            <p:cNvPr id="57443" name="Text Box 99"/>
            <p:cNvSpPr txBox="1">
              <a:spLocks noChangeArrowheads="1"/>
            </p:cNvSpPr>
            <p:nvPr/>
          </p:nvSpPr>
          <p:spPr bwMode="auto">
            <a:xfrm>
              <a:off x="2807" y="1313"/>
              <a:ext cx="1839" cy="266"/>
            </a:xfrm>
            <a:prstGeom prst="rect">
              <a:avLst/>
            </a:prstGeom>
            <a:noFill/>
            <a:ln w="9525" algn="ctr">
              <a:noFill/>
              <a:miter lim="800000"/>
              <a:headEnd/>
              <a:tailEnd/>
            </a:ln>
            <a:effectLst/>
          </p:spPr>
          <p:txBody>
            <a:bodyPr>
              <a:spAutoFit/>
            </a:bodyPr>
            <a:lstStyle/>
            <a:p>
              <a:r>
                <a:rPr lang="en-US"/>
                <a:t>Original equation</a:t>
              </a:r>
            </a:p>
          </p:txBody>
        </p:sp>
      </p:grpSp>
      <p:grpSp>
        <p:nvGrpSpPr>
          <p:cNvPr id="57460" name="Group 116"/>
          <p:cNvGrpSpPr>
            <a:grpSpLocks/>
          </p:cNvGrpSpPr>
          <p:nvPr/>
        </p:nvGrpSpPr>
        <p:grpSpPr bwMode="auto">
          <a:xfrm>
            <a:off x="912813" y="4929188"/>
            <a:ext cx="6846887" cy="804862"/>
            <a:chOff x="575" y="3105"/>
            <a:chExt cx="4313" cy="507"/>
          </a:xfrm>
        </p:grpSpPr>
        <p:pic>
          <p:nvPicPr>
            <p:cNvPr id="57429" name="Picture 85" descr="09-02-74"/>
            <p:cNvPicPr>
              <a:picLocks noChangeAspect="1" noChangeArrowheads="1"/>
            </p:cNvPicPr>
            <p:nvPr/>
          </p:nvPicPr>
          <p:blipFill>
            <a:blip r:embed="rId17" cstate="print"/>
            <a:srcRect/>
            <a:stretch>
              <a:fillRect/>
            </a:stretch>
          </p:blipFill>
          <p:spPr bwMode="invGray">
            <a:xfrm>
              <a:off x="575" y="3254"/>
              <a:ext cx="462" cy="222"/>
            </a:xfrm>
            <a:prstGeom prst="rect">
              <a:avLst/>
            </a:prstGeom>
            <a:noFill/>
          </p:spPr>
        </p:pic>
        <p:pic>
          <p:nvPicPr>
            <p:cNvPr id="57431" name="Picture 87" descr="09-02-76"/>
            <p:cNvPicPr>
              <a:picLocks noChangeAspect="1" noChangeArrowheads="1"/>
            </p:cNvPicPr>
            <p:nvPr/>
          </p:nvPicPr>
          <p:blipFill>
            <a:blip r:embed="rId18" cstate="print"/>
            <a:srcRect/>
            <a:stretch>
              <a:fillRect/>
            </a:stretch>
          </p:blipFill>
          <p:spPr bwMode="invGray">
            <a:xfrm>
              <a:off x="1803" y="3105"/>
              <a:ext cx="492" cy="507"/>
            </a:xfrm>
            <a:prstGeom prst="rect">
              <a:avLst/>
            </a:prstGeom>
            <a:noFill/>
          </p:spPr>
        </p:pic>
        <p:sp>
          <p:nvSpPr>
            <p:cNvPr id="57449" name="Text Box 105"/>
            <p:cNvSpPr txBox="1">
              <a:spLocks noChangeArrowheads="1"/>
            </p:cNvSpPr>
            <p:nvPr/>
          </p:nvSpPr>
          <p:spPr bwMode="auto">
            <a:xfrm>
              <a:off x="2807" y="3225"/>
              <a:ext cx="2081" cy="265"/>
            </a:xfrm>
            <a:prstGeom prst="rect">
              <a:avLst/>
            </a:prstGeom>
            <a:noFill/>
            <a:ln w="9525" algn="ctr">
              <a:noFill/>
              <a:miter lim="800000"/>
              <a:headEnd/>
              <a:tailEnd/>
            </a:ln>
            <a:effectLst/>
          </p:spPr>
          <p:txBody>
            <a:bodyPr>
              <a:spAutoFit/>
            </a:bodyPr>
            <a:lstStyle/>
            <a:p>
              <a:r>
                <a:rPr lang="en-US"/>
                <a:t>Solve each equation.</a:t>
              </a:r>
            </a:p>
          </p:txBody>
        </p:sp>
      </p:grpSp>
      <p:grpSp>
        <p:nvGrpSpPr>
          <p:cNvPr id="57457" name="Group 113"/>
          <p:cNvGrpSpPr>
            <a:grpSpLocks/>
          </p:cNvGrpSpPr>
          <p:nvPr/>
        </p:nvGrpSpPr>
        <p:grpSpPr bwMode="auto">
          <a:xfrm>
            <a:off x="731838" y="3486150"/>
            <a:ext cx="8053387" cy="784225"/>
            <a:chOff x="461" y="2023"/>
            <a:chExt cx="5073" cy="494"/>
          </a:xfrm>
        </p:grpSpPr>
        <p:pic>
          <p:nvPicPr>
            <p:cNvPr id="57427" name="Picture 83" descr="09-02-73"/>
            <p:cNvPicPr>
              <a:picLocks noChangeAspect="1" noChangeArrowheads="1"/>
            </p:cNvPicPr>
            <p:nvPr/>
          </p:nvPicPr>
          <p:blipFill>
            <a:blip r:embed="rId19" cstate="print"/>
            <a:srcRect/>
            <a:stretch>
              <a:fillRect/>
            </a:stretch>
          </p:blipFill>
          <p:spPr bwMode="invGray">
            <a:xfrm>
              <a:off x="461" y="2057"/>
              <a:ext cx="1239" cy="228"/>
            </a:xfrm>
            <a:prstGeom prst="rect">
              <a:avLst/>
            </a:prstGeom>
            <a:noFill/>
          </p:spPr>
        </p:pic>
        <p:grpSp>
          <p:nvGrpSpPr>
            <p:cNvPr id="57447" name="Group 103"/>
            <p:cNvGrpSpPr>
              <a:grpSpLocks/>
            </p:cNvGrpSpPr>
            <p:nvPr/>
          </p:nvGrpSpPr>
          <p:grpSpPr bwMode="auto">
            <a:xfrm>
              <a:off x="2807" y="2023"/>
              <a:ext cx="2727" cy="494"/>
              <a:chOff x="2977" y="2118"/>
              <a:chExt cx="2727" cy="494"/>
            </a:xfrm>
          </p:grpSpPr>
          <p:pic>
            <p:nvPicPr>
              <p:cNvPr id="57434" name="Picture 90" descr="09-02-79"/>
              <p:cNvPicPr>
                <a:picLocks noChangeAspect="1" noChangeArrowheads="1"/>
              </p:cNvPicPr>
              <p:nvPr/>
            </p:nvPicPr>
            <p:blipFill>
              <a:blip r:embed="rId20" cstate="print"/>
              <a:srcRect/>
              <a:stretch>
                <a:fillRect/>
              </a:stretch>
            </p:blipFill>
            <p:spPr bwMode="invGray">
              <a:xfrm>
                <a:off x="5236" y="2118"/>
                <a:ext cx="468" cy="270"/>
              </a:xfrm>
              <a:prstGeom prst="rect">
                <a:avLst/>
              </a:prstGeom>
              <a:noFill/>
            </p:spPr>
          </p:pic>
          <p:sp>
            <p:nvSpPr>
              <p:cNvPr id="57446" name="Text Box 102"/>
              <p:cNvSpPr txBox="1">
                <a:spLocks noChangeArrowheads="1"/>
              </p:cNvSpPr>
              <p:nvPr/>
            </p:nvSpPr>
            <p:spPr bwMode="auto">
              <a:xfrm>
                <a:off x="2977" y="2124"/>
                <a:ext cx="2589" cy="488"/>
              </a:xfrm>
              <a:prstGeom prst="rect">
                <a:avLst/>
              </a:prstGeom>
              <a:noFill/>
              <a:ln w="9525" algn="ctr">
                <a:noFill/>
                <a:miter lim="800000"/>
                <a:headEnd/>
                <a:tailEnd/>
              </a:ln>
              <a:effectLst/>
            </p:spPr>
            <p:txBody>
              <a:bodyPr>
                <a:spAutoFit/>
              </a:bodyPr>
              <a:lstStyle/>
              <a:p>
                <a:pPr>
                  <a:lnSpc>
                    <a:spcPct val="80000"/>
                  </a:lnSpc>
                  <a:tabLst>
                    <a:tab pos="2971800" algn="l"/>
                  </a:tabLst>
                </a:pPr>
                <a:r>
                  <a:rPr lang="en-US"/>
                  <a:t>Factor the GCF of </a:t>
                </a:r>
                <a:r>
                  <a:rPr lang="en-US" sz="2800">
                    <a:latin typeface="Times New Roman" pitchFamily="18" charset="0"/>
                  </a:rPr>
                  <a:t>4</a:t>
                </a:r>
                <a:r>
                  <a:rPr lang="en-US" sz="2800" i="1">
                    <a:latin typeface="Times New Roman" pitchFamily="18" charset="0"/>
                  </a:rPr>
                  <a:t>y</a:t>
                </a:r>
                <a:r>
                  <a:rPr lang="en-US"/>
                  <a:t> and</a:t>
                </a:r>
                <a:br>
                  <a:rPr lang="en-US"/>
                </a:br>
                <a:r>
                  <a:rPr lang="en-US"/>
                  <a:t>which is </a:t>
                </a:r>
                <a:r>
                  <a:rPr lang="en-US" sz="2800">
                    <a:latin typeface="Times New Roman" pitchFamily="18" charset="0"/>
                  </a:rPr>
                  <a:t>4</a:t>
                </a:r>
                <a:r>
                  <a:rPr lang="en-US" sz="2800" i="1">
                    <a:latin typeface="Times New Roman" pitchFamily="18" charset="0"/>
                  </a:rPr>
                  <a:t>y</a:t>
                </a:r>
                <a:r>
                  <a:rPr lang="en-US"/>
                  <a:t>. </a:t>
                </a:r>
              </a:p>
            </p:txBody>
          </p:sp>
        </p:grpSp>
      </p:grpSp>
      <p:grpSp>
        <p:nvGrpSpPr>
          <p:cNvPr id="57452" name="Group 108"/>
          <p:cNvGrpSpPr>
            <a:grpSpLocks/>
          </p:cNvGrpSpPr>
          <p:nvPr/>
        </p:nvGrpSpPr>
        <p:grpSpPr bwMode="auto">
          <a:xfrm>
            <a:off x="731838" y="4383088"/>
            <a:ext cx="7756525" cy="433387"/>
            <a:chOff x="461" y="2595"/>
            <a:chExt cx="4886" cy="273"/>
          </a:xfrm>
        </p:grpSpPr>
        <p:pic>
          <p:nvPicPr>
            <p:cNvPr id="57428" name="Picture 84" descr="09-02-73a"/>
            <p:cNvPicPr>
              <a:picLocks noChangeAspect="1" noChangeArrowheads="1"/>
            </p:cNvPicPr>
            <p:nvPr/>
          </p:nvPicPr>
          <p:blipFill>
            <a:blip r:embed="rId21" cstate="print"/>
            <a:srcRect/>
            <a:stretch>
              <a:fillRect/>
            </a:stretch>
          </p:blipFill>
          <p:spPr bwMode="invGray">
            <a:xfrm>
              <a:off x="461" y="2629"/>
              <a:ext cx="579" cy="222"/>
            </a:xfrm>
            <a:prstGeom prst="rect">
              <a:avLst/>
            </a:prstGeom>
            <a:noFill/>
          </p:spPr>
        </p:pic>
        <p:pic>
          <p:nvPicPr>
            <p:cNvPr id="57430" name="Picture 86" descr="09-02-75"/>
            <p:cNvPicPr>
              <a:picLocks noChangeAspect="1" noChangeArrowheads="1"/>
            </p:cNvPicPr>
            <p:nvPr/>
          </p:nvPicPr>
          <p:blipFill>
            <a:blip r:embed="rId22" cstate="print"/>
            <a:srcRect/>
            <a:stretch>
              <a:fillRect/>
            </a:stretch>
          </p:blipFill>
          <p:spPr bwMode="invGray">
            <a:xfrm>
              <a:off x="1428" y="2629"/>
              <a:ext cx="834" cy="222"/>
            </a:xfrm>
            <a:prstGeom prst="rect">
              <a:avLst/>
            </a:prstGeom>
            <a:noFill/>
          </p:spPr>
        </p:pic>
        <p:sp>
          <p:nvSpPr>
            <p:cNvPr id="57448" name="Text Box 104"/>
            <p:cNvSpPr txBox="1">
              <a:spLocks noChangeArrowheads="1"/>
            </p:cNvSpPr>
            <p:nvPr/>
          </p:nvSpPr>
          <p:spPr bwMode="auto">
            <a:xfrm>
              <a:off x="2807" y="2595"/>
              <a:ext cx="2540" cy="266"/>
            </a:xfrm>
            <a:prstGeom prst="rect">
              <a:avLst/>
            </a:prstGeom>
            <a:noFill/>
            <a:ln w="9525" algn="ctr">
              <a:noFill/>
              <a:miter lim="800000"/>
              <a:headEnd/>
              <a:tailEnd/>
            </a:ln>
            <a:effectLst/>
          </p:spPr>
          <p:txBody>
            <a:bodyPr>
              <a:spAutoFit/>
            </a:bodyPr>
            <a:lstStyle/>
            <a:p>
              <a:r>
                <a:rPr lang="en-US"/>
                <a:t>Zero Product Property</a:t>
              </a:r>
            </a:p>
          </p:txBody>
        </p:sp>
        <p:sp>
          <p:nvSpPr>
            <p:cNvPr id="57450" name="Text Box 106"/>
            <p:cNvSpPr txBox="1">
              <a:spLocks noChangeArrowheads="1"/>
            </p:cNvSpPr>
            <p:nvPr/>
          </p:nvSpPr>
          <p:spPr bwMode="auto">
            <a:xfrm>
              <a:off x="1102" y="2603"/>
              <a:ext cx="362" cy="265"/>
            </a:xfrm>
            <a:prstGeom prst="rect">
              <a:avLst/>
            </a:prstGeom>
            <a:noFill/>
            <a:ln w="9525" algn="ctr">
              <a:noFill/>
              <a:miter lim="800000"/>
              <a:headEnd/>
              <a:tailEnd/>
            </a:ln>
            <a:effectLst/>
          </p:spPr>
          <p:txBody>
            <a:bodyPr>
              <a:spAutoFit/>
            </a:bodyPr>
            <a:lstStyle/>
            <a:p>
              <a:r>
                <a:rPr lang="en-US"/>
                <a:t>or</a:t>
              </a:r>
            </a:p>
          </p:txBody>
        </p:sp>
      </p:grpSp>
      <p:grpSp>
        <p:nvGrpSpPr>
          <p:cNvPr id="57458" name="Group 114"/>
          <p:cNvGrpSpPr>
            <a:grpSpLocks/>
          </p:cNvGrpSpPr>
          <p:nvPr/>
        </p:nvGrpSpPr>
        <p:grpSpPr bwMode="auto">
          <a:xfrm>
            <a:off x="779463" y="2922588"/>
            <a:ext cx="8285162" cy="452437"/>
            <a:chOff x="491" y="1841"/>
            <a:chExt cx="5219" cy="285"/>
          </a:xfrm>
        </p:grpSpPr>
        <p:sp>
          <p:nvSpPr>
            <p:cNvPr id="57444" name="Text Box 100"/>
            <p:cNvSpPr txBox="1">
              <a:spLocks noChangeArrowheads="1"/>
            </p:cNvSpPr>
            <p:nvPr/>
          </p:nvSpPr>
          <p:spPr bwMode="auto">
            <a:xfrm>
              <a:off x="2807" y="1861"/>
              <a:ext cx="2903" cy="265"/>
            </a:xfrm>
            <a:prstGeom prst="rect">
              <a:avLst/>
            </a:prstGeom>
            <a:noFill/>
            <a:ln w="9525" algn="ctr">
              <a:noFill/>
              <a:miter lim="800000"/>
              <a:headEnd/>
              <a:tailEnd/>
            </a:ln>
            <a:effectLst/>
          </p:spPr>
          <p:txBody>
            <a:bodyPr>
              <a:spAutoFit/>
            </a:bodyPr>
            <a:lstStyle/>
            <a:p>
              <a:pPr>
                <a:tabLst>
                  <a:tab pos="1943100" algn="l"/>
                </a:tabLst>
              </a:pPr>
              <a:r>
                <a:rPr lang="en-US"/>
                <a:t>Subtract 	from each side.</a:t>
              </a:r>
            </a:p>
          </p:txBody>
        </p:sp>
        <p:pic>
          <p:nvPicPr>
            <p:cNvPr id="57426" name="Picture 82" descr="09-02-72"/>
            <p:cNvPicPr>
              <a:picLocks noChangeAspect="1" noChangeArrowheads="1"/>
            </p:cNvPicPr>
            <p:nvPr/>
          </p:nvPicPr>
          <p:blipFill>
            <a:blip r:embed="rId23" cstate="print"/>
            <a:srcRect/>
            <a:stretch>
              <a:fillRect/>
            </a:stretch>
          </p:blipFill>
          <p:spPr bwMode="invGray">
            <a:xfrm>
              <a:off x="491" y="1841"/>
              <a:ext cx="1212" cy="270"/>
            </a:xfrm>
            <a:prstGeom prst="rect">
              <a:avLst/>
            </a:prstGeom>
            <a:noFill/>
          </p:spPr>
        </p:pic>
        <p:pic>
          <p:nvPicPr>
            <p:cNvPr id="57432" name="Picture 88" descr="09-02-77"/>
            <p:cNvPicPr>
              <a:picLocks noChangeAspect="1" noChangeArrowheads="1"/>
            </p:cNvPicPr>
            <p:nvPr/>
          </p:nvPicPr>
          <p:blipFill>
            <a:blip r:embed="rId24" cstate="print"/>
            <a:srcRect/>
            <a:stretch>
              <a:fillRect/>
            </a:stretch>
          </p:blipFill>
          <p:spPr bwMode="invGray">
            <a:xfrm>
              <a:off x="3627" y="1846"/>
              <a:ext cx="414" cy="270"/>
            </a:xfrm>
            <a:prstGeom prst="rect">
              <a:avLst/>
            </a:prstGeom>
            <a:noFill/>
          </p:spPr>
        </p:pic>
      </p:grpSp>
      <p:pic>
        <p:nvPicPr>
          <p:cNvPr id="57459" name="Picture 115" descr="stop sign 4"/>
          <p:cNvPicPr>
            <a:picLocks noChangeAspect="1" noChangeArrowheads="1"/>
          </p:cNvPicPr>
          <p:nvPr/>
        </p:nvPicPr>
        <p:blipFill>
          <a:blip r:embed="rId25" cstate="print"/>
          <a:srcRect/>
          <a:stretch>
            <a:fillRect/>
          </a:stretch>
        </p:blipFill>
        <p:spPr bwMode="invGray">
          <a:xfrm>
            <a:off x="7337425" y="5781675"/>
            <a:ext cx="1498600" cy="528638"/>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7356"/>
                                        </p:tgtEl>
                                        <p:attrNameLst>
                                          <p:attrName>style.visibility</p:attrName>
                                        </p:attrNameLst>
                                      </p:cBhvr>
                                      <p:to>
                                        <p:strVal val="visible"/>
                                      </p:to>
                                    </p:set>
                                    <p:animEffect transition="in" filter="barn(outVertical)">
                                      <p:cBhvr>
                                        <p:cTn id="7" dur="500"/>
                                        <p:tgtEl>
                                          <p:spTgt spid="573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7440"/>
                                        </p:tgtEl>
                                        <p:attrNameLst>
                                          <p:attrName>style.visibility</p:attrName>
                                        </p:attrNameLst>
                                      </p:cBhvr>
                                      <p:to>
                                        <p:strVal val="visible"/>
                                      </p:to>
                                    </p:set>
                                    <p:animEffect transition="in" filter="wipe(left)">
                                      <p:cBhvr>
                                        <p:cTn id="11" dur="500"/>
                                        <p:tgtEl>
                                          <p:spTgt spid="574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7439"/>
                                        </p:tgtEl>
                                        <p:attrNameLst>
                                          <p:attrName>style.visibility</p:attrName>
                                        </p:attrNameLst>
                                      </p:cBhvr>
                                      <p:to>
                                        <p:strVal val="visible"/>
                                      </p:to>
                                    </p:set>
                                    <p:animEffect transition="in" filter="wipe(left)">
                                      <p:cBhvr>
                                        <p:cTn id="16" dur="500"/>
                                        <p:tgtEl>
                                          <p:spTgt spid="574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7455"/>
                                        </p:tgtEl>
                                        <p:attrNameLst>
                                          <p:attrName>style.visibility</p:attrName>
                                        </p:attrNameLst>
                                      </p:cBhvr>
                                      <p:to>
                                        <p:strVal val="visible"/>
                                      </p:to>
                                    </p:set>
                                    <p:animEffect transition="in" filter="wipe(left)">
                                      <p:cBhvr>
                                        <p:cTn id="21" dur="500"/>
                                        <p:tgtEl>
                                          <p:spTgt spid="574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7458"/>
                                        </p:tgtEl>
                                        <p:attrNameLst>
                                          <p:attrName>style.visibility</p:attrName>
                                        </p:attrNameLst>
                                      </p:cBhvr>
                                      <p:to>
                                        <p:strVal val="visible"/>
                                      </p:to>
                                    </p:set>
                                    <p:animEffect transition="in" filter="wipe(left)">
                                      <p:cBhvr>
                                        <p:cTn id="26" dur="500"/>
                                        <p:tgtEl>
                                          <p:spTgt spid="574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7457"/>
                                        </p:tgtEl>
                                        <p:attrNameLst>
                                          <p:attrName>style.visibility</p:attrName>
                                        </p:attrNameLst>
                                      </p:cBhvr>
                                      <p:to>
                                        <p:strVal val="visible"/>
                                      </p:to>
                                    </p:set>
                                    <p:animEffect transition="in" filter="wipe(left)">
                                      <p:cBhvr>
                                        <p:cTn id="31" dur="500"/>
                                        <p:tgtEl>
                                          <p:spTgt spid="574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7452"/>
                                        </p:tgtEl>
                                        <p:attrNameLst>
                                          <p:attrName>style.visibility</p:attrName>
                                        </p:attrNameLst>
                                      </p:cBhvr>
                                      <p:to>
                                        <p:strVal val="visible"/>
                                      </p:to>
                                    </p:set>
                                    <p:animEffect transition="in" filter="wipe(left)">
                                      <p:cBhvr>
                                        <p:cTn id="36" dur="500"/>
                                        <p:tgtEl>
                                          <p:spTgt spid="574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7460"/>
                                        </p:tgtEl>
                                        <p:attrNameLst>
                                          <p:attrName>style.visibility</p:attrName>
                                        </p:attrNameLst>
                                      </p:cBhvr>
                                      <p:to>
                                        <p:strVal val="visible"/>
                                      </p:to>
                                    </p:set>
                                    <p:animEffect transition="in" filter="wipe(left)">
                                      <p:cBhvr>
                                        <p:cTn id="41" dur="500"/>
                                        <p:tgtEl>
                                          <p:spTgt spid="57460"/>
                                        </p:tgtEl>
                                      </p:cBhvr>
                                    </p:animEffect>
                                  </p:childTnLst>
                                </p:cTn>
                              </p:par>
                            </p:childTnLst>
                          </p:cTn>
                        </p:par>
                        <p:par>
                          <p:cTn id="42" fill="hold">
                            <p:stCondLst>
                              <p:cond delay="500"/>
                            </p:stCondLst>
                            <p:childTnLst>
                              <p:par>
                                <p:cTn id="43" presetID="4" presetClass="entr" presetSubtype="32" fill="hold" nodeType="afterEffect">
                                  <p:stCondLst>
                                    <p:cond delay="0"/>
                                  </p:stCondLst>
                                  <p:childTnLst>
                                    <p:set>
                                      <p:cBhvr>
                                        <p:cTn id="44" dur="1" fill="hold">
                                          <p:stCondLst>
                                            <p:cond delay="0"/>
                                          </p:stCondLst>
                                        </p:cTn>
                                        <p:tgtEl>
                                          <p:spTgt spid="57459"/>
                                        </p:tgtEl>
                                        <p:attrNameLst>
                                          <p:attrName>style.visibility</p:attrName>
                                        </p:attrNameLst>
                                      </p:cBhvr>
                                      <p:to>
                                        <p:strVal val="visible"/>
                                      </p:to>
                                    </p:set>
                                    <p:animEffect transition="in" filter="box(out)">
                                      <p:cBhvr>
                                        <p:cTn id="45" dur="500"/>
                                        <p:tgtEl>
                                          <p:spTgt spid="5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898525" y="7018338"/>
            <a:ext cx="8229600" cy="296862"/>
          </a:xfrm>
        </p:spPr>
        <p:txBody>
          <a:bodyPr/>
          <a:lstStyle/>
          <a:p>
            <a:pPr algn="r"/>
            <a:r>
              <a:rPr lang="en-US" sz="1200"/>
              <a:t>Example 2-5a</a:t>
            </a:r>
          </a:p>
        </p:txBody>
      </p:sp>
      <p:sp>
        <p:nvSpPr>
          <p:cNvPr id="39833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398340" name="Picture 4"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398341" name="Picture 5"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398342" name="Picture 6"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398343" name="Picture 7"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398344" name="Picture 8" descr="example 5"/>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398345" name="Picture 9"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398346" name="Picture 10"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398347" name="Picture 11"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398348" name="Picture 12"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398360" name="Group 24"/>
          <p:cNvGrpSpPr>
            <a:grpSpLocks/>
          </p:cNvGrpSpPr>
          <p:nvPr/>
        </p:nvGrpSpPr>
        <p:grpSpPr bwMode="auto">
          <a:xfrm>
            <a:off x="625475" y="1028700"/>
            <a:ext cx="8324850" cy="1381125"/>
            <a:chOff x="394" y="3117"/>
            <a:chExt cx="5244" cy="870"/>
          </a:xfrm>
        </p:grpSpPr>
        <p:pic>
          <p:nvPicPr>
            <p:cNvPr id="398361" name="Picture 25" descr="09-02-81"/>
            <p:cNvPicPr>
              <a:picLocks noChangeAspect="1" noChangeArrowheads="1"/>
            </p:cNvPicPr>
            <p:nvPr/>
          </p:nvPicPr>
          <p:blipFill>
            <a:blip r:embed="rId15" cstate="print"/>
            <a:srcRect/>
            <a:stretch>
              <a:fillRect/>
            </a:stretch>
          </p:blipFill>
          <p:spPr bwMode="invGray">
            <a:xfrm>
              <a:off x="2907" y="3117"/>
              <a:ext cx="663" cy="567"/>
            </a:xfrm>
            <a:prstGeom prst="rect">
              <a:avLst/>
            </a:prstGeom>
            <a:noFill/>
          </p:spPr>
        </p:pic>
        <p:pic>
          <p:nvPicPr>
            <p:cNvPr id="398362" name="Picture 26" descr="09-02-82"/>
            <p:cNvPicPr>
              <a:picLocks noChangeAspect="1" noChangeArrowheads="1"/>
            </p:cNvPicPr>
            <p:nvPr/>
          </p:nvPicPr>
          <p:blipFill>
            <a:blip r:embed="rId16" cstate="print"/>
            <a:srcRect/>
            <a:stretch>
              <a:fillRect/>
            </a:stretch>
          </p:blipFill>
          <p:spPr bwMode="invGray">
            <a:xfrm>
              <a:off x="1850" y="3480"/>
              <a:ext cx="135" cy="507"/>
            </a:xfrm>
            <a:prstGeom prst="rect">
              <a:avLst/>
            </a:prstGeom>
            <a:noFill/>
          </p:spPr>
        </p:pic>
        <p:sp>
          <p:nvSpPr>
            <p:cNvPr id="398363" name="Text Box 27"/>
            <p:cNvSpPr txBox="1">
              <a:spLocks noChangeArrowheads="1"/>
            </p:cNvSpPr>
            <p:nvPr/>
          </p:nvSpPr>
          <p:spPr bwMode="invGray">
            <a:xfrm>
              <a:off x="394" y="3261"/>
              <a:ext cx="5244" cy="314"/>
            </a:xfrm>
            <a:prstGeom prst="rect">
              <a:avLst/>
            </a:prstGeom>
            <a:noFill/>
            <a:ln w="9525">
              <a:noFill/>
              <a:miter lim="800000"/>
              <a:headEnd/>
              <a:tailEnd/>
            </a:ln>
            <a:effectLst/>
          </p:spPr>
          <p:txBody>
            <a:bodyPr/>
            <a:lstStyle/>
            <a:p>
              <a:pPr>
                <a:lnSpc>
                  <a:spcPct val="100000"/>
                </a:lnSpc>
                <a:spcBef>
                  <a:spcPct val="20000"/>
                </a:spcBef>
                <a:tabLst>
                  <a:tab pos="1371600" algn="l"/>
                  <a:tab pos="2514600" algn="l"/>
                  <a:tab pos="5086350" algn="l"/>
                </a:tabLst>
              </a:pPr>
              <a:r>
                <a:rPr lang="en-US" b="1">
                  <a:solidFill>
                    <a:srgbClr val="FFEB55"/>
                  </a:solidFill>
                </a:rPr>
                <a:t>Answer:  </a:t>
              </a:r>
              <a:r>
                <a:rPr lang="en-US"/>
                <a:t>The solution set is	Check by substituting</a:t>
              </a:r>
            </a:p>
            <a:p>
              <a:pPr>
                <a:spcBef>
                  <a:spcPct val="20000"/>
                </a:spcBef>
                <a:tabLst>
                  <a:tab pos="1371600" algn="l"/>
                  <a:tab pos="2514600" algn="l"/>
                  <a:tab pos="5086350" algn="l"/>
                </a:tabLst>
              </a:pPr>
              <a:r>
                <a:rPr lang="en-US"/>
                <a:t>	</a:t>
              </a:r>
              <a:r>
                <a:rPr lang="en-US" sz="2800">
                  <a:latin typeface="Times New Roman" pitchFamily="18" charset="0"/>
                </a:rPr>
                <a:t>0</a:t>
              </a:r>
              <a:r>
                <a:rPr lang="en-US"/>
                <a:t> and	for </a:t>
              </a:r>
              <a:r>
                <a:rPr lang="en-US" sz="2800" i="1">
                  <a:latin typeface="Times New Roman" pitchFamily="18" charset="0"/>
                </a:rPr>
                <a:t>y</a:t>
              </a:r>
              <a:r>
                <a:rPr lang="en-US"/>
                <a:t> in the original equation.</a:t>
              </a:r>
              <a:endParaRPr lang="en-US" sz="2800">
                <a:latin typeface="Times New Roman" pitchFamily="18"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8360"/>
                                        </p:tgtEl>
                                        <p:attrNameLst>
                                          <p:attrName>style.visibility</p:attrName>
                                        </p:attrNameLst>
                                      </p:cBhvr>
                                      <p:to>
                                        <p:strVal val="visible"/>
                                      </p:to>
                                    </p:set>
                                    <p:animEffect transition="in" filter="wipe(left)">
                                      <p:cBhvr>
                                        <p:cTn id="7" dur="500"/>
                                        <p:tgtEl>
                                          <p:spTgt spid="39836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398347"/>
                                        </p:tgtEl>
                                        <p:attrNameLst>
                                          <p:attrName>style.visibility</p:attrName>
                                        </p:attrNameLst>
                                      </p:cBhvr>
                                      <p:to>
                                        <p:strVal val="visible"/>
                                      </p:to>
                                    </p:set>
                                    <p:animEffect transition="in" filter="box(out)">
                                      <p:cBhvr>
                                        <p:cTn id="11" dur="500"/>
                                        <p:tgtEl>
                                          <p:spTgt spid="398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98525" y="7018338"/>
            <a:ext cx="8229600" cy="296862"/>
          </a:xfrm>
        </p:spPr>
        <p:txBody>
          <a:bodyPr/>
          <a:lstStyle/>
          <a:p>
            <a:pPr algn="r"/>
            <a:r>
              <a:rPr lang="en-US" sz="1200"/>
              <a:t>Example 2-5b</a:t>
            </a:r>
          </a:p>
        </p:txBody>
      </p:sp>
      <p:sp>
        <p:nvSpPr>
          <p:cNvPr id="5939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pic>
        <p:nvPicPr>
          <p:cNvPr id="59397" name="Picture 5" descr="next">
            <a:hlinkClick r:id="" action="ppaction://hlinkshowjump?jump=nextslide" highlightClick="1"/>
          </p:cNvPr>
          <p:cNvPicPr>
            <a:picLocks noChangeAspect="1" noChangeArrowheads="1"/>
          </p:cNvPicPr>
          <p:nvPr/>
        </p:nvPicPr>
        <p:blipFill>
          <a:blip r:embed="rId3" cstate="print"/>
          <a:srcRect/>
          <a:stretch>
            <a:fillRect/>
          </a:stretch>
        </p:blipFill>
        <p:spPr bwMode="auto">
          <a:xfrm>
            <a:off x="8518525" y="6470650"/>
            <a:ext cx="347663" cy="342900"/>
          </a:xfrm>
          <a:prstGeom prst="rect">
            <a:avLst/>
          </a:prstGeom>
          <a:noFill/>
        </p:spPr>
      </p:pic>
      <p:pic>
        <p:nvPicPr>
          <p:cNvPr id="59398" name="Picture 6" descr="back">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8126413" y="6470650"/>
            <a:ext cx="347662" cy="342900"/>
          </a:xfrm>
          <a:prstGeom prst="rect">
            <a:avLst/>
          </a:prstGeom>
          <a:noFill/>
        </p:spPr>
      </p:pic>
      <p:pic>
        <p:nvPicPr>
          <p:cNvPr id="59399" name="Picture 7" descr="secstart">
            <a:hlinkClick r:id="rId5" action="ppaction://hlinksldjump" highlightClick="1"/>
          </p:cNvPr>
          <p:cNvPicPr>
            <a:picLocks noChangeAspect="1" noChangeArrowheads="1"/>
          </p:cNvPicPr>
          <p:nvPr/>
        </p:nvPicPr>
        <p:blipFill>
          <a:blip r:embed="rId6" cstate="print"/>
          <a:srcRect/>
          <a:stretch>
            <a:fillRect/>
          </a:stretch>
        </p:blipFill>
        <p:spPr bwMode="auto">
          <a:xfrm>
            <a:off x="7723188" y="6470650"/>
            <a:ext cx="347662" cy="342900"/>
          </a:xfrm>
          <a:prstGeom prst="rect">
            <a:avLst/>
          </a:prstGeom>
          <a:noFill/>
        </p:spPr>
      </p:pic>
      <p:pic>
        <p:nvPicPr>
          <p:cNvPr id="59400" name="Picture 8" descr="home">
            <a:hlinkClick r:id="rId7" action="ppaction://hlinksldjump" highlightClick="1"/>
          </p:cNvPr>
          <p:cNvPicPr>
            <a:picLocks noChangeAspect="1" noChangeArrowheads="1"/>
          </p:cNvPicPr>
          <p:nvPr/>
        </p:nvPicPr>
        <p:blipFill>
          <a:blip r:embed="rId8" cstate="print"/>
          <a:srcRect/>
          <a:stretch>
            <a:fillRect/>
          </a:stretch>
        </p:blipFill>
        <p:spPr bwMode="auto">
          <a:xfrm>
            <a:off x="7331075" y="6470650"/>
            <a:ext cx="347663" cy="342900"/>
          </a:xfrm>
          <a:prstGeom prst="rect">
            <a:avLst/>
          </a:prstGeom>
          <a:noFill/>
        </p:spPr>
      </p:pic>
      <p:pic>
        <p:nvPicPr>
          <p:cNvPr id="59404" name="Picture 12" descr="your turn"/>
          <p:cNvPicPr>
            <a:picLocks noChangeAspect="1" noChangeArrowheads="1"/>
          </p:cNvPicPr>
          <p:nvPr/>
        </p:nvPicPr>
        <p:blipFill>
          <a:blip r:embed="rId9" cstate="print"/>
          <a:srcRect/>
          <a:stretch>
            <a:fillRect/>
          </a:stretch>
        </p:blipFill>
        <p:spPr bwMode="auto">
          <a:xfrm>
            <a:off x="630238" y="739775"/>
            <a:ext cx="1938337" cy="476250"/>
          </a:xfrm>
          <a:prstGeom prst="rect">
            <a:avLst/>
          </a:prstGeom>
          <a:noFill/>
        </p:spPr>
      </p:pic>
      <p:pic>
        <p:nvPicPr>
          <p:cNvPr id="59413" name="Picture 21"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pic>
        <p:nvPicPr>
          <p:cNvPr id="59416" name="Picture 24" descr="5-min">
            <a:hlinkClick r:id="" action="ppaction://customshow?id=1&amp;return=true" highlightClick="1"/>
          </p:cNvPr>
          <p:cNvPicPr>
            <a:picLocks noChangeAspect="1" noChangeArrowheads="1"/>
          </p:cNvPicPr>
          <p:nvPr/>
        </p:nvPicPr>
        <p:blipFill>
          <a:blip r:embed="rId12" cstate="print"/>
          <a:srcRect/>
          <a:stretch>
            <a:fillRect/>
          </a:stretch>
        </p:blipFill>
        <p:spPr bwMode="auto">
          <a:xfrm>
            <a:off x="2524125" y="6465888"/>
            <a:ext cx="1663700" cy="347662"/>
          </a:xfrm>
          <a:prstGeom prst="rect">
            <a:avLst/>
          </a:prstGeom>
          <a:noFill/>
        </p:spPr>
      </p:pic>
      <p:pic>
        <p:nvPicPr>
          <p:cNvPr id="59419" name="Picture 27" descr="stop sign 3"/>
          <p:cNvPicPr>
            <a:picLocks noChangeAspect="1" noChangeArrowheads="1"/>
          </p:cNvPicPr>
          <p:nvPr/>
        </p:nvPicPr>
        <p:blipFill>
          <a:blip r:embed="rId13" cstate="print"/>
          <a:srcRect/>
          <a:stretch>
            <a:fillRect/>
          </a:stretch>
        </p:blipFill>
        <p:spPr bwMode="invGray">
          <a:xfrm>
            <a:off x="7524750" y="5876925"/>
            <a:ext cx="1252538" cy="485775"/>
          </a:xfrm>
          <a:prstGeom prst="rect">
            <a:avLst/>
          </a:prstGeom>
          <a:noFill/>
        </p:spPr>
      </p:pic>
      <p:pic>
        <p:nvPicPr>
          <p:cNvPr id="59420" name="Picture 28" descr="9-2"/>
          <p:cNvPicPr>
            <a:picLocks noChangeAspect="1" noChangeArrowheads="1"/>
          </p:cNvPicPr>
          <p:nvPr/>
        </p:nvPicPr>
        <p:blipFill>
          <a:blip r:embed="rId14" cstate="print"/>
          <a:srcRect/>
          <a:stretch>
            <a:fillRect/>
          </a:stretch>
        </p:blipFill>
        <p:spPr bwMode="hidden">
          <a:xfrm>
            <a:off x="7212013" y="100013"/>
            <a:ext cx="1695450" cy="276225"/>
          </a:xfrm>
          <a:prstGeom prst="rect">
            <a:avLst/>
          </a:prstGeom>
          <a:noFill/>
        </p:spPr>
      </p:pic>
      <p:grpSp>
        <p:nvGrpSpPr>
          <p:cNvPr id="59425" name="Group 33"/>
          <p:cNvGrpSpPr>
            <a:grpSpLocks/>
          </p:cNvGrpSpPr>
          <p:nvPr/>
        </p:nvGrpSpPr>
        <p:grpSpPr bwMode="auto">
          <a:xfrm>
            <a:off x="615950" y="1268413"/>
            <a:ext cx="3687763" cy="441325"/>
            <a:chOff x="388" y="799"/>
            <a:chExt cx="2323" cy="278"/>
          </a:xfrm>
        </p:grpSpPr>
        <p:sp>
          <p:nvSpPr>
            <p:cNvPr id="59424" name="Text Box 32"/>
            <p:cNvSpPr txBox="1">
              <a:spLocks noChangeArrowheads="1"/>
            </p:cNvSpPr>
            <p:nvPr/>
          </p:nvSpPr>
          <p:spPr bwMode="auto">
            <a:xfrm>
              <a:off x="388" y="812"/>
              <a:ext cx="2323" cy="265"/>
            </a:xfrm>
            <a:prstGeom prst="rect">
              <a:avLst/>
            </a:prstGeom>
            <a:noFill/>
            <a:ln w="9525" algn="ctr">
              <a:noFill/>
              <a:miter lim="800000"/>
              <a:headEnd/>
              <a:tailEnd/>
            </a:ln>
            <a:effectLst/>
          </p:spPr>
          <p:txBody>
            <a:bodyPr>
              <a:spAutoFit/>
            </a:bodyPr>
            <a:lstStyle/>
            <a:p>
              <a:pPr>
                <a:tabLst>
                  <a:tab pos="2171700" algn="l"/>
                  <a:tab pos="3486150" algn="l"/>
                </a:tabLst>
              </a:pPr>
              <a:r>
                <a:rPr lang="en-US" b="1">
                  <a:solidFill>
                    <a:srgbClr val="FFEB55"/>
                  </a:solidFill>
                </a:rPr>
                <a:t>Solve		</a:t>
              </a:r>
            </a:p>
          </p:txBody>
        </p:sp>
        <p:pic>
          <p:nvPicPr>
            <p:cNvPr id="59422" name="Picture 30" descr="09-02-83"/>
            <p:cNvPicPr>
              <a:picLocks noChangeAspect="1" noChangeArrowheads="1"/>
            </p:cNvPicPr>
            <p:nvPr/>
          </p:nvPicPr>
          <p:blipFill>
            <a:blip r:embed="rId15" cstate="print"/>
            <a:srcRect/>
            <a:stretch>
              <a:fillRect/>
            </a:stretch>
          </p:blipFill>
          <p:spPr bwMode="invGray">
            <a:xfrm>
              <a:off x="1009" y="799"/>
              <a:ext cx="1248" cy="222"/>
            </a:xfrm>
            <a:prstGeom prst="rect">
              <a:avLst/>
            </a:prstGeom>
            <a:noFill/>
          </p:spPr>
        </p:pic>
      </p:grpSp>
      <p:grpSp>
        <p:nvGrpSpPr>
          <p:cNvPr id="59427" name="Group 35"/>
          <p:cNvGrpSpPr>
            <a:grpSpLocks/>
          </p:cNvGrpSpPr>
          <p:nvPr/>
        </p:nvGrpSpPr>
        <p:grpSpPr bwMode="auto">
          <a:xfrm>
            <a:off x="625475" y="1914525"/>
            <a:ext cx="7064375" cy="900113"/>
            <a:chOff x="394" y="1144"/>
            <a:chExt cx="4450" cy="567"/>
          </a:xfrm>
        </p:grpSpPr>
        <p:pic>
          <p:nvPicPr>
            <p:cNvPr id="59423" name="Picture 31" descr="09-02-84"/>
            <p:cNvPicPr>
              <a:picLocks noChangeAspect="1" noChangeArrowheads="1"/>
            </p:cNvPicPr>
            <p:nvPr/>
          </p:nvPicPr>
          <p:blipFill>
            <a:blip r:embed="rId16" cstate="print"/>
            <a:srcRect/>
            <a:stretch>
              <a:fillRect/>
            </a:stretch>
          </p:blipFill>
          <p:spPr bwMode="invGray">
            <a:xfrm>
              <a:off x="1259" y="1144"/>
              <a:ext cx="651" cy="567"/>
            </a:xfrm>
            <a:prstGeom prst="rect">
              <a:avLst/>
            </a:prstGeom>
            <a:noFill/>
          </p:spPr>
        </p:pic>
        <p:sp>
          <p:nvSpPr>
            <p:cNvPr id="59426" name="Text Box 34"/>
            <p:cNvSpPr txBox="1">
              <a:spLocks noChangeArrowheads="1"/>
            </p:cNvSpPr>
            <p:nvPr/>
          </p:nvSpPr>
          <p:spPr bwMode="invGray">
            <a:xfrm>
              <a:off x="394" y="1290"/>
              <a:ext cx="4450" cy="314"/>
            </a:xfrm>
            <a:prstGeom prst="rect">
              <a:avLst/>
            </a:prstGeom>
            <a:noFill/>
            <a:ln w="9525">
              <a:noFill/>
              <a:miter lim="800000"/>
              <a:headEnd/>
              <a:tailEnd/>
            </a:ln>
            <a:effectLst/>
          </p:spPr>
          <p:txBody>
            <a:bodyPr/>
            <a:lstStyle/>
            <a:p>
              <a:pPr>
                <a:spcBef>
                  <a:spcPct val="20000"/>
                </a:spcBef>
                <a:tabLst>
                  <a:tab pos="1371600" algn="l"/>
                  <a:tab pos="5943600" algn="l"/>
                </a:tabLst>
              </a:pPr>
              <a:r>
                <a:rPr lang="en-US" b="1">
                  <a:solidFill>
                    <a:srgbClr val="FFEB55"/>
                  </a:solidFill>
                </a:rPr>
                <a:t>Answer:</a:t>
              </a:r>
              <a:endParaRPr lang="en-US" sz="2800">
                <a:latin typeface="Times New Roman" pitchFamily="18" charset="0"/>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9404"/>
                                        </p:tgtEl>
                                        <p:attrNameLst>
                                          <p:attrName>style.visibility</p:attrName>
                                        </p:attrNameLst>
                                      </p:cBhvr>
                                      <p:to>
                                        <p:strVal val="visible"/>
                                      </p:to>
                                    </p:set>
                                    <p:animEffect transition="in" filter="barn(outVertical)">
                                      <p:cBhvr>
                                        <p:cTn id="7" dur="500"/>
                                        <p:tgtEl>
                                          <p:spTgt spid="5940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425"/>
                                        </p:tgtEl>
                                        <p:attrNameLst>
                                          <p:attrName>style.visibility</p:attrName>
                                        </p:attrNameLst>
                                      </p:cBhvr>
                                      <p:to>
                                        <p:strVal val="visible"/>
                                      </p:to>
                                    </p:set>
                                    <p:animEffect transition="in" filter="wipe(left)">
                                      <p:cBhvr>
                                        <p:cTn id="11" dur="500"/>
                                        <p:tgtEl>
                                          <p:spTgt spid="594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9427"/>
                                        </p:tgtEl>
                                        <p:attrNameLst>
                                          <p:attrName>style.visibility</p:attrName>
                                        </p:attrNameLst>
                                      </p:cBhvr>
                                      <p:to>
                                        <p:strVal val="visible"/>
                                      </p:to>
                                    </p:set>
                                    <p:animEffect transition="in" filter="wipe(left)">
                                      <p:cBhvr>
                                        <p:cTn id="16" dur="500"/>
                                        <p:tgtEl>
                                          <p:spTgt spid="59427"/>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59419"/>
                                        </p:tgtEl>
                                        <p:attrNameLst>
                                          <p:attrName>style.visibility</p:attrName>
                                        </p:attrNameLst>
                                      </p:cBhvr>
                                      <p:to>
                                        <p:strVal val="visible"/>
                                      </p:to>
                                    </p:set>
                                    <p:animEffect transition="in" filter="box(out)">
                                      <p:cBhvr>
                                        <p:cTn id="20" dur="500"/>
                                        <p:tgtEl>
                                          <p:spTgt spid="59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t>Homework</a:t>
            </a:r>
          </a:p>
        </p:txBody>
      </p:sp>
      <p:sp>
        <p:nvSpPr>
          <p:cNvPr id="403459" name="Rectangle 3"/>
          <p:cNvSpPr>
            <a:spLocks noGrp="1" noChangeArrowheads="1"/>
          </p:cNvSpPr>
          <p:nvPr>
            <p:ph type="body" idx="1"/>
          </p:nvPr>
        </p:nvSpPr>
        <p:spPr>
          <a:xfrm>
            <a:off x="457200" y="1600200"/>
            <a:ext cx="8686800" cy="4525963"/>
          </a:xfrm>
        </p:spPr>
        <p:txBody>
          <a:bodyPr/>
          <a:lstStyle/>
          <a:p>
            <a:r>
              <a:rPr lang="en-US" dirty="0" smtClean="0"/>
              <a:t>9-1 Factors and Greatest Common Factor</a:t>
            </a:r>
          </a:p>
          <a:p>
            <a:r>
              <a:rPr lang="en-US" dirty="0" smtClean="0"/>
              <a:t>9-2 Factoring using the Distributive Property</a:t>
            </a:r>
          </a:p>
          <a:p>
            <a:endParaRPr lang="en-US" dirty="0" smtClean="0"/>
          </a:p>
          <a:p>
            <a:pPr>
              <a:buNone/>
            </a:pPr>
            <a:r>
              <a:rPr lang="en-US" dirty="0" smtClean="0"/>
              <a:t>		Four Pages, even problems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Finding Prime Numbers</a:t>
            </a:r>
          </a:p>
        </p:txBody>
      </p:sp>
      <p:graphicFrame>
        <p:nvGraphicFramePr>
          <p:cNvPr id="431107" name="Group 3"/>
          <p:cNvGraphicFramePr>
            <a:graphicFrameLocks noGrp="1"/>
          </p:cNvGraphicFramePr>
          <p:nvPr>
            <p:ph idx="1"/>
          </p:nvPr>
        </p:nvGraphicFramePr>
        <p:xfrm>
          <a:off x="457200" y="1600200"/>
          <a:ext cx="8229600" cy="4572000"/>
        </p:xfrm>
        <a:graphic>
          <a:graphicData uri="http://schemas.openxmlformats.org/drawingml/2006/table">
            <a:tbl>
              <a:tblPr/>
              <a:tblGrid>
                <a:gridCol w="820738"/>
                <a:gridCol w="819150"/>
                <a:gridCol w="820737"/>
                <a:gridCol w="820738"/>
                <a:gridCol w="819150"/>
                <a:gridCol w="820737"/>
                <a:gridCol w="820738"/>
                <a:gridCol w="819150"/>
                <a:gridCol w="820737"/>
                <a:gridCol w="847725"/>
              </a:tblGrid>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59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69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89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91</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92</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93</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94</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95</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96</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97</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98</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99</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100</a:t>
                      </a:r>
                      <a:endParaRPr kumimoji="0" lang="en-US" sz="4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Finding Prime Numbers</a:t>
            </a:r>
          </a:p>
        </p:txBody>
      </p:sp>
      <p:graphicFrame>
        <p:nvGraphicFramePr>
          <p:cNvPr id="430207" name="Group 127"/>
          <p:cNvGraphicFramePr>
            <a:graphicFrameLocks noGrp="1"/>
          </p:cNvGraphicFramePr>
          <p:nvPr>
            <p:ph idx="1"/>
          </p:nvPr>
        </p:nvGraphicFramePr>
        <p:xfrm>
          <a:off x="457200" y="1600200"/>
          <a:ext cx="8229600" cy="4572000"/>
        </p:xfrm>
        <a:graphic>
          <a:graphicData uri="http://schemas.openxmlformats.org/drawingml/2006/table">
            <a:tbl>
              <a:tblPr/>
              <a:tblGrid>
                <a:gridCol w="820738"/>
                <a:gridCol w="819150"/>
                <a:gridCol w="820737"/>
                <a:gridCol w="820738"/>
                <a:gridCol w="819150"/>
                <a:gridCol w="820737"/>
                <a:gridCol w="820738"/>
                <a:gridCol w="819150"/>
                <a:gridCol w="820737"/>
                <a:gridCol w="847725"/>
              </a:tblGrid>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1</a:t>
                      </a:r>
                      <a:endParaRPr kumimoji="0" lang="en-US" sz="4000" b="1" i="0" u="none" strike="noStrike" cap="none" normalizeH="0" baseline="0" smtClean="0">
                        <a:ln>
                          <a:noFill/>
                        </a:ln>
                        <a:solidFill>
                          <a:srgbClr val="5F5F5F"/>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2</a:t>
                      </a:r>
                      <a:endParaRPr kumimoji="0" lang="en-US" sz="4000" b="1" i="0" u="none" strike="noStrike" cap="none" normalizeH="0" baseline="0" smtClean="0">
                        <a:ln>
                          <a:noFill/>
                        </a:ln>
                        <a:solidFill>
                          <a:srgbClr val="FFEB55"/>
                        </a:solidFill>
                        <a:effectLst/>
                        <a:latin typeface="Arial" charset="0"/>
                      </a:endParaRP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10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11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12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13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14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15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16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17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18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19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20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21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22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23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24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25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26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27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28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29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30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31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32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33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34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35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36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37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38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39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40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41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42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43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44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45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46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47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48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49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50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51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52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53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54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55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56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57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58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59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61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67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69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70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71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72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73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74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75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76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77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78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79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83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88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89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91</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92</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93</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94</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95</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96</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EB55"/>
                          </a:solidFill>
                          <a:effectLst/>
                          <a:latin typeface="Arial" charset="0"/>
                          <a:cs typeface="Arial" charset="0"/>
                        </a:rPr>
                        <a:t>97</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98</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99</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5F5F5F"/>
                          </a:solidFill>
                          <a:effectLst/>
                          <a:latin typeface="Arial" charset="0"/>
                          <a:cs typeface="Arial" charset="0"/>
                        </a:rPr>
                        <a:t>100</a:t>
                      </a:r>
                    </a:p>
                  </a:txBody>
                  <a:tcPr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solidFill>
                  <a:srgbClr val="FFEB55"/>
                </a:solidFill>
              </a:rPr>
              <a:t>Factoring a monomial</a:t>
            </a:r>
          </a:p>
        </p:txBody>
      </p:sp>
      <p:sp>
        <p:nvSpPr>
          <p:cNvPr id="9219" name="Rectangle 3"/>
          <p:cNvSpPr>
            <a:spLocks noGrp="1" noChangeArrowheads="1"/>
          </p:cNvSpPr>
          <p:nvPr>
            <p:ph type="body" idx="1"/>
          </p:nvPr>
        </p:nvSpPr>
        <p:spPr/>
        <p:txBody>
          <a:bodyPr/>
          <a:lstStyle/>
          <a:p>
            <a:pPr eaLnBrk="1" hangingPunct="1"/>
            <a:r>
              <a:rPr lang="en-US" b="1" smtClean="0">
                <a:solidFill>
                  <a:srgbClr val="FF9900"/>
                </a:solidFill>
              </a:rPr>
              <a:t>Composite Number</a:t>
            </a:r>
            <a:r>
              <a:rPr lang="en-US" smtClean="0"/>
              <a:t> – A number that is not a prime number</a:t>
            </a:r>
          </a:p>
          <a:p>
            <a:pPr eaLnBrk="1" hangingPunct="1"/>
            <a:r>
              <a:rPr lang="en-US" smtClean="0"/>
              <a:t>All numbers can be broken down into prime numbers</a:t>
            </a:r>
          </a:p>
        </p:txBody>
      </p:sp>
      <p:pic>
        <p:nvPicPr>
          <p:cNvPr id="4" name="Picture 2"/>
          <p:cNvPicPr>
            <a:picLocks noChangeAspect="1" noChangeArrowheads="1"/>
          </p:cNvPicPr>
          <p:nvPr/>
        </p:nvPicPr>
        <p:blipFill>
          <a:blip r:embed="rId3" cstate="print"/>
          <a:srcRect/>
          <a:stretch>
            <a:fillRect/>
          </a:stretch>
        </p:blipFill>
        <p:spPr bwMode="auto">
          <a:xfrm>
            <a:off x="0" y="4495800"/>
            <a:ext cx="9185059" cy="2362200"/>
          </a:xfrm>
          <a:prstGeom prst="rect">
            <a:avLst/>
          </a:prstGeom>
          <a:noFill/>
          <a:ln w="9525" cap="flat" cmpd="sng" algn="ctr">
            <a:noFill/>
            <a:prstDash val="solid"/>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98525" y="7018338"/>
            <a:ext cx="8229600" cy="296862"/>
          </a:xfrm>
        </p:spPr>
        <p:txBody>
          <a:bodyPr/>
          <a:lstStyle/>
          <a:p>
            <a:pPr algn="r"/>
            <a:r>
              <a:rPr lang="en-US" sz="1200"/>
              <a:t>Example 1-1a</a:t>
            </a:r>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18437" name="Rectangle 5"/>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18439" name="Rectangle 7"/>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18494" name="Picture 62"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18495" name="Picture 63"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18496" name="Picture 64"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18497" name="Picture 65"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18498" name="Picture 66"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graphicFrame>
        <p:nvGraphicFramePr>
          <p:cNvPr id="18505" name="Object 73"/>
          <p:cNvGraphicFramePr>
            <a:graphicFrameLocks noChangeAspect="1"/>
          </p:cNvGraphicFramePr>
          <p:nvPr/>
        </p:nvGraphicFramePr>
        <p:xfrm>
          <a:off x="0" y="0"/>
          <a:ext cx="914400" cy="596900"/>
        </p:xfrm>
        <a:graphic>
          <a:graphicData uri="http://schemas.openxmlformats.org/presentationml/2006/ole">
            <p:oleObj spid="_x0000_s18505" name="Equation" r:id="rId12" imgW="914400" imgH="596880" progId="">
              <p:embed/>
            </p:oleObj>
          </a:graphicData>
        </a:graphic>
      </p:graphicFrame>
      <p:pic>
        <p:nvPicPr>
          <p:cNvPr id="18537" name="Picture 105" descr="5-min">
            <a:hlinkClick r:id="" action="ppaction://customshow?id=0&amp;return=true" highlightClick="1"/>
          </p:cNvPr>
          <p:cNvPicPr>
            <a:picLocks noChangeAspect="1" noChangeArrowheads="1"/>
          </p:cNvPicPr>
          <p:nvPr/>
        </p:nvPicPr>
        <p:blipFill>
          <a:blip r:embed="rId13" cstate="print"/>
          <a:srcRect/>
          <a:stretch>
            <a:fillRect/>
          </a:stretch>
        </p:blipFill>
        <p:spPr bwMode="auto">
          <a:xfrm>
            <a:off x="2524125" y="6465888"/>
            <a:ext cx="1663700" cy="347662"/>
          </a:xfrm>
          <a:prstGeom prst="rect">
            <a:avLst/>
          </a:prstGeom>
          <a:noFill/>
        </p:spPr>
      </p:pic>
      <p:pic>
        <p:nvPicPr>
          <p:cNvPr id="18540" name="Picture 108" descr="stop sign 3"/>
          <p:cNvPicPr>
            <a:picLocks noChangeAspect="1" noChangeArrowheads="1"/>
          </p:cNvPicPr>
          <p:nvPr/>
        </p:nvPicPr>
        <p:blipFill>
          <a:blip r:embed="rId14" cstate="print"/>
          <a:srcRect/>
          <a:stretch>
            <a:fillRect/>
          </a:stretch>
        </p:blipFill>
        <p:spPr bwMode="invGray">
          <a:xfrm>
            <a:off x="7524750" y="5876925"/>
            <a:ext cx="1252538" cy="485775"/>
          </a:xfrm>
          <a:prstGeom prst="rect">
            <a:avLst/>
          </a:prstGeom>
          <a:noFill/>
        </p:spPr>
      </p:pic>
      <p:pic>
        <p:nvPicPr>
          <p:cNvPr id="18541" name="Picture 109" descr="9-1"/>
          <p:cNvPicPr>
            <a:picLocks noChangeAspect="1" noChangeArrowheads="1"/>
          </p:cNvPicPr>
          <p:nvPr/>
        </p:nvPicPr>
        <p:blipFill>
          <a:blip r:embed="rId15" cstate="print"/>
          <a:srcRect/>
          <a:stretch>
            <a:fillRect/>
          </a:stretch>
        </p:blipFill>
        <p:spPr bwMode="hidden">
          <a:xfrm>
            <a:off x="7212013" y="100013"/>
            <a:ext cx="1695450" cy="276225"/>
          </a:xfrm>
          <a:prstGeom prst="rect">
            <a:avLst/>
          </a:prstGeom>
          <a:noFill/>
        </p:spPr>
      </p:pic>
      <p:pic>
        <p:nvPicPr>
          <p:cNvPr id="18542" name="Picture 110" descr="example 1a"/>
          <p:cNvPicPr>
            <a:picLocks noChangeAspect="1" noChangeArrowheads="1"/>
          </p:cNvPicPr>
          <p:nvPr/>
        </p:nvPicPr>
        <p:blipFill>
          <a:blip r:embed="rId16" cstate="print"/>
          <a:srcRect/>
          <a:stretch>
            <a:fillRect/>
          </a:stretch>
        </p:blipFill>
        <p:spPr bwMode="auto">
          <a:xfrm>
            <a:off x="630238" y="739775"/>
            <a:ext cx="1938337" cy="476250"/>
          </a:xfrm>
          <a:prstGeom prst="rect">
            <a:avLst/>
          </a:prstGeom>
          <a:noFill/>
        </p:spPr>
      </p:pic>
      <p:sp>
        <p:nvSpPr>
          <p:cNvPr id="18544" name="Text Box 112"/>
          <p:cNvSpPr txBox="1">
            <a:spLocks noChangeArrowheads="1"/>
          </p:cNvSpPr>
          <p:nvPr/>
        </p:nvSpPr>
        <p:spPr bwMode="auto">
          <a:xfrm>
            <a:off x="615950" y="1233488"/>
            <a:ext cx="8372475" cy="476250"/>
          </a:xfrm>
          <a:prstGeom prst="rect">
            <a:avLst/>
          </a:prstGeom>
          <a:noFill/>
          <a:ln w="9525" algn="ctr">
            <a:noFill/>
            <a:miter lim="800000"/>
            <a:headEnd/>
            <a:tailEnd/>
          </a:ln>
          <a:effectLst/>
        </p:spPr>
        <p:txBody>
          <a:bodyPr>
            <a:spAutoFit/>
          </a:bodyPr>
          <a:lstStyle/>
          <a:p>
            <a:r>
              <a:rPr lang="en-US" b="1">
                <a:solidFill>
                  <a:srgbClr val="FFEB55"/>
                </a:solidFill>
              </a:rPr>
              <a:t>Factor </a:t>
            </a:r>
            <a:r>
              <a:rPr lang="en-US" sz="2800">
                <a:solidFill>
                  <a:srgbClr val="FFEB55"/>
                </a:solidFill>
                <a:latin typeface="Times New Roman" pitchFamily="18" charset="0"/>
              </a:rPr>
              <a:t>22</a:t>
            </a:r>
            <a:r>
              <a:rPr lang="en-US" b="1">
                <a:solidFill>
                  <a:srgbClr val="FFEB55"/>
                </a:solidFill>
              </a:rPr>
              <a:t>. Then classify it as </a:t>
            </a:r>
            <a:r>
              <a:rPr lang="en-US" b="1" i="1">
                <a:solidFill>
                  <a:srgbClr val="FFEB55"/>
                </a:solidFill>
              </a:rPr>
              <a:t>prime</a:t>
            </a:r>
            <a:r>
              <a:rPr lang="en-US" b="1">
                <a:solidFill>
                  <a:srgbClr val="FFEB55"/>
                </a:solidFill>
              </a:rPr>
              <a:t> or </a:t>
            </a:r>
            <a:r>
              <a:rPr lang="en-US" b="1" i="1">
                <a:solidFill>
                  <a:srgbClr val="FFEB55"/>
                </a:solidFill>
              </a:rPr>
              <a:t>composite</a:t>
            </a:r>
            <a:r>
              <a:rPr lang="en-US" b="1">
                <a:solidFill>
                  <a:srgbClr val="FFEB55"/>
                </a:solidFill>
              </a:rPr>
              <a:t>.</a:t>
            </a:r>
          </a:p>
        </p:txBody>
      </p:sp>
      <p:sp>
        <p:nvSpPr>
          <p:cNvPr id="18545" name="Text Box 113"/>
          <p:cNvSpPr txBox="1">
            <a:spLocks noChangeArrowheads="1"/>
          </p:cNvSpPr>
          <p:nvPr/>
        </p:nvSpPr>
        <p:spPr bwMode="auto">
          <a:xfrm>
            <a:off x="615950" y="1843088"/>
            <a:ext cx="7796213" cy="774700"/>
          </a:xfrm>
          <a:prstGeom prst="rect">
            <a:avLst/>
          </a:prstGeom>
          <a:noFill/>
          <a:ln w="9525" algn="ctr">
            <a:noFill/>
            <a:miter lim="800000"/>
            <a:headEnd/>
            <a:tailEnd/>
          </a:ln>
          <a:effectLst/>
        </p:spPr>
        <p:txBody>
          <a:bodyPr>
            <a:spAutoFit/>
          </a:bodyPr>
          <a:lstStyle/>
          <a:p>
            <a:pPr>
              <a:lnSpc>
                <a:spcPct val="80000"/>
              </a:lnSpc>
            </a:pPr>
            <a:r>
              <a:rPr lang="en-US"/>
              <a:t>To find the factors of </a:t>
            </a:r>
            <a:r>
              <a:rPr lang="en-US" sz="2800">
                <a:latin typeface="Times New Roman" pitchFamily="18" charset="0"/>
              </a:rPr>
              <a:t>22</a:t>
            </a:r>
            <a:r>
              <a:rPr lang="en-US"/>
              <a:t>, list all pairs of whole numbers whose product is </a:t>
            </a:r>
            <a:r>
              <a:rPr lang="en-US" sz="2800">
                <a:latin typeface="Times New Roman" pitchFamily="18" charset="0"/>
              </a:rPr>
              <a:t>22</a:t>
            </a:r>
            <a:r>
              <a:rPr lang="en-US"/>
              <a:t>.</a:t>
            </a:r>
          </a:p>
        </p:txBody>
      </p:sp>
      <p:grpSp>
        <p:nvGrpSpPr>
          <p:cNvPr id="18546" name="Group 114"/>
          <p:cNvGrpSpPr>
            <a:grpSpLocks/>
          </p:cNvGrpSpPr>
          <p:nvPr/>
        </p:nvGrpSpPr>
        <p:grpSpPr bwMode="auto">
          <a:xfrm>
            <a:off x="712788" y="2751138"/>
            <a:ext cx="2135187" cy="271462"/>
            <a:chOff x="461" y="1628"/>
            <a:chExt cx="1345" cy="171"/>
          </a:xfrm>
        </p:grpSpPr>
        <p:pic>
          <p:nvPicPr>
            <p:cNvPr id="18547" name="Picture 115" descr="09-01-01"/>
            <p:cNvPicPr>
              <a:picLocks noChangeAspect="1" noChangeArrowheads="1"/>
            </p:cNvPicPr>
            <p:nvPr/>
          </p:nvPicPr>
          <p:blipFill>
            <a:blip r:embed="rId17" cstate="print"/>
            <a:srcRect/>
            <a:stretch>
              <a:fillRect/>
            </a:stretch>
          </p:blipFill>
          <p:spPr bwMode="invGray">
            <a:xfrm>
              <a:off x="461" y="1628"/>
              <a:ext cx="474" cy="171"/>
            </a:xfrm>
            <a:prstGeom prst="rect">
              <a:avLst/>
            </a:prstGeom>
            <a:noFill/>
          </p:spPr>
        </p:pic>
        <p:pic>
          <p:nvPicPr>
            <p:cNvPr id="18548" name="Picture 116" descr="09-01-02"/>
            <p:cNvPicPr>
              <a:picLocks noChangeAspect="1" noChangeArrowheads="1"/>
            </p:cNvPicPr>
            <p:nvPr/>
          </p:nvPicPr>
          <p:blipFill>
            <a:blip r:embed="rId18" cstate="print"/>
            <a:srcRect/>
            <a:stretch>
              <a:fillRect/>
            </a:stretch>
          </p:blipFill>
          <p:spPr bwMode="invGray">
            <a:xfrm>
              <a:off x="1332" y="1628"/>
              <a:ext cx="474" cy="171"/>
            </a:xfrm>
            <a:prstGeom prst="rect">
              <a:avLst/>
            </a:prstGeom>
            <a:noFill/>
          </p:spPr>
        </p:pic>
      </p:grpSp>
      <p:sp>
        <p:nvSpPr>
          <p:cNvPr id="18550" name="Text Box 118"/>
          <p:cNvSpPr txBox="1">
            <a:spLocks noChangeArrowheads="1"/>
          </p:cNvSpPr>
          <p:nvPr/>
        </p:nvSpPr>
        <p:spPr bwMode="invGray">
          <a:xfrm>
            <a:off x="619125" y="3390900"/>
            <a:ext cx="8407400" cy="498475"/>
          </a:xfrm>
          <a:prstGeom prst="rect">
            <a:avLst/>
          </a:prstGeom>
          <a:noFill/>
          <a:ln w="9525">
            <a:noFill/>
            <a:miter lim="800000"/>
            <a:headEnd/>
            <a:tailEnd/>
          </a:ln>
          <a:effectLst/>
        </p:spPr>
        <p:txBody>
          <a:bodyPr/>
          <a:lstStyle/>
          <a:p>
            <a:pPr>
              <a:lnSpc>
                <a:spcPct val="80000"/>
              </a:lnSpc>
              <a:spcBef>
                <a:spcPct val="20000"/>
              </a:spcBef>
              <a:tabLst>
                <a:tab pos="1371600" algn="l"/>
                <a:tab pos="5943600" algn="l"/>
              </a:tabLst>
            </a:pPr>
            <a:r>
              <a:rPr lang="en-US" b="1">
                <a:solidFill>
                  <a:srgbClr val="FFEB55"/>
                </a:solidFill>
              </a:rPr>
              <a:t>Answer: 	</a:t>
            </a:r>
            <a:r>
              <a:rPr lang="en-US"/>
              <a:t>Since </a:t>
            </a:r>
            <a:r>
              <a:rPr lang="en-US" sz="2800">
                <a:latin typeface="Times New Roman" pitchFamily="18" charset="0"/>
              </a:rPr>
              <a:t>22</a:t>
            </a:r>
            <a:r>
              <a:rPr lang="en-US"/>
              <a:t> has more than two factors, it is</a:t>
            </a:r>
            <a:br>
              <a:rPr lang="en-US"/>
            </a:br>
            <a:r>
              <a:rPr lang="en-US"/>
              <a:t>	a composite</a:t>
            </a:r>
            <a:r>
              <a:rPr lang="en-US" sz="2800"/>
              <a:t> </a:t>
            </a:r>
            <a:r>
              <a:rPr lang="en-US"/>
              <a:t>number. The factors of </a:t>
            </a:r>
            <a:r>
              <a:rPr lang="en-US" sz="2800">
                <a:latin typeface="Times New Roman" pitchFamily="18" charset="0"/>
              </a:rPr>
              <a:t>22</a:t>
            </a:r>
            <a:r>
              <a:rPr lang="en-US"/>
              <a:t>, in</a:t>
            </a:r>
            <a:br>
              <a:rPr lang="en-US"/>
            </a:br>
            <a:r>
              <a:rPr lang="en-US"/>
              <a:t>	increasing order, are </a:t>
            </a:r>
            <a:r>
              <a:rPr lang="en-US" sz="2800">
                <a:latin typeface="Times New Roman" pitchFamily="18" charset="0"/>
              </a:rPr>
              <a:t>1</a:t>
            </a:r>
            <a:r>
              <a:rPr lang="en-US"/>
              <a:t>, </a:t>
            </a:r>
            <a:r>
              <a:rPr lang="en-US" sz="2800">
                <a:latin typeface="Times New Roman" pitchFamily="18" charset="0"/>
              </a:rPr>
              <a:t>2</a:t>
            </a:r>
            <a:r>
              <a:rPr lang="en-US"/>
              <a:t>, </a:t>
            </a:r>
            <a:r>
              <a:rPr lang="en-US" sz="2800">
                <a:latin typeface="Times New Roman" pitchFamily="18" charset="0"/>
              </a:rPr>
              <a:t>11</a:t>
            </a:r>
            <a:r>
              <a:rPr lang="en-US"/>
              <a:t>, and </a:t>
            </a:r>
            <a:r>
              <a:rPr lang="en-US" sz="2800">
                <a:latin typeface="Times New Roman" pitchFamily="18" charset="0"/>
              </a:rPr>
              <a:t>22</a:t>
            </a:r>
            <a:r>
              <a:rPr lang="en-US"/>
              <a:t>.</a:t>
            </a:r>
            <a:endParaRPr lang="en-US" sz="2800">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542"/>
                                        </p:tgtEl>
                                        <p:attrNameLst>
                                          <p:attrName>style.visibility</p:attrName>
                                        </p:attrNameLst>
                                      </p:cBhvr>
                                      <p:to>
                                        <p:strVal val="visible"/>
                                      </p:to>
                                    </p:set>
                                    <p:animEffect transition="in" filter="barn(outVertical)">
                                      <p:cBhvr>
                                        <p:cTn id="7" dur="500"/>
                                        <p:tgtEl>
                                          <p:spTgt spid="185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44"/>
                                        </p:tgtEl>
                                        <p:attrNameLst>
                                          <p:attrName>style.visibility</p:attrName>
                                        </p:attrNameLst>
                                      </p:cBhvr>
                                      <p:to>
                                        <p:strVal val="visible"/>
                                      </p:to>
                                    </p:set>
                                    <p:animEffect transition="in" filter="wipe(left)">
                                      <p:cBhvr>
                                        <p:cTn id="11" dur="500"/>
                                        <p:tgtEl>
                                          <p:spTgt spid="1854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545"/>
                                        </p:tgtEl>
                                        <p:attrNameLst>
                                          <p:attrName>style.visibility</p:attrName>
                                        </p:attrNameLst>
                                      </p:cBhvr>
                                      <p:to>
                                        <p:strVal val="visible"/>
                                      </p:to>
                                    </p:set>
                                    <p:animEffect transition="in" filter="wipe(left)">
                                      <p:cBhvr>
                                        <p:cTn id="16" dur="500"/>
                                        <p:tgtEl>
                                          <p:spTgt spid="185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546"/>
                                        </p:tgtEl>
                                        <p:attrNameLst>
                                          <p:attrName>style.visibility</p:attrName>
                                        </p:attrNameLst>
                                      </p:cBhvr>
                                      <p:to>
                                        <p:strVal val="visible"/>
                                      </p:to>
                                    </p:set>
                                    <p:animEffect transition="in" filter="wipe(left)">
                                      <p:cBhvr>
                                        <p:cTn id="21" dur="500"/>
                                        <p:tgtEl>
                                          <p:spTgt spid="185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550"/>
                                        </p:tgtEl>
                                        <p:attrNameLst>
                                          <p:attrName>style.visibility</p:attrName>
                                        </p:attrNameLst>
                                      </p:cBhvr>
                                      <p:to>
                                        <p:strVal val="visible"/>
                                      </p:to>
                                    </p:set>
                                    <p:animEffect transition="in" filter="wipe(left)">
                                      <p:cBhvr>
                                        <p:cTn id="26" dur="500"/>
                                        <p:tgtEl>
                                          <p:spTgt spid="18550"/>
                                        </p:tgtEl>
                                      </p:cBhvr>
                                    </p:animEffect>
                                  </p:childTnLst>
                                </p:cTn>
                              </p:par>
                            </p:childTnLst>
                          </p:cTn>
                        </p:par>
                        <p:par>
                          <p:cTn id="27" fill="hold">
                            <p:stCondLst>
                              <p:cond delay="500"/>
                            </p:stCondLst>
                            <p:childTnLst>
                              <p:par>
                                <p:cTn id="28" presetID="4" presetClass="entr" presetSubtype="32" fill="hold" nodeType="afterEffect">
                                  <p:stCondLst>
                                    <p:cond delay="0"/>
                                  </p:stCondLst>
                                  <p:childTnLst>
                                    <p:set>
                                      <p:cBhvr>
                                        <p:cTn id="29" dur="1" fill="hold">
                                          <p:stCondLst>
                                            <p:cond delay="0"/>
                                          </p:stCondLst>
                                        </p:cTn>
                                        <p:tgtEl>
                                          <p:spTgt spid="18540"/>
                                        </p:tgtEl>
                                        <p:attrNameLst>
                                          <p:attrName>style.visibility</p:attrName>
                                        </p:attrNameLst>
                                      </p:cBhvr>
                                      <p:to>
                                        <p:strVal val="visible"/>
                                      </p:to>
                                    </p:set>
                                    <p:animEffect transition="in" filter="box(out)">
                                      <p:cBhvr>
                                        <p:cTn id="30" dur="500"/>
                                        <p:tgtEl>
                                          <p:spTgt spid="18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4" grpId="0" autoUpdateAnimBg="0"/>
      <p:bldP spid="18545" grpId="0" autoUpdateAnimBg="0"/>
      <p:bldP spid="1855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898525" y="7018338"/>
            <a:ext cx="8229600" cy="296862"/>
          </a:xfrm>
        </p:spPr>
        <p:txBody>
          <a:bodyPr/>
          <a:lstStyle/>
          <a:p>
            <a:pPr algn="r"/>
            <a:r>
              <a:rPr lang="en-US" sz="1200"/>
              <a:t>Example 1-1a</a:t>
            </a:r>
          </a:p>
        </p:txBody>
      </p:sp>
      <p:sp>
        <p:nvSpPr>
          <p:cNvPr id="391171"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91172" name="Rectangle 4"/>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sp>
        <p:nvSpPr>
          <p:cNvPr id="391173" name="Rectangle 5"/>
          <p:cNvSpPr>
            <a:spLocks noChangeArrowheads="1"/>
          </p:cNvSpPr>
          <p:nvPr/>
        </p:nvSpPr>
        <p:spPr bwMode="auto">
          <a:xfrm>
            <a:off x="0" y="3067050"/>
            <a:ext cx="9144000" cy="0"/>
          </a:xfrm>
          <a:prstGeom prst="rect">
            <a:avLst/>
          </a:prstGeom>
          <a:noFill/>
          <a:ln w="9525">
            <a:noFill/>
            <a:miter lim="800000"/>
            <a:headEnd/>
            <a:tailEnd/>
          </a:ln>
          <a:effectLst/>
        </p:spPr>
        <p:txBody>
          <a:bodyPr wrap="none" anchor="ctr">
            <a:spAutoFit/>
          </a:bodyPr>
          <a:lstStyle/>
          <a:p>
            <a:endParaRPr lang="en-US"/>
          </a:p>
        </p:txBody>
      </p:sp>
      <p:pic>
        <p:nvPicPr>
          <p:cNvPr id="391174" name="Picture 6" descr="next">
            <a:hlinkClick r:id="" action="ppaction://hlinkshowjump?jump=nextslide" highlightClick="1"/>
          </p:cNvPr>
          <p:cNvPicPr>
            <a:picLocks noChangeAspect="1" noChangeArrowheads="1"/>
          </p:cNvPicPr>
          <p:nvPr/>
        </p:nvPicPr>
        <p:blipFill>
          <a:blip r:embed="rId4" cstate="print"/>
          <a:srcRect/>
          <a:stretch>
            <a:fillRect/>
          </a:stretch>
        </p:blipFill>
        <p:spPr bwMode="auto">
          <a:xfrm>
            <a:off x="8518525" y="6470650"/>
            <a:ext cx="347663" cy="342900"/>
          </a:xfrm>
          <a:prstGeom prst="rect">
            <a:avLst/>
          </a:prstGeom>
          <a:noFill/>
        </p:spPr>
      </p:pic>
      <p:pic>
        <p:nvPicPr>
          <p:cNvPr id="391175" name="Picture 7" descr="back">
            <a:hlinkClick r:id="" action="ppaction://hlinkshowjump?jump=previousslide" highlightClick="1"/>
          </p:cNvPr>
          <p:cNvPicPr>
            <a:picLocks noChangeAspect="1" noChangeArrowheads="1"/>
          </p:cNvPicPr>
          <p:nvPr/>
        </p:nvPicPr>
        <p:blipFill>
          <a:blip r:embed="rId5" cstate="print"/>
          <a:srcRect/>
          <a:stretch>
            <a:fillRect/>
          </a:stretch>
        </p:blipFill>
        <p:spPr bwMode="auto">
          <a:xfrm>
            <a:off x="8126413" y="6470650"/>
            <a:ext cx="347662" cy="342900"/>
          </a:xfrm>
          <a:prstGeom prst="rect">
            <a:avLst/>
          </a:prstGeom>
          <a:noFill/>
        </p:spPr>
      </p:pic>
      <p:pic>
        <p:nvPicPr>
          <p:cNvPr id="391176" name="Picture 8" descr="secstart">
            <a:hlinkClick r:id="rId6" action="ppaction://hlinksldjump" highlightClick="1"/>
          </p:cNvPr>
          <p:cNvPicPr>
            <a:picLocks noChangeAspect="1" noChangeArrowheads="1"/>
          </p:cNvPicPr>
          <p:nvPr/>
        </p:nvPicPr>
        <p:blipFill>
          <a:blip r:embed="rId7" cstate="print"/>
          <a:srcRect/>
          <a:stretch>
            <a:fillRect/>
          </a:stretch>
        </p:blipFill>
        <p:spPr bwMode="auto">
          <a:xfrm>
            <a:off x="7723188" y="6470650"/>
            <a:ext cx="347662" cy="342900"/>
          </a:xfrm>
          <a:prstGeom prst="rect">
            <a:avLst/>
          </a:prstGeom>
          <a:noFill/>
        </p:spPr>
      </p:pic>
      <p:pic>
        <p:nvPicPr>
          <p:cNvPr id="391177" name="Picture 9" descr="home">
            <a:hlinkClick r:id="rId8" action="ppaction://hlinksldjump" highlightClick="1"/>
          </p:cNvPr>
          <p:cNvPicPr>
            <a:picLocks noChangeAspect="1" noChangeArrowheads="1"/>
          </p:cNvPicPr>
          <p:nvPr/>
        </p:nvPicPr>
        <p:blipFill>
          <a:blip r:embed="rId9" cstate="print"/>
          <a:srcRect/>
          <a:stretch>
            <a:fillRect/>
          </a:stretch>
        </p:blipFill>
        <p:spPr bwMode="auto">
          <a:xfrm>
            <a:off x="7331075" y="6470650"/>
            <a:ext cx="347663" cy="342900"/>
          </a:xfrm>
          <a:prstGeom prst="rect">
            <a:avLst/>
          </a:prstGeom>
          <a:noFill/>
        </p:spPr>
      </p:pic>
      <p:pic>
        <p:nvPicPr>
          <p:cNvPr id="391178" name="Picture 10" descr="help">
            <a:hlinkClick r:id="rId10" action="ppaction://program" highlightClick="1"/>
          </p:cNvPr>
          <p:cNvPicPr>
            <a:picLocks noChangeAspect="1" noChangeArrowheads="1"/>
          </p:cNvPicPr>
          <p:nvPr/>
        </p:nvPicPr>
        <p:blipFill>
          <a:blip r:embed="rId11" cstate="print"/>
          <a:srcRect/>
          <a:stretch>
            <a:fillRect/>
          </a:stretch>
        </p:blipFill>
        <p:spPr bwMode="auto">
          <a:xfrm>
            <a:off x="6927850" y="6470650"/>
            <a:ext cx="347663" cy="342900"/>
          </a:xfrm>
          <a:prstGeom prst="rect">
            <a:avLst/>
          </a:prstGeom>
          <a:noFill/>
        </p:spPr>
      </p:pic>
      <p:graphicFrame>
        <p:nvGraphicFramePr>
          <p:cNvPr id="391179" name="Object 11"/>
          <p:cNvGraphicFramePr>
            <a:graphicFrameLocks noChangeAspect="1"/>
          </p:cNvGraphicFramePr>
          <p:nvPr/>
        </p:nvGraphicFramePr>
        <p:xfrm>
          <a:off x="0" y="0"/>
          <a:ext cx="914400" cy="596900"/>
        </p:xfrm>
        <a:graphic>
          <a:graphicData uri="http://schemas.openxmlformats.org/presentationml/2006/ole">
            <p:oleObj spid="_x0000_s391179" name="Equation" r:id="rId12" imgW="914400" imgH="596880" progId="">
              <p:embed/>
            </p:oleObj>
          </a:graphicData>
        </a:graphic>
      </p:graphicFrame>
      <p:pic>
        <p:nvPicPr>
          <p:cNvPr id="391180" name="Picture 12" descr="5-min">
            <a:hlinkClick r:id="" action="ppaction://customshow?id=0&amp;return=true" highlightClick="1"/>
          </p:cNvPr>
          <p:cNvPicPr>
            <a:picLocks noChangeAspect="1" noChangeArrowheads="1"/>
          </p:cNvPicPr>
          <p:nvPr/>
        </p:nvPicPr>
        <p:blipFill>
          <a:blip r:embed="rId13" cstate="print"/>
          <a:srcRect/>
          <a:stretch>
            <a:fillRect/>
          </a:stretch>
        </p:blipFill>
        <p:spPr bwMode="auto">
          <a:xfrm>
            <a:off x="2524125" y="6465888"/>
            <a:ext cx="1663700" cy="347662"/>
          </a:xfrm>
          <a:prstGeom prst="rect">
            <a:avLst/>
          </a:prstGeom>
          <a:noFill/>
        </p:spPr>
      </p:pic>
      <p:pic>
        <p:nvPicPr>
          <p:cNvPr id="391181" name="Picture 13" descr="stop sign 3"/>
          <p:cNvPicPr>
            <a:picLocks noChangeAspect="1" noChangeArrowheads="1"/>
          </p:cNvPicPr>
          <p:nvPr/>
        </p:nvPicPr>
        <p:blipFill>
          <a:blip r:embed="rId14" cstate="print"/>
          <a:srcRect/>
          <a:stretch>
            <a:fillRect/>
          </a:stretch>
        </p:blipFill>
        <p:spPr bwMode="invGray">
          <a:xfrm>
            <a:off x="7524750" y="5876925"/>
            <a:ext cx="1252538" cy="485775"/>
          </a:xfrm>
          <a:prstGeom prst="rect">
            <a:avLst/>
          </a:prstGeom>
          <a:noFill/>
        </p:spPr>
      </p:pic>
      <p:pic>
        <p:nvPicPr>
          <p:cNvPr id="391182" name="Picture 14" descr="9-1"/>
          <p:cNvPicPr>
            <a:picLocks noChangeAspect="1" noChangeArrowheads="1"/>
          </p:cNvPicPr>
          <p:nvPr/>
        </p:nvPicPr>
        <p:blipFill>
          <a:blip r:embed="rId15" cstate="print"/>
          <a:srcRect/>
          <a:stretch>
            <a:fillRect/>
          </a:stretch>
        </p:blipFill>
        <p:spPr bwMode="hidden">
          <a:xfrm>
            <a:off x="7212013" y="100013"/>
            <a:ext cx="1695450" cy="276225"/>
          </a:xfrm>
          <a:prstGeom prst="rect">
            <a:avLst/>
          </a:prstGeom>
          <a:noFill/>
        </p:spPr>
      </p:pic>
      <p:pic>
        <p:nvPicPr>
          <p:cNvPr id="391184" name="Picture 16" descr="example 1b"/>
          <p:cNvPicPr>
            <a:picLocks noChangeAspect="1" noChangeArrowheads="1"/>
          </p:cNvPicPr>
          <p:nvPr/>
        </p:nvPicPr>
        <p:blipFill>
          <a:blip r:embed="rId16" cstate="print"/>
          <a:srcRect/>
          <a:stretch>
            <a:fillRect/>
          </a:stretch>
        </p:blipFill>
        <p:spPr bwMode="auto">
          <a:xfrm>
            <a:off x="630238" y="739775"/>
            <a:ext cx="1938337" cy="476250"/>
          </a:xfrm>
          <a:prstGeom prst="rect">
            <a:avLst/>
          </a:prstGeom>
          <a:noFill/>
        </p:spPr>
      </p:pic>
      <p:sp>
        <p:nvSpPr>
          <p:cNvPr id="391185" name="Text Box 17"/>
          <p:cNvSpPr txBox="1">
            <a:spLocks noChangeArrowheads="1"/>
          </p:cNvSpPr>
          <p:nvPr/>
        </p:nvSpPr>
        <p:spPr bwMode="auto">
          <a:xfrm>
            <a:off x="615950" y="1233488"/>
            <a:ext cx="8372475" cy="476250"/>
          </a:xfrm>
          <a:prstGeom prst="rect">
            <a:avLst/>
          </a:prstGeom>
          <a:noFill/>
          <a:ln w="9525" algn="ctr">
            <a:noFill/>
            <a:miter lim="800000"/>
            <a:headEnd/>
            <a:tailEnd/>
          </a:ln>
          <a:effectLst/>
        </p:spPr>
        <p:txBody>
          <a:bodyPr>
            <a:spAutoFit/>
          </a:bodyPr>
          <a:lstStyle/>
          <a:p>
            <a:r>
              <a:rPr lang="en-US" b="1">
                <a:solidFill>
                  <a:srgbClr val="FFEB55"/>
                </a:solidFill>
              </a:rPr>
              <a:t>Factor </a:t>
            </a:r>
            <a:r>
              <a:rPr lang="en-US" sz="2800">
                <a:solidFill>
                  <a:srgbClr val="FFEB55"/>
                </a:solidFill>
                <a:latin typeface="Times New Roman" pitchFamily="18" charset="0"/>
              </a:rPr>
              <a:t>31</a:t>
            </a:r>
            <a:r>
              <a:rPr lang="en-US" b="1">
                <a:solidFill>
                  <a:srgbClr val="FFEB55"/>
                </a:solidFill>
              </a:rPr>
              <a:t>. Then classify it as </a:t>
            </a:r>
            <a:r>
              <a:rPr lang="en-US" b="1" i="1">
                <a:solidFill>
                  <a:srgbClr val="FFEB55"/>
                </a:solidFill>
              </a:rPr>
              <a:t>prime</a:t>
            </a:r>
            <a:r>
              <a:rPr lang="en-US" b="1">
                <a:solidFill>
                  <a:srgbClr val="FFEB55"/>
                </a:solidFill>
              </a:rPr>
              <a:t> or </a:t>
            </a:r>
            <a:r>
              <a:rPr lang="en-US" b="1" i="1">
                <a:solidFill>
                  <a:srgbClr val="FFEB55"/>
                </a:solidFill>
              </a:rPr>
              <a:t>composite</a:t>
            </a:r>
            <a:r>
              <a:rPr lang="en-US" b="1">
                <a:solidFill>
                  <a:srgbClr val="FFEB55"/>
                </a:solidFill>
              </a:rPr>
              <a:t>.</a:t>
            </a:r>
          </a:p>
        </p:txBody>
      </p:sp>
      <p:sp>
        <p:nvSpPr>
          <p:cNvPr id="391186" name="Text Box 18"/>
          <p:cNvSpPr txBox="1">
            <a:spLocks noChangeArrowheads="1"/>
          </p:cNvSpPr>
          <p:nvPr/>
        </p:nvSpPr>
        <p:spPr bwMode="auto">
          <a:xfrm>
            <a:off x="615950" y="2047875"/>
            <a:ext cx="7796213" cy="774700"/>
          </a:xfrm>
          <a:prstGeom prst="rect">
            <a:avLst/>
          </a:prstGeom>
          <a:noFill/>
          <a:ln w="9525" algn="ctr">
            <a:noFill/>
            <a:miter lim="800000"/>
            <a:headEnd/>
            <a:tailEnd/>
          </a:ln>
          <a:effectLst/>
        </p:spPr>
        <p:txBody>
          <a:bodyPr>
            <a:spAutoFit/>
          </a:bodyPr>
          <a:lstStyle/>
          <a:p>
            <a:pPr>
              <a:lnSpc>
                <a:spcPct val="80000"/>
              </a:lnSpc>
            </a:pPr>
            <a:r>
              <a:rPr lang="en-US"/>
              <a:t>The only whole</a:t>
            </a:r>
            <a:r>
              <a:rPr lang="en-US" sz="2800"/>
              <a:t> </a:t>
            </a:r>
            <a:r>
              <a:rPr lang="en-US"/>
              <a:t>numbers that can be multiplied together to get </a:t>
            </a:r>
            <a:r>
              <a:rPr lang="en-US" sz="2800">
                <a:latin typeface="Times New Roman" pitchFamily="18" charset="0"/>
              </a:rPr>
              <a:t>31</a:t>
            </a:r>
            <a:r>
              <a:rPr lang="en-US"/>
              <a:t> are </a:t>
            </a:r>
            <a:r>
              <a:rPr lang="en-US" sz="2800">
                <a:latin typeface="Times New Roman" pitchFamily="18" charset="0"/>
              </a:rPr>
              <a:t>1</a:t>
            </a:r>
            <a:r>
              <a:rPr lang="en-US"/>
              <a:t> and </a:t>
            </a:r>
            <a:r>
              <a:rPr lang="en-US" sz="2800">
                <a:latin typeface="Times New Roman" pitchFamily="18" charset="0"/>
              </a:rPr>
              <a:t>31</a:t>
            </a:r>
            <a:r>
              <a:rPr lang="en-US"/>
              <a:t>. </a:t>
            </a:r>
          </a:p>
        </p:txBody>
      </p:sp>
      <p:sp>
        <p:nvSpPr>
          <p:cNvPr id="391191" name="Text Box 23"/>
          <p:cNvSpPr txBox="1">
            <a:spLocks noChangeArrowheads="1"/>
          </p:cNvSpPr>
          <p:nvPr/>
        </p:nvSpPr>
        <p:spPr bwMode="invGray">
          <a:xfrm>
            <a:off x="619125" y="3160713"/>
            <a:ext cx="8407400" cy="498475"/>
          </a:xfrm>
          <a:prstGeom prst="rect">
            <a:avLst/>
          </a:prstGeom>
          <a:noFill/>
          <a:ln w="9525">
            <a:noFill/>
            <a:miter lim="800000"/>
            <a:headEnd/>
            <a:tailEnd/>
          </a:ln>
          <a:effectLst/>
        </p:spPr>
        <p:txBody>
          <a:bodyPr/>
          <a:lstStyle/>
          <a:p>
            <a:pPr>
              <a:lnSpc>
                <a:spcPct val="80000"/>
              </a:lnSpc>
              <a:spcBef>
                <a:spcPct val="20000"/>
              </a:spcBef>
              <a:tabLst>
                <a:tab pos="1371600" algn="l"/>
                <a:tab pos="5943600" algn="l"/>
              </a:tabLst>
            </a:pPr>
            <a:r>
              <a:rPr lang="en-US" b="1">
                <a:solidFill>
                  <a:srgbClr val="FFEB55"/>
                </a:solidFill>
              </a:rPr>
              <a:t>Answer:	</a:t>
            </a:r>
            <a:r>
              <a:rPr lang="en-US"/>
              <a:t>The factors of </a:t>
            </a:r>
            <a:r>
              <a:rPr lang="en-US" sz="2800">
                <a:latin typeface="Times New Roman" pitchFamily="18" charset="0"/>
              </a:rPr>
              <a:t>31</a:t>
            </a:r>
            <a:r>
              <a:rPr lang="en-US"/>
              <a:t> are </a:t>
            </a:r>
            <a:r>
              <a:rPr lang="en-US" sz="2800">
                <a:latin typeface="Times New Roman" pitchFamily="18" charset="0"/>
              </a:rPr>
              <a:t>1</a:t>
            </a:r>
            <a:r>
              <a:rPr lang="en-US"/>
              <a:t> and </a:t>
            </a:r>
            <a:r>
              <a:rPr lang="en-US" sz="2800">
                <a:latin typeface="Times New Roman" pitchFamily="18" charset="0"/>
              </a:rPr>
              <a:t>31</a:t>
            </a:r>
            <a:r>
              <a:rPr lang="en-US"/>
              <a:t>.</a:t>
            </a:r>
            <a:r>
              <a:rPr lang="en-US" b="1">
                <a:solidFill>
                  <a:srgbClr val="FFEB55"/>
                </a:solidFill>
              </a:rPr>
              <a:t> </a:t>
            </a:r>
            <a:r>
              <a:rPr lang="en-US"/>
              <a:t>Since the </a:t>
            </a:r>
            <a:br>
              <a:rPr lang="en-US"/>
            </a:br>
            <a:r>
              <a:rPr lang="en-US"/>
              <a:t>	only factors of </a:t>
            </a:r>
            <a:r>
              <a:rPr lang="en-US" sz="2800">
                <a:latin typeface="Times New Roman" pitchFamily="18" charset="0"/>
              </a:rPr>
              <a:t>31 </a:t>
            </a:r>
            <a:r>
              <a:rPr lang="en-US"/>
              <a:t>are</a:t>
            </a:r>
            <a:r>
              <a:rPr lang="en-US" sz="2800">
                <a:latin typeface="Times New Roman" pitchFamily="18" charset="0"/>
              </a:rPr>
              <a:t> 1 </a:t>
            </a:r>
            <a:r>
              <a:rPr lang="en-US"/>
              <a:t>and itself,</a:t>
            </a:r>
            <a:r>
              <a:rPr lang="en-US" sz="2800">
                <a:latin typeface="Times New Roman" pitchFamily="18" charset="0"/>
              </a:rPr>
              <a:t> 31 </a:t>
            </a:r>
            <a:r>
              <a:rPr lang="en-US"/>
              <a:t>is a </a:t>
            </a:r>
            <a:br>
              <a:rPr lang="en-US"/>
            </a:br>
            <a:r>
              <a:rPr lang="en-US"/>
              <a:t>	prime number.</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91184"/>
                                        </p:tgtEl>
                                        <p:attrNameLst>
                                          <p:attrName>style.visibility</p:attrName>
                                        </p:attrNameLst>
                                      </p:cBhvr>
                                      <p:to>
                                        <p:strVal val="visible"/>
                                      </p:to>
                                    </p:set>
                                    <p:animEffect transition="in" filter="barn(outVertical)">
                                      <p:cBhvr>
                                        <p:cTn id="7" dur="500"/>
                                        <p:tgtEl>
                                          <p:spTgt spid="39118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1185"/>
                                        </p:tgtEl>
                                        <p:attrNameLst>
                                          <p:attrName>style.visibility</p:attrName>
                                        </p:attrNameLst>
                                      </p:cBhvr>
                                      <p:to>
                                        <p:strVal val="visible"/>
                                      </p:to>
                                    </p:set>
                                    <p:animEffect transition="in" filter="wipe(left)">
                                      <p:cBhvr>
                                        <p:cTn id="11" dur="500"/>
                                        <p:tgtEl>
                                          <p:spTgt spid="39118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1186"/>
                                        </p:tgtEl>
                                        <p:attrNameLst>
                                          <p:attrName>style.visibility</p:attrName>
                                        </p:attrNameLst>
                                      </p:cBhvr>
                                      <p:to>
                                        <p:strVal val="visible"/>
                                      </p:to>
                                    </p:set>
                                    <p:animEffect transition="in" filter="wipe(left)">
                                      <p:cBhvr>
                                        <p:cTn id="16" dur="500"/>
                                        <p:tgtEl>
                                          <p:spTgt spid="39118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1191"/>
                                        </p:tgtEl>
                                        <p:attrNameLst>
                                          <p:attrName>style.visibility</p:attrName>
                                        </p:attrNameLst>
                                      </p:cBhvr>
                                      <p:to>
                                        <p:strVal val="visible"/>
                                      </p:to>
                                    </p:set>
                                    <p:animEffect transition="in" filter="wipe(left)">
                                      <p:cBhvr>
                                        <p:cTn id="21" dur="500"/>
                                        <p:tgtEl>
                                          <p:spTgt spid="391191"/>
                                        </p:tgtEl>
                                      </p:cBhvr>
                                    </p:animEffect>
                                  </p:childTnLst>
                                </p:cTn>
                              </p:par>
                            </p:childTnLst>
                          </p:cTn>
                        </p:par>
                        <p:par>
                          <p:cTn id="22" fill="hold">
                            <p:stCondLst>
                              <p:cond delay="500"/>
                            </p:stCondLst>
                            <p:childTnLst>
                              <p:par>
                                <p:cTn id="23" presetID="4" presetClass="entr" presetSubtype="32" fill="hold" nodeType="afterEffect">
                                  <p:stCondLst>
                                    <p:cond delay="0"/>
                                  </p:stCondLst>
                                  <p:childTnLst>
                                    <p:set>
                                      <p:cBhvr>
                                        <p:cTn id="24" dur="1" fill="hold">
                                          <p:stCondLst>
                                            <p:cond delay="0"/>
                                          </p:stCondLst>
                                        </p:cTn>
                                        <p:tgtEl>
                                          <p:spTgt spid="391181"/>
                                        </p:tgtEl>
                                        <p:attrNameLst>
                                          <p:attrName>style.visibility</p:attrName>
                                        </p:attrNameLst>
                                      </p:cBhvr>
                                      <p:to>
                                        <p:strVal val="visible"/>
                                      </p:to>
                                    </p:set>
                                    <p:animEffect transition="in" filter="box(out)">
                                      <p:cBhvr>
                                        <p:cTn id="25" dur="500"/>
                                        <p:tgtEl>
                                          <p:spTgt spid="391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85" grpId="0" autoUpdateAnimBg="0"/>
      <p:bldP spid="391186" grpId="0" autoUpdateAnimBg="0"/>
      <p:bldP spid="39119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ICTUREPATH" val="P:\Algebra 1\graphics\equations\03-01"/>
</p:tagLst>
</file>

<file path=ppt/theme/theme1.xml><?xml version="1.0" encoding="utf-8"?>
<a:theme xmlns:a="http://schemas.openxmlformats.org/drawingml/2006/main" name="Default Design">
  <a:themeElements>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66CC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20000"/>
          </a:spcAft>
          <a:buClr>
            <a:srgbClr val="FFFFFF"/>
          </a:buClr>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20000"/>
          </a:spcAft>
          <a:buClr>
            <a:srgbClr val="FFFFFF"/>
          </a:buClr>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66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12259</TotalTime>
  <Words>1300</Words>
  <Application>Microsoft Office PowerPoint</Application>
  <PresentationFormat>On-screen Show (4:3)</PresentationFormat>
  <Paragraphs>546</Paragraphs>
  <Slides>47</Slides>
  <Notes>47</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47</vt:i4>
      </vt:variant>
      <vt:variant>
        <vt:lpstr>Custom Shows</vt:lpstr>
      </vt:variant>
      <vt:variant>
        <vt:i4>10</vt:i4>
      </vt:variant>
    </vt:vector>
  </HeadingPairs>
  <TitlesOfParts>
    <vt:vector size="59" baseType="lpstr">
      <vt:lpstr>Default Design</vt:lpstr>
      <vt:lpstr>Equation</vt:lpstr>
      <vt:lpstr>Factoring with GCF Factoring with Distributive Property</vt:lpstr>
      <vt:lpstr>Sieve of Erastosthenes  Handout</vt:lpstr>
      <vt:lpstr>Finding Prime Numbers</vt:lpstr>
      <vt:lpstr>Finding Prime Numbers</vt:lpstr>
      <vt:lpstr>Finding Prime Numbers</vt:lpstr>
      <vt:lpstr>Finding Prime Numbers</vt:lpstr>
      <vt:lpstr>Factoring a monomial</vt:lpstr>
      <vt:lpstr>Example 1-1a</vt:lpstr>
      <vt:lpstr>Example 1-1a</vt:lpstr>
      <vt:lpstr>Example 1-1b</vt:lpstr>
      <vt:lpstr>Factoring Methods</vt:lpstr>
      <vt:lpstr>Example 1-2a</vt:lpstr>
      <vt:lpstr>Example 1-2a</vt:lpstr>
      <vt:lpstr>Example 1-2b</vt:lpstr>
      <vt:lpstr>Prime Factorization</vt:lpstr>
      <vt:lpstr>Example 1-3a</vt:lpstr>
      <vt:lpstr>Example 1-3b</vt:lpstr>
      <vt:lpstr>Prime Factorization</vt:lpstr>
      <vt:lpstr>Example 1-4a</vt:lpstr>
      <vt:lpstr>Example 1-4a</vt:lpstr>
      <vt:lpstr>Example 1-4b</vt:lpstr>
      <vt:lpstr>Slide 22</vt:lpstr>
      <vt:lpstr>Example 1-5a</vt:lpstr>
      <vt:lpstr>Example 1-5a</vt:lpstr>
      <vt:lpstr>Example 1-5b</vt:lpstr>
      <vt:lpstr>Example 1-6a</vt:lpstr>
      <vt:lpstr>Example 1-6a</vt:lpstr>
      <vt:lpstr>Example 1-6b</vt:lpstr>
      <vt:lpstr>Slide 29</vt:lpstr>
      <vt:lpstr>Example 2-1a</vt:lpstr>
      <vt:lpstr>Example 2-1a</vt:lpstr>
      <vt:lpstr>Example 2-1a</vt:lpstr>
      <vt:lpstr>Example 2-1b</vt:lpstr>
      <vt:lpstr>Slide 34</vt:lpstr>
      <vt:lpstr>Example 2-2a</vt:lpstr>
      <vt:lpstr>Slide 36</vt:lpstr>
      <vt:lpstr>Example 2-2b</vt:lpstr>
      <vt:lpstr>Example 2-3a</vt:lpstr>
      <vt:lpstr>Example 2-3b</vt:lpstr>
      <vt:lpstr>Slide 40</vt:lpstr>
      <vt:lpstr>Example 2-4a</vt:lpstr>
      <vt:lpstr>Example 2-4a</vt:lpstr>
      <vt:lpstr>Example 2-4b</vt:lpstr>
      <vt:lpstr>Example 2-5a</vt:lpstr>
      <vt:lpstr>Example 2-5a</vt:lpstr>
      <vt:lpstr>Example 2-5b</vt:lpstr>
      <vt:lpstr>Homework</vt:lpstr>
      <vt:lpstr>transparency 1</vt:lpstr>
      <vt:lpstr>transparency 2</vt:lpstr>
      <vt:lpstr>transparency 3</vt:lpstr>
      <vt:lpstr>transparency 4</vt:lpstr>
      <vt:lpstr>transparency 5</vt:lpstr>
      <vt:lpstr>transparency 6</vt:lpstr>
      <vt:lpstr>transparency 7</vt:lpstr>
      <vt:lpstr>transparency 8</vt:lpstr>
      <vt:lpstr>transparency 9</vt:lpstr>
      <vt:lpstr>dotcom</vt:lpstr>
    </vt:vector>
  </TitlesOfParts>
  <Company>FSCreations,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Chalkboard</dc:title>
  <dc:subject>Algebra 1</dc:subject>
  <dc:creator>Glencoe/McGraw-Hill, Inc.</dc:creator>
  <cp:lastModifiedBy>Jeff Fronius</cp:lastModifiedBy>
  <cp:revision>268</cp:revision>
  <dcterms:created xsi:type="dcterms:W3CDTF">2002-01-18T18:33:30Z</dcterms:created>
  <dcterms:modified xsi:type="dcterms:W3CDTF">2011-02-15T01:07:28Z</dcterms:modified>
</cp:coreProperties>
</file>