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563" r:id="rId2"/>
    <p:sldId id="565" r:id="rId3"/>
    <p:sldId id="564" r:id="rId4"/>
    <p:sldId id="268" r:id="rId5"/>
    <p:sldId id="552" r:id="rId6"/>
    <p:sldId id="554" r:id="rId7"/>
    <p:sldId id="270" r:id="rId8"/>
    <p:sldId id="555" r:id="rId9"/>
    <p:sldId id="271" r:id="rId10"/>
    <p:sldId id="553" r:id="rId11"/>
    <p:sldId id="274" r:id="rId12"/>
    <p:sldId id="275" r:id="rId13"/>
    <p:sldId id="556" r:id="rId14"/>
    <p:sldId id="276" r:id="rId15"/>
    <p:sldId id="277" r:id="rId16"/>
    <p:sldId id="279" r:id="rId17"/>
    <p:sldId id="280" r:id="rId18"/>
    <p:sldId id="557" r:id="rId19"/>
    <p:sldId id="281" r:id="rId20"/>
    <p:sldId id="579" r:id="rId21"/>
  </p:sldIdLst>
  <p:sldSz cx="9144000" cy="6858000" type="screen4x3"/>
  <p:notesSz cx="6858000" cy="9144000"/>
  <p:custShowLst>
    <p:custShow name="transparency 1" id="0">
      <p:sldLst/>
    </p:custShow>
    <p:custShow name="transparency 2" id="1">
      <p:sldLst/>
    </p:custShow>
    <p:custShow name="transparency 3" id="2">
      <p:sldLst/>
    </p:custShow>
    <p:custShow name="transparency 4" id="3">
      <p:sldLst/>
    </p:custShow>
    <p:custShow name="transparency 5" id="4">
      <p:sldLst/>
    </p:custShow>
    <p:custShow name="transparency 6" id="5">
      <p:sldLst/>
    </p:custShow>
    <p:custShow name="transparency 7" id="6">
      <p:sldLst/>
    </p:custShow>
    <p:custShow name="transparency 8" id="7">
      <p:sldLst/>
    </p:custShow>
    <p:custShow name="transparency 9" id="8">
      <p:sldLst/>
    </p:custShow>
    <p:custShow name="dotcom" id="9">
      <p:sldLst/>
    </p:custShow>
    <p:custShow name="Help" id="10">
      <p:sldLst/>
    </p:custShow>
  </p:custShowLst>
  <p:custDataLst>
    <p:tags r:id="rId23"/>
  </p:custDataLst>
  <p:defaultTextStyle>
    <a:defPPr>
      <a:defRPr lang="en-US"/>
    </a:defPPr>
    <a:lvl1pPr algn="l" rtl="0" fontAlgn="base">
      <a:lnSpc>
        <a:spcPct val="90000"/>
      </a:lnSpc>
      <a:spcBef>
        <a:spcPct val="50000"/>
      </a:spcBef>
      <a:spcAft>
        <a:spcPct val="20000"/>
      </a:spcAft>
      <a:buClr>
        <a:srgbClr val="FFFFFF"/>
      </a:buClr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50000"/>
      </a:spcBef>
      <a:spcAft>
        <a:spcPct val="20000"/>
      </a:spcAft>
      <a:buClr>
        <a:srgbClr val="FFFFFF"/>
      </a:buClr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50000"/>
      </a:spcBef>
      <a:spcAft>
        <a:spcPct val="20000"/>
      </a:spcAft>
      <a:buClr>
        <a:srgbClr val="FFFFFF"/>
      </a:buClr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50000"/>
      </a:spcBef>
      <a:spcAft>
        <a:spcPct val="20000"/>
      </a:spcAft>
      <a:buClr>
        <a:srgbClr val="FFFFFF"/>
      </a:buClr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50000"/>
      </a:spcBef>
      <a:spcAft>
        <a:spcPct val="20000"/>
      </a:spcAft>
      <a:buClr>
        <a:srgbClr val="FFFFFF"/>
      </a:buClr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CCFF"/>
    <a:srgbClr val="00006E"/>
    <a:srgbClr val="00FF00"/>
    <a:srgbClr val="FFCCFF"/>
    <a:srgbClr val="00CCFF"/>
    <a:srgbClr val="FF9900"/>
    <a:srgbClr val="FFEB55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1" autoAdjust="0"/>
    <p:restoredTop sz="94613" autoAdjust="0"/>
  </p:normalViewPr>
  <p:slideViewPr>
    <p:cSldViewPr>
      <p:cViewPr>
        <p:scale>
          <a:sx n="80" d="100"/>
          <a:sy n="80" d="100"/>
        </p:scale>
        <p:origin x="-2022" y="-576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7345998-6A9E-4EA7-80AC-6C6B45484681}" type="datetimeFigureOut">
              <a:rPr lang="en-US"/>
              <a:pPr>
                <a:defRPr/>
              </a:pPr>
              <a:t>4/16/2011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6D34C6B-D908-4A51-B5BB-CACFACCF2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34C6B-D908-4A51-B5BB-CACFACCF26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53640-489B-48FC-AA92-34383A1B5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02603-DA72-49D8-BFA4-3B603FDB5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60855-D9A7-4309-BB42-C40F7040C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D7F4A-B30D-4A54-803D-7FB81245F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313C3-5D5B-4988-B0E6-4D41403FE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73A20-1DCF-4D30-8772-CC8E48604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CEA76-6C0D-46E0-AEF2-05D80F7E4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F97E8-A137-48D5-82F9-D9B207B87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1BBFA-714F-44B7-BBDE-7F141162D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F7B71-9646-4BF4-8D34-085274C69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BDDBB-AF0E-4466-9814-AFB09877A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9" descr="ch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 sz="1400" smtClean="0"/>
            </a:lvl1pPr>
          </a:lstStyle>
          <a:p>
            <a:pPr>
              <a:defRPr/>
            </a:pPr>
            <a:fld id="{9B0E7212-7416-4D3F-87F1-ED614E106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80" name="Picture 18" descr="extra examples">
            <a:hlinkClick r:id="" action="ppaction://customshow?id=9&amp;return=true" highlightClick="1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1850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20.png"/><Relationship Id="rId3" Type="http://schemas.openxmlformats.org/officeDocument/2006/relationships/image" Target="../media/image25.png"/><Relationship Id="rId7" Type="http://schemas.openxmlformats.org/officeDocument/2006/relationships/image" Target="../media/image7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1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image" Target="../media/image20.png"/><Relationship Id="rId5" Type="http://schemas.openxmlformats.org/officeDocument/2006/relationships/image" Target="../media/image6.png"/><Relationship Id="rId15" Type="http://schemas.openxmlformats.org/officeDocument/2006/relationships/image" Target="../media/image9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1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36.png"/><Relationship Id="rId18" Type="http://schemas.openxmlformats.org/officeDocument/2006/relationships/image" Target="../media/image40.png"/><Relationship Id="rId3" Type="http://schemas.openxmlformats.org/officeDocument/2006/relationships/image" Target="../media/image34.png"/><Relationship Id="rId21" Type="http://schemas.openxmlformats.org/officeDocument/2006/relationships/image" Target="../media/image42.png"/><Relationship Id="rId7" Type="http://schemas.openxmlformats.org/officeDocument/2006/relationships/image" Target="../media/image7.png"/><Relationship Id="rId12" Type="http://schemas.openxmlformats.org/officeDocument/2006/relationships/image" Target="../media/image35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39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38.png"/><Relationship Id="rId10" Type="http://schemas.openxmlformats.org/officeDocument/2006/relationships/image" Target="../media/image11.png"/><Relationship Id="rId19" Type="http://schemas.openxmlformats.org/officeDocument/2006/relationships/image" Target="../media/image41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14" Type="http://schemas.openxmlformats.org/officeDocument/2006/relationships/image" Target="../media/image37.png"/><Relationship Id="rId22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45.png"/><Relationship Id="rId18" Type="http://schemas.openxmlformats.org/officeDocument/2006/relationships/image" Target="../media/image20.png"/><Relationship Id="rId3" Type="http://schemas.openxmlformats.org/officeDocument/2006/relationships/image" Target="../media/image34.png"/><Relationship Id="rId7" Type="http://schemas.openxmlformats.org/officeDocument/2006/relationships/image" Target="../media/image7.png"/><Relationship Id="rId12" Type="http://schemas.openxmlformats.org/officeDocument/2006/relationships/image" Target="../media/image44.png"/><Relationship Id="rId17" Type="http://schemas.openxmlformats.org/officeDocument/2006/relationships/image" Target="../media/image48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47.png"/><Relationship Id="rId10" Type="http://schemas.openxmlformats.org/officeDocument/2006/relationships/image" Target="../media/image11.png"/><Relationship Id="rId19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14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49.png"/><Relationship Id="rId3" Type="http://schemas.openxmlformats.org/officeDocument/2006/relationships/image" Target="../media/image2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image" Target="../media/image20.png"/><Relationship Id="rId5" Type="http://schemas.openxmlformats.org/officeDocument/2006/relationships/image" Target="../media/image6.png"/><Relationship Id="rId15" Type="http://schemas.openxmlformats.org/officeDocument/2006/relationships/image" Target="../media/image9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14" Type="http://schemas.openxmlformats.org/officeDocument/2006/relationships/image" Target="../media/image5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5.png"/><Relationship Id="rId21" Type="http://schemas.openxmlformats.org/officeDocument/2006/relationships/image" Target="../media/image9.png"/><Relationship Id="rId7" Type="http://schemas.openxmlformats.org/officeDocument/2006/relationships/slide" Target="slide3.xml"/><Relationship Id="rId12" Type="http://schemas.openxmlformats.org/officeDocument/2006/relationships/image" Target="../media/image12.png"/><Relationship Id="rId17" Type="http://schemas.openxmlformats.org/officeDocument/2006/relationships/image" Target="../media/image56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55.png"/><Relationship Id="rId20" Type="http://schemas.openxmlformats.org/officeDocument/2006/relationships/image" Target="../media/image5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20.png"/><Relationship Id="rId5" Type="http://schemas.openxmlformats.org/officeDocument/2006/relationships/slide" Target="slide4.xml"/><Relationship Id="rId15" Type="http://schemas.openxmlformats.org/officeDocument/2006/relationships/image" Target="../media/image54.png"/><Relationship Id="rId10" Type="http://schemas.openxmlformats.org/officeDocument/2006/relationships/image" Target="../media/image11.png"/><Relationship Id="rId19" Type="http://schemas.openxmlformats.org/officeDocument/2006/relationships/image" Target="../media/image58.png"/><Relationship Id="rId4" Type="http://schemas.openxmlformats.org/officeDocument/2006/relationships/image" Target="../media/image6.png"/><Relationship Id="rId9" Type="http://schemas.openxmlformats.org/officeDocument/2006/relationships/image" Target="../media/image51.png"/><Relationship Id="rId14" Type="http://schemas.openxmlformats.org/officeDocument/2006/relationships/image" Target="../media/image5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60.png"/><Relationship Id="rId3" Type="http://schemas.openxmlformats.org/officeDocument/2006/relationships/image" Target="../media/image2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image" Target="../media/image20.png"/><Relationship Id="rId5" Type="http://schemas.openxmlformats.org/officeDocument/2006/relationships/image" Target="../media/image6.png"/><Relationship Id="rId15" Type="http://schemas.openxmlformats.org/officeDocument/2006/relationships/image" Target="../media/image9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14" Type="http://schemas.openxmlformats.org/officeDocument/2006/relationships/image" Target="../media/image6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64.png"/><Relationship Id="rId3" Type="http://schemas.openxmlformats.org/officeDocument/2006/relationships/image" Target="../media/image62.png"/><Relationship Id="rId7" Type="http://schemas.openxmlformats.org/officeDocument/2006/relationships/slide" Target="slide4.xml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4.png"/><Relationship Id="rId10" Type="http://schemas.openxmlformats.org/officeDocument/2006/relationships/image" Target="../media/image8.png"/><Relationship Id="rId4" Type="http://schemas.openxmlformats.org/officeDocument/2006/relationships/image" Target="../media/image63.png"/><Relationship Id="rId9" Type="http://schemas.openxmlformats.org/officeDocument/2006/relationships/slide" Target="slide3.xml"/><Relationship Id="rId14" Type="http://schemas.openxmlformats.org/officeDocument/2006/relationships/image" Target="../media/image6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67.png"/><Relationship Id="rId18" Type="http://schemas.openxmlformats.org/officeDocument/2006/relationships/image" Target="../media/image9.png"/><Relationship Id="rId3" Type="http://schemas.openxmlformats.org/officeDocument/2006/relationships/image" Target="../media/image63.png"/><Relationship Id="rId7" Type="http://schemas.openxmlformats.org/officeDocument/2006/relationships/image" Target="../media/image7.png"/><Relationship Id="rId12" Type="http://schemas.openxmlformats.org/officeDocument/2006/relationships/image" Target="../media/image66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69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14" Type="http://schemas.openxmlformats.org/officeDocument/2006/relationships/image" Target="../media/image6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62.png"/><Relationship Id="rId3" Type="http://schemas.openxmlformats.org/officeDocument/2006/relationships/image" Target="../media/image2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image" Target="../media/image20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slide" Target="slide4.xml"/><Relationship Id="rId11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png"/><Relationship Id="rId1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slide" Target="slide3.xml"/><Relationship Id="rId12" Type="http://schemas.openxmlformats.org/officeDocument/2006/relationships/image" Target="../media/image15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slide" Target="slide4.xml"/><Relationship Id="rId15" Type="http://schemas.openxmlformats.org/officeDocument/2006/relationships/image" Target="../media/image18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1.png"/><Relationship Id="rId3" Type="http://schemas.openxmlformats.org/officeDocument/2006/relationships/image" Target="../media/image5.png"/><Relationship Id="rId7" Type="http://schemas.openxmlformats.org/officeDocument/2006/relationships/slide" Target="slide3.xml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20.png"/><Relationship Id="rId5" Type="http://schemas.openxmlformats.org/officeDocument/2006/relationships/slide" Target="slide4.xml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Relationship Id="rId1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23.png"/><Relationship Id="rId3" Type="http://schemas.openxmlformats.org/officeDocument/2006/relationships/image" Target="../media/image22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1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24.png"/><Relationship Id="rId3" Type="http://schemas.openxmlformats.org/officeDocument/2006/relationships/image" Target="../media/image2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image" Target="../media/image20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1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27.png"/><Relationship Id="rId18" Type="http://schemas.openxmlformats.org/officeDocument/2006/relationships/image" Target="../media/image9.png"/><Relationship Id="rId3" Type="http://schemas.openxmlformats.org/officeDocument/2006/relationships/image" Target="../media/image25.png"/><Relationship Id="rId7" Type="http://schemas.openxmlformats.org/officeDocument/2006/relationships/image" Target="../media/image7.png"/><Relationship Id="rId12" Type="http://schemas.openxmlformats.org/officeDocument/2006/relationships/image" Target="../media/image26.png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29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Inverse Variation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1-2b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2293" name="Picture 6" descr="exampl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8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9" descr="secstart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0" descr="home">
            <a:hlinkClick r:id="rId8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2" descr="5-min">
            <a:hlinkClick r:id="" action="ppaction://customshow?id=0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4" descr="12-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5784" name="Group 216"/>
          <p:cNvGraphicFramePr>
            <a:graphicFrameLocks noGrp="1"/>
          </p:cNvGraphicFramePr>
          <p:nvPr/>
        </p:nvGraphicFramePr>
        <p:xfrm>
          <a:off x="760413" y="1935163"/>
          <a:ext cx="2851150" cy="3657600"/>
        </p:xfrm>
        <a:graphic>
          <a:graphicData uri="http://schemas.openxmlformats.org/drawingml/2006/table">
            <a:tbl>
              <a:tblPr/>
              <a:tblGrid>
                <a:gridCol w="1355725"/>
                <a:gridCol w="1495425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r"/>
                          <a:tab pos="400050" algn="l"/>
                          <a:tab pos="1428750" algn="l"/>
                        </a:tabLst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r"/>
                          <a:tab pos="400050" algn="l"/>
                          <a:tab pos="1428750" algn="l"/>
                        </a:tabLst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r"/>
                          <a:tab pos="400050" algn="l"/>
                          <a:tab pos="142875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r"/>
                          <a:tab pos="400050" algn="l"/>
                          <a:tab pos="142875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r"/>
                          <a:tab pos="400050" algn="l"/>
                          <a:tab pos="142875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r"/>
                          <a:tab pos="400050" algn="l"/>
                          <a:tab pos="142875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r"/>
                          <a:tab pos="400050" algn="l"/>
                          <a:tab pos="142875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r"/>
                          <a:tab pos="400050" algn="l"/>
                          <a:tab pos="142875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r"/>
                          <a:tab pos="400050" algn="l"/>
                          <a:tab pos="142875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r"/>
                          <a:tab pos="400050" algn="l"/>
                          <a:tab pos="14287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undefined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r"/>
                          <a:tab pos="400050" algn="l"/>
                          <a:tab pos="142875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r"/>
                          <a:tab pos="400050" algn="l"/>
                          <a:tab pos="142875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r"/>
                          <a:tab pos="400050" algn="l"/>
                          <a:tab pos="142875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r"/>
                          <a:tab pos="400050" algn="l"/>
                          <a:tab pos="142875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r"/>
                          <a:tab pos="400050" algn="l"/>
                          <a:tab pos="142875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r"/>
                          <a:tab pos="400050" algn="l"/>
                          <a:tab pos="142875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65787" name="Picture 219" descr="ex0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4610100" y="2198688"/>
            <a:ext cx="3487738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5789" name="Picture 221" descr="stop sign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5791" name="Text Box 223"/>
          <p:cNvSpPr txBox="1">
            <a:spLocks noChangeArrowheads="1"/>
          </p:cNvSpPr>
          <p:nvPr/>
        </p:nvSpPr>
        <p:spPr bwMode="auto">
          <a:xfrm>
            <a:off x="615950" y="1244600"/>
            <a:ext cx="7726363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Choose values for </a:t>
            </a:r>
            <a:r>
              <a:rPr lang="en-US" sz="2800" i="1">
                <a:latin typeface="Times New Roman" pitchFamily="18" charset="0"/>
              </a:rPr>
              <a:t>x</a:t>
            </a:r>
            <a:r>
              <a:rPr lang="en-US"/>
              <a:t> and </a:t>
            </a:r>
            <a:r>
              <a:rPr lang="en-US" sz="2800" i="1">
                <a:latin typeface="Times New Roman" pitchFamily="18" charset="0"/>
              </a:rPr>
              <a:t>y</a:t>
            </a:r>
            <a:r>
              <a:rPr lang="en-US"/>
              <a:t> whose product is </a:t>
            </a:r>
            <a:r>
              <a:rPr lang="en-US" sz="2800">
                <a:latin typeface="Times New Roman" pitchFamily="18" charset="0"/>
              </a:rPr>
              <a:t>4</a:t>
            </a:r>
            <a:r>
              <a:rPr lang="en-US"/>
              <a:t>.</a:t>
            </a:r>
          </a:p>
        </p:txBody>
      </p:sp>
      <p:pic>
        <p:nvPicPr>
          <p:cNvPr id="12332" name="Picture 224" descr="help">
            <a:hlinkClick r:id="" action="ppaction://customshow?id=10&amp;return=true" highlightClick="1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6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6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79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1-2c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4616" name="Picture 40" descr="your tu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6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66" descr="secstart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67" descr="home">
            <a:hlinkClick r:id="rId8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82" descr="5-min">
            <a:hlinkClick r:id="" action="ppaction://customshow?id=0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61" name="Picture 85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86" descr="12-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69" name="Text Box 93"/>
          <p:cNvSpPr txBox="1">
            <a:spLocks noChangeArrowheads="1"/>
          </p:cNvSpPr>
          <p:nvPr/>
        </p:nvSpPr>
        <p:spPr bwMode="auto">
          <a:xfrm>
            <a:off x="606425" y="2355850"/>
            <a:ext cx="16891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EB55"/>
                </a:solidFill>
              </a:rPr>
              <a:t>Answer:</a:t>
            </a:r>
          </a:p>
        </p:txBody>
      </p:sp>
      <p:pic>
        <p:nvPicPr>
          <p:cNvPr id="24670" name="Picture 94" descr="yt0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2036763" y="2411413"/>
            <a:ext cx="3783012" cy="380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615950" y="1277938"/>
            <a:ext cx="8110538" cy="860425"/>
            <a:chOff x="388" y="805"/>
            <a:chExt cx="5109" cy="542"/>
          </a:xfrm>
        </p:grpSpPr>
        <p:sp>
          <p:nvSpPr>
            <p:cNvPr id="13329" name="Text Box 97"/>
            <p:cNvSpPr txBox="1">
              <a:spLocks noChangeArrowheads="1"/>
            </p:cNvSpPr>
            <p:nvPr/>
          </p:nvSpPr>
          <p:spPr bwMode="auto">
            <a:xfrm>
              <a:off x="388" y="805"/>
              <a:ext cx="5109" cy="5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EB55"/>
                  </a:solidFill>
                </a:rPr>
                <a:t>Graph an inverse variation in which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y </a:t>
              </a:r>
              <a:r>
                <a:rPr lang="en-US" b="1">
                  <a:solidFill>
                    <a:srgbClr val="FFEB55"/>
                  </a:solidFill>
                </a:rPr>
                <a:t>varies inversely as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x</a:t>
              </a:r>
              <a:r>
                <a:rPr lang="en-US" b="1">
                  <a:solidFill>
                    <a:srgbClr val="FFEB55"/>
                  </a:solidFill>
                </a:rPr>
                <a:t> and</a:t>
              </a:r>
            </a:p>
          </p:txBody>
        </p:sp>
        <p:pic>
          <p:nvPicPr>
            <p:cNvPr id="13330" name="Picture 96" descr="12-01-08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1247" y="1110"/>
              <a:ext cx="1543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328" name="Picture 100" descr="help">
            <a:hlinkClick r:id="" action="ppaction://customshow?id=10&amp;return=true" highlightClick="1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4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6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1-3a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5641" name="Picture 41" descr="exampl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80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1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82" descr="secstart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83" descr="home">
            <a:hlinkClick r:id="rId8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05" descr="5-min">
            <a:hlinkClick r:id="" action="ppaction://customshow?id=0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09" descr="12-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9"/>
          <p:cNvGrpSpPr>
            <a:grpSpLocks/>
          </p:cNvGrpSpPr>
          <p:nvPr/>
        </p:nvGrpSpPr>
        <p:grpSpPr bwMode="auto">
          <a:xfrm>
            <a:off x="712788" y="2257425"/>
            <a:ext cx="5962650" cy="393700"/>
            <a:chOff x="449" y="1422"/>
            <a:chExt cx="3756" cy="248"/>
          </a:xfrm>
        </p:grpSpPr>
        <p:pic>
          <p:nvPicPr>
            <p:cNvPr id="14372" name="Picture 114" descr="12-01-19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invGray">
            <a:xfrm>
              <a:off x="449" y="1423"/>
              <a:ext cx="2643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3" name="Picture 115" descr="12-01-20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3163" y="1422"/>
              <a:ext cx="1042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716" name="Text Box 116"/>
          <p:cNvSpPr txBox="1">
            <a:spLocks noChangeArrowheads="1"/>
          </p:cNvSpPr>
          <p:nvPr/>
        </p:nvSpPr>
        <p:spPr bwMode="auto">
          <a:xfrm>
            <a:off x="606425" y="2878138"/>
            <a:ext cx="714375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543050" algn="l"/>
              </a:tabLst>
            </a:pPr>
            <a:r>
              <a:rPr lang="en-US" b="1">
                <a:solidFill>
                  <a:schemeClr val="folHlink"/>
                </a:solidFill>
              </a:rPr>
              <a:t>Method 1</a:t>
            </a:r>
            <a:r>
              <a:rPr lang="en-US"/>
              <a:t>	Use the product rule.</a:t>
            </a:r>
          </a:p>
        </p:txBody>
      </p:sp>
      <p:grpSp>
        <p:nvGrpSpPr>
          <p:cNvPr id="3" name="Group 125"/>
          <p:cNvGrpSpPr>
            <a:grpSpLocks/>
          </p:cNvGrpSpPr>
          <p:nvPr/>
        </p:nvGrpSpPr>
        <p:grpSpPr bwMode="auto">
          <a:xfrm>
            <a:off x="769938" y="3505200"/>
            <a:ext cx="7834312" cy="420688"/>
            <a:chOff x="485" y="2208"/>
            <a:chExt cx="4935" cy="265"/>
          </a:xfrm>
        </p:grpSpPr>
        <p:pic>
          <p:nvPicPr>
            <p:cNvPr id="14370" name="Picture 117" descr="12-01-21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485" y="2222"/>
              <a:ext cx="95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71" name="Text Box 121"/>
            <p:cNvSpPr txBox="1">
              <a:spLocks noChangeArrowheads="1"/>
            </p:cNvSpPr>
            <p:nvPr/>
          </p:nvSpPr>
          <p:spPr bwMode="invGray">
            <a:xfrm>
              <a:off x="2203" y="2208"/>
              <a:ext cx="3217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Product rule for inverse variations</a:t>
              </a:r>
            </a:p>
          </p:txBody>
        </p:sp>
      </p:grp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908050" y="4765675"/>
            <a:ext cx="7696200" cy="804863"/>
            <a:chOff x="572" y="3002"/>
            <a:chExt cx="4848" cy="507"/>
          </a:xfrm>
        </p:grpSpPr>
        <p:pic>
          <p:nvPicPr>
            <p:cNvPr id="14368" name="Picture 119" descr="12-01-23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572" y="3002"/>
              <a:ext cx="663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9" name="Text Box 123"/>
            <p:cNvSpPr txBox="1">
              <a:spLocks noChangeArrowheads="1"/>
            </p:cNvSpPr>
            <p:nvPr/>
          </p:nvSpPr>
          <p:spPr bwMode="invGray">
            <a:xfrm>
              <a:off x="2203" y="3099"/>
              <a:ext cx="3217" cy="3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Divide each side by </a:t>
              </a:r>
              <a:r>
                <a:rPr lang="en-US" sz="2800">
                  <a:latin typeface="Times New Roman" pitchFamily="18" charset="0"/>
                </a:rPr>
                <a:t>15</a:t>
              </a:r>
              <a:r>
                <a:rPr lang="en-US"/>
                <a:t>.</a:t>
              </a:r>
            </a:p>
          </p:txBody>
        </p:sp>
      </p:grpSp>
      <p:grpSp>
        <p:nvGrpSpPr>
          <p:cNvPr id="5" name="Group 128"/>
          <p:cNvGrpSpPr>
            <a:grpSpLocks/>
          </p:cNvGrpSpPr>
          <p:nvPr/>
        </p:nvGrpSpPr>
        <p:grpSpPr bwMode="auto">
          <a:xfrm>
            <a:off x="1127125" y="5773738"/>
            <a:ext cx="7477125" cy="420687"/>
            <a:chOff x="710" y="3637"/>
            <a:chExt cx="4710" cy="265"/>
          </a:xfrm>
        </p:grpSpPr>
        <p:pic>
          <p:nvPicPr>
            <p:cNvPr id="14366" name="Picture 120" descr="12-01-24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710" y="3653"/>
              <a:ext cx="51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7" name="Text Box 124"/>
            <p:cNvSpPr txBox="1">
              <a:spLocks noChangeArrowheads="1"/>
            </p:cNvSpPr>
            <p:nvPr/>
          </p:nvSpPr>
          <p:spPr bwMode="invGray">
            <a:xfrm>
              <a:off x="2203" y="3637"/>
              <a:ext cx="3217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Simplify.</a:t>
              </a:r>
            </a:p>
          </p:txBody>
        </p:sp>
      </p:grpSp>
      <p:pic>
        <p:nvPicPr>
          <p:cNvPr id="25730" name="Picture 130" descr="stop sign 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invGray">
          <a:xfrm>
            <a:off x="7288213" y="5781675"/>
            <a:ext cx="1498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34"/>
          <p:cNvGrpSpPr>
            <a:grpSpLocks/>
          </p:cNvGrpSpPr>
          <p:nvPr/>
        </p:nvGrpSpPr>
        <p:grpSpPr bwMode="auto">
          <a:xfrm>
            <a:off x="615950" y="1239838"/>
            <a:ext cx="8188325" cy="860425"/>
            <a:chOff x="388" y="781"/>
            <a:chExt cx="5158" cy="542"/>
          </a:xfrm>
        </p:grpSpPr>
        <p:sp>
          <p:nvSpPr>
            <p:cNvPr id="14363" name="Text Box 131"/>
            <p:cNvSpPr txBox="1">
              <a:spLocks noChangeArrowheads="1"/>
            </p:cNvSpPr>
            <p:nvPr/>
          </p:nvSpPr>
          <p:spPr bwMode="auto">
            <a:xfrm>
              <a:off x="388" y="781"/>
              <a:ext cx="5158" cy="5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EB55"/>
                  </a:solidFill>
                </a:rPr>
                <a:t>If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y</a:t>
              </a:r>
              <a:r>
                <a:rPr lang="en-US" b="1">
                  <a:solidFill>
                    <a:srgbClr val="FFEB55"/>
                  </a:solidFill>
                </a:rPr>
                <a:t> varies inversely as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x</a:t>
              </a:r>
              <a:r>
                <a:rPr lang="en-US" b="1">
                  <a:solidFill>
                    <a:srgbClr val="FFEB55"/>
                  </a:solidFill>
                </a:rPr>
                <a:t> and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find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x</a:t>
              </a:r>
              <a:r>
                <a:rPr lang="en-US" b="1">
                  <a:solidFill>
                    <a:srgbClr val="FFEB55"/>
                  </a:solidFill>
                </a:rPr>
                <a:t> when</a:t>
              </a:r>
            </a:p>
          </p:txBody>
        </p:sp>
        <p:pic>
          <p:nvPicPr>
            <p:cNvPr id="14364" name="Picture 132" descr="12-01-08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invGray">
            <a:xfrm>
              <a:off x="3054" y="841"/>
              <a:ext cx="1641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5" name="Picture 133" descr="12-01-18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invGray">
            <a:xfrm>
              <a:off x="1550" y="1084"/>
              <a:ext cx="61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56" name="Picture 135" descr="help">
            <a:hlinkClick r:id="" action="ppaction://customshow?id=10&amp;return=true" highlightClick="1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39"/>
          <p:cNvGrpSpPr>
            <a:grpSpLocks/>
          </p:cNvGrpSpPr>
          <p:nvPr/>
        </p:nvGrpSpPr>
        <p:grpSpPr bwMode="auto">
          <a:xfrm>
            <a:off x="722313" y="4141788"/>
            <a:ext cx="6664325" cy="444500"/>
            <a:chOff x="455" y="2609"/>
            <a:chExt cx="4198" cy="280"/>
          </a:xfrm>
        </p:grpSpPr>
        <p:pic>
          <p:nvPicPr>
            <p:cNvPr id="14358" name="Picture 118" descr="12-01-22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invGray">
            <a:xfrm>
              <a:off x="455" y="2612"/>
              <a:ext cx="1071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359" name="Group 138"/>
            <p:cNvGrpSpPr>
              <a:grpSpLocks/>
            </p:cNvGrpSpPr>
            <p:nvPr/>
          </p:nvGrpSpPr>
          <p:grpSpPr bwMode="auto">
            <a:xfrm>
              <a:off x="2263" y="2609"/>
              <a:ext cx="2390" cy="280"/>
              <a:chOff x="2263" y="2609"/>
              <a:chExt cx="2390" cy="280"/>
            </a:xfrm>
          </p:grpSpPr>
          <p:pic>
            <p:nvPicPr>
              <p:cNvPr id="14360" name="Picture 122" descr="12-01-25"/>
              <p:cNvPicPr>
                <a:picLocks noChangeAspect="1" noChangeArrowheads="1"/>
              </p:cNvPicPr>
              <p:nvPr/>
            </p:nvPicPr>
            <p:blipFill>
              <a:blip r:embed="rId22" cstate="print"/>
              <a:srcRect r="95189" b="-13361"/>
              <a:stretch>
                <a:fillRect/>
              </a:stretch>
            </p:blipFill>
            <p:spPr bwMode="invGray">
              <a:xfrm>
                <a:off x="2263" y="2609"/>
                <a:ext cx="115" cy="2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61" name="Picture 136" descr="12-01-25"/>
              <p:cNvPicPr>
                <a:picLocks noChangeAspect="1" noChangeArrowheads="1"/>
              </p:cNvPicPr>
              <p:nvPr/>
            </p:nvPicPr>
            <p:blipFill>
              <a:blip r:embed="rId22" cstate="print"/>
              <a:srcRect l="34518" r="62636" b="-12956"/>
              <a:stretch>
                <a:fillRect/>
              </a:stretch>
            </p:blipFill>
            <p:spPr bwMode="invGray">
              <a:xfrm>
                <a:off x="2372" y="2609"/>
                <a:ext cx="68" cy="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62" name="Picture 137" descr="12-01-25"/>
              <p:cNvPicPr>
                <a:picLocks noChangeAspect="1" noChangeArrowheads="1"/>
              </p:cNvPicPr>
              <p:nvPr/>
            </p:nvPicPr>
            <p:blipFill>
              <a:blip r:embed="rId22" cstate="print"/>
              <a:srcRect l="8870"/>
              <a:stretch>
                <a:fillRect/>
              </a:stretch>
            </p:blipFill>
            <p:spPr bwMode="invGray">
              <a:xfrm>
                <a:off x="2475" y="2609"/>
                <a:ext cx="2178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2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1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1-3b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66" name="Picture 6" descr="exampl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9" descr="secstart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 descr="home">
            <a:hlinkClick r:id="rId8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2" descr="5-min">
            <a:hlinkClick r:id="" action="ppaction://customshow?id=0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3" descr="12-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685" name="Text Box 21"/>
          <p:cNvSpPr txBox="1">
            <a:spLocks noChangeArrowheads="1"/>
          </p:cNvSpPr>
          <p:nvPr/>
        </p:nvSpPr>
        <p:spPr bwMode="auto">
          <a:xfrm>
            <a:off x="606425" y="1268413"/>
            <a:ext cx="714375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543050" algn="l"/>
              </a:tabLst>
            </a:pPr>
            <a:r>
              <a:rPr lang="en-US" b="1">
                <a:solidFill>
                  <a:schemeClr val="folHlink"/>
                </a:solidFill>
              </a:rPr>
              <a:t>Method 2</a:t>
            </a:r>
            <a:r>
              <a:rPr lang="en-US"/>
              <a:t>	Use a proportion.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712788" y="1662113"/>
            <a:ext cx="7758112" cy="885825"/>
            <a:chOff x="449" y="1047"/>
            <a:chExt cx="4887" cy="558"/>
          </a:xfrm>
        </p:grpSpPr>
        <p:sp>
          <p:nvSpPr>
            <p:cNvPr id="15389" name="Text Box 24"/>
            <p:cNvSpPr txBox="1">
              <a:spLocks noChangeArrowheads="1"/>
            </p:cNvSpPr>
            <p:nvPr/>
          </p:nvSpPr>
          <p:spPr bwMode="invGray">
            <a:xfrm>
              <a:off x="2119" y="1188"/>
              <a:ext cx="3217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Proportion rule for inverse variations</a:t>
              </a:r>
            </a:p>
          </p:txBody>
        </p:sp>
        <p:pic>
          <p:nvPicPr>
            <p:cNvPr id="15390" name="Picture 34" descr="12-01-26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invGray">
            <a:xfrm>
              <a:off x="449" y="1047"/>
              <a:ext cx="711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712788" y="2851150"/>
            <a:ext cx="5772150" cy="885825"/>
            <a:chOff x="449" y="1796"/>
            <a:chExt cx="3636" cy="558"/>
          </a:xfrm>
        </p:grpSpPr>
        <p:pic>
          <p:nvPicPr>
            <p:cNvPr id="15387" name="Picture 35" descr="12-01-27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449" y="1796"/>
              <a:ext cx="696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8" name="Picture 38" descr="12-01-30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2187" y="1952"/>
              <a:ext cx="1898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712788" y="3987800"/>
            <a:ext cx="7756525" cy="420688"/>
            <a:chOff x="449" y="2512"/>
            <a:chExt cx="4886" cy="265"/>
          </a:xfrm>
        </p:grpSpPr>
        <p:pic>
          <p:nvPicPr>
            <p:cNvPr id="15385" name="Picture 36" descr="12-01-28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449" y="2523"/>
              <a:ext cx="828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6" name="Text Box 39"/>
            <p:cNvSpPr txBox="1">
              <a:spLocks noChangeArrowheads="1"/>
            </p:cNvSpPr>
            <p:nvPr/>
          </p:nvSpPr>
          <p:spPr bwMode="invGray">
            <a:xfrm>
              <a:off x="2118" y="2512"/>
              <a:ext cx="3217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Cross multiply.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712788" y="4699000"/>
            <a:ext cx="7756525" cy="476250"/>
            <a:chOff x="449" y="2960"/>
            <a:chExt cx="4886" cy="300"/>
          </a:xfrm>
        </p:grpSpPr>
        <p:pic>
          <p:nvPicPr>
            <p:cNvPr id="15383" name="Picture 37" descr="12-01-29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449" y="3007"/>
              <a:ext cx="51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4" name="Text Box 40"/>
            <p:cNvSpPr txBox="1">
              <a:spLocks noChangeArrowheads="1"/>
            </p:cNvSpPr>
            <p:nvPr/>
          </p:nvSpPr>
          <p:spPr bwMode="invGray">
            <a:xfrm>
              <a:off x="2118" y="2960"/>
              <a:ext cx="3217" cy="3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Divide each side by </a:t>
              </a:r>
              <a:r>
                <a:rPr lang="en-US" sz="2800">
                  <a:latin typeface="Times New Roman" pitchFamily="18" charset="0"/>
                </a:rPr>
                <a:t>15</a:t>
              </a:r>
              <a:r>
                <a:rPr lang="en-US"/>
                <a:t>.</a:t>
              </a:r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606425" y="5505450"/>
            <a:ext cx="7959725" cy="420688"/>
            <a:chOff x="382" y="3468"/>
            <a:chExt cx="5014" cy="265"/>
          </a:xfrm>
        </p:grpSpPr>
        <p:sp>
          <p:nvSpPr>
            <p:cNvPr id="15381" name="Text Box 46"/>
            <p:cNvSpPr txBox="1">
              <a:spLocks noChangeArrowheads="1"/>
            </p:cNvSpPr>
            <p:nvPr/>
          </p:nvSpPr>
          <p:spPr bwMode="invGray">
            <a:xfrm>
              <a:off x="382" y="3468"/>
              <a:ext cx="5014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31445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Answer:	</a:t>
              </a:r>
              <a:r>
                <a:rPr lang="en-US"/>
                <a:t>Both methods show that </a:t>
              </a:r>
            </a:p>
          </p:txBody>
        </p:sp>
        <p:pic>
          <p:nvPicPr>
            <p:cNvPr id="15382" name="Picture 47" descr="12-01-32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3394" y="3497"/>
              <a:ext cx="1630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69713" name="Picture 49" descr="stop sign 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Picture 50" descr="help">
            <a:hlinkClick r:id="" action="ppaction://customshow?id=10&amp;return=true" highlightClick="1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36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8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1-3c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6664" name="Picture 40" descr="your tu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7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76" descr="secstart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77" descr="home">
            <a:hlinkClick r:id="rId8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96" descr="5-min">
            <a:hlinkClick r:id="" action="ppaction://customshow?id=0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23" name="Picture 99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00" descr="12-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615950" y="1271588"/>
            <a:ext cx="8150225" cy="774700"/>
            <a:chOff x="388" y="801"/>
            <a:chExt cx="5134" cy="488"/>
          </a:xfrm>
        </p:grpSpPr>
        <p:pic>
          <p:nvPicPr>
            <p:cNvPr id="16401" name="Picture 107" descr="12-01-0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3057" y="842"/>
              <a:ext cx="1649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2" name="Text Box 113"/>
            <p:cNvSpPr txBox="1">
              <a:spLocks noChangeArrowheads="1"/>
            </p:cNvSpPr>
            <p:nvPr/>
          </p:nvSpPr>
          <p:spPr bwMode="auto">
            <a:xfrm>
              <a:off x="388" y="801"/>
              <a:ext cx="5134" cy="4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b="1">
                  <a:solidFill>
                    <a:srgbClr val="FFEB55"/>
                  </a:solidFill>
                </a:rPr>
                <a:t>If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y</a:t>
              </a:r>
              <a:r>
                <a:rPr lang="en-US" b="1">
                  <a:solidFill>
                    <a:srgbClr val="FFEB55"/>
                  </a:solidFill>
                </a:rPr>
                <a:t> varies inversely as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x</a:t>
              </a:r>
              <a:r>
                <a:rPr lang="en-US" b="1">
                  <a:solidFill>
                    <a:srgbClr val="FFEB55"/>
                  </a:solidFill>
                </a:rPr>
                <a:t> and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find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x</a:t>
              </a:r>
              <a:r>
                <a:rPr lang="en-US" b="1">
                  <a:solidFill>
                    <a:srgbClr val="FFEB55"/>
                  </a:solidFill>
                </a:rPr>
                <a:t> when</a:t>
              </a:r>
            </a:p>
          </p:txBody>
        </p:sp>
        <p:pic>
          <p:nvPicPr>
            <p:cNvPr id="16403" name="Picture 108" descr="12-01-18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1530" y="1055"/>
              <a:ext cx="62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734" name="Text Box 110"/>
          <p:cNvSpPr txBox="1">
            <a:spLocks noChangeArrowheads="1"/>
          </p:cNvSpPr>
          <p:nvPr/>
        </p:nvSpPr>
        <p:spPr bwMode="auto">
          <a:xfrm>
            <a:off x="606425" y="2430463"/>
            <a:ext cx="79597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314450" algn="l"/>
              </a:tabLst>
            </a:pPr>
            <a:r>
              <a:rPr lang="en-US" b="1">
                <a:solidFill>
                  <a:srgbClr val="FFEB55"/>
                </a:solidFill>
              </a:rPr>
              <a:t>Answer:	</a:t>
            </a:r>
            <a:r>
              <a:rPr lang="en-US" sz="2800">
                <a:latin typeface="Times New Roman" pitchFamily="18" charset="0"/>
              </a:rPr>
              <a:t>8</a:t>
            </a:r>
          </a:p>
        </p:txBody>
      </p:sp>
      <p:pic>
        <p:nvPicPr>
          <p:cNvPr id="16400" name="Picture 117" descr="help">
            <a:hlinkClick r:id="" action="ppaction://customshow?id=10&amp;return=true" highlightClick="1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1-4a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7414" name="Picture 74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5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76" descr="secstart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77" descr="home">
            <a:hlinkClick r:id="rId7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753" name="Picture 105" descr="exampl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8650" y="742950"/>
            <a:ext cx="19383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07" descr="5-min">
            <a:hlinkClick r:id="" action="ppaction://customshow?id=0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758" name="Picture 110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111" descr="12-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9"/>
          <p:cNvGrpSpPr>
            <a:grpSpLocks/>
          </p:cNvGrpSpPr>
          <p:nvPr/>
        </p:nvGrpSpPr>
        <p:grpSpPr bwMode="auto">
          <a:xfrm>
            <a:off x="615950" y="1271588"/>
            <a:ext cx="6648450" cy="774700"/>
            <a:chOff x="388" y="801"/>
            <a:chExt cx="4188" cy="488"/>
          </a:xfrm>
        </p:grpSpPr>
        <p:pic>
          <p:nvPicPr>
            <p:cNvPr id="17440" name="Picture 116" descr="12-01-0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3049" y="846"/>
              <a:ext cx="1527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41" name="Text Box 137"/>
            <p:cNvSpPr txBox="1">
              <a:spLocks noChangeArrowheads="1"/>
            </p:cNvSpPr>
            <p:nvPr/>
          </p:nvSpPr>
          <p:spPr bwMode="auto">
            <a:xfrm>
              <a:off x="388" y="801"/>
              <a:ext cx="2932" cy="4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b="1">
                  <a:solidFill>
                    <a:srgbClr val="FFEB55"/>
                  </a:solidFill>
                </a:rPr>
                <a:t>If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y</a:t>
              </a:r>
              <a:r>
                <a:rPr lang="en-US" b="1">
                  <a:solidFill>
                    <a:srgbClr val="FFEB55"/>
                  </a:solidFill>
                </a:rPr>
                <a:t> varies inversely as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x</a:t>
              </a:r>
              <a:r>
                <a:rPr lang="en-US" b="1">
                  <a:solidFill>
                    <a:srgbClr val="FFEB55"/>
                  </a:solidFill>
                </a:rPr>
                <a:t> and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find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y</a:t>
              </a:r>
              <a:r>
                <a:rPr lang="en-US" b="1">
                  <a:solidFill>
                    <a:srgbClr val="FFEB55"/>
                  </a:solidFill>
                </a:rPr>
                <a:t> when</a:t>
              </a:r>
            </a:p>
          </p:txBody>
        </p:sp>
        <p:pic>
          <p:nvPicPr>
            <p:cNvPr id="17442" name="Picture 117" descr="12-01-18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1551" y="1058"/>
              <a:ext cx="50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766" name="Text Box 118"/>
          <p:cNvSpPr txBox="1">
            <a:spLocks noChangeArrowheads="1"/>
          </p:cNvSpPr>
          <p:nvPr/>
        </p:nvSpPr>
        <p:spPr bwMode="auto">
          <a:xfrm>
            <a:off x="606425" y="2301875"/>
            <a:ext cx="78724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Use the product rule.</a:t>
            </a:r>
          </a:p>
        </p:txBody>
      </p:sp>
      <p:grpSp>
        <p:nvGrpSpPr>
          <p:cNvPr id="3" name="Group 128"/>
          <p:cNvGrpSpPr>
            <a:grpSpLocks/>
          </p:cNvGrpSpPr>
          <p:nvPr/>
        </p:nvGrpSpPr>
        <p:grpSpPr bwMode="auto">
          <a:xfrm>
            <a:off x="785813" y="3556000"/>
            <a:ext cx="6070600" cy="390525"/>
            <a:chOff x="495" y="2233"/>
            <a:chExt cx="3824" cy="246"/>
          </a:xfrm>
        </p:grpSpPr>
        <p:pic>
          <p:nvPicPr>
            <p:cNvPr id="17438" name="Picture 120" descr="12-01-37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495" y="2233"/>
              <a:ext cx="891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39" name="Picture 123" descr="12-01-40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2154" y="2233"/>
              <a:ext cx="216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695325" y="2924175"/>
            <a:ext cx="8140700" cy="428625"/>
            <a:chOff x="438" y="1797"/>
            <a:chExt cx="5128" cy="270"/>
          </a:xfrm>
        </p:grpSpPr>
        <p:pic>
          <p:nvPicPr>
            <p:cNvPr id="17436" name="Picture 119" descr="12-01-36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438" y="1821"/>
              <a:ext cx="95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7" name="Text Box 124"/>
            <p:cNvSpPr txBox="1">
              <a:spLocks noChangeArrowheads="1"/>
            </p:cNvSpPr>
            <p:nvPr/>
          </p:nvSpPr>
          <p:spPr bwMode="invGray">
            <a:xfrm>
              <a:off x="2082" y="1797"/>
              <a:ext cx="3484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Product rule for inverse variations</a:t>
              </a:r>
            </a:p>
          </p:txBody>
        </p:sp>
      </p:grpSp>
      <p:grpSp>
        <p:nvGrpSpPr>
          <p:cNvPr id="5" name="Group 129"/>
          <p:cNvGrpSpPr>
            <a:grpSpLocks/>
          </p:cNvGrpSpPr>
          <p:nvPr/>
        </p:nvGrpSpPr>
        <p:grpSpPr bwMode="auto">
          <a:xfrm>
            <a:off x="828675" y="4148138"/>
            <a:ext cx="8007350" cy="800100"/>
            <a:chOff x="522" y="2547"/>
            <a:chExt cx="5044" cy="504"/>
          </a:xfrm>
        </p:grpSpPr>
        <p:pic>
          <p:nvPicPr>
            <p:cNvPr id="17434" name="Picture 121" descr="12-01-38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invGray">
            <a:xfrm>
              <a:off x="522" y="2547"/>
              <a:ext cx="678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5" name="Text Box 125"/>
            <p:cNvSpPr txBox="1">
              <a:spLocks noChangeArrowheads="1"/>
            </p:cNvSpPr>
            <p:nvPr/>
          </p:nvSpPr>
          <p:spPr bwMode="invGray">
            <a:xfrm>
              <a:off x="2082" y="2645"/>
              <a:ext cx="3484" cy="3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Divide each side by </a:t>
              </a:r>
              <a:r>
                <a:rPr lang="en-US" sz="2800">
                  <a:latin typeface="Times New Roman" pitchFamily="18" charset="0"/>
                </a:rPr>
                <a:t>4</a:t>
              </a:r>
              <a:r>
                <a:rPr lang="en-US"/>
                <a:t>.</a:t>
              </a:r>
            </a:p>
          </p:txBody>
        </p:sp>
      </p:grpSp>
      <p:grpSp>
        <p:nvGrpSpPr>
          <p:cNvPr id="6" name="Group 130"/>
          <p:cNvGrpSpPr>
            <a:grpSpLocks/>
          </p:cNvGrpSpPr>
          <p:nvPr/>
        </p:nvGrpSpPr>
        <p:grpSpPr bwMode="auto">
          <a:xfrm>
            <a:off x="904875" y="5149850"/>
            <a:ext cx="7931150" cy="420688"/>
            <a:chOff x="570" y="3232"/>
            <a:chExt cx="4996" cy="265"/>
          </a:xfrm>
        </p:grpSpPr>
        <p:pic>
          <p:nvPicPr>
            <p:cNvPr id="17432" name="Picture 122" descr="12-01-39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invGray">
            <a:xfrm>
              <a:off x="570" y="3249"/>
              <a:ext cx="62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3" name="Text Box 126"/>
            <p:cNvSpPr txBox="1">
              <a:spLocks noChangeArrowheads="1"/>
            </p:cNvSpPr>
            <p:nvPr/>
          </p:nvSpPr>
          <p:spPr bwMode="invGray">
            <a:xfrm>
              <a:off x="2082" y="3232"/>
              <a:ext cx="3484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Simplify.</a:t>
              </a:r>
            </a:p>
          </p:txBody>
        </p:sp>
      </p:grpSp>
      <p:grpSp>
        <p:nvGrpSpPr>
          <p:cNvPr id="7" name="Group 136"/>
          <p:cNvGrpSpPr>
            <a:grpSpLocks/>
          </p:cNvGrpSpPr>
          <p:nvPr/>
        </p:nvGrpSpPr>
        <p:grpSpPr bwMode="auto">
          <a:xfrm>
            <a:off x="606425" y="5773738"/>
            <a:ext cx="7959725" cy="420687"/>
            <a:chOff x="382" y="3637"/>
            <a:chExt cx="5014" cy="265"/>
          </a:xfrm>
        </p:grpSpPr>
        <p:sp>
          <p:nvSpPr>
            <p:cNvPr id="17430" name="Text Box 133"/>
            <p:cNvSpPr txBox="1">
              <a:spLocks noChangeArrowheads="1"/>
            </p:cNvSpPr>
            <p:nvPr/>
          </p:nvSpPr>
          <p:spPr bwMode="invGray">
            <a:xfrm>
              <a:off x="382" y="3637"/>
              <a:ext cx="5014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1314450" algn="l"/>
                </a:tabLst>
              </a:pPr>
              <a:r>
                <a:rPr lang="en-US" b="1">
                  <a:solidFill>
                    <a:srgbClr val="FFEB55"/>
                  </a:solidFill>
                </a:rPr>
                <a:t>Answer:	</a:t>
              </a:r>
              <a:endParaRPr lang="en-US"/>
            </a:p>
          </p:txBody>
        </p:sp>
        <p:pic>
          <p:nvPicPr>
            <p:cNvPr id="17431" name="Picture 135" descr="Eqn34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invGray">
            <a:xfrm>
              <a:off x="1263" y="3672"/>
              <a:ext cx="1641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429" name="Picture 140" descr="help">
            <a:hlinkClick r:id="" action="ppaction://customshow?id=10&amp;return=true" highlightClick="1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2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6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1-4b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9705" name="Picture 9" descr="your tu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33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34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35" descr="secstart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36" descr="home">
            <a:hlinkClick r:id="rId8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65" descr="5-min">
            <a:hlinkClick r:id="" action="ppaction://customshow?id=0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64" name="Picture 68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69" descr="12-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615950" y="1271588"/>
            <a:ext cx="7918450" cy="774700"/>
            <a:chOff x="388" y="801"/>
            <a:chExt cx="4988" cy="488"/>
          </a:xfrm>
        </p:grpSpPr>
        <p:pic>
          <p:nvPicPr>
            <p:cNvPr id="18449" name="Picture 74" descr="12-01-0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3049" y="844"/>
              <a:ext cx="1745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0" name="Text Box 78"/>
            <p:cNvSpPr txBox="1">
              <a:spLocks noChangeArrowheads="1"/>
            </p:cNvSpPr>
            <p:nvPr/>
          </p:nvSpPr>
          <p:spPr bwMode="auto">
            <a:xfrm>
              <a:off x="388" y="801"/>
              <a:ext cx="4988" cy="4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b="1">
                  <a:solidFill>
                    <a:srgbClr val="FFEB55"/>
                  </a:solidFill>
                </a:rPr>
                <a:t>If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y</a:t>
              </a:r>
              <a:r>
                <a:rPr lang="en-US" b="1">
                  <a:solidFill>
                    <a:srgbClr val="FFEB55"/>
                  </a:solidFill>
                </a:rPr>
                <a:t> varies inversely as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x</a:t>
              </a:r>
              <a:r>
                <a:rPr lang="en-US" b="1">
                  <a:solidFill>
                    <a:srgbClr val="FFEB55"/>
                  </a:solidFill>
                </a:rPr>
                <a:t> and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find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y</a:t>
              </a:r>
              <a:r>
                <a:rPr lang="en-US" b="1">
                  <a:solidFill>
                    <a:srgbClr val="FFEB55"/>
                  </a:solidFill>
                </a:rPr>
                <a:t> when</a:t>
              </a:r>
            </a:p>
          </p:txBody>
        </p:sp>
        <p:pic>
          <p:nvPicPr>
            <p:cNvPr id="18451" name="Picture 75" descr="12-01-18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1550" y="1057"/>
              <a:ext cx="49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773" name="Text Box 77"/>
          <p:cNvSpPr txBox="1">
            <a:spLocks noChangeArrowheads="1"/>
          </p:cNvSpPr>
          <p:nvPr/>
        </p:nvSpPr>
        <p:spPr bwMode="auto">
          <a:xfrm>
            <a:off x="606425" y="2430463"/>
            <a:ext cx="79597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314450" algn="l"/>
              </a:tabLst>
            </a:pPr>
            <a:r>
              <a:rPr lang="en-US" b="1">
                <a:solidFill>
                  <a:srgbClr val="FFEB55"/>
                </a:solidFill>
              </a:rPr>
              <a:t>Answer:	</a:t>
            </a:r>
            <a:r>
              <a:rPr lang="en-US" sz="2800">
                <a:latin typeface="Times New Roman" pitchFamily="18" charset="0"/>
              </a:rPr>
              <a:t>–25</a:t>
            </a:r>
          </a:p>
        </p:txBody>
      </p:sp>
      <p:pic>
        <p:nvPicPr>
          <p:cNvPr id="18448" name="Picture 81" descr="help">
            <a:hlinkClick r:id="" action="ppaction://customshow?id=10&amp;return=true" highlightClick="1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7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7" name="Picture 77" descr="ex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4918075" y="3044825"/>
            <a:ext cx="3729038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1-5a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0727" name="Picture 7" descr="exampl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39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40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41" descr="secstart">
            <a:hlinkClick r:id="rId7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42" descr="home">
            <a:hlinkClick r:id="rId9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68" descr="5-min">
            <a:hlinkClick r:id="" action="ppaction://customshow?id=0&amp;return=true" highlightClick="1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72" descr="12-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693738" y="3197225"/>
            <a:ext cx="4351337" cy="895350"/>
            <a:chOff x="437" y="2014"/>
            <a:chExt cx="2741" cy="564"/>
          </a:xfrm>
        </p:grpSpPr>
        <p:pic>
          <p:nvPicPr>
            <p:cNvPr id="19473" name="Picture 75" descr="12-01-47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437" y="2330"/>
              <a:ext cx="106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4" name="Picture 76" descr="12-01-46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437" y="2014"/>
              <a:ext cx="2741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98" name="Picture 78" descr="stop sign 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invGray">
          <a:xfrm>
            <a:off x="7288213" y="5781675"/>
            <a:ext cx="1498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0" name="Text Box 80"/>
          <p:cNvSpPr txBox="1">
            <a:spLocks noChangeArrowheads="1"/>
          </p:cNvSpPr>
          <p:nvPr/>
        </p:nvSpPr>
        <p:spPr bwMode="auto">
          <a:xfrm>
            <a:off x="608013" y="1277938"/>
            <a:ext cx="8034337" cy="1735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CCFF"/>
                </a:solidFill>
              </a:rPr>
              <a:t>Physical Science</a:t>
            </a:r>
            <a:r>
              <a:rPr lang="en-US" b="1">
                <a:solidFill>
                  <a:srgbClr val="FFEB55"/>
                </a:solidFill>
              </a:rPr>
              <a:t>  When two objects are balanced on a lever, their distances from the fulcrum are inversely proportional to their weights. How far should a </a:t>
            </a:r>
            <a:br>
              <a:rPr lang="en-US" b="1">
                <a:solidFill>
                  <a:srgbClr val="FFEB55"/>
                </a:solidFill>
              </a:rPr>
            </a:br>
            <a:r>
              <a:rPr lang="en-US" b="1">
                <a:solidFill>
                  <a:srgbClr val="FFEB55"/>
                </a:solidFill>
              </a:rPr>
              <a:t>2-kilogram weight be from the fulcrum if a 6-kilogram weight is 3.2 meters from the fulcrum?</a:t>
            </a:r>
          </a:p>
        </p:txBody>
      </p:sp>
      <p:pic>
        <p:nvPicPr>
          <p:cNvPr id="19472" name="Picture 81" descr="help">
            <a:hlinkClick r:id="" action="ppaction://customshow?id=10&amp;return=true" highlightClick="1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0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0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1-5b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485" name="Picture 6" descr="exampl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7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8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9" descr="secstart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0" descr="home">
            <a:hlinkClick r:id="rId8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2" descr="5-min">
            <a:hlinkClick r:id="" action="ppaction://customshow?id=0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13" descr="12-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93738" y="2238375"/>
            <a:ext cx="6569075" cy="393700"/>
            <a:chOff x="437" y="1410"/>
            <a:chExt cx="4138" cy="248"/>
          </a:xfrm>
        </p:grpSpPr>
        <p:pic>
          <p:nvPicPr>
            <p:cNvPr id="20505" name="Picture 18" descr="12-01-49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invGray">
            <a:xfrm>
              <a:off x="437" y="1410"/>
              <a:ext cx="996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06" name="Picture 21" descr="12-01-52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2191" y="1410"/>
              <a:ext cx="238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93738" y="1470025"/>
            <a:ext cx="7642225" cy="428625"/>
            <a:chOff x="437" y="926"/>
            <a:chExt cx="4814" cy="270"/>
          </a:xfrm>
        </p:grpSpPr>
        <p:pic>
          <p:nvPicPr>
            <p:cNvPr id="20503" name="Picture 17" descr="12-01-48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437" y="950"/>
              <a:ext cx="1023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4" name="Text Box 22"/>
            <p:cNvSpPr txBox="1">
              <a:spLocks noChangeArrowheads="1"/>
            </p:cNvSpPr>
            <p:nvPr/>
          </p:nvSpPr>
          <p:spPr bwMode="invGray">
            <a:xfrm>
              <a:off x="2130" y="926"/>
              <a:ext cx="3121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Original equation</a:t>
              </a: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693738" y="2890838"/>
            <a:ext cx="7643812" cy="800100"/>
            <a:chOff x="437" y="1821"/>
            <a:chExt cx="4815" cy="504"/>
          </a:xfrm>
        </p:grpSpPr>
        <p:pic>
          <p:nvPicPr>
            <p:cNvPr id="20501" name="Picture 19" descr="12-01-50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437" y="1821"/>
              <a:ext cx="828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2" name="Text Box 23"/>
            <p:cNvSpPr txBox="1">
              <a:spLocks noChangeArrowheads="1"/>
            </p:cNvSpPr>
            <p:nvPr/>
          </p:nvSpPr>
          <p:spPr bwMode="invGray">
            <a:xfrm>
              <a:off x="2131" y="1913"/>
              <a:ext cx="3121" cy="3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Divide each side by </a:t>
              </a:r>
              <a:r>
                <a:rPr lang="en-US" sz="2800">
                  <a:latin typeface="Times New Roman" pitchFamily="18" charset="0"/>
                </a:rPr>
                <a:t>2</a:t>
              </a:r>
              <a:r>
                <a:rPr lang="en-US"/>
                <a:t>.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693738" y="4092575"/>
            <a:ext cx="7643812" cy="420688"/>
            <a:chOff x="437" y="2578"/>
            <a:chExt cx="4815" cy="265"/>
          </a:xfrm>
        </p:grpSpPr>
        <p:pic>
          <p:nvPicPr>
            <p:cNvPr id="20499" name="Picture 20" descr="12-01-51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invGray">
            <a:xfrm>
              <a:off x="437" y="2595"/>
              <a:ext cx="696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0" name="Text Box 24"/>
            <p:cNvSpPr txBox="1">
              <a:spLocks noChangeArrowheads="1"/>
            </p:cNvSpPr>
            <p:nvPr/>
          </p:nvSpPr>
          <p:spPr bwMode="invGray">
            <a:xfrm>
              <a:off x="2131" y="2578"/>
              <a:ext cx="3121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Simplify.</a:t>
              </a:r>
            </a:p>
          </p:txBody>
        </p:sp>
      </p:grpSp>
      <p:sp>
        <p:nvSpPr>
          <p:cNvPr id="370713" name="Text Box 25"/>
          <p:cNvSpPr txBox="1">
            <a:spLocks noChangeArrowheads="1"/>
          </p:cNvSpPr>
          <p:nvPr/>
        </p:nvSpPr>
        <p:spPr bwMode="auto">
          <a:xfrm>
            <a:off x="606425" y="4967288"/>
            <a:ext cx="7959725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14450" indent="-1314450">
              <a:tabLst>
                <a:tab pos="1314450" algn="l"/>
              </a:tabLst>
            </a:pPr>
            <a:r>
              <a:rPr lang="en-US" b="1">
                <a:solidFill>
                  <a:srgbClr val="FFEB55"/>
                </a:solidFill>
              </a:rPr>
              <a:t>Answer:	</a:t>
            </a:r>
            <a:r>
              <a:rPr lang="en-US"/>
              <a:t>The 2-kilogram weight should be 9.6 meters from the fulcrum. </a:t>
            </a:r>
          </a:p>
        </p:txBody>
      </p:sp>
      <p:pic>
        <p:nvPicPr>
          <p:cNvPr id="370718" name="Picture 30" descr="stop sign 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8" name="Picture 31" descr="help">
            <a:hlinkClick r:id="" action="ppaction://customshow?id=10&amp;return=true" highlightClick="1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7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1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1-5c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1752" name="Picture 8" descr="your tu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33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34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35" descr="secstart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36" descr="home">
            <a:hlinkClick r:id="rId8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62" descr="5-min">
            <a:hlinkClick r:id="" action="ppaction://customshow?id=0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09" name="Picture 65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66" descr="12-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811" name="Picture 67" descr="ex0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4918075" y="2314575"/>
            <a:ext cx="3729038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813" name="Text Box 69"/>
          <p:cNvSpPr txBox="1">
            <a:spLocks noChangeArrowheads="1"/>
          </p:cNvSpPr>
          <p:nvPr/>
        </p:nvSpPr>
        <p:spPr bwMode="auto">
          <a:xfrm>
            <a:off x="606425" y="2584450"/>
            <a:ext cx="7959725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14450" indent="-1314450">
              <a:tabLst>
                <a:tab pos="1314450" algn="l"/>
              </a:tabLst>
            </a:pPr>
            <a:r>
              <a:rPr lang="en-US" b="1">
                <a:solidFill>
                  <a:srgbClr val="FFEB55"/>
                </a:solidFill>
              </a:rPr>
              <a:t>Answer:	</a:t>
            </a:r>
            <a:r>
              <a:rPr lang="en-US"/>
              <a:t>1 m</a:t>
            </a:r>
          </a:p>
        </p:txBody>
      </p:sp>
      <p:sp>
        <p:nvSpPr>
          <p:cNvPr id="31814" name="Text Box 70"/>
          <p:cNvSpPr txBox="1">
            <a:spLocks noChangeArrowheads="1"/>
          </p:cNvSpPr>
          <p:nvPr/>
        </p:nvSpPr>
        <p:spPr bwMode="auto">
          <a:xfrm>
            <a:off x="615950" y="1277938"/>
            <a:ext cx="7918450" cy="1077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CCFF"/>
                </a:solidFill>
              </a:rPr>
              <a:t>Physical Science</a:t>
            </a:r>
            <a:r>
              <a:rPr lang="en-US" b="1">
                <a:solidFill>
                  <a:srgbClr val="FFEB55"/>
                </a:solidFill>
              </a:rPr>
              <a:t>  How far should a 10-kilogram weight be from the fulcrum if a 4 kilogram weight is 2.5 meters from the fulcrum?</a:t>
            </a:r>
          </a:p>
        </p:txBody>
      </p:sp>
      <p:pic>
        <p:nvPicPr>
          <p:cNvPr id="21520" name="Picture 71" descr="help">
            <a:hlinkClick r:id="" action="ppaction://customshow?id=10&amp;return=true" highlightClick="1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13" grpId="0" autoUpdateAnimBg="0"/>
      <p:bldP spid="3181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Inverse Variation</a:t>
            </a:r>
          </a:p>
        </p:txBody>
      </p:sp>
      <p:sp>
        <p:nvSpPr>
          <p:cNvPr id="512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CCCCFF"/>
                </a:solidFill>
              </a:rPr>
              <a:t>Direct Variation </a:t>
            </a:r>
            <a:r>
              <a:rPr lang="en-US" smtClean="0"/>
              <a:t>– As one variable gets larger, the other variable gets larger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>
                <a:solidFill>
                  <a:srgbClr val="CCCCFF"/>
                </a:solidFill>
              </a:rPr>
              <a:t>Inverse Variation </a:t>
            </a:r>
            <a:r>
              <a:rPr lang="en-US" smtClean="0"/>
              <a:t>– As one variable gets larger, the other variable gets smaller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Homework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12-1 Inverse Variations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2 Pages, Even Problems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Inverse Variation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28800"/>
            <a:ext cx="9144000" cy="1336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1-1a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31" name="Picture 62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63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64" descr="secstart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65" descr="home">
            <a:hlinkClick r:id="rId8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66" descr="help">
            <a:hlinkClick r:id="" action="ppaction://customshow?id=10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73"/>
          <p:cNvGraphicFramePr>
            <a:graphicFrameLocks noChangeAspect="1"/>
          </p:cNvGraphicFramePr>
          <p:nvPr/>
        </p:nvGraphicFramePr>
        <p:xfrm>
          <a:off x="0" y="0"/>
          <a:ext cx="914400" cy="596900"/>
        </p:xfrm>
        <a:graphic>
          <a:graphicData uri="http://schemas.openxmlformats.org/presentationml/2006/ole">
            <p:oleObj spid="_x0000_s1026" name="Equation" r:id="rId11" imgW="914400" imgH="596880" progId="">
              <p:embed/>
            </p:oleObj>
          </a:graphicData>
        </a:graphic>
      </p:graphicFrame>
      <p:pic>
        <p:nvPicPr>
          <p:cNvPr id="18534" name="Picture 102" descr="example 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8650" y="742950"/>
            <a:ext cx="19383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05" descr="5-min">
            <a:hlinkClick r:id="" action="ppaction://customshow?id=0&amp;return=true" highlightClick="1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09" descr="12-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5"/>
          <p:cNvGrpSpPr>
            <a:grpSpLocks/>
          </p:cNvGrpSpPr>
          <p:nvPr/>
        </p:nvGrpSpPr>
        <p:grpSpPr bwMode="auto">
          <a:xfrm>
            <a:off x="596900" y="1304925"/>
            <a:ext cx="7969250" cy="2481263"/>
            <a:chOff x="376" y="822"/>
            <a:chExt cx="5020" cy="1563"/>
          </a:xfrm>
        </p:grpSpPr>
        <p:sp>
          <p:nvSpPr>
            <p:cNvPr id="1067" name="Text Box 233"/>
            <p:cNvSpPr txBox="1">
              <a:spLocks noChangeArrowheads="1"/>
            </p:cNvSpPr>
            <p:nvPr/>
          </p:nvSpPr>
          <p:spPr bwMode="auto">
            <a:xfrm>
              <a:off x="376" y="822"/>
              <a:ext cx="5020" cy="15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  <a:tabLst>
                  <a:tab pos="4714875" algn="l"/>
                </a:tabLst>
              </a:pPr>
              <a:r>
                <a:rPr lang="en-US" b="1">
                  <a:solidFill>
                    <a:srgbClr val="00CCFF"/>
                  </a:solidFill>
                </a:rPr>
                <a:t>Manufacturing</a:t>
              </a:r>
              <a:r>
                <a:rPr lang="en-US" b="1">
                  <a:solidFill>
                    <a:srgbClr val="FFEB55"/>
                  </a:solidFill>
                </a:rPr>
                <a:t>  The</a:t>
              </a:r>
              <a:r>
                <a:rPr lang="en-US" sz="2800" b="1">
                  <a:solidFill>
                    <a:srgbClr val="FFEB55"/>
                  </a:solidFill>
                </a:rPr>
                <a:t> </a:t>
              </a:r>
              <a:r>
                <a:rPr lang="en-US" b="1">
                  <a:solidFill>
                    <a:srgbClr val="FFEB55"/>
                  </a:solidFill>
                </a:rPr>
                <a:t>owner of Superfast Computer Company</a:t>
              </a:r>
              <a:r>
                <a:rPr lang="en-US" sz="2800" b="1">
                  <a:solidFill>
                    <a:srgbClr val="FFEB55"/>
                  </a:solidFill>
                </a:rPr>
                <a:t> </a:t>
              </a:r>
              <a:r>
                <a:rPr lang="en-US" b="1">
                  <a:solidFill>
                    <a:srgbClr val="FFEB55"/>
                  </a:solidFill>
                </a:rPr>
                <a:t>has calculated that the time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t</a:t>
              </a:r>
              <a:r>
                <a:rPr lang="en-US" b="1">
                  <a:solidFill>
                    <a:srgbClr val="FFEB55"/>
                  </a:solidFill>
                </a:rPr>
                <a:t> in hours that it takes to</a:t>
              </a:r>
              <a:r>
                <a:rPr lang="en-US" sz="2800" b="1">
                  <a:solidFill>
                    <a:srgbClr val="FFEB55"/>
                  </a:solidFill>
                </a:rPr>
                <a:t> </a:t>
              </a:r>
              <a:r>
                <a:rPr lang="en-US" b="1">
                  <a:solidFill>
                    <a:srgbClr val="FFEB55"/>
                  </a:solidFill>
                </a:rPr>
                <a:t>build a particular model of computer varies inversely with the number of people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p</a:t>
              </a:r>
              <a:r>
                <a:rPr lang="en-US" b="1">
                  <a:solidFill>
                    <a:srgbClr val="FFEB55"/>
                  </a:solidFill>
                </a:rPr>
                <a:t> working on the computer.</a:t>
              </a:r>
              <a:r>
                <a:rPr lang="en-US" sz="2800" b="1">
                  <a:solidFill>
                    <a:srgbClr val="FFEB55"/>
                  </a:solidFill>
                </a:rPr>
                <a:t> </a:t>
              </a:r>
              <a:r>
                <a:rPr lang="en-US" b="1">
                  <a:solidFill>
                    <a:srgbClr val="FFEB55"/>
                  </a:solidFill>
                </a:rPr>
                <a:t>The equation	can be used to represent</a:t>
              </a:r>
              <a:r>
                <a:rPr lang="en-US" sz="2800" b="1">
                  <a:solidFill>
                    <a:srgbClr val="FFEB55"/>
                  </a:solidFill>
                </a:rPr>
                <a:t> </a:t>
              </a:r>
              <a:r>
                <a:rPr lang="en-US" b="1">
                  <a:solidFill>
                    <a:srgbClr val="FFEB55"/>
                  </a:solidFill>
                </a:rPr>
                <a:t>the people building a computer. Complete the</a:t>
              </a:r>
              <a:r>
                <a:rPr lang="en-US" sz="2800" b="1">
                  <a:solidFill>
                    <a:srgbClr val="FFEB55"/>
                  </a:solidFill>
                </a:rPr>
                <a:t> </a:t>
              </a:r>
              <a:r>
                <a:rPr lang="en-US" b="1">
                  <a:solidFill>
                    <a:srgbClr val="FFEB55"/>
                  </a:solidFill>
                </a:rPr>
                <a:t>table and draw a graph of the relation.</a:t>
              </a:r>
            </a:p>
          </p:txBody>
        </p:sp>
        <p:pic>
          <p:nvPicPr>
            <p:cNvPr id="1068" name="Picture 111" descr="12-01-01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2686" y="1721"/>
              <a:ext cx="651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8659" name="Group 227"/>
          <p:cNvGraphicFramePr>
            <a:graphicFrameLocks noGrp="1"/>
          </p:cNvGraphicFramePr>
          <p:nvPr/>
        </p:nvGraphicFramePr>
        <p:xfrm>
          <a:off x="741363" y="3919538"/>
          <a:ext cx="5761037" cy="1112838"/>
        </p:xfrm>
        <a:graphic>
          <a:graphicData uri="http://schemas.openxmlformats.org/drawingml/2006/table">
            <a:tbl>
              <a:tblPr/>
              <a:tblGrid>
                <a:gridCol w="820737"/>
                <a:gridCol w="823913"/>
                <a:gridCol w="820737"/>
                <a:gridCol w="825500"/>
                <a:gridCol w="820738"/>
                <a:gridCol w="823912"/>
                <a:gridCol w="825500"/>
              </a:tblGrid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8661" name="Picture 229" descr="stop sign 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invGray">
          <a:xfrm>
            <a:off x="7288213" y="5781675"/>
            <a:ext cx="1498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1-1b</a:t>
            </a:r>
          </a:p>
        </p:txBody>
      </p:sp>
      <p:pic>
        <p:nvPicPr>
          <p:cNvPr id="7171" name="Picture 6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7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8" descr="secstart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9" descr="home">
            <a:hlinkClick r:id="rId7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2" descr="exampl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8650" y="742950"/>
            <a:ext cx="19383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3" descr="5-min">
            <a:hlinkClick r:id="" action="ppaction://customshow?id=0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5" descr="12-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4619" name="Group 75"/>
          <p:cNvGraphicFramePr>
            <a:graphicFrameLocks noGrp="1"/>
          </p:cNvGraphicFramePr>
          <p:nvPr/>
        </p:nvGraphicFramePr>
        <p:xfrm>
          <a:off x="2055813" y="4389438"/>
          <a:ext cx="5761037" cy="1112838"/>
        </p:xfrm>
        <a:graphic>
          <a:graphicData uri="http://schemas.openxmlformats.org/drawingml/2006/table">
            <a:tbl>
              <a:tblPr/>
              <a:tblGrid>
                <a:gridCol w="820737"/>
                <a:gridCol w="823913"/>
                <a:gridCol w="820737"/>
                <a:gridCol w="825500"/>
                <a:gridCol w="820738"/>
                <a:gridCol w="823912"/>
                <a:gridCol w="825500"/>
              </a:tblGrid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693738" y="1643063"/>
            <a:ext cx="7219950" cy="420687"/>
            <a:chOff x="437" y="1035"/>
            <a:chExt cx="4548" cy="265"/>
          </a:xfrm>
        </p:grpSpPr>
        <p:pic>
          <p:nvPicPr>
            <p:cNvPr id="7227" name="Picture 45" descr="12-01-03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invGray">
            <a:xfrm>
              <a:off x="437" y="1071"/>
              <a:ext cx="64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28" name="Text Box 101"/>
            <p:cNvSpPr txBox="1">
              <a:spLocks noChangeArrowheads="1"/>
            </p:cNvSpPr>
            <p:nvPr/>
          </p:nvSpPr>
          <p:spPr bwMode="invGray">
            <a:xfrm>
              <a:off x="2082" y="1035"/>
              <a:ext cx="29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Original equation</a:t>
              </a:r>
            </a:p>
          </p:txBody>
        </p:sp>
      </p:grpSp>
      <p:grpSp>
        <p:nvGrpSpPr>
          <p:cNvPr id="3" name="Group 107"/>
          <p:cNvGrpSpPr>
            <a:grpSpLocks/>
          </p:cNvGrpSpPr>
          <p:nvPr/>
        </p:nvGrpSpPr>
        <p:grpSpPr bwMode="auto">
          <a:xfrm>
            <a:off x="741363" y="2173288"/>
            <a:ext cx="7172325" cy="476250"/>
            <a:chOff x="467" y="1369"/>
            <a:chExt cx="4518" cy="300"/>
          </a:xfrm>
        </p:grpSpPr>
        <p:pic>
          <p:nvPicPr>
            <p:cNvPr id="7225" name="Picture 46" descr="12-01-04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467" y="1427"/>
              <a:ext cx="61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26" name="Text Box 102"/>
            <p:cNvSpPr txBox="1">
              <a:spLocks noChangeArrowheads="1"/>
            </p:cNvSpPr>
            <p:nvPr/>
          </p:nvSpPr>
          <p:spPr bwMode="invGray">
            <a:xfrm>
              <a:off x="2082" y="1369"/>
              <a:ext cx="2903" cy="3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Replace </a:t>
              </a:r>
              <a:r>
                <a:rPr lang="en-US" sz="2800" i="1">
                  <a:latin typeface="Times New Roman" pitchFamily="18" charset="0"/>
                </a:rPr>
                <a:t>p</a:t>
              </a:r>
              <a:r>
                <a:rPr lang="en-US"/>
                <a:t> with </a:t>
              </a:r>
              <a:r>
                <a:rPr lang="en-US" sz="2800">
                  <a:latin typeface="Times New Roman" pitchFamily="18" charset="0"/>
                </a:rPr>
                <a:t>2</a:t>
              </a:r>
              <a:r>
                <a:rPr lang="en-US"/>
                <a:t>.</a:t>
              </a:r>
            </a:p>
          </p:txBody>
        </p:sp>
      </p:grpSp>
      <p:grpSp>
        <p:nvGrpSpPr>
          <p:cNvPr id="4" name="Group 108"/>
          <p:cNvGrpSpPr>
            <a:grpSpLocks/>
          </p:cNvGrpSpPr>
          <p:nvPr/>
        </p:nvGrpSpPr>
        <p:grpSpPr bwMode="auto">
          <a:xfrm>
            <a:off x="925513" y="2754313"/>
            <a:ext cx="6988175" cy="800100"/>
            <a:chOff x="583" y="1735"/>
            <a:chExt cx="4402" cy="504"/>
          </a:xfrm>
        </p:grpSpPr>
        <p:pic>
          <p:nvPicPr>
            <p:cNvPr id="7223" name="Picture 47" descr="12-01-05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583" y="1735"/>
              <a:ext cx="531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24" name="Text Box 103"/>
            <p:cNvSpPr txBox="1">
              <a:spLocks noChangeArrowheads="1"/>
            </p:cNvSpPr>
            <p:nvPr/>
          </p:nvSpPr>
          <p:spPr bwMode="invGray">
            <a:xfrm>
              <a:off x="2082" y="1829"/>
              <a:ext cx="2903" cy="3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Divide each side by </a:t>
              </a:r>
              <a:r>
                <a:rPr lang="en-US" sz="2800">
                  <a:latin typeface="Times New Roman" pitchFamily="18" charset="0"/>
                </a:rPr>
                <a:t>2</a:t>
              </a:r>
              <a:r>
                <a:rPr lang="en-US"/>
                <a:t>.</a:t>
              </a:r>
            </a:p>
          </p:txBody>
        </p:sp>
      </p:grpSp>
      <p:grpSp>
        <p:nvGrpSpPr>
          <p:cNvPr id="5" name="Group 111"/>
          <p:cNvGrpSpPr>
            <a:grpSpLocks/>
          </p:cNvGrpSpPr>
          <p:nvPr/>
        </p:nvGrpSpPr>
        <p:grpSpPr bwMode="auto">
          <a:xfrm>
            <a:off x="925513" y="3697288"/>
            <a:ext cx="6988175" cy="420687"/>
            <a:chOff x="583" y="2336"/>
            <a:chExt cx="4402" cy="265"/>
          </a:xfrm>
        </p:grpSpPr>
        <p:pic>
          <p:nvPicPr>
            <p:cNvPr id="7221" name="Picture 48" descr="12-01-0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583" y="2373"/>
              <a:ext cx="40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22" name="Text Box 104"/>
            <p:cNvSpPr txBox="1">
              <a:spLocks noChangeArrowheads="1"/>
            </p:cNvSpPr>
            <p:nvPr/>
          </p:nvSpPr>
          <p:spPr bwMode="invGray">
            <a:xfrm>
              <a:off x="2082" y="2336"/>
              <a:ext cx="29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Simplify.</a:t>
              </a:r>
            </a:p>
          </p:txBody>
        </p:sp>
      </p:grpSp>
      <p:sp>
        <p:nvSpPr>
          <p:cNvPr id="364656" name="Text Box 112"/>
          <p:cNvSpPr txBox="1">
            <a:spLocks noChangeArrowheads="1"/>
          </p:cNvSpPr>
          <p:nvPr/>
        </p:nvSpPr>
        <p:spPr bwMode="auto">
          <a:xfrm>
            <a:off x="2909888" y="5003800"/>
            <a:ext cx="760412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EB55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64657" name="Text Box 113"/>
          <p:cNvSpPr txBox="1">
            <a:spLocks noChangeArrowheads="1"/>
          </p:cNvSpPr>
          <p:nvPr/>
        </p:nvSpPr>
        <p:spPr bwMode="auto">
          <a:xfrm>
            <a:off x="606425" y="5675313"/>
            <a:ext cx="6221413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Solve the equation for the other values of </a:t>
            </a:r>
            <a:r>
              <a:rPr lang="en-US" sz="2800" i="1">
                <a:latin typeface="Times New Roman" pitchFamily="18" charset="0"/>
              </a:rPr>
              <a:t>p</a:t>
            </a:r>
            <a:r>
              <a:rPr lang="en-US"/>
              <a:t>.</a:t>
            </a:r>
          </a:p>
        </p:txBody>
      </p:sp>
      <p:sp>
        <p:nvSpPr>
          <p:cNvPr id="364658" name="Text Box 114"/>
          <p:cNvSpPr txBox="1">
            <a:spLocks noChangeArrowheads="1"/>
          </p:cNvSpPr>
          <p:nvPr/>
        </p:nvSpPr>
        <p:spPr bwMode="auto">
          <a:xfrm>
            <a:off x="3733800" y="5003800"/>
            <a:ext cx="7604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EB55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64659" name="Text Box 115"/>
          <p:cNvSpPr txBox="1">
            <a:spLocks noChangeArrowheads="1"/>
          </p:cNvSpPr>
          <p:nvPr/>
        </p:nvSpPr>
        <p:spPr bwMode="auto">
          <a:xfrm>
            <a:off x="4549775" y="5003800"/>
            <a:ext cx="7604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EB55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64660" name="Text Box 116"/>
          <p:cNvSpPr txBox="1">
            <a:spLocks noChangeArrowheads="1"/>
          </p:cNvSpPr>
          <p:nvPr/>
        </p:nvSpPr>
        <p:spPr bwMode="auto">
          <a:xfrm>
            <a:off x="5375275" y="5003800"/>
            <a:ext cx="7604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EB55"/>
                </a:solidFill>
                <a:latin typeface="Times New Roman" pitchFamily="18" charset="0"/>
              </a:rPr>
              <a:t>1.5</a:t>
            </a:r>
          </a:p>
        </p:txBody>
      </p:sp>
      <p:sp>
        <p:nvSpPr>
          <p:cNvPr id="364661" name="Text Box 117"/>
          <p:cNvSpPr txBox="1">
            <a:spLocks noChangeArrowheads="1"/>
          </p:cNvSpPr>
          <p:nvPr/>
        </p:nvSpPr>
        <p:spPr bwMode="auto">
          <a:xfrm>
            <a:off x="6200775" y="5003800"/>
            <a:ext cx="7604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EB55"/>
                </a:solidFill>
                <a:latin typeface="Times New Roman" pitchFamily="18" charset="0"/>
              </a:rPr>
              <a:t>1.2</a:t>
            </a:r>
          </a:p>
        </p:txBody>
      </p:sp>
      <p:sp>
        <p:nvSpPr>
          <p:cNvPr id="364662" name="Text Box 118"/>
          <p:cNvSpPr txBox="1">
            <a:spLocks noChangeArrowheads="1"/>
          </p:cNvSpPr>
          <p:nvPr/>
        </p:nvSpPr>
        <p:spPr bwMode="auto">
          <a:xfrm>
            <a:off x="7007225" y="5003800"/>
            <a:ext cx="7604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EB55"/>
                </a:solidFill>
                <a:latin typeface="Times New Roman" pitchFamily="18" charset="0"/>
              </a:rPr>
              <a:t>1</a:t>
            </a:r>
          </a:p>
        </p:txBody>
      </p:sp>
      <p:pic>
        <p:nvPicPr>
          <p:cNvPr id="364665" name="Picture 121" descr="stop sign 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invGray">
          <a:xfrm>
            <a:off x="7288213" y="5781675"/>
            <a:ext cx="1498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4669" name="Text Box 125"/>
          <p:cNvSpPr txBox="1">
            <a:spLocks noChangeArrowheads="1"/>
          </p:cNvSpPr>
          <p:nvPr/>
        </p:nvSpPr>
        <p:spPr bwMode="auto">
          <a:xfrm>
            <a:off x="606425" y="4292600"/>
            <a:ext cx="16891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EB55"/>
                </a:solidFill>
              </a:rPr>
              <a:t>Answer:</a:t>
            </a:r>
          </a:p>
        </p:txBody>
      </p:sp>
      <p:grpSp>
        <p:nvGrpSpPr>
          <p:cNvPr id="6" name="Group 128"/>
          <p:cNvGrpSpPr>
            <a:grpSpLocks/>
          </p:cNvGrpSpPr>
          <p:nvPr/>
        </p:nvGrpSpPr>
        <p:grpSpPr bwMode="auto">
          <a:xfrm>
            <a:off x="608013" y="1300163"/>
            <a:ext cx="2236787" cy="420687"/>
            <a:chOff x="383" y="819"/>
            <a:chExt cx="1409" cy="265"/>
          </a:xfrm>
        </p:grpSpPr>
        <p:pic>
          <p:nvPicPr>
            <p:cNvPr id="7219" name="Picture 122" descr="12-01-02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1256" y="856"/>
              <a:ext cx="536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20" name="Text Box 126"/>
            <p:cNvSpPr txBox="1">
              <a:spLocks noChangeArrowheads="1"/>
            </p:cNvSpPr>
            <p:nvPr/>
          </p:nvSpPr>
          <p:spPr bwMode="auto">
            <a:xfrm>
              <a:off x="383" y="819"/>
              <a:ext cx="997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Solve for</a:t>
              </a:r>
            </a:p>
          </p:txBody>
        </p:sp>
      </p:grpSp>
      <p:pic>
        <p:nvPicPr>
          <p:cNvPr id="7218" name="Picture 129" descr="help">
            <a:hlinkClick r:id="" action="ppaction://customshow?id=10&amp;return=true" highlightClick="1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4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6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6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6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6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6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6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36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656" grpId="0" autoUpdateAnimBg="0"/>
      <p:bldP spid="364657" grpId="0" autoUpdateAnimBg="0"/>
      <p:bldP spid="364658" grpId="0" autoUpdateAnimBg="0"/>
      <p:bldP spid="364659" grpId="0" autoUpdateAnimBg="0"/>
      <p:bldP spid="364660" grpId="0" autoUpdateAnimBg="0"/>
      <p:bldP spid="364661" grpId="0" autoUpdateAnimBg="0"/>
      <p:bldP spid="364662" grpId="0" autoUpdateAnimBg="0"/>
      <p:bldP spid="36466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1-1c</a:t>
            </a:r>
          </a:p>
        </p:txBody>
      </p:sp>
      <p:pic>
        <p:nvPicPr>
          <p:cNvPr id="8195" name="Picture 3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secstart">
            <a:hlinkClick r:id="rId5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home">
            <a:hlinkClick r:id="rId7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8" descr="exampl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8650" y="742950"/>
            <a:ext cx="19383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9" descr="5-min">
            <a:hlinkClick r:id="" action="ppaction://customshow?id=0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6602" name="Picture 10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1" descr="12-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6653" name="Picture 61" descr="ex0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2344738" y="2165350"/>
            <a:ext cx="4186237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6658" name="Text Box 66"/>
          <p:cNvSpPr txBox="1">
            <a:spLocks noChangeArrowheads="1"/>
          </p:cNvSpPr>
          <p:nvPr/>
        </p:nvSpPr>
        <p:spPr bwMode="auto">
          <a:xfrm>
            <a:off x="606425" y="2136775"/>
            <a:ext cx="16891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EB55"/>
                </a:solidFill>
              </a:rPr>
              <a:t>Answer:</a:t>
            </a:r>
          </a:p>
        </p:txBody>
      </p:sp>
      <p:sp>
        <p:nvSpPr>
          <p:cNvPr id="366663" name="Text Box 71"/>
          <p:cNvSpPr txBox="1">
            <a:spLocks noChangeArrowheads="1"/>
          </p:cNvSpPr>
          <p:nvPr/>
        </p:nvSpPr>
        <p:spPr bwMode="auto">
          <a:xfrm>
            <a:off x="615950" y="1239838"/>
            <a:ext cx="7834313" cy="860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Graph the ordered pairs:  </a:t>
            </a:r>
            <a:r>
              <a:rPr lang="en-US" sz="2800">
                <a:latin typeface="Times New Roman" pitchFamily="18" charset="0"/>
              </a:rPr>
              <a:t>(2</a:t>
            </a:r>
            <a:r>
              <a:rPr lang="en-US"/>
              <a:t>, </a:t>
            </a:r>
            <a:r>
              <a:rPr lang="en-US" sz="2800">
                <a:latin typeface="Times New Roman" pitchFamily="18" charset="0"/>
              </a:rPr>
              <a:t>6)</a:t>
            </a:r>
            <a:r>
              <a:rPr lang="en-US"/>
              <a:t>, </a:t>
            </a:r>
            <a:r>
              <a:rPr lang="en-US" sz="2800">
                <a:latin typeface="Times New Roman" pitchFamily="18" charset="0"/>
              </a:rPr>
              <a:t>(4</a:t>
            </a:r>
            <a:r>
              <a:rPr lang="en-US"/>
              <a:t>, </a:t>
            </a:r>
            <a:r>
              <a:rPr lang="en-US" sz="2800">
                <a:latin typeface="Times New Roman" pitchFamily="18" charset="0"/>
              </a:rPr>
              <a:t>3)</a:t>
            </a:r>
            <a:r>
              <a:rPr lang="en-US"/>
              <a:t>, </a:t>
            </a:r>
            <a:r>
              <a:rPr lang="en-US" sz="2800">
                <a:latin typeface="Times New Roman" pitchFamily="18" charset="0"/>
              </a:rPr>
              <a:t>(6</a:t>
            </a:r>
            <a:r>
              <a:rPr lang="en-US"/>
              <a:t>, </a:t>
            </a:r>
            <a:r>
              <a:rPr lang="en-US" sz="2800">
                <a:latin typeface="Times New Roman" pitchFamily="18" charset="0"/>
              </a:rPr>
              <a:t>2)</a:t>
            </a:r>
            <a:r>
              <a:rPr lang="en-US"/>
              <a:t>, </a:t>
            </a:r>
            <a:r>
              <a:rPr lang="en-US" sz="2800">
                <a:latin typeface="Times New Roman" pitchFamily="18" charset="0"/>
              </a:rPr>
              <a:t>(8</a:t>
            </a:r>
            <a:r>
              <a:rPr lang="en-US"/>
              <a:t>, </a:t>
            </a:r>
            <a:r>
              <a:rPr lang="en-US" sz="2800">
                <a:latin typeface="Times New Roman" pitchFamily="18" charset="0"/>
              </a:rPr>
              <a:t>1.5)</a:t>
            </a:r>
            <a:r>
              <a:rPr lang="en-US"/>
              <a:t>, </a:t>
            </a:r>
            <a:r>
              <a:rPr lang="en-US" sz="2800">
                <a:latin typeface="Times New Roman" pitchFamily="18" charset="0"/>
              </a:rPr>
              <a:t>(10</a:t>
            </a:r>
            <a:r>
              <a:rPr lang="en-US"/>
              <a:t>, </a:t>
            </a:r>
            <a:r>
              <a:rPr lang="en-US" sz="2800">
                <a:latin typeface="Times New Roman" pitchFamily="18" charset="0"/>
              </a:rPr>
              <a:t>1.2)</a:t>
            </a:r>
            <a:r>
              <a:rPr lang="en-US"/>
              <a:t>, and </a:t>
            </a:r>
            <a:r>
              <a:rPr lang="en-US" sz="2800">
                <a:latin typeface="Times New Roman" pitchFamily="18" charset="0"/>
              </a:rPr>
              <a:t>(12</a:t>
            </a:r>
            <a:r>
              <a:rPr lang="en-US"/>
              <a:t>, </a:t>
            </a:r>
            <a:r>
              <a:rPr lang="en-US" sz="2800">
                <a:latin typeface="Times New Roman" pitchFamily="18" charset="0"/>
              </a:rPr>
              <a:t>1)</a:t>
            </a:r>
            <a:r>
              <a:rPr lang="en-US"/>
              <a:t>.</a:t>
            </a:r>
          </a:p>
        </p:txBody>
      </p:sp>
      <p:sp>
        <p:nvSpPr>
          <p:cNvPr id="366664" name="Text Box 72"/>
          <p:cNvSpPr txBox="1">
            <a:spLocks noChangeArrowheads="1"/>
          </p:cNvSpPr>
          <p:nvPr/>
        </p:nvSpPr>
        <p:spPr bwMode="auto">
          <a:xfrm>
            <a:off x="715963" y="5343525"/>
            <a:ext cx="6831012" cy="804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As the number of people </a:t>
            </a:r>
            <a:r>
              <a:rPr lang="en-US" sz="2800" i="1">
                <a:latin typeface="Times New Roman" pitchFamily="18" charset="0"/>
              </a:rPr>
              <a:t>p</a:t>
            </a:r>
            <a:r>
              <a:rPr lang="en-US"/>
              <a:t> increases, the time 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/>
              <a:t> it</a:t>
            </a:r>
            <a:br>
              <a:rPr lang="en-US"/>
            </a:br>
            <a:r>
              <a:rPr lang="en-US"/>
              <a:t>takes to build a computer decreases.</a:t>
            </a:r>
          </a:p>
        </p:txBody>
      </p:sp>
      <p:pic>
        <p:nvPicPr>
          <p:cNvPr id="8207" name="Picture 73" descr="help">
            <a:hlinkClick r:id="" action="ppaction://customshow?id=10&amp;return=true" highlightClick="1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6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66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658" grpId="0" autoUpdateAnimBg="0"/>
      <p:bldP spid="366663" grpId="0" autoUpdateAnimBg="0"/>
      <p:bldP spid="36666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46" name="Group 166"/>
          <p:cNvGraphicFramePr>
            <a:graphicFrameLocks noGrp="1"/>
          </p:cNvGraphicFramePr>
          <p:nvPr/>
        </p:nvGraphicFramePr>
        <p:xfrm>
          <a:off x="2036763" y="4197350"/>
          <a:ext cx="5761037" cy="1131888"/>
        </p:xfrm>
        <a:graphic>
          <a:graphicData uri="http://schemas.openxmlformats.org/drawingml/2006/table">
            <a:tbl>
              <a:tblPr/>
              <a:tblGrid>
                <a:gridCol w="820737"/>
                <a:gridCol w="823913"/>
                <a:gridCol w="820737"/>
                <a:gridCol w="825500"/>
                <a:gridCol w="820738"/>
                <a:gridCol w="823912"/>
                <a:gridCol w="8255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647" name="Group 167"/>
          <p:cNvGraphicFramePr>
            <a:graphicFrameLocks noGrp="1"/>
          </p:cNvGraphicFramePr>
          <p:nvPr/>
        </p:nvGraphicFramePr>
        <p:xfrm>
          <a:off x="2036763" y="4198938"/>
          <a:ext cx="5761037" cy="1131888"/>
        </p:xfrm>
        <a:graphic>
          <a:graphicData uri="http://schemas.openxmlformats.org/drawingml/2006/table">
            <a:tbl>
              <a:tblPr/>
              <a:tblGrid>
                <a:gridCol w="820737"/>
                <a:gridCol w="823913"/>
                <a:gridCol w="820737"/>
                <a:gridCol w="825500"/>
                <a:gridCol w="820738"/>
                <a:gridCol w="823912"/>
                <a:gridCol w="8255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EB55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EB5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E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2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1-1d</a:t>
            </a:r>
          </a:p>
        </p:txBody>
      </p:sp>
      <p:sp>
        <p:nvSpPr>
          <p:cNvPr id="92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72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73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530" name="Picture 50" descr="your tu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75" name="Picture 72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76" name="Picture 73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77" name="Picture 74" descr="secstart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78" name="Picture 75" descr="home">
            <a:hlinkClick r:id="rId8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79" name="Picture 102" descr="5-min">
            <a:hlinkClick r:id="" action="ppaction://customshow?id=0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80" name="Picture 106" descr="12-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43" name="Text Box 163"/>
          <p:cNvSpPr txBox="1">
            <a:spLocks noChangeArrowheads="1"/>
          </p:cNvSpPr>
          <p:nvPr/>
        </p:nvSpPr>
        <p:spPr bwMode="auto">
          <a:xfrm>
            <a:off x="606425" y="4119563"/>
            <a:ext cx="168910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EB55"/>
                </a:solidFill>
              </a:rPr>
              <a:t>Answer:</a:t>
            </a:r>
          </a:p>
        </p:txBody>
      </p:sp>
      <p:pic>
        <p:nvPicPr>
          <p:cNvPr id="20645" name="Picture 165" descr="stop sign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invGray">
          <a:xfrm>
            <a:off x="7288213" y="5781675"/>
            <a:ext cx="1498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99"/>
          <p:cNvGrpSpPr>
            <a:grpSpLocks/>
          </p:cNvGrpSpPr>
          <p:nvPr/>
        </p:nvGrpSpPr>
        <p:grpSpPr bwMode="auto">
          <a:xfrm>
            <a:off x="615950" y="1285875"/>
            <a:ext cx="8110538" cy="2481263"/>
            <a:chOff x="388" y="810"/>
            <a:chExt cx="5109" cy="1563"/>
          </a:xfrm>
        </p:grpSpPr>
        <p:sp>
          <p:nvSpPr>
            <p:cNvPr id="9285" name="Text Box 197"/>
            <p:cNvSpPr txBox="1">
              <a:spLocks noChangeArrowheads="1"/>
            </p:cNvSpPr>
            <p:nvPr/>
          </p:nvSpPr>
          <p:spPr bwMode="auto">
            <a:xfrm>
              <a:off x="388" y="810"/>
              <a:ext cx="5109" cy="15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  <a:tabLst>
                  <a:tab pos="5622925" algn="l"/>
                </a:tabLst>
              </a:pPr>
              <a:r>
                <a:rPr lang="en-US" b="1">
                  <a:solidFill>
                    <a:srgbClr val="00CCFF"/>
                  </a:solidFill>
                </a:rPr>
                <a:t>Manufacturing</a:t>
              </a:r>
              <a:r>
                <a:rPr lang="en-US" b="1">
                  <a:solidFill>
                    <a:srgbClr val="FFEB55"/>
                  </a:solidFill>
                </a:rPr>
                <a:t>  The foreman</a:t>
              </a:r>
              <a:r>
                <a:rPr lang="en-US" sz="2800" b="1">
                  <a:solidFill>
                    <a:srgbClr val="FFEB55"/>
                  </a:solidFill>
                </a:rPr>
                <a:t> </a:t>
              </a:r>
              <a:r>
                <a:rPr lang="en-US" b="1">
                  <a:solidFill>
                    <a:srgbClr val="FFEB55"/>
                  </a:solidFill>
                </a:rPr>
                <a:t>of a package</a:t>
              </a:r>
              <a:r>
                <a:rPr lang="en-US" sz="2800" b="1">
                  <a:solidFill>
                    <a:srgbClr val="FFEB55"/>
                  </a:solidFill>
                </a:rPr>
                <a:t> </a:t>
              </a:r>
              <a:r>
                <a:rPr lang="en-US" b="1">
                  <a:solidFill>
                    <a:srgbClr val="FFEB55"/>
                  </a:solidFill>
                </a:rPr>
                <a:t>delivery company has found that the time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t</a:t>
              </a:r>
              <a:r>
                <a:rPr lang="en-US" b="1">
                  <a:solidFill>
                    <a:srgbClr val="FFEB55"/>
                  </a:solidFill>
                </a:rPr>
                <a:t> in hours that it takes to</a:t>
              </a:r>
              <a:r>
                <a:rPr lang="en-US" sz="2800" b="1">
                  <a:solidFill>
                    <a:srgbClr val="FFEB55"/>
                  </a:solidFill>
                </a:rPr>
                <a:t> </a:t>
              </a:r>
              <a:r>
                <a:rPr lang="en-US" b="1">
                  <a:solidFill>
                    <a:srgbClr val="FFEB55"/>
                  </a:solidFill>
                </a:rPr>
                <a:t>prepare packages for delivery</a:t>
              </a:r>
              <a:r>
                <a:rPr lang="en-US" sz="2800" b="1">
                  <a:solidFill>
                    <a:srgbClr val="FFEB55"/>
                  </a:solidFill>
                </a:rPr>
                <a:t> </a:t>
              </a:r>
              <a:r>
                <a:rPr lang="en-US" b="1">
                  <a:solidFill>
                    <a:srgbClr val="FFEB55"/>
                  </a:solidFill>
                </a:rPr>
                <a:t>varies inversely with the number of people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p</a:t>
              </a:r>
              <a:r>
                <a:rPr lang="en-US" b="1">
                  <a:solidFill>
                    <a:srgbClr val="FFEB55"/>
                  </a:solidFill>
                </a:rPr>
                <a:t> that are preparing</a:t>
              </a:r>
              <a:r>
                <a:rPr lang="en-US" sz="2800" b="1">
                  <a:solidFill>
                    <a:srgbClr val="FFEB55"/>
                  </a:solidFill>
                </a:rPr>
                <a:t> </a:t>
              </a:r>
              <a:r>
                <a:rPr lang="en-US" b="1">
                  <a:solidFill>
                    <a:srgbClr val="FFEB55"/>
                  </a:solidFill>
                </a:rPr>
                <a:t>them.</a:t>
              </a:r>
              <a:r>
                <a:rPr lang="en-US" sz="2800" b="1">
                  <a:solidFill>
                    <a:srgbClr val="FFEB55"/>
                  </a:solidFill>
                </a:rPr>
                <a:t> </a:t>
              </a:r>
              <a:r>
                <a:rPr lang="en-US" b="1">
                  <a:solidFill>
                    <a:srgbClr val="FFEB55"/>
                  </a:solidFill>
                </a:rPr>
                <a:t>The equation	can be used </a:t>
              </a:r>
              <a:br>
                <a:rPr lang="en-US" b="1">
                  <a:solidFill>
                    <a:srgbClr val="FFEB55"/>
                  </a:solidFill>
                </a:rPr>
              </a:br>
              <a:r>
                <a:rPr lang="en-US" b="1">
                  <a:solidFill>
                    <a:srgbClr val="FFEB55"/>
                  </a:solidFill>
                </a:rPr>
                <a:t>to represent</a:t>
              </a:r>
              <a:r>
                <a:rPr lang="en-US" sz="2800" b="1">
                  <a:solidFill>
                    <a:srgbClr val="FFEB55"/>
                  </a:solidFill>
                </a:rPr>
                <a:t> </a:t>
              </a:r>
              <a:r>
                <a:rPr lang="en-US" b="1">
                  <a:solidFill>
                    <a:srgbClr val="FFEB55"/>
                  </a:solidFill>
                </a:rPr>
                <a:t>the people</a:t>
              </a:r>
              <a:r>
                <a:rPr lang="en-US" sz="2800" b="1">
                  <a:solidFill>
                    <a:srgbClr val="FFEB55"/>
                  </a:solidFill>
                </a:rPr>
                <a:t> </a:t>
              </a:r>
              <a:r>
                <a:rPr lang="en-US" b="1">
                  <a:solidFill>
                    <a:srgbClr val="FFEB55"/>
                  </a:solidFill>
                </a:rPr>
                <a:t>preparing the packages. Complete</a:t>
              </a:r>
              <a:r>
                <a:rPr lang="en-US" sz="2800" b="1">
                  <a:solidFill>
                    <a:srgbClr val="FFEB55"/>
                  </a:solidFill>
                </a:rPr>
                <a:t> </a:t>
              </a:r>
              <a:r>
                <a:rPr lang="en-US" b="1">
                  <a:solidFill>
                    <a:srgbClr val="FFEB55"/>
                  </a:solidFill>
                </a:rPr>
                <a:t>the table and draw</a:t>
              </a:r>
              <a:r>
                <a:rPr lang="en-US" sz="2800" b="1">
                  <a:solidFill>
                    <a:srgbClr val="FFEB55"/>
                  </a:solidFill>
                </a:rPr>
                <a:t> </a:t>
              </a:r>
              <a:r>
                <a:rPr lang="en-US" b="1">
                  <a:solidFill>
                    <a:srgbClr val="FFEB55"/>
                  </a:solidFill>
                </a:rPr>
                <a:t>a graph of the relation. </a:t>
              </a:r>
            </a:p>
          </p:txBody>
        </p:sp>
        <p:pic>
          <p:nvPicPr>
            <p:cNvPr id="9286" name="Picture 194" descr="12-01-07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3229" y="1704"/>
              <a:ext cx="668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284" name="Picture 200" descr="help">
            <a:hlinkClick r:id="" action="ppaction://customshow?id=10&amp;return=true" highlightClick="1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1-1e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246" name="Picture 6" descr="your tur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secstart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 descr="home">
            <a:hlinkClick r:id="rId8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2" descr="5-min">
            <a:hlinkClick r:id="" action="ppaction://customshow?id=0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7629" name="Picture 13" descr="stop sign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invGray">
          <a:xfrm>
            <a:off x="7524750" y="5876925"/>
            <a:ext cx="12525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4" descr="12-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7660" name="Text Box 44"/>
          <p:cNvSpPr txBox="1">
            <a:spLocks noChangeArrowheads="1"/>
          </p:cNvSpPr>
          <p:nvPr/>
        </p:nvSpPr>
        <p:spPr bwMode="auto">
          <a:xfrm>
            <a:off x="606425" y="1336675"/>
            <a:ext cx="1689100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EB55"/>
                </a:solidFill>
              </a:rPr>
              <a:t>Answer:</a:t>
            </a:r>
          </a:p>
        </p:txBody>
      </p:sp>
      <p:pic>
        <p:nvPicPr>
          <p:cNvPr id="367661" name="Picture 45" descr="yt0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2152650" y="1393825"/>
            <a:ext cx="3956050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46" descr="help">
            <a:hlinkClick r:id="" action="ppaction://customshow?id=10&amp;return=true" highlightClick="1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6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67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6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98525" y="7018338"/>
            <a:ext cx="8229600" cy="296862"/>
          </a:xfrm>
        </p:spPr>
        <p:txBody>
          <a:bodyPr/>
          <a:lstStyle/>
          <a:p>
            <a:pPr algn="r" eaLnBrk="1" hangingPunct="1"/>
            <a:r>
              <a:rPr lang="en-US" sz="1200" smtClean="0"/>
              <a:t>Example 1-2a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544" name="Picture 40" descr="exampl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38" y="739775"/>
            <a:ext cx="19383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60" descr="next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61" descr="back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6413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62" descr="secstart">
            <a:hlinkClick r:id="rId6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23188" y="6470650"/>
            <a:ext cx="34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63" descr="home">
            <a:hlinkClick r:id="rId8" action="ppaction://hlinksldjump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31075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89" descr="5-min">
            <a:hlinkClick r:id="" action="ppaction://customshow?id=0&amp;return=true" highlightClick="1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24125" y="6465888"/>
            <a:ext cx="16637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93" descr="12-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hidden">
          <a:xfrm>
            <a:off x="7212013" y="100013"/>
            <a:ext cx="1695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698500" y="3894138"/>
            <a:ext cx="4081463" cy="361950"/>
            <a:chOff x="440" y="2453"/>
            <a:chExt cx="2571" cy="228"/>
          </a:xfrm>
        </p:grpSpPr>
        <p:pic>
          <p:nvPicPr>
            <p:cNvPr id="11290" name="Picture 99" descr="12-01-11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invGray">
            <a:xfrm>
              <a:off x="440" y="2453"/>
              <a:ext cx="840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1" name="Picture 101" descr="12-01-1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invGray">
            <a:xfrm>
              <a:off x="2057" y="2456"/>
              <a:ext cx="954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05"/>
          <p:cNvGrpSpPr>
            <a:grpSpLocks/>
          </p:cNvGrpSpPr>
          <p:nvPr/>
        </p:nvGrpSpPr>
        <p:grpSpPr bwMode="auto">
          <a:xfrm>
            <a:off x="1122363" y="3065463"/>
            <a:ext cx="7367587" cy="420687"/>
            <a:chOff x="707" y="1931"/>
            <a:chExt cx="4641" cy="265"/>
          </a:xfrm>
        </p:grpSpPr>
        <p:pic>
          <p:nvPicPr>
            <p:cNvPr id="11288" name="Picture 98" descr="12-01-10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invGray">
            <a:xfrm>
              <a:off x="707" y="1958"/>
              <a:ext cx="56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9" name="Text Box 102"/>
            <p:cNvSpPr txBox="1">
              <a:spLocks noChangeArrowheads="1"/>
            </p:cNvSpPr>
            <p:nvPr/>
          </p:nvSpPr>
          <p:spPr bwMode="invGray">
            <a:xfrm>
              <a:off x="1985" y="1931"/>
              <a:ext cx="336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Inverse variation equation</a:t>
              </a:r>
            </a:p>
          </p:txBody>
        </p:sp>
      </p:grpSp>
      <p:grpSp>
        <p:nvGrpSpPr>
          <p:cNvPr id="4" name="Group 107"/>
          <p:cNvGrpSpPr>
            <a:grpSpLocks/>
          </p:cNvGrpSpPr>
          <p:nvPr/>
        </p:nvGrpSpPr>
        <p:grpSpPr bwMode="auto">
          <a:xfrm>
            <a:off x="1289050" y="4584700"/>
            <a:ext cx="7200900" cy="476250"/>
            <a:chOff x="812" y="2888"/>
            <a:chExt cx="4536" cy="300"/>
          </a:xfrm>
        </p:grpSpPr>
        <p:pic>
          <p:nvPicPr>
            <p:cNvPr id="11286" name="Picture 100" descr="12-01-12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invGray">
            <a:xfrm>
              <a:off x="812" y="2948"/>
              <a:ext cx="45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7" name="Text Box 103"/>
            <p:cNvSpPr txBox="1">
              <a:spLocks noChangeArrowheads="1"/>
            </p:cNvSpPr>
            <p:nvPr/>
          </p:nvSpPr>
          <p:spPr bwMode="invGray">
            <a:xfrm>
              <a:off x="1985" y="2888"/>
              <a:ext cx="3363" cy="3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The constant of variation is </a:t>
              </a:r>
              <a:r>
                <a:rPr lang="en-US" sz="2800">
                  <a:latin typeface="Times New Roman" pitchFamily="18" charset="0"/>
                </a:rPr>
                <a:t>4</a:t>
              </a:r>
              <a:r>
                <a:rPr lang="en-US"/>
                <a:t>.</a:t>
              </a:r>
            </a:p>
          </p:txBody>
        </p:sp>
      </p:grpSp>
      <p:pic>
        <p:nvPicPr>
          <p:cNvPr id="21612" name="Picture 108" descr="stop sign 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invGray">
          <a:xfrm>
            <a:off x="7288213" y="5781675"/>
            <a:ext cx="1498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15"/>
          <p:cNvGrpSpPr>
            <a:grpSpLocks/>
          </p:cNvGrpSpPr>
          <p:nvPr/>
        </p:nvGrpSpPr>
        <p:grpSpPr bwMode="auto">
          <a:xfrm>
            <a:off x="615950" y="1279525"/>
            <a:ext cx="8072438" cy="860425"/>
            <a:chOff x="388" y="806"/>
            <a:chExt cx="5085" cy="542"/>
          </a:xfrm>
        </p:grpSpPr>
        <p:sp>
          <p:nvSpPr>
            <p:cNvPr id="11284" name="Text Box 113"/>
            <p:cNvSpPr txBox="1">
              <a:spLocks noChangeArrowheads="1"/>
            </p:cNvSpPr>
            <p:nvPr/>
          </p:nvSpPr>
          <p:spPr bwMode="auto">
            <a:xfrm>
              <a:off x="388" y="806"/>
              <a:ext cx="5085" cy="5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EB55"/>
                  </a:solidFill>
                </a:rPr>
                <a:t>Graph an inverse variation in which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y</a:t>
              </a:r>
              <a:r>
                <a:rPr lang="en-US" b="1">
                  <a:solidFill>
                    <a:srgbClr val="FFEB55"/>
                  </a:solidFill>
                </a:rPr>
                <a:t> varies inversely as </a:t>
              </a:r>
              <a:r>
                <a:rPr lang="en-US" sz="2800" i="1">
                  <a:solidFill>
                    <a:srgbClr val="FFEB55"/>
                  </a:solidFill>
                  <a:latin typeface="Times New Roman" pitchFamily="18" charset="0"/>
                </a:rPr>
                <a:t>x</a:t>
              </a:r>
              <a:r>
                <a:rPr lang="en-US" b="1">
                  <a:solidFill>
                    <a:srgbClr val="FFEB55"/>
                  </a:solidFill>
                </a:rPr>
                <a:t> and </a:t>
              </a:r>
            </a:p>
          </p:txBody>
        </p:sp>
        <p:pic>
          <p:nvPicPr>
            <p:cNvPr id="11285" name="Picture 109" descr="12-01-08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invGray">
            <a:xfrm>
              <a:off x="1251" y="1111"/>
              <a:ext cx="1520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616" name="Rectangle 112"/>
          <p:cNvSpPr>
            <a:spLocks noChangeArrowheads="1"/>
          </p:cNvSpPr>
          <p:nvPr/>
        </p:nvSpPr>
        <p:spPr bwMode="auto">
          <a:xfrm>
            <a:off x="603250" y="2270125"/>
            <a:ext cx="1712913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Solve for </a:t>
            </a:r>
            <a:r>
              <a:rPr lang="en-US" sz="2800" i="1">
                <a:latin typeface="Times New Roman" pitchFamily="18" charset="0"/>
              </a:rPr>
              <a:t>k</a:t>
            </a:r>
            <a:r>
              <a:rPr lang="en-US"/>
              <a:t>.</a:t>
            </a:r>
          </a:p>
        </p:txBody>
      </p:sp>
      <p:pic>
        <p:nvPicPr>
          <p:cNvPr id="11283" name="Picture 116" descr="help">
            <a:hlinkClick r:id="" action="ppaction://customshow?id=10&amp;return=true" highlightClick="1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927850" y="6470650"/>
            <a:ext cx="3476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16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PATH" val="P:\Algebra 1\graphics\equations\03-01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66CC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20000"/>
          </a:spcAft>
          <a:buClr>
            <a:srgbClr val="FFFFFF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20000"/>
          </a:spcAft>
          <a:buClr>
            <a:srgbClr val="FFFFFF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10609</TotalTime>
  <Words>519</Words>
  <Application>Microsoft Office PowerPoint</Application>
  <PresentationFormat>On-screen Show (4:3)</PresentationFormat>
  <Paragraphs>153</Paragraphs>
  <Slides>20</Slides>
  <Notes>20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  <vt:variant>
        <vt:lpstr>Custom Shows</vt:lpstr>
      </vt:variant>
      <vt:variant>
        <vt:i4>11</vt:i4>
      </vt:variant>
    </vt:vector>
  </HeadingPairs>
  <TitlesOfParts>
    <vt:vector size="33" baseType="lpstr">
      <vt:lpstr>Default Design</vt:lpstr>
      <vt:lpstr>Equation</vt:lpstr>
      <vt:lpstr>Inverse Variation</vt:lpstr>
      <vt:lpstr>Inverse Variation</vt:lpstr>
      <vt:lpstr>Inverse Variation</vt:lpstr>
      <vt:lpstr>Example 1-1a</vt:lpstr>
      <vt:lpstr>Example 1-1b</vt:lpstr>
      <vt:lpstr>Example 1-1c</vt:lpstr>
      <vt:lpstr>Example 1-1d</vt:lpstr>
      <vt:lpstr>Example 1-1e</vt:lpstr>
      <vt:lpstr>Example 1-2a</vt:lpstr>
      <vt:lpstr>Example 1-2b</vt:lpstr>
      <vt:lpstr>Example 1-2c</vt:lpstr>
      <vt:lpstr>Example 1-3a</vt:lpstr>
      <vt:lpstr>Example 1-3b</vt:lpstr>
      <vt:lpstr>Example 1-3c</vt:lpstr>
      <vt:lpstr>Example 1-4a</vt:lpstr>
      <vt:lpstr>Example 1-4b</vt:lpstr>
      <vt:lpstr>Example 1-5a</vt:lpstr>
      <vt:lpstr>Example 1-5b</vt:lpstr>
      <vt:lpstr>Example 1-5c</vt:lpstr>
      <vt:lpstr>Homework</vt:lpstr>
      <vt:lpstr>transparency 1</vt:lpstr>
      <vt:lpstr>transparency 2</vt:lpstr>
      <vt:lpstr>transparency 3</vt:lpstr>
      <vt:lpstr>transparency 4</vt:lpstr>
      <vt:lpstr>transparency 5</vt:lpstr>
      <vt:lpstr>transparency 6</vt:lpstr>
      <vt:lpstr>transparency 7</vt:lpstr>
      <vt:lpstr>transparency 8</vt:lpstr>
      <vt:lpstr>transparency 9</vt:lpstr>
      <vt:lpstr>dotcom</vt:lpstr>
      <vt:lpstr>Help</vt:lpstr>
    </vt:vector>
  </TitlesOfParts>
  <Company>Madeira Station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Chalkboard</dc:title>
  <dc:subject>Algebra 1</dc:subject>
  <dc:creator>Glencoe/McGraw-Hill, Inc.</dc:creator>
  <cp:lastModifiedBy>Jeff Fronius</cp:lastModifiedBy>
  <cp:revision>317</cp:revision>
  <dcterms:created xsi:type="dcterms:W3CDTF">2002-01-18T18:33:30Z</dcterms:created>
  <dcterms:modified xsi:type="dcterms:W3CDTF">2011-04-16T11:56:33Z</dcterms:modified>
</cp:coreProperties>
</file>