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465" r:id="rId2"/>
    <p:sldId id="466" r:id="rId3"/>
    <p:sldId id="467" r:id="rId4"/>
    <p:sldId id="468" r:id="rId5"/>
    <p:sldId id="469" r:id="rId6"/>
    <p:sldId id="470" r:id="rId7"/>
    <p:sldId id="471" r:id="rId8"/>
    <p:sldId id="472" r:id="rId9"/>
    <p:sldId id="473" r:id="rId10"/>
    <p:sldId id="474" r:id="rId11"/>
    <p:sldId id="475" r:id="rId12"/>
    <p:sldId id="476" r:id="rId13"/>
    <p:sldId id="477" r:id="rId14"/>
    <p:sldId id="478" r:id="rId15"/>
    <p:sldId id="479" r:id="rId16"/>
    <p:sldId id="464" r:id="rId17"/>
    <p:sldId id="480" r:id="rId18"/>
    <p:sldId id="481" r:id="rId19"/>
    <p:sldId id="482" r:id="rId20"/>
    <p:sldId id="483" r:id="rId21"/>
    <p:sldId id="463" r:id="rId22"/>
    <p:sldId id="461" r:id="rId23"/>
    <p:sldId id="288" r:id="rId24"/>
    <p:sldId id="289" r:id="rId25"/>
    <p:sldId id="290"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462" r:id="rId39"/>
  </p:sldIdLst>
  <p:sldSz cx="9144000" cy="6858000" type="screen4x3"/>
  <p:notesSz cx="6858000" cy="9144000"/>
  <p:custShowLst>
    <p:custShow name="transparency 1" id="0">
      <p:sldLst/>
    </p:custShow>
    <p:custShow name="transparency 2" id="1">
      <p:sldLst/>
    </p:custShow>
    <p:custShow name="transparency 3" id="2">
      <p:sldLst/>
    </p:custShow>
    <p:custShow name="transparency 4" id="3">
      <p:sldLst/>
    </p:custShow>
    <p:custShow name="transparency 5" id="4">
      <p:sldLst/>
    </p:custShow>
    <p:custShow name="transparency 6" id="5">
      <p:sldLst/>
    </p:custShow>
    <p:custShow name="transparency 7" id="6">
      <p:sldLst/>
    </p:custShow>
    <p:custShow name="transparency 8" id="7">
      <p:sldLst/>
    </p:custShow>
    <p:custShow name="transparency 9" id="8">
      <p:sldLst/>
    </p:custShow>
    <p:custShow name="dotcom" id="9">
      <p:sldLst/>
    </p:custShow>
  </p:custShowLst>
  <p:custDataLst>
    <p:tags r:id="rId41"/>
  </p:custDataLst>
  <p:defaultTextStyle>
    <a:defPPr>
      <a:defRPr lang="en-US"/>
    </a:defPPr>
    <a:lvl1pPr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1pPr>
    <a:lvl2pPr marL="457200"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2pPr>
    <a:lvl3pPr marL="914400"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3pPr>
    <a:lvl4pPr marL="1371600"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4pPr>
    <a:lvl5pPr marL="1828800"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schemeClr val="tx1"/>
    </p:penClr>
  </p:showPr>
  <p:clrMru>
    <a:srgbClr val="00006E"/>
    <a:srgbClr val="00FF00"/>
    <a:srgbClr val="FFCCFF"/>
    <a:srgbClr val="00CCFF"/>
    <a:srgbClr val="FF9900"/>
    <a:srgbClr val="FFEB55"/>
    <a:srgbClr val="040C74"/>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94613" autoAdjust="0"/>
  </p:normalViewPr>
  <p:slideViewPr>
    <p:cSldViewPr>
      <p:cViewPr>
        <p:scale>
          <a:sx n="75" d="100"/>
          <a:sy n="75" d="100"/>
        </p:scale>
        <p:origin x="-2256" y="-774"/>
      </p:cViewPr>
      <p:guideLst>
        <p:guide orient="horz" pos="2741"/>
        <p:guide pos="26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2"/>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defRPr sz="1200" smtClean="0"/>
            </a:lvl1pPr>
          </a:lstStyle>
          <a:p>
            <a:pPr>
              <a:defRPr/>
            </a:pPr>
            <a:endParaRPr lang="en-US"/>
          </a:p>
        </p:txBody>
      </p:sp>
      <p:sp>
        <p:nvSpPr>
          <p:cNvPr id="260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ClrTx/>
              <a:defRPr sz="1200" smtClean="0"/>
            </a:lvl1pPr>
          </a:lstStyle>
          <a:p>
            <a:pPr>
              <a:defRPr/>
            </a:pPr>
            <a:endParaRPr lang="en-US"/>
          </a:p>
        </p:txBody>
      </p:sp>
      <p:sp>
        <p:nvSpPr>
          <p:cNvPr id="260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ClrTx/>
              <a:defRPr sz="1200" smtClean="0"/>
            </a:lvl1pPr>
          </a:lstStyle>
          <a:p>
            <a:pPr>
              <a:defRPr/>
            </a:pPr>
            <a:endParaRPr lang="en-US"/>
          </a:p>
        </p:txBody>
      </p:sp>
      <p:sp>
        <p:nvSpPr>
          <p:cNvPr id="260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ClrTx/>
              <a:defRPr sz="1200" smtClean="0"/>
            </a:lvl1pPr>
          </a:lstStyle>
          <a:p>
            <a:pPr>
              <a:defRPr/>
            </a:pPr>
            <a:fld id="{A98D4782-E3F8-47E5-8312-FEB3AEFDC9D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73F3E4-8505-4130-B7FF-381CB1B2AB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88BDF2-7373-4C44-9BC5-D5D9ACE1EA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18051A-0A8D-478D-981C-AACF398E4B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5F2111-E8DC-42CF-86E0-3A980B821C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D47A7-3378-4189-B533-CB34546820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FF048-5838-4D2F-BE5A-F4E2E6FA7C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1BC69F-60D3-4B0C-8795-8000A07B40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98E610-1C97-4262-A2AB-08E0026AA8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91FFAF-FD52-446D-9653-E71C957F7C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F895E0-A284-4F79-9A4F-13B27DA47C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8DE82C-6535-4904-BD5F-1328AD4FDE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45E9F4-3D66-4239-B451-72DD17A2CF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pic>
        <p:nvPicPr>
          <p:cNvPr id="2050" name="Picture 20" descr="ch_03"/>
          <p:cNvPicPr>
            <a:picLocks noChangeAspect="1" noChangeArrowheads="1"/>
          </p:cNvPicPr>
          <p:nvPr userDrawn="1"/>
        </p:nvPicPr>
        <p:blipFill>
          <a:blip r:embed="rId14" cstate="print"/>
          <a:srcRect/>
          <a:stretch>
            <a:fillRect/>
          </a:stretch>
        </p:blipFill>
        <p:spPr bwMode="hidden">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spcAft>
                <a:spcPct val="0"/>
              </a:spcAft>
              <a:buClrTx/>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ClrTx/>
              <a:defRPr sz="1400" smtClean="0"/>
            </a:lvl1pPr>
          </a:lstStyle>
          <a:p>
            <a:pPr>
              <a:defRPr/>
            </a:pPr>
            <a:fld id="{F7B8A166-2548-4862-90D0-EBA71B4F32D3}" type="slidenum">
              <a:rPr lang="en-US"/>
              <a:pPr>
                <a:defRPr/>
              </a:pPr>
              <a:t>‹#›</a:t>
            </a:fld>
            <a:endParaRPr lang="en-US"/>
          </a:p>
        </p:txBody>
      </p:sp>
      <p:pic>
        <p:nvPicPr>
          <p:cNvPr id="2056" name="Picture 19" descr="extra examples">
            <a:hlinkClick r:id="" action="ppaction://customshow?id=9&amp;return=true" highlightClick="1"/>
          </p:cNvPr>
          <p:cNvPicPr>
            <a:picLocks noChangeAspect="1" noChangeArrowheads="1"/>
          </p:cNvPicPr>
          <p:nvPr userDrawn="1"/>
        </p:nvPicPr>
        <p:blipFill>
          <a:blip r:embed="rId15" cstate="print"/>
          <a:srcRect/>
          <a:stretch>
            <a:fillRect/>
          </a:stretch>
        </p:blipFill>
        <p:spPr bwMode="auto">
          <a:xfrm>
            <a:off x="831850" y="6465888"/>
            <a:ext cx="1663700" cy="34766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slide" Target="slide20.xml"/><Relationship Id="rId18" Type="http://schemas.openxmlformats.org/officeDocument/2006/relationships/image" Target="../media/image52.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8.png"/><Relationship Id="rId2" Type="http://schemas.openxmlformats.org/officeDocument/2006/relationships/image" Target="../media/image40.png"/><Relationship Id="rId16"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48.png"/><Relationship Id="rId5" Type="http://schemas.openxmlformats.org/officeDocument/2006/relationships/image" Target="../media/image43.png"/><Relationship Id="rId15" Type="http://schemas.openxmlformats.org/officeDocument/2006/relationships/hyperlink" Target="fscstart%20/al1%20/3%20101" TargetMode="External"/><Relationship Id="rId10" Type="http://schemas.openxmlformats.org/officeDocument/2006/relationships/image" Target="../media/image47.png"/><Relationship Id="rId19" Type="http://schemas.openxmlformats.org/officeDocument/2006/relationships/image" Target="../media/image53.png"/><Relationship Id="rId4" Type="http://schemas.openxmlformats.org/officeDocument/2006/relationships/image" Target="../media/image42.png"/><Relationship Id="rId9" Type="http://schemas.openxmlformats.org/officeDocument/2006/relationships/image" Target="../media/image46.png"/><Relationship Id="rId1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fscstart%20/al1%20/3%20101" TargetMode="External"/><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54.png"/><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image" Target="../media/image8.png"/><Relationship Id="rId10" Type="http://schemas.openxmlformats.org/officeDocument/2006/relationships/image" Target="../media/image56.png"/><Relationship Id="rId4" Type="http://schemas.openxmlformats.org/officeDocument/2006/relationships/image" Target="../media/image43.png"/><Relationship Id="rId9" Type="http://schemas.openxmlformats.org/officeDocument/2006/relationships/image" Target="../media/image55.png"/><Relationship Id="rId1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0.png"/><Relationship Id="rId18"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slide" Target="slide3.xml"/><Relationship Id="rId12" Type="http://schemas.openxmlformats.org/officeDocument/2006/relationships/image" Target="../media/image59.png"/><Relationship Id="rId17" Type="http://schemas.openxmlformats.org/officeDocument/2006/relationships/image" Target="../media/image8.png"/><Relationship Id="rId2" Type="http://schemas.openxmlformats.org/officeDocument/2006/relationships/image" Target="../media/image57.png"/><Relationship Id="rId16"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8.png"/><Relationship Id="rId5" Type="http://schemas.openxmlformats.org/officeDocument/2006/relationships/slide" Target="slide20.xml"/><Relationship Id="rId15" Type="http://schemas.openxmlformats.org/officeDocument/2006/relationships/hyperlink" Target="fscstart%20/al1%20/3%20101" TargetMode="External"/><Relationship Id="rId10" Type="http://schemas.openxmlformats.org/officeDocument/2006/relationships/image" Target="../media/image17.png"/><Relationship Id="rId19" Type="http://schemas.openxmlformats.org/officeDocument/2006/relationships/image" Target="../media/image62.png"/><Relationship Id="rId4" Type="http://schemas.openxmlformats.org/officeDocument/2006/relationships/image" Target="../media/image43.png"/><Relationship Id="rId9" Type="http://schemas.openxmlformats.org/officeDocument/2006/relationships/image" Target="../media/image45.png"/><Relationship Id="rId14"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56.png"/><Relationship Id="rId18" Type="http://schemas.openxmlformats.org/officeDocument/2006/relationships/image" Target="../media/image52.png"/><Relationship Id="rId3"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65.png"/><Relationship Id="rId17" Type="http://schemas.openxmlformats.org/officeDocument/2006/relationships/image" Target="../media/image8.png"/><Relationship Id="rId2" Type="http://schemas.openxmlformats.org/officeDocument/2006/relationships/slideLayout" Target="../slideLayouts/slideLayout6.xml"/><Relationship Id="rId16" Type="http://schemas.openxmlformats.org/officeDocument/2006/relationships/image" Target="../media/image51.png"/><Relationship Id="rId1" Type="http://schemas.openxmlformats.org/officeDocument/2006/relationships/vmlDrawing" Target="../drawings/vmlDrawing1.vml"/><Relationship Id="rId6" Type="http://schemas.openxmlformats.org/officeDocument/2006/relationships/slide" Target="slide20.xml"/><Relationship Id="rId11" Type="http://schemas.openxmlformats.org/officeDocument/2006/relationships/image" Target="../media/image16.png"/><Relationship Id="rId5" Type="http://schemas.openxmlformats.org/officeDocument/2006/relationships/image" Target="../media/image43.png"/><Relationship Id="rId15" Type="http://schemas.openxmlformats.org/officeDocument/2006/relationships/hyperlink" Target="fscstart%20/al1%20/3%20101" TargetMode="External"/><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44.png"/><Relationship Id="rId1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9.png"/><Relationship Id="rId18"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slide" Target="slide3.xml"/><Relationship Id="rId12" Type="http://schemas.openxmlformats.org/officeDocument/2006/relationships/image" Target="../media/image68.png"/><Relationship Id="rId17" Type="http://schemas.openxmlformats.org/officeDocument/2006/relationships/image" Target="../media/image8.png"/><Relationship Id="rId2" Type="http://schemas.openxmlformats.org/officeDocument/2006/relationships/image" Target="../media/image66.png"/><Relationship Id="rId16"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67.png"/><Relationship Id="rId5" Type="http://schemas.openxmlformats.org/officeDocument/2006/relationships/slide" Target="slide20.xml"/><Relationship Id="rId15" Type="http://schemas.openxmlformats.org/officeDocument/2006/relationships/hyperlink" Target="fscstart%20/al1%20/3%20101" TargetMode="External"/><Relationship Id="rId10" Type="http://schemas.openxmlformats.org/officeDocument/2006/relationships/image" Target="../media/image22.png"/><Relationship Id="rId19" Type="http://schemas.openxmlformats.org/officeDocument/2006/relationships/image" Target="../media/image71.png"/><Relationship Id="rId4" Type="http://schemas.openxmlformats.org/officeDocument/2006/relationships/image" Target="../media/image43.png"/><Relationship Id="rId9" Type="http://schemas.openxmlformats.org/officeDocument/2006/relationships/image" Target="../media/image45.png"/><Relationship Id="rId14" Type="http://schemas.openxmlformats.org/officeDocument/2006/relationships/image" Target="../media/image70.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fscstart%20/al1%20/3%20101" TargetMode="External"/><Relationship Id="rId3" Type="http://schemas.openxmlformats.org/officeDocument/2006/relationships/image" Target="../media/image42.png"/><Relationship Id="rId7" Type="http://schemas.openxmlformats.org/officeDocument/2006/relationships/slide" Target="slide3.xml"/><Relationship Id="rId12" Type="http://schemas.openxmlformats.org/officeDocument/2006/relationships/image" Target="../media/image56.png"/><Relationship Id="rId2" Type="http://schemas.openxmlformats.org/officeDocument/2006/relationships/image" Target="../media/image72.png"/><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73.png"/><Relationship Id="rId5" Type="http://schemas.openxmlformats.org/officeDocument/2006/relationships/slide" Target="slide20.xml"/><Relationship Id="rId1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43.png"/><Relationship Id="rId9" Type="http://schemas.openxmlformats.org/officeDocument/2006/relationships/image" Target="../media/image45.png"/><Relationship Id="rId1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1.png"/><Relationship Id="rId18" Type="http://schemas.openxmlformats.org/officeDocument/2006/relationships/image" Target="../media/image80.png"/><Relationship Id="rId3" Type="http://schemas.openxmlformats.org/officeDocument/2006/relationships/image" Target="../media/image43.png"/><Relationship Id="rId21" Type="http://schemas.openxmlformats.org/officeDocument/2006/relationships/image" Target="../media/image82.png"/><Relationship Id="rId7" Type="http://schemas.openxmlformats.org/officeDocument/2006/relationships/image" Target="../media/image44.png"/><Relationship Id="rId12" Type="http://schemas.openxmlformats.org/officeDocument/2006/relationships/hyperlink" Target="fscstart%20/al1%20/3%20101" TargetMode="External"/><Relationship Id="rId17" Type="http://schemas.openxmlformats.org/officeDocument/2006/relationships/image" Target="../media/image79.png"/><Relationship Id="rId2" Type="http://schemas.openxmlformats.org/officeDocument/2006/relationships/image" Target="../media/image42.png"/><Relationship Id="rId16" Type="http://schemas.openxmlformats.org/officeDocument/2006/relationships/image" Target="../media/image78.png"/><Relationship Id="rId20"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76.png"/><Relationship Id="rId5" Type="http://schemas.openxmlformats.org/officeDocument/2006/relationships/image" Target="../media/image50.png"/><Relationship Id="rId15" Type="http://schemas.openxmlformats.org/officeDocument/2006/relationships/image" Target="../media/image77.png"/><Relationship Id="rId10" Type="http://schemas.openxmlformats.org/officeDocument/2006/relationships/image" Target="../media/image75.png"/><Relationship Id="rId19" Type="http://schemas.openxmlformats.org/officeDocument/2006/relationships/image" Target="../media/image8.png"/><Relationship Id="rId4" Type="http://schemas.openxmlformats.org/officeDocument/2006/relationships/slide" Target="slide20.xml"/><Relationship Id="rId9" Type="http://schemas.openxmlformats.org/officeDocument/2006/relationships/image" Target="../media/image74.png"/><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png"/><Relationship Id="rId18" Type="http://schemas.openxmlformats.org/officeDocument/2006/relationships/image" Target="../media/image79.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51.png"/><Relationship Id="rId17" Type="http://schemas.openxmlformats.org/officeDocument/2006/relationships/image" Target="../media/image77.png"/><Relationship Id="rId2" Type="http://schemas.openxmlformats.org/officeDocument/2006/relationships/image" Target="../media/image42.png"/><Relationship Id="rId16" Type="http://schemas.openxmlformats.org/officeDocument/2006/relationships/image" Target="../media/image84.png"/><Relationship Id="rId20"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hyperlink" Target="fscstart%20/al1%20/3%20101" TargetMode="External"/><Relationship Id="rId5" Type="http://schemas.openxmlformats.org/officeDocument/2006/relationships/image" Target="../media/image50.png"/><Relationship Id="rId15" Type="http://schemas.openxmlformats.org/officeDocument/2006/relationships/image" Target="../media/image83.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slide" Target="slide20.xml"/><Relationship Id="rId9" Type="http://schemas.openxmlformats.org/officeDocument/2006/relationships/image" Target="../media/image74.png"/><Relationship Id="rId14"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hyperlink" Target="fscstart%20/al1%20/3%20101" TargetMode="External"/><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88.png"/><Relationship Id="rId5" Type="http://schemas.openxmlformats.org/officeDocument/2006/relationships/image" Target="../media/image50.png"/><Relationship Id="rId15" Type="http://schemas.openxmlformats.org/officeDocument/2006/relationships/image" Target="../media/image52.png"/><Relationship Id="rId10" Type="http://schemas.openxmlformats.org/officeDocument/2006/relationships/image" Target="../media/image87.png"/><Relationship Id="rId4" Type="http://schemas.openxmlformats.org/officeDocument/2006/relationships/slide" Target="slide20.xml"/><Relationship Id="rId9" Type="http://schemas.openxmlformats.org/officeDocument/2006/relationships/image" Target="../media/image16.png"/><Relationship Id="rId1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9.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51.png"/><Relationship Id="rId17" Type="http://schemas.openxmlformats.org/officeDocument/2006/relationships/image" Target="../media/image90.png"/><Relationship Id="rId2" Type="http://schemas.openxmlformats.org/officeDocument/2006/relationships/image" Target="../media/image42.png"/><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hyperlink" Target="fscstart%20/al1%20/3%20101" TargetMode="External"/><Relationship Id="rId5" Type="http://schemas.openxmlformats.org/officeDocument/2006/relationships/image" Target="../media/image50.png"/><Relationship Id="rId15" Type="http://schemas.openxmlformats.org/officeDocument/2006/relationships/image" Target="../media/image11.png"/><Relationship Id="rId10" Type="http://schemas.openxmlformats.org/officeDocument/2006/relationships/image" Target="../media/image89.png"/><Relationship Id="rId4" Type="http://schemas.openxmlformats.org/officeDocument/2006/relationships/slide" Target="slide20.xml"/><Relationship Id="rId9" Type="http://schemas.openxmlformats.org/officeDocument/2006/relationships/image" Target="../media/image31.png"/><Relationship Id="rId1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91.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8.png"/><Relationship Id="rId2" Type="http://schemas.openxmlformats.org/officeDocument/2006/relationships/image" Target="../media/image42.png"/><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51.png"/><Relationship Id="rId5" Type="http://schemas.openxmlformats.org/officeDocument/2006/relationships/image" Target="../media/image50.png"/><Relationship Id="rId15" Type="http://schemas.openxmlformats.org/officeDocument/2006/relationships/image" Target="../media/image93.png"/><Relationship Id="rId10" Type="http://schemas.openxmlformats.org/officeDocument/2006/relationships/hyperlink" Target="fscstart%20/al1%20/3%20101" TargetMode="External"/><Relationship Id="rId4" Type="http://schemas.openxmlformats.org/officeDocument/2006/relationships/slide" Target="slide20.xml"/><Relationship Id="rId9" Type="http://schemas.openxmlformats.org/officeDocument/2006/relationships/image" Target="../media/image31.png"/><Relationship Id="rId14" Type="http://schemas.openxmlformats.org/officeDocument/2006/relationships/image" Target="../media/image92.pn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hyperlink" Target="fscstart%20/al1%20/3%20101" TargetMode="External"/><Relationship Id="rId4" Type="http://schemas.openxmlformats.org/officeDocument/2006/relationships/slide" Target="slide20.xml"/><Relationship Id="rId9"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9.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hyperlink" Target="fscstart%20/al1%20/3%20101" TargetMode="External"/><Relationship Id="rId5" Type="http://schemas.openxmlformats.org/officeDocument/2006/relationships/image" Target="../media/image50.png"/><Relationship Id="rId10" Type="http://schemas.openxmlformats.org/officeDocument/2006/relationships/image" Target="../media/image95.png"/><Relationship Id="rId4" Type="http://schemas.openxmlformats.org/officeDocument/2006/relationships/slide" Target="slide20.xml"/><Relationship Id="rId9" Type="http://schemas.openxmlformats.org/officeDocument/2006/relationships/image" Target="../media/image94.png"/><Relationship Id="rId14"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99.png"/><Relationship Id="rId1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98.png"/><Relationship Id="rId17" Type="http://schemas.openxmlformats.org/officeDocument/2006/relationships/image" Target="../media/image11.png"/><Relationship Id="rId2" Type="http://schemas.openxmlformats.org/officeDocument/2006/relationships/image" Target="../media/image42.png"/><Relationship Id="rId16" Type="http://schemas.openxmlformats.org/officeDocument/2006/relationships/image" Target="../media/image3.png"/><Relationship Id="rId20"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97.png"/><Relationship Id="rId5" Type="http://schemas.openxmlformats.org/officeDocument/2006/relationships/image" Target="../media/image50.png"/><Relationship Id="rId15" Type="http://schemas.openxmlformats.org/officeDocument/2006/relationships/image" Target="../media/image51.png"/><Relationship Id="rId10" Type="http://schemas.openxmlformats.org/officeDocument/2006/relationships/image" Target="../media/image96.png"/><Relationship Id="rId19" Type="http://schemas.openxmlformats.org/officeDocument/2006/relationships/image" Target="../media/image100.png"/><Relationship Id="rId4" Type="http://schemas.openxmlformats.org/officeDocument/2006/relationships/slide" Target="slide20.xml"/><Relationship Id="rId9" Type="http://schemas.openxmlformats.org/officeDocument/2006/relationships/image" Target="../media/image94.png"/><Relationship Id="rId14" Type="http://schemas.openxmlformats.org/officeDocument/2006/relationships/hyperlink" Target="fscstart%20/al1%20/3%20101"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hyperlink" Target="fscstart%20/al1%20/3%20101" TargetMode="External"/><Relationship Id="rId4" Type="http://schemas.openxmlformats.org/officeDocument/2006/relationships/slide" Target="slide20.xml"/><Relationship Id="rId9"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0"/>
            <a:ext cx="8610600" cy="3276599"/>
          </a:xfrm>
        </p:spPr>
        <p:txBody>
          <a:bodyPr>
            <a:normAutofit/>
          </a:bodyPr>
          <a:lstStyle/>
          <a:p>
            <a:r>
              <a:rPr lang="en-US" sz="3600" dirty="0" smtClean="0">
                <a:solidFill>
                  <a:srgbClr val="FFFF00"/>
                </a:solidFill>
              </a:rPr>
              <a:t>Writing Equations</a:t>
            </a:r>
            <a:br>
              <a:rPr lang="en-US" sz="3600" dirty="0" smtClean="0">
                <a:solidFill>
                  <a:srgbClr val="FFFF00"/>
                </a:solidFill>
              </a:rPr>
            </a:br>
            <a:r>
              <a:rPr lang="en-US" sz="3600" dirty="0" smtClean="0">
                <a:solidFill>
                  <a:srgbClr val="FFFF00"/>
                </a:solidFill>
              </a:rPr>
              <a:t/>
            </a:r>
            <a:br>
              <a:rPr lang="en-US" sz="3600" dirty="0" smtClean="0">
                <a:solidFill>
                  <a:srgbClr val="FFFF00"/>
                </a:solidFill>
              </a:rPr>
            </a:br>
            <a:r>
              <a:rPr lang="en-US" sz="3600" dirty="0" smtClean="0">
                <a:solidFill>
                  <a:srgbClr val="FFFF00"/>
                </a:solidFill>
              </a:rPr>
              <a:t>Solving Addition and Subtraction problems</a:t>
            </a:r>
            <a:endParaRPr lang="en-US" sz="36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619125" y="2679700"/>
            <a:ext cx="5451475" cy="523875"/>
            <a:chOff x="390" y="1688"/>
            <a:chExt cx="3434" cy="330"/>
          </a:xfrm>
        </p:grpSpPr>
        <p:sp>
          <p:nvSpPr>
            <p:cNvPr id="26666" name="Text Box 42"/>
            <p:cNvSpPr txBox="1">
              <a:spLocks noChangeArrowheads="1"/>
            </p:cNvSpPr>
            <p:nvPr/>
          </p:nvSpPr>
          <p:spPr bwMode="black">
            <a:xfrm>
              <a:off x="390" y="1704"/>
              <a:ext cx="3434" cy="314"/>
            </a:xfrm>
            <a:prstGeom prst="rect">
              <a:avLst/>
            </a:prstGeom>
            <a:noFill/>
            <a:ln w="9525">
              <a:noFill/>
              <a:miter lim="800000"/>
              <a:headEnd/>
              <a:tailEnd/>
            </a:ln>
            <a:effectLst/>
          </p:spPr>
          <p:txBody>
            <a:bodyPr/>
            <a:lstStyle/>
            <a:p>
              <a:pPr>
                <a:spcBef>
                  <a:spcPct val="20000"/>
                </a:spcBef>
                <a:tabLst>
                  <a:tab pos="4400550" algn="l"/>
                </a:tabLst>
              </a:pPr>
              <a:r>
                <a:rPr lang="en-US" sz="2000" b="1">
                  <a:solidFill>
                    <a:srgbClr val="FFEB55"/>
                  </a:solidFill>
                </a:rPr>
                <a:t>Answer:</a:t>
              </a:r>
              <a:r>
                <a:rPr lang="en-US" sz="2000" b="1">
                  <a:solidFill>
                    <a:srgbClr val="FFFF83"/>
                  </a:solidFill>
                </a:rPr>
                <a:t> </a:t>
              </a:r>
              <a:r>
                <a:rPr lang="en-US" sz="2000"/>
                <a:t>The formula is 	.</a:t>
              </a:r>
            </a:p>
          </p:txBody>
        </p:sp>
        <p:pic>
          <p:nvPicPr>
            <p:cNvPr id="26712" name="Picture 88" descr="Eqn13"/>
            <p:cNvPicPr>
              <a:picLocks noChangeAspect="1" noChangeArrowheads="1"/>
            </p:cNvPicPr>
            <p:nvPr/>
          </p:nvPicPr>
          <p:blipFill>
            <a:blip r:embed="rId2" cstate="print"/>
            <a:srcRect/>
            <a:stretch>
              <a:fillRect/>
            </a:stretch>
          </p:blipFill>
          <p:spPr bwMode="black">
            <a:xfrm>
              <a:off x="2552" y="1688"/>
              <a:ext cx="697" cy="224"/>
            </a:xfrm>
            <a:prstGeom prst="rect">
              <a:avLst/>
            </a:prstGeom>
            <a:noFill/>
          </p:spPr>
        </p:pic>
      </p:grpSp>
      <p:sp>
        <p:nvSpPr>
          <p:cNvPr id="26626" name="Rectangle 2"/>
          <p:cNvSpPr>
            <a:spLocks noGrp="1" noChangeArrowheads="1"/>
          </p:cNvSpPr>
          <p:nvPr>
            <p:ph type="title"/>
          </p:nvPr>
        </p:nvSpPr>
        <p:spPr>
          <a:xfrm>
            <a:off x="898525" y="7018338"/>
            <a:ext cx="8229600" cy="296862"/>
          </a:xfrm>
        </p:spPr>
        <p:txBody>
          <a:bodyPr/>
          <a:lstStyle/>
          <a:p>
            <a:pPr algn="r"/>
            <a:r>
              <a:rPr lang="en-US" sz="1200"/>
              <a:t>Example 1-3b</a:t>
            </a:r>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6629" name="Rectangle 5"/>
          <p:cNvSpPr>
            <a:spLocks noChangeArrowheads="1"/>
          </p:cNvSpPr>
          <p:nvPr/>
        </p:nvSpPr>
        <p:spPr bwMode="auto">
          <a:xfrm>
            <a:off x="0" y="3095595"/>
            <a:ext cx="184731" cy="400110"/>
          </a:xfrm>
          <a:prstGeom prst="rect">
            <a:avLst/>
          </a:prstGeom>
          <a:noFill/>
          <a:ln w="9525">
            <a:noFill/>
            <a:miter lim="800000"/>
            <a:headEnd/>
            <a:tailEnd/>
          </a:ln>
          <a:effectLst/>
        </p:spPr>
        <p:txBody>
          <a:bodyPr wrap="none" anchor="ctr">
            <a:spAutoFit/>
          </a:bodyPr>
          <a:lstStyle/>
          <a:p>
            <a:endParaRPr lang="en-US" sz="2000"/>
          </a:p>
        </p:txBody>
      </p:sp>
      <p:sp>
        <p:nvSpPr>
          <p:cNvPr id="26630" name="Rectangle 6"/>
          <p:cNvSpPr>
            <a:spLocks noChangeArrowheads="1"/>
          </p:cNvSpPr>
          <p:nvPr/>
        </p:nvSpPr>
        <p:spPr bwMode="auto">
          <a:xfrm>
            <a:off x="0" y="2866995"/>
            <a:ext cx="184731" cy="400110"/>
          </a:xfrm>
          <a:prstGeom prst="rect">
            <a:avLst/>
          </a:prstGeom>
          <a:noFill/>
          <a:ln w="9525">
            <a:noFill/>
            <a:miter lim="800000"/>
            <a:headEnd/>
            <a:tailEnd/>
          </a:ln>
          <a:effectLst/>
        </p:spPr>
        <p:txBody>
          <a:bodyPr wrap="none" anchor="ctr">
            <a:spAutoFit/>
          </a:bodyPr>
          <a:lstStyle/>
          <a:p>
            <a:endParaRPr lang="en-US" sz="2000"/>
          </a:p>
        </p:txBody>
      </p:sp>
      <p:sp>
        <p:nvSpPr>
          <p:cNvPr id="26662" name="Text Box 38"/>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sz="2400" b="1">
                <a:solidFill>
                  <a:srgbClr val="FFEB55"/>
                </a:solidFill>
              </a:rPr>
              <a:t>Translate the sentence into a formula.</a:t>
            </a:r>
          </a:p>
        </p:txBody>
      </p:sp>
      <p:sp>
        <p:nvSpPr>
          <p:cNvPr id="26663" name="Text Box 39"/>
          <p:cNvSpPr txBox="1">
            <a:spLocks noChangeArrowheads="1"/>
          </p:cNvSpPr>
          <p:nvPr/>
        </p:nvSpPr>
        <p:spPr bwMode="auto">
          <a:xfrm>
            <a:off x="619125" y="1701800"/>
            <a:ext cx="7975600" cy="527050"/>
          </a:xfrm>
          <a:prstGeom prst="rect">
            <a:avLst/>
          </a:prstGeom>
          <a:noFill/>
          <a:ln w="9525">
            <a:noFill/>
            <a:miter lim="800000"/>
            <a:headEnd/>
            <a:tailEnd/>
          </a:ln>
          <a:effectLst/>
        </p:spPr>
        <p:txBody>
          <a:bodyPr/>
          <a:lstStyle/>
          <a:p>
            <a:pPr>
              <a:lnSpc>
                <a:spcPct val="80000"/>
              </a:lnSpc>
              <a:spcBef>
                <a:spcPct val="20000"/>
              </a:spcBef>
            </a:pPr>
            <a:r>
              <a:rPr lang="en-US" sz="2400">
                <a:solidFill>
                  <a:srgbClr val="FFEB55"/>
                </a:solidFill>
              </a:rPr>
              <a:t>The area of a circle equals the product of </a:t>
            </a:r>
            <a:r>
              <a:rPr lang="en-US" sz="3600">
                <a:solidFill>
                  <a:srgbClr val="FFEB55"/>
                </a:solidFill>
                <a:latin typeface="Times New Roman" pitchFamily="18" charset="0"/>
                <a:sym typeface="Symbol" pitchFamily="18" charset="2"/>
              </a:rPr>
              <a:t></a:t>
            </a:r>
            <a:r>
              <a:rPr lang="en-US" sz="2400">
                <a:solidFill>
                  <a:srgbClr val="FFEB55"/>
                </a:solidFill>
              </a:rPr>
              <a:t> and the square of the radius </a:t>
            </a:r>
            <a:r>
              <a:rPr lang="en-US" sz="3600" i="1">
                <a:solidFill>
                  <a:srgbClr val="FFEB55"/>
                </a:solidFill>
                <a:latin typeface="Times New Roman" pitchFamily="18" charset="0"/>
              </a:rPr>
              <a:t>r</a:t>
            </a:r>
            <a:r>
              <a:rPr lang="en-US" sz="2400">
                <a:solidFill>
                  <a:srgbClr val="FFEB55"/>
                </a:solidFill>
              </a:rPr>
              <a:t>.</a:t>
            </a:r>
          </a:p>
        </p:txBody>
      </p:sp>
      <p:pic>
        <p:nvPicPr>
          <p:cNvPr id="26664" name="Picture 40" descr="your turn"/>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26717" name="Picture 93" descr="stop sign 3"/>
          <p:cNvPicPr>
            <a:picLocks noChangeAspect="1" noChangeArrowheads="1"/>
          </p:cNvPicPr>
          <p:nvPr/>
        </p:nvPicPr>
        <p:blipFill>
          <a:blip r:embed="rId4"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6664"/>
                                        </p:tgtEl>
                                        <p:attrNameLst>
                                          <p:attrName>style.visibility</p:attrName>
                                        </p:attrNameLst>
                                      </p:cBhvr>
                                      <p:to>
                                        <p:strVal val="visible"/>
                                      </p:to>
                                    </p:set>
                                    <p:animEffect transition="in" filter="barn(outVertical)">
                                      <p:cBhvr>
                                        <p:cTn id="7" dur="500"/>
                                        <p:tgtEl>
                                          <p:spTgt spid="266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62"/>
                                        </p:tgtEl>
                                        <p:attrNameLst>
                                          <p:attrName>style.visibility</p:attrName>
                                        </p:attrNameLst>
                                      </p:cBhvr>
                                      <p:to>
                                        <p:strVal val="visible"/>
                                      </p:to>
                                    </p:set>
                                    <p:animEffect transition="in" filter="wipe(left)">
                                      <p:cBhvr>
                                        <p:cTn id="11" dur="500"/>
                                        <p:tgtEl>
                                          <p:spTgt spid="2666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663"/>
                                        </p:tgtEl>
                                        <p:attrNameLst>
                                          <p:attrName>style.visibility</p:attrName>
                                        </p:attrNameLst>
                                      </p:cBhvr>
                                      <p:to>
                                        <p:strVal val="visible"/>
                                      </p:to>
                                    </p:set>
                                    <p:animEffect transition="in" filter="wipe(left)">
                                      <p:cBhvr>
                                        <p:cTn id="15" dur="500"/>
                                        <p:tgtEl>
                                          <p:spTgt spid="266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26717"/>
                                        </p:tgtEl>
                                        <p:attrNameLst>
                                          <p:attrName>style.visibility</p:attrName>
                                        </p:attrNameLst>
                                      </p:cBhvr>
                                      <p:to>
                                        <p:strVal val="visible"/>
                                      </p:to>
                                    </p:set>
                                    <p:animEffect transition="in" filter="box(out)">
                                      <p:cBhvr>
                                        <p:cTn id="24" dur="500"/>
                                        <p:tgtEl>
                                          <p:spTgt spid="26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2" grpId="0" autoUpdateAnimBg="0"/>
      <p:bldP spid="2666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98525" y="7018338"/>
            <a:ext cx="8229600" cy="296862"/>
          </a:xfrm>
        </p:spPr>
        <p:txBody>
          <a:bodyPr/>
          <a:lstStyle/>
          <a:p>
            <a:pPr algn="r"/>
            <a:r>
              <a:rPr lang="en-US" sz="1200"/>
              <a:t>Example 1-4a</a:t>
            </a:r>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7653"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7654"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sp>
        <p:nvSpPr>
          <p:cNvPr id="27686" name="Text Box 38"/>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b="1">
                <a:solidFill>
                  <a:srgbClr val="FFEB55"/>
                </a:solidFill>
              </a:rPr>
              <a:t>Translate this equation into a verbal sentence.</a:t>
            </a:r>
          </a:p>
        </p:txBody>
      </p:sp>
      <p:sp>
        <p:nvSpPr>
          <p:cNvPr id="27697" name="Text Box 49"/>
          <p:cNvSpPr txBox="1">
            <a:spLocks noChangeArrowheads="1"/>
          </p:cNvSpPr>
          <p:nvPr/>
        </p:nvSpPr>
        <p:spPr bwMode="auto">
          <a:xfrm>
            <a:off x="619125" y="3787775"/>
            <a:ext cx="7991475" cy="498475"/>
          </a:xfrm>
          <a:prstGeom prst="rect">
            <a:avLst/>
          </a:prstGeom>
          <a:noFill/>
          <a:ln w="9525">
            <a:noFill/>
            <a:miter lim="800000"/>
            <a:headEnd/>
            <a:tailEnd/>
          </a:ln>
          <a:effectLst/>
        </p:spPr>
        <p:txBody>
          <a:bodyPr/>
          <a:lstStyle/>
          <a:p>
            <a:pPr>
              <a:spcBef>
                <a:spcPct val="20000"/>
              </a:spcBef>
            </a:pPr>
            <a:r>
              <a:rPr lang="en-US" b="1" dirty="0">
                <a:solidFill>
                  <a:srgbClr val="FFEB55"/>
                </a:solidFill>
              </a:rPr>
              <a:t>Answer:</a:t>
            </a:r>
            <a:r>
              <a:rPr lang="en-US" b="1" dirty="0">
                <a:solidFill>
                  <a:srgbClr val="FFFF83"/>
                </a:solidFill>
              </a:rPr>
              <a:t> </a:t>
            </a:r>
            <a:r>
              <a:rPr lang="en-US" sz="2400" dirty="0">
                <a:solidFill>
                  <a:schemeClr val="accent6">
                    <a:lumMod val="20000"/>
                    <a:lumOff val="80000"/>
                  </a:schemeClr>
                </a:solidFill>
              </a:rPr>
              <a:t>Twelve minus two times </a:t>
            </a:r>
            <a:r>
              <a:rPr lang="en-US" sz="3600" i="1" dirty="0">
                <a:solidFill>
                  <a:schemeClr val="accent6">
                    <a:lumMod val="20000"/>
                    <a:lumOff val="80000"/>
                  </a:schemeClr>
                </a:solidFill>
                <a:latin typeface="Times New Roman" pitchFamily="18" charset="0"/>
              </a:rPr>
              <a:t>x</a:t>
            </a:r>
            <a:r>
              <a:rPr lang="en-US" sz="2400" dirty="0">
                <a:solidFill>
                  <a:schemeClr val="accent6">
                    <a:lumMod val="20000"/>
                    <a:lumOff val="80000"/>
                  </a:schemeClr>
                </a:solidFill>
              </a:rPr>
              <a:t> equals negative five.</a:t>
            </a:r>
          </a:p>
        </p:txBody>
      </p:sp>
      <p:pic>
        <p:nvPicPr>
          <p:cNvPr id="27735" name="Picture 87" descr="example 4a"/>
          <p:cNvPicPr>
            <a:picLocks noChangeAspect="1" noChangeArrowheads="1"/>
          </p:cNvPicPr>
          <p:nvPr/>
        </p:nvPicPr>
        <p:blipFill>
          <a:blip r:embed="rId2" cstate="print"/>
          <a:srcRect/>
          <a:stretch>
            <a:fillRect/>
          </a:stretch>
        </p:blipFill>
        <p:spPr bwMode="auto">
          <a:xfrm>
            <a:off x="630238" y="739775"/>
            <a:ext cx="1938337" cy="476250"/>
          </a:xfrm>
          <a:prstGeom prst="rect">
            <a:avLst/>
          </a:prstGeom>
          <a:noFill/>
        </p:spPr>
      </p:pic>
      <p:pic>
        <p:nvPicPr>
          <p:cNvPr id="27743" name="Picture 95" descr="stop sign 3"/>
          <p:cNvPicPr>
            <a:picLocks noChangeAspect="1" noChangeArrowheads="1"/>
          </p:cNvPicPr>
          <p:nvPr/>
        </p:nvPicPr>
        <p:blipFill>
          <a:blip r:embed="rId3" cstate="print"/>
          <a:srcRect/>
          <a:stretch>
            <a:fillRect/>
          </a:stretch>
        </p:blipFill>
        <p:spPr bwMode="invGray">
          <a:xfrm>
            <a:off x="7524750" y="5876925"/>
            <a:ext cx="1252538" cy="485775"/>
          </a:xfrm>
          <a:prstGeom prst="rect">
            <a:avLst/>
          </a:prstGeom>
          <a:noFill/>
        </p:spPr>
      </p:pic>
      <p:grpSp>
        <p:nvGrpSpPr>
          <p:cNvPr id="2" name="Group 102"/>
          <p:cNvGrpSpPr>
            <a:grpSpLocks/>
          </p:cNvGrpSpPr>
          <p:nvPr/>
        </p:nvGrpSpPr>
        <p:grpSpPr bwMode="auto">
          <a:xfrm>
            <a:off x="619125" y="2771775"/>
            <a:ext cx="7975600" cy="946150"/>
            <a:chOff x="390" y="1746"/>
            <a:chExt cx="5024" cy="596"/>
          </a:xfrm>
        </p:grpSpPr>
        <p:sp>
          <p:nvSpPr>
            <p:cNvPr id="27687" name="Text Box 39"/>
            <p:cNvSpPr txBox="1">
              <a:spLocks noChangeArrowheads="1"/>
            </p:cNvSpPr>
            <p:nvPr/>
          </p:nvSpPr>
          <p:spPr bwMode="auto">
            <a:xfrm>
              <a:off x="390" y="2010"/>
              <a:ext cx="5024" cy="332"/>
            </a:xfrm>
            <a:prstGeom prst="rect">
              <a:avLst/>
            </a:prstGeom>
            <a:noFill/>
            <a:ln w="9525">
              <a:noFill/>
              <a:miter lim="800000"/>
              <a:headEnd/>
              <a:tailEnd/>
            </a:ln>
            <a:effectLst/>
          </p:spPr>
          <p:txBody>
            <a:bodyPr/>
            <a:lstStyle/>
            <a:p>
              <a:pPr>
                <a:spcBef>
                  <a:spcPct val="20000"/>
                </a:spcBef>
              </a:pPr>
              <a:r>
                <a:rPr lang="en-US" dirty="0">
                  <a:solidFill>
                    <a:srgbClr val="FFFFFF"/>
                  </a:solidFill>
                </a:rPr>
                <a:t>Twelve   </a:t>
              </a:r>
              <a:r>
                <a:rPr lang="en-US" dirty="0" smtClean="0">
                  <a:solidFill>
                    <a:srgbClr val="FFFFFF"/>
                  </a:solidFill>
                </a:rPr>
                <a:t>              </a:t>
              </a:r>
              <a:r>
                <a:rPr lang="en-US" dirty="0">
                  <a:solidFill>
                    <a:srgbClr val="FFFFFF"/>
                  </a:solidFill>
                </a:rPr>
                <a:t>minus    </a:t>
              </a:r>
              <a:r>
                <a:rPr lang="en-US" dirty="0" smtClean="0">
                  <a:solidFill>
                    <a:srgbClr val="FFFFFF"/>
                  </a:solidFill>
                </a:rPr>
                <a:t>            </a:t>
              </a:r>
              <a:r>
                <a:rPr lang="en-US" dirty="0">
                  <a:solidFill>
                    <a:srgbClr val="FFFFFF"/>
                  </a:solidFill>
                </a:rPr>
                <a:t>two </a:t>
              </a:r>
              <a:r>
                <a:rPr lang="en-US" dirty="0" smtClean="0">
                  <a:solidFill>
                    <a:srgbClr val="FFFFFF"/>
                  </a:solidFill>
                </a:rPr>
                <a:t>times X</a:t>
              </a:r>
              <a:r>
                <a:rPr lang="en-US" sz="2800" i="1" dirty="0" smtClean="0">
                  <a:latin typeface="Times New Roman" pitchFamily="18" charset="0"/>
                </a:rPr>
                <a:t> </a:t>
              </a:r>
              <a:r>
                <a:rPr lang="en-US" dirty="0" smtClean="0">
                  <a:solidFill>
                    <a:srgbClr val="FFFFFF"/>
                  </a:solidFill>
                </a:rPr>
                <a:t>           </a:t>
              </a:r>
              <a:r>
                <a:rPr lang="en-US" dirty="0">
                  <a:solidFill>
                    <a:srgbClr val="FFFFFF"/>
                  </a:solidFill>
                </a:rPr>
                <a:t>equals   </a:t>
              </a:r>
              <a:r>
                <a:rPr lang="en-US" dirty="0" smtClean="0">
                  <a:solidFill>
                    <a:srgbClr val="FFFFFF"/>
                  </a:solidFill>
                </a:rPr>
                <a:t>              </a:t>
              </a:r>
              <a:r>
                <a:rPr lang="en-US" dirty="0">
                  <a:solidFill>
                    <a:srgbClr val="FFFFFF"/>
                  </a:solidFill>
                </a:rPr>
                <a:t>negative five. </a:t>
              </a:r>
            </a:p>
          </p:txBody>
        </p:sp>
        <p:sp>
          <p:nvSpPr>
            <p:cNvPr id="27690" name="AutoShape 42"/>
            <p:cNvSpPr>
              <a:spLocks/>
            </p:cNvSpPr>
            <p:nvPr/>
          </p:nvSpPr>
          <p:spPr bwMode="auto">
            <a:xfrm rot="-5400000">
              <a:off x="630" y="1536"/>
              <a:ext cx="216" cy="636"/>
            </a:xfrm>
            <a:prstGeom prst="leftBrace">
              <a:avLst>
                <a:gd name="adj1" fmla="val 24537"/>
                <a:gd name="adj2" fmla="val 50000"/>
              </a:avLst>
            </a:prstGeom>
            <a:noFill/>
            <a:ln w="25400">
              <a:solidFill>
                <a:schemeClr val="folHlink"/>
              </a:solidFill>
              <a:round/>
              <a:headEnd/>
              <a:tailEnd/>
            </a:ln>
            <a:effectLst/>
          </p:spPr>
          <p:txBody>
            <a:bodyPr wrap="none" anchor="ctr"/>
            <a:lstStyle/>
            <a:p>
              <a:endParaRPr lang="en-US"/>
            </a:p>
          </p:txBody>
        </p:sp>
        <p:sp>
          <p:nvSpPr>
            <p:cNvPr id="27691" name="AutoShape 43"/>
            <p:cNvSpPr>
              <a:spLocks/>
            </p:cNvSpPr>
            <p:nvPr/>
          </p:nvSpPr>
          <p:spPr bwMode="auto">
            <a:xfrm rot="-5400000">
              <a:off x="1458" y="1596"/>
              <a:ext cx="216" cy="516"/>
            </a:xfrm>
            <a:prstGeom prst="leftBrace">
              <a:avLst>
                <a:gd name="adj1" fmla="val 19907"/>
                <a:gd name="adj2" fmla="val 50000"/>
              </a:avLst>
            </a:prstGeom>
            <a:noFill/>
            <a:ln w="25400">
              <a:solidFill>
                <a:schemeClr val="folHlink"/>
              </a:solidFill>
              <a:round/>
              <a:headEnd/>
              <a:tailEnd/>
            </a:ln>
            <a:effectLst/>
          </p:spPr>
          <p:txBody>
            <a:bodyPr wrap="none" anchor="ctr"/>
            <a:lstStyle/>
            <a:p>
              <a:endParaRPr lang="en-US"/>
            </a:p>
          </p:txBody>
        </p:sp>
        <p:sp>
          <p:nvSpPr>
            <p:cNvPr id="27692" name="AutoShape 44"/>
            <p:cNvSpPr>
              <a:spLocks/>
            </p:cNvSpPr>
            <p:nvPr/>
          </p:nvSpPr>
          <p:spPr bwMode="auto">
            <a:xfrm rot="-5400000">
              <a:off x="2460" y="1350"/>
              <a:ext cx="216" cy="1008"/>
            </a:xfrm>
            <a:prstGeom prst="leftBrace">
              <a:avLst>
                <a:gd name="adj1" fmla="val 38889"/>
                <a:gd name="adj2" fmla="val 50000"/>
              </a:avLst>
            </a:prstGeom>
            <a:noFill/>
            <a:ln w="25400">
              <a:solidFill>
                <a:schemeClr val="folHlink"/>
              </a:solidFill>
              <a:round/>
              <a:headEnd/>
              <a:tailEnd/>
            </a:ln>
            <a:effectLst/>
          </p:spPr>
          <p:txBody>
            <a:bodyPr wrap="none" anchor="ctr"/>
            <a:lstStyle/>
            <a:p>
              <a:endParaRPr lang="en-US"/>
            </a:p>
          </p:txBody>
        </p:sp>
        <p:sp>
          <p:nvSpPr>
            <p:cNvPr id="27702" name="AutoShape 54"/>
            <p:cNvSpPr>
              <a:spLocks/>
            </p:cNvSpPr>
            <p:nvPr/>
          </p:nvSpPr>
          <p:spPr bwMode="auto">
            <a:xfrm rot="-5400000">
              <a:off x="3468" y="1542"/>
              <a:ext cx="216" cy="624"/>
            </a:xfrm>
            <a:prstGeom prst="leftBrace">
              <a:avLst>
                <a:gd name="adj1" fmla="val 24074"/>
                <a:gd name="adj2" fmla="val 50000"/>
              </a:avLst>
            </a:prstGeom>
            <a:noFill/>
            <a:ln w="25400">
              <a:solidFill>
                <a:schemeClr val="folHlink"/>
              </a:solidFill>
              <a:round/>
              <a:headEnd/>
              <a:tailEnd/>
            </a:ln>
            <a:effectLst/>
          </p:spPr>
          <p:txBody>
            <a:bodyPr wrap="none" anchor="ctr"/>
            <a:lstStyle/>
            <a:p>
              <a:endParaRPr lang="en-US"/>
            </a:p>
          </p:txBody>
        </p:sp>
        <p:sp>
          <p:nvSpPr>
            <p:cNvPr id="27703" name="AutoShape 55"/>
            <p:cNvSpPr>
              <a:spLocks/>
            </p:cNvSpPr>
            <p:nvPr/>
          </p:nvSpPr>
          <p:spPr bwMode="auto">
            <a:xfrm rot="-5400000">
              <a:off x="4620" y="1302"/>
              <a:ext cx="216" cy="1104"/>
            </a:xfrm>
            <a:prstGeom prst="leftBrace">
              <a:avLst>
                <a:gd name="adj1" fmla="val 42593"/>
                <a:gd name="adj2" fmla="val 50000"/>
              </a:avLst>
            </a:prstGeom>
            <a:noFill/>
            <a:ln w="25400">
              <a:solidFill>
                <a:schemeClr val="folHlink"/>
              </a:solidFill>
              <a:round/>
              <a:headEnd/>
              <a:tailEnd/>
            </a:ln>
            <a:effectLst/>
          </p:spPr>
          <p:txBody>
            <a:bodyPr wrap="none" anchor="ctr"/>
            <a:lstStyle/>
            <a:p>
              <a:endParaRPr lang="en-US"/>
            </a:p>
          </p:txBody>
        </p:sp>
      </p:grpSp>
      <p:grpSp>
        <p:nvGrpSpPr>
          <p:cNvPr id="3" name="Group 104"/>
          <p:cNvGrpSpPr>
            <a:grpSpLocks/>
          </p:cNvGrpSpPr>
          <p:nvPr/>
        </p:nvGrpSpPr>
        <p:grpSpPr bwMode="auto">
          <a:xfrm>
            <a:off x="619125" y="2305050"/>
            <a:ext cx="7975600" cy="431800"/>
            <a:chOff x="390" y="1452"/>
            <a:chExt cx="5024" cy="272"/>
          </a:xfrm>
        </p:grpSpPr>
        <p:pic>
          <p:nvPicPr>
            <p:cNvPr id="27746" name="Picture 98" descr="equals"/>
            <p:cNvPicPr>
              <a:picLocks noChangeAspect="1" noChangeArrowheads="1"/>
            </p:cNvPicPr>
            <p:nvPr/>
          </p:nvPicPr>
          <p:blipFill>
            <a:blip r:embed="rId4" cstate="print"/>
            <a:srcRect/>
            <a:stretch>
              <a:fillRect/>
            </a:stretch>
          </p:blipFill>
          <p:spPr bwMode="black">
            <a:xfrm>
              <a:off x="3504" y="1561"/>
              <a:ext cx="126" cy="99"/>
            </a:xfrm>
            <a:prstGeom prst="rect">
              <a:avLst/>
            </a:prstGeom>
            <a:noFill/>
          </p:spPr>
        </p:pic>
        <p:sp>
          <p:nvSpPr>
            <p:cNvPr id="27688" name="Text Box 40"/>
            <p:cNvSpPr txBox="1">
              <a:spLocks noChangeArrowheads="1"/>
            </p:cNvSpPr>
            <p:nvPr/>
          </p:nvSpPr>
          <p:spPr bwMode="black">
            <a:xfrm>
              <a:off x="390" y="1452"/>
              <a:ext cx="5024" cy="272"/>
            </a:xfrm>
            <a:prstGeom prst="rect">
              <a:avLst/>
            </a:prstGeom>
            <a:noFill/>
            <a:ln w="9525">
              <a:noFill/>
              <a:miter lim="800000"/>
              <a:headEnd/>
              <a:tailEnd/>
            </a:ln>
            <a:effectLst/>
          </p:spPr>
          <p:txBody>
            <a:bodyPr/>
            <a:lstStyle/>
            <a:p>
              <a:pPr>
                <a:spcBef>
                  <a:spcPct val="20000"/>
                </a:spcBef>
              </a:pPr>
              <a:r>
                <a:rPr lang="en-US" sz="2800">
                  <a:solidFill>
                    <a:schemeClr val="accent6">
                      <a:lumMod val="20000"/>
                      <a:lumOff val="80000"/>
                    </a:schemeClr>
                  </a:solidFill>
                  <a:latin typeface="Times New Roman" pitchFamily="18" charset="0"/>
                </a:rPr>
                <a:t>   12                             2</a:t>
              </a:r>
              <a:r>
                <a:rPr lang="en-US" sz="2800" i="1">
                  <a:solidFill>
                    <a:schemeClr val="accent6">
                      <a:lumMod val="20000"/>
                      <a:lumOff val="80000"/>
                    </a:schemeClr>
                  </a:solidFill>
                  <a:latin typeface="Times New Roman" pitchFamily="18" charset="0"/>
                </a:rPr>
                <a:t>x</a:t>
              </a:r>
              <a:r>
                <a:rPr lang="en-US" sz="2800">
                  <a:solidFill>
                    <a:schemeClr val="accent6">
                      <a:lumMod val="20000"/>
                      <a:lumOff val="80000"/>
                    </a:schemeClr>
                  </a:solidFill>
                  <a:latin typeface="Times New Roman" pitchFamily="18" charset="0"/>
                </a:rPr>
                <a:t>                                     5</a:t>
              </a:r>
              <a:endParaRPr lang="en-US" sz="2800">
                <a:solidFill>
                  <a:schemeClr val="accent6">
                    <a:lumMod val="20000"/>
                    <a:lumOff val="80000"/>
                  </a:schemeClr>
                </a:solidFill>
              </a:endParaRPr>
            </a:p>
          </p:txBody>
        </p:sp>
        <p:pic>
          <p:nvPicPr>
            <p:cNvPr id="27747" name="Picture 99" descr="minus"/>
            <p:cNvPicPr>
              <a:picLocks noChangeAspect="1" noChangeArrowheads="1"/>
            </p:cNvPicPr>
            <p:nvPr/>
          </p:nvPicPr>
          <p:blipFill>
            <a:blip r:embed="rId5" cstate="print"/>
            <a:srcRect/>
            <a:stretch>
              <a:fillRect/>
            </a:stretch>
          </p:blipFill>
          <p:spPr bwMode="black">
            <a:xfrm>
              <a:off x="1507" y="1610"/>
              <a:ext cx="126" cy="78"/>
            </a:xfrm>
            <a:prstGeom prst="rect">
              <a:avLst/>
            </a:prstGeom>
            <a:noFill/>
          </p:spPr>
        </p:pic>
        <p:pic>
          <p:nvPicPr>
            <p:cNvPr id="27748" name="Picture 100" descr="minus"/>
            <p:cNvPicPr>
              <a:picLocks noChangeAspect="1" noChangeArrowheads="1"/>
            </p:cNvPicPr>
            <p:nvPr/>
          </p:nvPicPr>
          <p:blipFill>
            <a:blip r:embed="rId5" cstate="print"/>
            <a:srcRect/>
            <a:stretch>
              <a:fillRect/>
            </a:stretch>
          </p:blipFill>
          <p:spPr bwMode="black">
            <a:xfrm>
              <a:off x="4610" y="1591"/>
              <a:ext cx="126" cy="78"/>
            </a:xfrm>
            <a:prstGeom prst="rect">
              <a:avLst/>
            </a:prstGeom>
            <a:noFill/>
          </p:spPr>
        </p:pic>
      </p:grpSp>
      <p:pic>
        <p:nvPicPr>
          <p:cNvPr id="27754" name="Picture 106" descr="A20"/>
          <p:cNvPicPr>
            <a:picLocks noChangeAspect="1" noChangeArrowheads="1"/>
          </p:cNvPicPr>
          <p:nvPr/>
        </p:nvPicPr>
        <p:blipFill>
          <a:blip r:embed="rId6" cstate="print"/>
          <a:srcRect/>
          <a:stretch>
            <a:fillRect/>
          </a:stretch>
        </p:blipFill>
        <p:spPr bwMode="invGray">
          <a:xfrm>
            <a:off x="703263" y="1854200"/>
            <a:ext cx="1709737" cy="274638"/>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7735"/>
                                        </p:tgtEl>
                                        <p:attrNameLst>
                                          <p:attrName>style.visibility</p:attrName>
                                        </p:attrNameLst>
                                      </p:cBhvr>
                                      <p:to>
                                        <p:strVal val="visible"/>
                                      </p:to>
                                    </p:set>
                                    <p:animEffect transition="in" filter="barn(outVertical)">
                                      <p:cBhvr>
                                        <p:cTn id="7" dur="500"/>
                                        <p:tgtEl>
                                          <p:spTgt spid="277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686"/>
                                        </p:tgtEl>
                                        <p:attrNameLst>
                                          <p:attrName>style.visibility</p:attrName>
                                        </p:attrNameLst>
                                      </p:cBhvr>
                                      <p:to>
                                        <p:strVal val="visible"/>
                                      </p:to>
                                    </p:set>
                                    <p:animEffect transition="in" filter="wipe(left)">
                                      <p:cBhvr>
                                        <p:cTn id="11" dur="500"/>
                                        <p:tgtEl>
                                          <p:spTgt spid="2768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754"/>
                                        </p:tgtEl>
                                        <p:attrNameLst>
                                          <p:attrName>style.visibility</p:attrName>
                                        </p:attrNameLst>
                                      </p:cBhvr>
                                      <p:to>
                                        <p:strVal val="visible"/>
                                      </p:to>
                                    </p:set>
                                    <p:animEffect transition="in" filter="wipe(left)">
                                      <p:cBhvr>
                                        <p:cTn id="15" dur="500"/>
                                        <p:tgtEl>
                                          <p:spTgt spid="277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697"/>
                                        </p:tgtEl>
                                        <p:attrNameLst>
                                          <p:attrName>style.visibility</p:attrName>
                                        </p:attrNameLst>
                                      </p:cBhvr>
                                      <p:to>
                                        <p:strVal val="visible"/>
                                      </p:to>
                                    </p:set>
                                    <p:animEffect transition="in" filter="wipe(left)">
                                      <p:cBhvr>
                                        <p:cTn id="30" dur="500"/>
                                        <p:tgtEl>
                                          <p:spTgt spid="27697"/>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27743"/>
                                        </p:tgtEl>
                                        <p:attrNameLst>
                                          <p:attrName>style.visibility</p:attrName>
                                        </p:attrNameLst>
                                      </p:cBhvr>
                                      <p:to>
                                        <p:strVal val="visible"/>
                                      </p:to>
                                    </p:set>
                                    <p:animEffect transition="in" filter="box(out)">
                                      <p:cBhvr>
                                        <p:cTn id="34" dur="500"/>
                                        <p:tgtEl>
                                          <p:spTgt spid="27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6" grpId="0" autoUpdateAnimBg="0"/>
      <p:bldP spid="2769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53" name="Picture 81" descr="A21"/>
          <p:cNvPicPr>
            <a:picLocks noChangeAspect="1" noChangeArrowheads="1"/>
          </p:cNvPicPr>
          <p:nvPr/>
        </p:nvPicPr>
        <p:blipFill>
          <a:blip r:embed="rId2" cstate="print"/>
          <a:srcRect/>
          <a:stretch>
            <a:fillRect/>
          </a:stretch>
        </p:blipFill>
        <p:spPr bwMode="invGray">
          <a:xfrm>
            <a:off x="693738" y="1854200"/>
            <a:ext cx="1581150" cy="804863"/>
          </a:xfrm>
          <a:prstGeom prst="rect">
            <a:avLst/>
          </a:prstGeom>
          <a:noFill/>
        </p:spPr>
      </p:pic>
      <p:sp>
        <p:nvSpPr>
          <p:cNvPr id="28674" name="Rectangle 2"/>
          <p:cNvSpPr>
            <a:spLocks noGrp="1" noChangeArrowheads="1"/>
          </p:cNvSpPr>
          <p:nvPr>
            <p:ph type="title"/>
          </p:nvPr>
        </p:nvSpPr>
        <p:spPr>
          <a:xfrm>
            <a:off x="898525" y="7018338"/>
            <a:ext cx="8229600" cy="296862"/>
          </a:xfrm>
        </p:spPr>
        <p:txBody>
          <a:bodyPr/>
          <a:lstStyle/>
          <a:p>
            <a:pPr algn="r"/>
            <a:r>
              <a:rPr lang="en-US" sz="1200"/>
              <a:t>Example 1-4b</a:t>
            </a: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8677"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8678"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sp>
        <p:nvSpPr>
          <p:cNvPr id="28679" name="Text Box 7"/>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b="1">
                <a:solidFill>
                  <a:srgbClr val="FFEB55"/>
                </a:solidFill>
              </a:rPr>
              <a:t>Translate this equation into a verbal sentence.</a:t>
            </a:r>
          </a:p>
        </p:txBody>
      </p:sp>
      <p:sp>
        <p:nvSpPr>
          <p:cNvPr id="28681" name="Text Box 9"/>
          <p:cNvSpPr txBox="1">
            <a:spLocks noChangeArrowheads="1"/>
          </p:cNvSpPr>
          <p:nvPr/>
        </p:nvSpPr>
        <p:spPr bwMode="auto">
          <a:xfrm>
            <a:off x="616285" y="5387655"/>
            <a:ext cx="7991475" cy="498475"/>
          </a:xfrm>
          <a:prstGeom prst="rect">
            <a:avLst/>
          </a:prstGeom>
          <a:noFill/>
          <a:ln w="9525">
            <a:noFill/>
            <a:miter lim="800000"/>
            <a:headEnd/>
            <a:tailEnd/>
          </a:ln>
          <a:effectLst/>
        </p:spPr>
        <p:txBody>
          <a:bodyPr/>
          <a:lstStyle/>
          <a:p>
            <a:pPr marL="1314450" indent="-1314450">
              <a:lnSpc>
                <a:spcPct val="80000"/>
              </a:lnSpc>
              <a:spcBef>
                <a:spcPct val="20000"/>
              </a:spcBef>
            </a:pPr>
            <a:r>
              <a:rPr lang="en-US" b="1" dirty="0">
                <a:solidFill>
                  <a:srgbClr val="FFEB55"/>
                </a:solidFill>
              </a:rPr>
              <a:t>Answer:</a:t>
            </a:r>
            <a:r>
              <a:rPr lang="en-US" b="1" dirty="0">
                <a:solidFill>
                  <a:schemeClr val="accent6">
                    <a:lumMod val="20000"/>
                    <a:lumOff val="80000"/>
                  </a:schemeClr>
                </a:solidFill>
              </a:rPr>
              <a:t>	</a:t>
            </a:r>
            <a:r>
              <a:rPr lang="en-US" sz="2800" i="1" dirty="0">
                <a:solidFill>
                  <a:schemeClr val="accent6">
                    <a:lumMod val="20000"/>
                    <a:lumOff val="80000"/>
                  </a:schemeClr>
                </a:solidFill>
                <a:latin typeface="Times New Roman" pitchFamily="18" charset="0"/>
              </a:rPr>
              <a:t>a</a:t>
            </a:r>
            <a:r>
              <a:rPr lang="en-US" dirty="0">
                <a:solidFill>
                  <a:schemeClr val="accent6">
                    <a:lumMod val="20000"/>
                    <a:lumOff val="80000"/>
                  </a:schemeClr>
                </a:solidFill>
              </a:rPr>
              <a:t> squared plus three times </a:t>
            </a:r>
            <a:r>
              <a:rPr lang="en-US" sz="2800" i="1" dirty="0">
                <a:solidFill>
                  <a:schemeClr val="accent6">
                    <a:lumMod val="20000"/>
                    <a:lumOff val="80000"/>
                  </a:schemeClr>
                </a:solidFill>
                <a:latin typeface="Times New Roman" pitchFamily="18" charset="0"/>
              </a:rPr>
              <a:t>b</a:t>
            </a:r>
            <a:r>
              <a:rPr lang="en-US" dirty="0">
                <a:solidFill>
                  <a:schemeClr val="accent6">
                    <a:lumMod val="20000"/>
                    <a:lumOff val="80000"/>
                  </a:schemeClr>
                </a:solidFill>
              </a:rPr>
              <a:t> equals </a:t>
            </a:r>
            <a:r>
              <a:rPr lang="en-US" sz="2800" i="1" dirty="0">
                <a:solidFill>
                  <a:schemeClr val="accent6">
                    <a:lumMod val="20000"/>
                    <a:lumOff val="80000"/>
                  </a:schemeClr>
                </a:solidFill>
                <a:latin typeface="Times New Roman" pitchFamily="18" charset="0"/>
              </a:rPr>
              <a:t>c</a:t>
            </a:r>
            <a:r>
              <a:rPr lang="en-US" dirty="0">
                <a:solidFill>
                  <a:schemeClr val="accent6">
                    <a:lumMod val="20000"/>
                    <a:lumOff val="80000"/>
                  </a:schemeClr>
                </a:solidFill>
              </a:rPr>
              <a:t> divided by six.</a:t>
            </a:r>
          </a:p>
        </p:txBody>
      </p:sp>
      <p:grpSp>
        <p:nvGrpSpPr>
          <p:cNvPr id="2" name="Group 25"/>
          <p:cNvGrpSpPr>
            <a:grpSpLocks/>
          </p:cNvGrpSpPr>
          <p:nvPr/>
        </p:nvGrpSpPr>
        <p:grpSpPr bwMode="auto">
          <a:xfrm>
            <a:off x="619125" y="3590925"/>
            <a:ext cx="8372475" cy="946150"/>
            <a:chOff x="390" y="2262"/>
            <a:chExt cx="5274" cy="596"/>
          </a:xfrm>
        </p:grpSpPr>
        <p:sp>
          <p:nvSpPr>
            <p:cNvPr id="28685" name="Text Box 13"/>
            <p:cNvSpPr txBox="1">
              <a:spLocks noChangeArrowheads="1"/>
            </p:cNvSpPr>
            <p:nvPr/>
          </p:nvSpPr>
          <p:spPr bwMode="auto">
            <a:xfrm>
              <a:off x="390" y="2526"/>
              <a:ext cx="5274" cy="332"/>
            </a:xfrm>
            <a:prstGeom prst="rect">
              <a:avLst/>
            </a:prstGeom>
            <a:noFill/>
            <a:ln w="9525">
              <a:noFill/>
              <a:miter lim="800000"/>
              <a:headEnd/>
              <a:tailEnd/>
            </a:ln>
            <a:effectLst/>
          </p:spPr>
          <p:txBody>
            <a:bodyPr/>
            <a:lstStyle/>
            <a:p>
              <a:pPr>
                <a:spcBef>
                  <a:spcPct val="20000"/>
                </a:spcBef>
              </a:pPr>
              <a:r>
                <a:rPr lang="en-US" sz="2800" i="1" dirty="0">
                  <a:solidFill>
                    <a:schemeClr val="accent6">
                      <a:lumMod val="20000"/>
                      <a:lumOff val="80000"/>
                    </a:schemeClr>
                  </a:solidFill>
                  <a:latin typeface="Times New Roman" pitchFamily="18" charset="0"/>
                </a:rPr>
                <a:t>a</a:t>
              </a:r>
              <a:r>
                <a:rPr lang="en-US" dirty="0">
                  <a:solidFill>
                    <a:schemeClr val="accent6">
                      <a:lumMod val="20000"/>
                      <a:lumOff val="80000"/>
                    </a:schemeClr>
                  </a:solidFill>
                </a:rPr>
                <a:t> squared    </a:t>
              </a:r>
              <a:r>
                <a:rPr lang="en-US" dirty="0" smtClean="0">
                  <a:solidFill>
                    <a:schemeClr val="accent6">
                      <a:lumMod val="20000"/>
                      <a:lumOff val="80000"/>
                    </a:schemeClr>
                  </a:solidFill>
                </a:rPr>
                <a:t>             plus                </a:t>
              </a:r>
              <a:r>
                <a:rPr lang="en-US" dirty="0">
                  <a:solidFill>
                    <a:schemeClr val="accent6">
                      <a:lumMod val="20000"/>
                      <a:lumOff val="80000"/>
                    </a:schemeClr>
                  </a:solidFill>
                </a:rPr>
                <a:t>three times </a:t>
              </a:r>
              <a:r>
                <a:rPr lang="en-US" sz="2800" i="1" dirty="0">
                  <a:solidFill>
                    <a:schemeClr val="accent6">
                      <a:lumMod val="20000"/>
                      <a:lumOff val="80000"/>
                    </a:schemeClr>
                  </a:solidFill>
                  <a:latin typeface="Times New Roman" pitchFamily="18" charset="0"/>
                </a:rPr>
                <a:t>b</a:t>
              </a:r>
              <a:r>
                <a:rPr lang="en-US" dirty="0">
                  <a:solidFill>
                    <a:schemeClr val="accent6">
                      <a:lumMod val="20000"/>
                      <a:lumOff val="80000"/>
                    </a:schemeClr>
                  </a:solidFill>
                </a:rPr>
                <a:t>   </a:t>
              </a:r>
              <a:r>
                <a:rPr lang="en-US" dirty="0" smtClean="0">
                  <a:solidFill>
                    <a:schemeClr val="accent6">
                      <a:lumMod val="20000"/>
                      <a:lumOff val="80000"/>
                    </a:schemeClr>
                  </a:solidFill>
                </a:rPr>
                <a:t>       </a:t>
              </a:r>
              <a:r>
                <a:rPr lang="en-US" dirty="0">
                  <a:solidFill>
                    <a:schemeClr val="accent6">
                      <a:lumMod val="20000"/>
                      <a:lumOff val="80000"/>
                    </a:schemeClr>
                  </a:solidFill>
                </a:rPr>
                <a:t>equals   </a:t>
              </a:r>
              <a:r>
                <a:rPr lang="en-US" dirty="0" smtClean="0">
                  <a:solidFill>
                    <a:schemeClr val="accent6">
                      <a:lumMod val="20000"/>
                      <a:lumOff val="80000"/>
                    </a:schemeClr>
                  </a:solidFill>
                </a:rPr>
                <a:t>           </a:t>
              </a:r>
              <a:r>
                <a:rPr lang="en-US" sz="2800" i="1" dirty="0">
                  <a:solidFill>
                    <a:schemeClr val="accent6">
                      <a:lumMod val="20000"/>
                      <a:lumOff val="80000"/>
                    </a:schemeClr>
                  </a:solidFill>
                  <a:latin typeface="Times New Roman" pitchFamily="18" charset="0"/>
                </a:rPr>
                <a:t>c</a:t>
              </a:r>
              <a:r>
                <a:rPr lang="en-US" dirty="0">
                  <a:solidFill>
                    <a:schemeClr val="accent6">
                      <a:lumMod val="20000"/>
                      <a:lumOff val="80000"/>
                    </a:schemeClr>
                  </a:solidFill>
                </a:rPr>
                <a:t> divided by six.</a:t>
              </a:r>
            </a:p>
          </p:txBody>
        </p:sp>
        <p:sp>
          <p:nvSpPr>
            <p:cNvPr id="28686" name="AutoShape 14"/>
            <p:cNvSpPr>
              <a:spLocks/>
            </p:cNvSpPr>
            <p:nvPr/>
          </p:nvSpPr>
          <p:spPr bwMode="auto">
            <a:xfrm rot="-5400000">
              <a:off x="774" y="1908"/>
              <a:ext cx="216" cy="924"/>
            </a:xfrm>
            <a:prstGeom prst="leftBrace">
              <a:avLst>
                <a:gd name="adj1" fmla="val 35648"/>
                <a:gd name="adj2" fmla="val 50000"/>
              </a:avLst>
            </a:prstGeom>
            <a:noFill/>
            <a:ln w="25400">
              <a:solidFill>
                <a:schemeClr val="folHlink"/>
              </a:solidFill>
              <a:round/>
              <a:headEnd/>
              <a:tailEnd/>
            </a:ln>
            <a:effectLst/>
          </p:spPr>
          <p:txBody>
            <a:bodyPr wrap="none" anchor="ctr"/>
            <a:lstStyle/>
            <a:p>
              <a:endParaRPr lang="en-US"/>
            </a:p>
          </p:txBody>
        </p:sp>
        <p:sp>
          <p:nvSpPr>
            <p:cNvPr id="28687" name="AutoShape 15"/>
            <p:cNvSpPr>
              <a:spLocks/>
            </p:cNvSpPr>
            <p:nvPr/>
          </p:nvSpPr>
          <p:spPr bwMode="auto">
            <a:xfrm rot="-5400000">
              <a:off x="1596" y="2154"/>
              <a:ext cx="216" cy="432"/>
            </a:xfrm>
            <a:prstGeom prst="leftBrace">
              <a:avLst>
                <a:gd name="adj1" fmla="val 16667"/>
                <a:gd name="adj2" fmla="val 50000"/>
              </a:avLst>
            </a:prstGeom>
            <a:noFill/>
            <a:ln w="25400">
              <a:solidFill>
                <a:schemeClr val="folHlink"/>
              </a:solidFill>
              <a:round/>
              <a:headEnd/>
              <a:tailEnd/>
            </a:ln>
            <a:effectLst/>
          </p:spPr>
          <p:txBody>
            <a:bodyPr wrap="none" anchor="ctr"/>
            <a:lstStyle/>
            <a:p>
              <a:endParaRPr lang="en-US"/>
            </a:p>
          </p:txBody>
        </p:sp>
        <p:sp>
          <p:nvSpPr>
            <p:cNvPr id="28688" name="AutoShape 16"/>
            <p:cNvSpPr>
              <a:spLocks/>
            </p:cNvSpPr>
            <p:nvPr/>
          </p:nvSpPr>
          <p:spPr bwMode="auto">
            <a:xfrm rot="-5400000">
              <a:off x="2532" y="1794"/>
              <a:ext cx="216" cy="1152"/>
            </a:xfrm>
            <a:prstGeom prst="leftBrace">
              <a:avLst>
                <a:gd name="adj1" fmla="val 44444"/>
                <a:gd name="adj2" fmla="val 50000"/>
              </a:avLst>
            </a:prstGeom>
            <a:noFill/>
            <a:ln w="25400">
              <a:solidFill>
                <a:schemeClr val="folHlink"/>
              </a:solidFill>
              <a:round/>
              <a:headEnd/>
              <a:tailEnd/>
            </a:ln>
            <a:effectLst/>
          </p:spPr>
          <p:txBody>
            <a:bodyPr wrap="none" anchor="ctr"/>
            <a:lstStyle/>
            <a:p>
              <a:endParaRPr lang="en-US"/>
            </a:p>
          </p:txBody>
        </p:sp>
        <p:sp>
          <p:nvSpPr>
            <p:cNvPr id="28689" name="AutoShape 17"/>
            <p:cNvSpPr>
              <a:spLocks/>
            </p:cNvSpPr>
            <p:nvPr/>
          </p:nvSpPr>
          <p:spPr bwMode="auto">
            <a:xfrm rot="-5400000">
              <a:off x="3564" y="2058"/>
              <a:ext cx="216" cy="624"/>
            </a:xfrm>
            <a:prstGeom prst="leftBrace">
              <a:avLst>
                <a:gd name="adj1" fmla="val 24074"/>
                <a:gd name="adj2" fmla="val 50000"/>
              </a:avLst>
            </a:prstGeom>
            <a:noFill/>
            <a:ln w="25400">
              <a:solidFill>
                <a:schemeClr val="folHlink"/>
              </a:solidFill>
              <a:round/>
              <a:headEnd/>
              <a:tailEnd/>
            </a:ln>
            <a:effectLst/>
          </p:spPr>
          <p:txBody>
            <a:bodyPr wrap="none" anchor="ctr"/>
            <a:lstStyle/>
            <a:p>
              <a:endParaRPr lang="en-US"/>
            </a:p>
          </p:txBody>
        </p:sp>
        <p:sp>
          <p:nvSpPr>
            <p:cNvPr id="28690" name="AutoShape 18"/>
            <p:cNvSpPr>
              <a:spLocks/>
            </p:cNvSpPr>
            <p:nvPr/>
          </p:nvSpPr>
          <p:spPr bwMode="auto">
            <a:xfrm rot="-5400000">
              <a:off x="4716" y="1674"/>
              <a:ext cx="216" cy="1392"/>
            </a:xfrm>
            <a:prstGeom prst="leftBrace">
              <a:avLst>
                <a:gd name="adj1" fmla="val 53704"/>
                <a:gd name="adj2" fmla="val 50000"/>
              </a:avLst>
            </a:prstGeom>
            <a:noFill/>
            <a:ln w="25400">
              <a:solidFill>
                <a:schemeClr val="folHlink"/>
              </a:solidFill>
              <a:round/>
              <a:headEnd/>
              <a:tailEnd/>
            </a:ln>
            <a:effectLst/>
          </p:spPr>
          <p:txBody>
            <a:bodyPr wrap="none" anchor="ctr"/>
            <a:lstStyle/>
            <a:p>
              <a:endParaRPr lang="en-US"/>
            </a:p>
          </p:txBody>
        </p:sp>
      </p:grpSp>
      <p:pic>
        <p:nvPicPr>
          <p:cNvPr id="28737" name="Picture 65" descr="example 4b"/>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28746" name="Picture 74" descr="stop sign 3"/>
          <p:cNvPicPr>
            <a:picLocks noChangeAspect="1" noChangeArrowheads="1"/>
          </p:cNvPicPr>
          <p:nvPr/>
        </p:nvPicPr>
        <p:blipFill>
          <a:blip r:embed="rId4" cstate="print"/>
          <a:srcRect/>
          <a:stretch>
            <a:fillRect/>
          </a:stretch>
        </p:blipFill>
        <p:spPr bwMode="invGray">
          <a:xfrm>
            <a:off x="7524750" y="5876925"/>
            <a:ext cx="1252538" cy="485775"/>
          </a:xfrm>
          <a:prstGeom prst="rect">
            <a:avLst/>
          </a:prstGeom>
          <a:noFill/>
        </p:spPr>
      </p:pic>
      <p:grpSp>
        <p:nvGrpSpPr>
          <p:cNvPr id="3" name="Group 79"/>
          <p:cNvGrpSpPr>
            <a:grpSpLocks/>
          </p:cNvGrpSpPr>
          <p:nvPr/>
        </p:nvGrpSpPr>
        <p:grpSpPr bwMode="auto">
          <a:xfrm>
            <a:off x="1219200" y="2767013"/>
            <a:ext cx="6534150" cy="804862"/>
            <a:chOff x="768" y="1743"/>
            <a:chExt cx="4116" cy="507"/>
          </a:xfrm>
        </p:grpSpPr>
        <p:grpSp>
          <p:nvGrpSpPr>
            <p:cNvPr id="4" name="Group 70"/>
            <p:cNvGrpSpPr>
              <a:grpSpLocks/>
            </p:cNvGrpSpPr>
            <p:nvPr/>
          </p:nvGrpSpPr>
          <p:grpSpPr bwMode="auto">
            <a:xfrm>
              <a:off x="768" y="1743"/>
              <a:ext cx="4116" cy="507"/>
              <a:chOff x="768" y="1743"/>
              <a:chExt cx="4116" cy="507"/>
            </a:xfrm>
          </p:grpSpPr>
          <p:pic>
            <p:nvPicPr>
              <p:cNvPr id="28740" name="Picture 68" descr="Eqn16"/>
              <p:cNvPicPr>
                <a:picLocks noChangeAspect="1" noChangeArrowheads="1"/>
              </p:cNvPicPr>
              <p:nvPr/>
            </p:nvPicPr>
            <p:blipFill>
              <a:blip r:embed="rId5" cstate="print"/>
              <a:srcRect/>
              <a:stretch>
                <a:fillRect/>
              </a:stretch>
            </p:blipFill>
            <p:spPr bwMode="black">
              <a:xfrm>
                <a:off x="4737" y="1743"/>
                <a:ext cx="147" cy="507"/>
              </a:xfrm>
              <a:prstGeom prst="rect">
                <a:avLst/>
              </a:prstGeom>
              <a:noFill/>
            </p:spPr>
          </p:pic>
          <p:sp>
            <p:nvSpPr>
              <p:cNvPr id="28680" name="Text Box 8"/>
              <p:cNvSpPr txBox="1">
                <a:spLocks noChangeArrowheads="1"/>
              </p:cNvSpPr>
              <p:nvPr/>
            </p:nvSpPr>
            <p:spPr bwMode="black">
              <a:xfrm>
                <a:off x="768" y="1872"/>
                <a:ext cx="3546" cy="272"/>
              </a:xfrm>
              <a:prstGeom prst="rect">
                <a:avLst/>
              </a:prstGeom>
              <a:noFill/>
              <a:ln w="9525">
                <a:noFill/>
                <a:miter lim="800000"/>
                <a:headEnd/>
                <a:tailEnd/>
              </a:ln>
              <a:effectLst/>
            </p:spPr>
            <p:txBody>
              <a:bodyPr/>
              <a:lstStyle/>
              <a:p>
                <a:pPr>
                  <a:spcBef>
                    <a:spcPct val="20000"/>
                  </a:spcBef>
                </a:pPr>
                <a:r>
                  <a:rPr lang="en-US" sz="2800" i="1">
                    <a:solidFill>
                      <a:schemeClr val="accent6">
                        <a:lumMod val="20000"/>
                        <a:lumOff val="80000"/>
                      </a:schemeClr>
                    </a:solidFill>
                    <a:latin typeface="Times New Roman" pitchFamily="18" charset="0"/>
                  </a:rPr>
                  <a:t>a</a:t>
                </a:r>
                <a:r>
                  <a:rPr lang="en-US" sz="2800" baseline="30000">
                    <a:solidFill>
                      <a:schemeClr val="accent6">
                        <a:lumMod val="20000"/>
                        <a:lumOff val="80000"/>
                      </a:schemeClr>
                    </a:solidFill>
                    <a:latin typeface="Times New Roman" pitchFamily="18" charset="0"/>
                  </a:rPr>
                  <a:t>2</a:t>
                </a:r>
                <a:r>
                  <a:rPr lang="en-US" sz="2800">
                    <a:solidFill>
                      <a:schemeClr val="accent6">
                        <a:lumMod val="20000"/>
                        <a:lumOff val="80000"/>
                      </a:schemeClr>
                    </a:solidFill>
                    <a:latin typeface="Times New Roman" pitchFamily="18" charset="0"/>
                  </a:rPr>
                  <a:t>                           3</a:t>
                </a:r>
                <a:r>
                  <a:rPr lang="en-US" sz="2800" i="1">
                    <a:solidFill>
                      <a:schemeClr val="accent6">
                        <a:lumMod val="20000"/>
                        <a:lumOff val="80000"/>
                      </a:schemeClr>
                    </a:solidFill>
                    <a:latin typeface="Times New Roman" pitchFamily="18" charset="0"/>
                  </a:rPr>
                  <a:t>b</a:t>
                </a:r>
                <a:r>
                  <a:rPr lang="en-US" sz="2800">
                    <a:solidFill>
                      <a:schemeClr val="accent6">
                        <a:lumMod val="20000"/>
                        <a:lumOff val="80000"/>
                      </a:schemeClr>
                    </a:solidFill>
                    <a:latin typeface="Times New Roman" pitchFamily="18" charset="0"/>
                  </a:rPr>
                  <a:t>                 </a:t>
                </a:r>
                <a:endParaRPr lang="en-US" sz="2800">
                  <a:solidFill>
                    <a:schemeClr val="accent6">
                      <a:lumMod val="20000"/>
                      <a:lumOff val="80000"/>
                    </a:schemeClr>
                  </a:solidFill>
                </a:endParaRPr>
              </a:p>
            </p:txBody>
          </p:sp>
        </p:grpSp>
        <p:pic>
          <p:nvPicPr>
            <p:cNvPr id="28749" name="Picture 77" descr="equals"/>
            <p:cNvPicPr>
              <a:picLocks noChangeAspect="1" noChangeArrowheads="1"/>
            </p:cNvPicPr>
            <p:nvPr/>
          </p:nvPicPr>
          <p:blipFill>
            <a:blip r:embed="rId6" cstate="print"/>
            <a:srcRect/>
            <a:stretch>
              <a:fillRect/>
            </a:stretch>
          </p:blipFill>
          <p:spPr bwMode="black">
            <a:xfrm>
              <a:off x="3606" y="1997"/>
              <a:ext cx="126" cy="99"/>
            </a:xfrm>
            <a:prstGeom prst="rect">
              <a:avLst/>
            </a:prstGeom>
            <a:noFill/>
          </p:spPr>
        </p:pic>
        <p:pic>
          <p:nvPicPr>
            <p:cNvPr id="28750" name="Picture 78" descr="plus"/>
            <p:cNvPicPr>
              <a:picLocks noChangeAspect="1" noChangeArrowheads="1"/>
            </p:cNvPicPr>
            <p:nvPr/>
          </p:nvPicPr>
          <p:blipFill>
            <a:blip r:embed="rId7" cstate="print"/>
            <a:srcRect/>
            <a:stretch>
              <a:fillRect/>
            </a:stretch>
          </p:blipFill>
          <p:spPr bwMode="black">
            <a:xfrm>
              <a:off x="1640" y="1960"/>
              <a:ext cx="132" cy="132"/>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8737"/>
                                        </p:tgtEl>
                                        <p:attrNameLst>
                                          <p:attrName>style.visibility</p:attrName>
                                        </p:attrNameLst>
                                      </p:cBhvr>
                                      <p:to>
                                        <p:strVal val="visible"/>
                                      </p:to>
                                    </p:set>
                                    <p:animEffect transition="in" filter="barn(outVertical)">
                                      <p:cBhvr>
                                        <p:cTn id="7" dur="500"/>
                                        <p:tgtEl>
                                          <p:spTgt spid="287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679"/>
                                        </p:tgtEl>
                                        <p:attrNameLst>
                                          <p:attrName>style.visibility</p:attrName>
                                        </p:attrNameLst>
                                      </p:cBhvr>
                                      <p:to>
                                        <p:strVal val="visible"/>
                                      </p:to>
                                    </p:set>
                                    <p:animEffect transition="in" filter="wipe(left)">
                                      <p:cBhvr>
                                        <p:cTn id="11" dur="500"/>
                                        <p:tgtEl>
                                          <p:spTgt spid="2867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753"/>
                                        </p:tgtEl>
                                        <p:attrNameLst>
                                          <p:attrName>style.visibility</p:attrName>
                                        </p:attrNameLst>
                                      </p:cBhvr>
                                      <p:to>
                                        <p:strVal val="visible"/>
                                      </p:to>
                                    </p:set>
                                    <p:animEffect transition="in" filter="wipe(left)">
                                      <p:cBhvr>
                                        <p:cTn id="15" dur="500"/>
                                        <p:tgtEl>
                                          <p:spTgt spid="287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681"/>
                                        </p:tgtEl>
                                        <p:attrNameLst>
                                          <p:attrName>style.visibility</p:attrName>
                                        </p:attrNameLst>
                                      </p:cBhvr>
                                      <p:to>
                                        <p:strVal val="visible"/>
                                      </p:to>
                                    </p:set>
                                    <p:animEffect transition="in" filter="wipe(left)">
                                      <p:cBhvr>
                                        <p:cTn id="30" dur="500"/>
                                        <p:tgtEl>
                                          <p:spTgt spid="28681"/>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28746"/>
                                        </p:tgtEl>
                                        <p:attrNameLst>
                                          <p:attrName>style.visibility</p:attrName>
                                        </p:attrNameLst>
                                      </p:cBhvr>
                                      <p:to>
                                        <p:strVal val="visible"/>
                                      </p:to>
                                    </p:set>
                                    <p:animEffect transition="in" filter="box(out)">
                                      <p:cBhvr>
                                        <p:cTn id="34" dur="500"/>
                                        <p:tgtEl>
                                          <p:spTgt spid="28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utoUpdateAnimBg="0"/>
      <p:bldP spid="2868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98525" y="7018338"/>
            <a:ext cx="8229600" cy="296862"/>
          </a:xfrm>
        </p:spPr>
        <p:txBody>
          <a:bodyPr/>
          <a:lstStyle/>
          <a:p>
            <a:pPr algn="r"/>
            <a:r>
              <a:rPr lang="en-US" sz="1200"/>
              <a:t>Example 1-4c</a:t>
            </a:r>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9701"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9702"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sp>
        <p:nvSpPr>
          <p:cNvPr id="29703" name="Text Box 7"/>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b="1">
                <a:solidFill>
                  <a:srgbClr val="FFEB55"/>
                </a:solidFill>
              </a:rPr>
              <a:t>Translate each equation into a verbal sentence.</a:t>
            </a:r>
          </a:p>
        </p:txBody>
      </p:sp>
      <p:sp>
        <p:nvSpPr>
          <p:cNvPr id="29704" name="Text Box 8"/>
          <p:cNvSpPr txBox="1">
            <a:spLocks noChangeArrowheads="1"/>
          </p:cNvSpPr>
          <p:nvPr/>
        </p:nvSpPr>
        <p:spPr bwMode="auto">
          <a:xfrm>
            <a:off x="619125" y="2803525"/>
            <a:ext cx="7975600" cy="527050"/>
          </a:xfrm>
          <a:prstGeom prst="rect">
            <a:avLst/>
          </a:prstGeom>
          <a:noFill/>
          <a:ln w="9525">
            <a:noFill/>
            <a:miter lim="800000"/>
            <a:headEnd/>
            <a:tailEnd/>
          </a:ln>
          <a:effectLst/>
        </p:spPr>
        <p:txBody>
          <a:bodyPr/>
          <a:lstStyle/>
          <a:p>
            <a:pPr marL="1314450" indent="-1314450">
              <a:lnSpc>
                <a:spcPct val="80000"/>
              </a:lnSpc>
              <a:spcBef>
                <a:spcPct val="20000"/>
              </a:spcBef>
            </a:pPr>
            <a:r>
              <a:rPr lang="en-US" b="1" dirty="0">
                <a:solidFill>
                  <a:srgbClr val="FFEB55"/>
                </a:solidFill>
              </a:rPr>
              <a:t>Answer:</a:t>
            </a:r>
            <a:r>
              <a:rPr lang="en-US" b="1" dirty="0">
                <a:solidFill>
                  <a:srgbClr val="FFFF66"/>
                </a:solidFill>
              </a:rPr>
              <a:t>	</a:t>
            </a:r>
            <a:r>
              <a:rPr lang="en-US" dirty="0">
                <a:solidFill>
                  <a:schemeClr val="accent6">
                    <a:lumMod val="20000"/>
                    <a:lumOff val="80000"/>
                  </a:schemeClr>
                </a:solidFill>
              </a:rPr>
              <a:t>Twelve divided by </a:t>
            </a:r>
            <a:r>
              <a:rPr lang="en-US" sz="2800" i="1" dirty="0">
                <a:solidFill>
                  <a:schemeClr val="accent6">
                    <a:lumMod val="20000"/>
                    <a:lumOff val="80000"/>
                  </a:schemeClr>
                </a:solidFill>
                <a:latin typeface="Times New Roman" pitchFamily="18" charset="0"/>
              </a:rPr>
              <a:t>b</a:t>
            </a:r>
            <a:r>
              <a:rPr lang="en-US" dirty="0">
                <a:solidFill>
                  <a:schemeClr val="accent6">
                    <a:lumMod val="20000"/>
                    <a:lumOff val="80000"/>
                  </a:schemeClr>
                </a:solidFill>
              </a:rPr>
              <a:t> minus four equals </a:t>
            </a:r>
            <a:br>
              <a:rPr lang="en-US" dirty="0">
                <a:solidFill>
                  <a:schemeClr val="accent6">
                    <a:lumMod val="20000"/>
                    <a:lumOff val="80000"/>
                  </a:schemeClr>
                </a:solidFill>
              </a:rPr>
            </a:br>
            <a:r>
              <a:rPr lang="en-US" dirty="0"/>
              <a:t>negative one.</a:t>
            </a:r>
          </a:p>
        </p:txBody>
      </p:sp>
      <p:pic>
        <p:nvPicPr>
          <p:cNvPr id="29705" name="Picture 9" descr="your turn"/>
          <p:cNvPicPr>
            <a:picLocks noChangeAspect="1" noChangeArrowheads="1"/>
          </p:cNvPicPr>
          <p:nvPr/>
        </p:nvPicPr>
        <p:blipFill>
          <a:blip r:embed="rId2" cstate="print"/>
          <a:srcRect/>
          <a:stretch>
            <a:fillRect/>
          </a:stretch>
        </p:blipFill>
        <p:spPr bwMode="auto">
          <a:xfrm>
            <a:off x="630238" y="739775"/>
            <a:ext cx="1938337" cy="476250"/>
          </a:xfrm>
          <a:prstGeom prst="rect">
            <a:avLst/>
          </a:prstGeom>
          <a:noFill/>
        </p:spPr>
      </p:pic>
      <p:sp>
        <p:nvSpPr>
          <p:cNvPr id="29712" name="Text Box 16"/>
          <p:cNvSpPr txBox="1">
            <a:spLocks noChangeArrowheads="1"/>
          </p:cNvSpPr>
          <p:nvPr/>
        </p:nvSpPr>
        <p:spPr bwMode="auto">
          <a:xfrm>
            <a:off x="619125" y="4621213"/>
            <a:ext cx="7975600" cy="527050"/>
          </a:xfrm>
          <a:prstGeom prst="rect">
            <a:avLst/>
          </a:prstGeom>
          <a:noFill/>
          <a:ln w="9525">
            <a:noFill/>
            <a:miter lim="800000"/>
            <a:headEnd/>
            <a:tailEnd/>
          </a:ln>
          <a:effectLst/>
        </p:spPr>
        <p:txBody>
          <a:bodyPr/>
          <a:lstStyle/>
          <a:p>
            <a:pPr marL="1314450" indent="-1314450">
              <a:spcBef>
                <a:spcPct val="20000"/>
              </a:spcBef>
            </a:pPr>
            <a:r>
              <a:rPr lang="en-US" b="1" dirty="0">
                <a:solidFill>
                  <a:srgbClr val="FFEB55"/>
                </a:solidFill>
              </a:rPr>
              <a:t>Answer:	</a:t>
            </a:r>
            <a:r>
              <a:rPr lang="en-US" dirty="0">
                <a:solidFill>
                  <a:srgbClr val="FFFFFF"/>
                </a:solidFill>
              </a:rPr>
              <a:t>Five </a:t>
            </a:r>
            <a:r>
              <a:rPr lang="en-US" dirty="0">
                <a:solidFill>
                  <a:schemeClr val="accent6">
                    <a:lumMod val="20000"/>
                    <a:lumOff val="80000"/>
                  </a:schemeClr>
                </a:solidFill>
              </a:rPr>
              <a:t>times </a:t>
            </a:r>
            <a:r>
              <a:rPr lang="en-US" sz="2800" i="1" dirty="0">
                <a:solidFill>
                  <a:schemeClr val="accent6">
                    <a:lumMod val="20000"/>
                    <a:lumOff val="80000"/>
                  </a:schemeClr>
                </a:solidFill>
                <a:latin typeface="Times New Roman" pitchFamily="18" charset="0"/>
              </a:rPr>
              <a:t>a</a:t>
            </a:r>
            <a:r>
              <a:rPr lang="en-US" dirty="0">
                <a:solidFill>
                  <a:schemeClr val="accent6">
                    <a:lumMod val="20000"/>
                    <a:lumOff val="80000"/>
                  </a:schemeClr>
                </a:solidFill>
              </a:rPr>
              <a:t> equals </a:t>
            </a:r>
            <a:r>
              <a:rPr lang="en-US" sz="2800" i="1" dirty="0">
                <a:solidFill>
                  <a:schemeClr val="accent6">
                    <a:lumMod val="20000"/>
                    <a:lumOff val="80000"/>
                  </a:schemeClr>
                </a:solidFill>
                <a:latin typeface="Times New Roman" pitchFamily="18" charset="0"/>
              </a:rPr>
              <a:t>b</a:t>
            </a:r>
            <a:r>
              <a:rPr lang="en-US" dirty="0">
                <a:solidFill>
                  <a:schemeClr val="accent6">
                    <a:lumMod val="20000"/>
                    <a:lumOff val="80000"/>
                  </a:schemeClr>
                </a:solidFill>
              </a:rPr>
              <a:t> squared plus one.</a:t>
            </a:r>
          </a:p>
        </p:txBody>
      </p:sp>
      <p:grpSp>
        <p:nvGrpSpPr>
          <p:cNvPr id="2" name="Group 56"/>
          <p:cNvGrpSpPr>
            <a:grpSpLocks/>
          </p:cNvGrpSpPr>
          <p:nvPr/>
        </p:nvGrpSpPr>
        <p:grpSpPr bwMode="auto">
          <a:xfrm>
            <a:off x="619125" y="1863725"/>
            <a:ext cx="2116138" cy="804863"/>
            <a:chOff x="390" y="1174"/>
            <a:chExt cx="1333" cy="507"/>
          </a:xfrm>
        </p:grpSpPr>
        <p:pic>
          <p:nvPicPr>
            <p:cNvPr id="29750" name="Picture 54" descr="Eqn17"/>
            <p:cNvPicPr>
              <a:picLocks noChangeAspect="1" noChangeArrowheads="1"/>
            </p:cNvPicPr>
            <p:nvPr/>
          </p:nvPicPr>
          <p:blipFill>
            <a:blip r:embed="rId3" cstate="print"/>
            <a:srcRect/>
            <a:stretch>
              <a:fillRect/>
            </a:stretch>
          </p:blipFill>
          <p:spPr bwMode="black">
            <a:xfrm>
              <a:off x="733" y="1174"/>
              <a:ext cx="990" cy="507"/>
            </a:xfrm>
            <a:prstGeom prst="rect">
              <a:avLst/>
            </a:prstGeom>
            <a:noFill/>
          </p:spPr>
        </p:pic>
        <p:sp>
          <p:nvSpPr>
            <p:cNvPr id="29737" name="Text Box 41"/>
            <p:cNvSpPr txBox="1">
              <a:spLocks noChangeArrowheads="1"/>
            </p:cNvSpPr>
            <p:nvPr/>
          </p:nvSpPr>
          <p:spPr bwMode="black">
            <a:xfrm>
              <a:off x="390" y="1236"/>
              <a:ext cx="384" cy="288"/>
            </a:xfrm>
            <a:prstGeom prst="rect">
              <a:avLst/>
            </a:prstGeom>
            <a:noFill/>
            <a:ln w="9525">
              <a:noFill/>
              <a:miter lim="800000"/>
              <a:headEnd/>
              <a:tailEnd/>
            </a:ln>
            <a:effectLst/>
          </p:spPr>
          <p:txBody>
            <a:bodyPr>
              <a:spAutoFit/>
            </a:bodyPr>
            <a:lstStyle/>
            <a:p>
              <a:pPr>
                <a:lnSpc>
                  <a:spcPct val="100000"/>
                </a:lnSpc>
                <a:spcAft>
                  <a:spcPct val="0"/>
                </a:spcAft>
                <a:buClrTx/>
              </a:pPr>
              <a:r>
                <a:rPr lang="en-US"/>
                <a:t>1.</a:t>
              </a:r>
            </a:p>
          </p:txBody>
        </p:sp>
      </p:grpSp>
      <p:grpSp>
        <p:nvGrpSpPr>
          <p:cNvPr id="3" name="Group 57"/>
          <p:cNvGrpSpPr>
            <a:grpSpLocks/>
          </p:cNvGrpSpPr>
          <p:nvPr/>
        </p:nvGrpSpPr>
        <p:grpSpPr bwMode="auto">
          <a:xfrm>
            <a:off x="617538" y="4032250"/>
            <a:ext cx="2074862" cy="457200"/>
            <a:chOff x="389" y="2540"/>
            <a:chExt cx="1307" cy="288"/>
          </a:xfrm>
        </p:grpSpPr>
        <p:pic>
          <p:nvPicPr>
            <p:cNvPr id="29751" name="Picture 55" descr="Eqn18"/>
            <p:cNvPicPr>
              <a:picLocks noChangeAspect="1" noChangeArrowheads="1"/>
            </p:cNvPicPr>
            <p:nvPr/>
          </p:nvPicPr>
          <p:blipFill>
            <a:blip r:embed="rId4" cstate="print"/>
            <a:srcRect/>
            <a:stretch>
              <a:fillRect/>
            </a:stretch>
          </p:blipFill>
          <p:spPr bwMode="black">
            <a:xfrm>
              <a:off x="769" y="2547"/>
              <a:ext cx="927" cy="222"/>
            </a:xfrm>
            <a:prstGeom prst="rect">
              <a:avLst/>
            </a:prstGeom>
            <a:noFill/>
          </p:spPr>
        </p:pic>
        <p:sp>
          <p:nvSpPr>
            <p:cNvPr id="29738" name="Text Box 42"/>
            <p:cNvSpPr txBox="1">
              <a:spLocks noChangeArrowheads="1"/>
            </p:cNvSpPr>
            <p:nvPr/>
          </p:nvSpPr>
          <p:spPr bwMode="black">
            <a:xfrm>
              <a:off x="389" y="2540"/>
              <a:ext cx="384" cy="288"/>
            </a:xfrm>
            <a:prstGeom prst="rect">
              <a:avLst/>
            </a:prstGeom>
            <a:noFill/>
            <a:ln w="9525">
              <a:noFill/>
              <a:miter lim="800000"/>
              <a:headEnd/>
              <a:tailEnd/>
            </a:ln>
            <a:effectLst/>
          </p:spPr>
          <p:txBody>
            <a:bodyPr>
              <a:spAutoFit/>
            </a:bodyPr>
            <a:lstStyle/>
            <a:p>
              <a:pPr>
                <a:lnSpc>
                  <a:spcPct val="100000"/>
                </a:lnSpc>
                <a:spcAft>
                  <a:spcPct val="0"/>
                </a:spcAft>
                <a:buClrTx/>
              </a:pPr>
              <a:r>
                <a:rPr lang="en-US"/>
                <a:t>2.</a:t>
              </a:r>
            </a:p>
          </p:txBody>
        </p:sp>
      </p:grpSp>
      <p:pic>
        <p:nvPicPr>
          <p:cNvPr id="29758" name="Picture 62" descr="stop sign 3"/>
          <p:cNvPicPr>
            <a:picLocks noChangeAspect="1" noChangeArrowheads="1"/>
          </p:cNvPicPr>
          <p:nvPr/>
        </p:nvPicPr>
        <p:blipFill>
          <a:blip r:embed="rId5"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barn(outVertical)">
                                      <p:cBhvr>
                                        <p:cTn id="7" dur="500"/>
                                        <p:tgtEl>
                                          <p:spTgt spid="2970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703"/>
                                        </p:tgtEl>
                                        <p:attrNameLst>
                                          <p:attrName>style.visibility</p:attrName>
                                        </p:attrNameLst>
                                      </p:cBhvr>
                                      <p:to>
                                        <p:strVal val="visible"/>
                                      </p:to>
                                    </p:set>
                                    <p:animEffect transition="in" filter="wipe(left)">
                                      <p:cBhvr>
                                        <p:cTn id="11" dur="500"/>
                                        <p:tgtEl>
                                          <p:spTgt spid="2970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9704"/>
                                        </p:tgtEl>
                                        <p:attrNameLst>
                                          <p:attrName>style.visibility</p:attrName>
                                        </p:attrNameLst>
                                      </p:cBhvr>
                                      <p:to>
                                        <p:strVal val="visible"/>
                                      </p:to>
                                    </p:set>
                                    <p:animEffect transition="in" filter="wipe(left)">
                                      <p:cBhvr>
                                        <p:cTn id="24" dur="500"/>
                                        <p:tgtEl>
                                          <p:spTgt spid="297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712"/>
                                        </p:tgtEl>
                                        <p:attrNameLst>
                                          <p:attrName>style.visibility</p:attrName>
                                        </p:attrNameLst>
                                      </p:cBhvr>
                                      <p:to>
                                        <p:strVal val="visible"/>
                                      </p:to>
                                    </p:set>
                                    <p:animEffect transition="in" filter="wipe(left)">
                                      <p:cBhvr>
                                        <p:cTn id="29" dur="500"/>
                                        <p:tgtEl>
                                          <p:spTgt spid="29712"/>
                                        </p:tgtEl>
                                      </p:cBhvr>
                                    </p:animEffect>
                                  </p:childTnLst>
                                </p:cTn>
                              </p:par>
                            </p:childTnLst>
                          </p:cTn>
                        </p:par>
                        <p:par>
                          <p:cTn id="30" fill="hold">
                            <p:stCondLst>
                              <p:cond delay="500"/>
                            </p:stCondLst>
                            <p:childTnLst>
                              <p:par>
                                <p:cTn id="31" presetID="4" presetClass="entr" presetSubtype="32" fill="hold" nodeType="afterEffect">
                                  <p:stCondLst>
                                    <p:cond delay="0"/>
                                  </p:stCondLst>
                                  <p:childTnLst>
                                    <p:set>
                                      <p:cBhvr>
                                        <p:cTn id="32" dur="1" fill="hold">
                                          <p:stCondLst>
                                            <p:cond delay="0"/>
                                          </p:stCondLst>
                                        </p:cTn>
                                        <p:tgtEl>
                                          <p:spTgt spid="29758"/>
                                        </p:tgtEl>
                                        <p:attrNameLst>
                                          <p:attrName>style.visibility</p:attrName>
                                        </p:attrNameLst>
                                      </p:cBhvr>
                                      <p:to>
                                        <p:strVal val="visible"/>
                                      </p:to>
                                    </p:set>
                                    <p:animEffect transition="in" filter="box(out)">
                                      <p:cBhvr>
                                        <p:cTn id="33" dur="500"/>
                                        <p:tgtEl>
                                          <p:spTgt spid="29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utoUpdateAnimBg="0"/>
      <p:bldP spid="29704" grpId="0" autoUpdateAnimBg="0"/>
      <p:bldP spid="297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9" name="Text Box 69"/>
          <p:cNvSpPr txBox="1">
            <a:spLocks noChangeArrowheads="1"/>
          </p:cNvSpPr>
          <p:nvPr/>
        </p:nvSpPr>
        <p:spPr bwMode="black">
          <a:xfrm>
            <a:off x="558800" y="4195763"/>
            <a:ext cx="4419600" cy="527050"/>
          </a:xfrm>
          <a:prstGeom prst="rect">
            <a:avLst/>
          </a:prstGeom>
          <a:noFill/>
          <a:ln w="9525">
            <a:noFill/>
            <a:miter lim="800000"/>
            <a:headEnd/>
            <a:tailEnd/>
          </a:ln>
          <a:effectLst/>
        </p:spPr>
        <p:txBody>
          <a:bodyPr/>
          <a:lstStyle/>
          <a:p>
            <a:pPr>
              <a:spcBef>
                <a:spcPct val="20000"/>
              </a:spcBef>
              <a:tabLst>
                <a:tab pos="1143000" algn="l"/>
                <a:tab pos="1485900" algn="l"/>
              </a:tabLst>
            </a:pPr>
            <a:r>
              <a:rPr lang="en-US" sz="2800">
                <a:solidFill>
                  <a:srgbClr val="FFEB55"/>
                </a:solidFill>
                <a:latin typeface="Times New Roman" pitchFamily="18" charset="0"/>
              </a:rPr>
              <a:t>4(</a:t>
            </a:r>
            <a:r>
              <a:rPr lang="en-US">
                <a:solidFill>
                  <a:srgbClr val="FFEB55"/>
                </a:solidFill>
                <a:latin typeface="Times New Roman" pitchFamily="18" charset="0"/>
              </a:rPr>
              <a:t> </a:t>
            </a:r>
            <a:r>
              <a:rPr lang="en-US" sz="2800" i="1">
                <a:solidFill>
                  <a:srgbClr val="FFEB55"/>
                </a:solidFill>
                <a:latin typeface="Times New Roman" pitchFamily="18" charset="0"/>
              </a:rPr>
              <a:t>f </a:t>
            </a:r>
            <a:r>
              <a:rPr lang="en-US" i="1">
                <a:solidFill>
                  <a:srgbClr val="FFEB55"/>
                </a:solidFill>
                <a:latin typeface="Times New Roman" pitchFamily="18" charset="0"/>
              </a:rPr>
              <a:t> </a:t>
            </a:r>
            <a:r>
              <a:rPr lang="en-US" sz="2800">
                <a:solidFill>
                  <a:srgbClr val="FFEB55"/>
                </a:solidFill>
                <a:latin typeface="Times New Roman" pitchFamily="18" charset="0"/>
              </a:rPr>
              <a:t>+ 1.50) – </a:t>
            </a:r>
            <a:r>
              <a:rPr lang="en-US" sz="2800" i="1">
                <a:solidFill>
                  <a:srgbClr val="FFEB55"/>
                </a:solidFill>
                <a:latin typeface="Times New Roman" pitchFamily="18" charset="0"/>
              </a:rPr>
              <a:t>f</a:t>
            </a:r>
            <a:r>
              <a:rPr lang="en-US" sz="2800">
                <a:solidFill>
                  <a:srgbClr val="FFEB55"/>
                </a:solidFill>
                <a:latin typeface="Times New Roman" pitchFamily="18" charset="0"/>
              </a:rPr>
              <a:t> </a:t>
            </a:r>
            <a:r>
              <a:rPr lang="en-US" sz="1800">
                <a:solidFill>
                  <a:srgbClr val="FFEB55"/>
                </a:solidFill>
                <a:latin typeface="Times New Roman" pitchFamily="18" charset="0"/>
              </a:rPr>
              <a:t> </a:t>
            </a:r>
            <a:r>
              <a:rPr lang="en-US" sz="2800">
                <a:solidFill>
                  <a:srgbClr val="FFEB55"/>
                </a:solidFill>
                <a:latin typeface="Times New Roman" pitchFamily="18" charset="0"/>
              </a:rPr>
              <a:t>= 8.25</a:t>
            </a:r>
            <a:endParaRPr lang="en-US">
              <a:solidFill>
                <a:srgbClr val="FFEB55"/>
              </a:solidFill>
            </a:endParaRPr>
          </a:p>
        </p:txBody>
      </p:sp>
      <p:sp>
        <p:nvSpPr>
          <p:cNvPr id="30722" name="Rectangle 2"/>
          <p:cNvSpPr>
            <a:spLocks noGrp="1" noChangeArrowheads="1"/>
          </p:cNvSpPr>
          <p:nvPr>
            <p:ph type="title"/>
          </p:nvPr>
        </p:nvSpPr>
        <p:spPr>
          <a:xfrm>
            <a:off x="898525" y="7018338"/>
            <a:ext cx="8229600" cy="296862"/>
          </a:xfrm>
        </p:spPr>
        <p:txBody>
          <a:bodyPr/>
          <a:lstStyle/>
          <a:p>
            <a:pPr algn="r"/>
            <a:r>
              <a:rPr lang="en-US" sz="1200"/>
              <a:t>Example 1-5a</a:t>
            </a:r>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0725"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30726"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30727" name="Picture 7" descr="example 5"/>
          <p:cNvPicPr>
            <a:picLocks noChangeAspect="1" noChangeArrowheads="1"/>
          </p:cNvPicPr>
          <p:nvPr/>
        </p:nvPicPr>
        <p:blipFill>
          <a:blip r:embed="rId2" cstate="print"/>
          <a:srcRect/>
          <a:stretch>
            <a:fillRect/>
          </a:stretch>
        </p:blipFill>
        <p:spPr bwMode="auto">
          <a:xfrm>
            <a:off x="630238" y="739775"/>
            <a:ext cx="1938337" cy="476250"/>
          </a:xfrm>
          <a:prstGeom prst="rect">
            <a:avLst/>
          </a:prstGeom>
          <a:noFill/>
        </p:spPr>
      </p:pic>
      <p:sp>
        <p:nvSpPr>
          <p:cNvPr id="30728" name="Text Box 8"/>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b="1">
                <a:solidFill>
                  <a:srgbClr val="FFEB55"/>
                </a:solidFill>
              </a:rPr>
              <a:t>Write a problem based on the given information.</a:t>
            </a:r>
          </a:p>
        </p:txBody>
      </p:sp>
      <p:sp>
        <p:nvSpPr>
          <p:cNvPr id="30734" name="Text Box 14"/>
          <p:cNvSpPr txBox="1">
            <a:spLocks noChangeArrowheads="1"/>
          </p:cNvSpPr>
          <p:nvPr/>
        </p:nvSpPr>
        <p:spPr bwMode="auto">
          <a:xfrm>
            <a:off x="619125" y="4886325"/>
            <a:ext cx="7975600" cy="527050"/>
          </a:xfrm>
          <a:prstGeom prst="rect">
            <a:avLst/>
          </a:prstGeom>
          <a:noFill/>
          <a:ln w="9525">
            <a:noFill/>
            <a:miter lim="800000"/>
            <a:headEnd/>
            <a:tailEnd/>
          </a:ln>
          <a:effectLst/>
        </p:spPr>
        <p:txBody>
          <a:bodyPr/>
          <a:lstStyle/>
          <a:p>
            <a:pPr>
              <a:spcBef>
                <a:spcPct val="20000"/>
              </a:spcBef>
              <a:buClrTx/>
            </a:pPr>
            <a:r>
              <a:rPr lang="en-US" sz="2400" b="1" dirty="0">
                <a:solidFill>
                  <a:srgbClr val="FFEB55"/>
                </a:solidFill>
              </a:rPr>
              <a:t>Answer: </a:t>
            </a:r>
            <a:r>
              <a:rPr lang="en-US" sz="2400" dirty="0">
                <a:solidFill>
                  <a:srgbClr val="FFFFFF"/>
                </a:solidFill>
              </a:rPr>
              <a:t>The cost of a burger is $1.50 more than the cost of fries. Four times the cost of a burger minus the cost of fries equals $8.25. How much do fries cost?</a:t>
            </a:r>
          </a:p>
        </p:txBody>
      </p:sp>
      <p:grpSp>
        <p:nvGrpSpPr>
          <p:cNvPr id="2" name="Group 51"/>
          <p:cNvGrpSpPr>
            <a:grpSpLocks/>
          </p:cNvGrpSpPr>
          <p:nvPr/>
        </p:nvGrpSpPr>
        <p:grpSpPr bwMode="auto">
          <a:xfrm>
            <a:off x="619125" y="1758950"/>
            <a:ext cx="3190875" cy="2127250"/>
            <a:chOff x="390" y="1108"/>
            <a:chExt cx="2010" cy="1340"/>
          </a:xfrm>
        </p:grpSpPr>
        <p:sp>
          <p:nvSpPr>
            <p:cNvPr id="30729" name="Text Box 9"/>
            <p:cNvSpPr txBox="1">
              <a:spLocks noChangeArrowheads="1"/>
            </p:cNvSpPr>
            <p:nvPr/>
          </p:nvSpPr>
          <p:spPr bwMode="black">
            <a:xfrm>
              <a:off x="390" y="1108"/>
              <a:ext cx="2010" cy="332"/>
            </a:xfrm>
            <a:prstGeom prst="rect">
              <a:avLst/>
            </a:prstGeom>
            <a:noFill/>
            <a:ln w="9525">
              <a:noFill/>
              <a:miter lim="800000"/>
              <a:headEnd/>
              <a:tailEnd/>
            </a:ln>
            <a:effectLst/>
          </p:spPr>
          <p:txBody>
            <a:bodyPr/>
            <a:lstStyle/>
            <a:p>
              <a:pPr>
                <a:spcBef>
                  <a:spcPct val="20000"/>
                </a:spcBef>
              </a:pPr>
              <a:r>
                <a:rPr lang="en-US" sz="2800" i="1" dirty="0">
                  <a:solidFill>
                    <a:srgbClr val="FFEB55"/>
                  </a:solidFill>
                  <a:latin typeface="Times New Roman" pitchFamily="18" charset="0"/>
                </a:rPr>
                <a:t>f</a:t>
              </a:r>
              <a:r>
                <a:rPr lang="en-US" dirty="0">
                  <a:solidFill>
                    <a:srgbClr val="FFEB55"/>
                  </a:solidFill>
                </a:rPr>
                <a:t> </a:t>
              </a:r>
              <a:r>
                <a:rPr lang="en-US" sz="2800" dirty="0">
                  <a:solidFill>
                    <a:srgbClr val="FFEB55"/>
                  </a:solidFill>
                  <a:latin typeface="Times New Roman" pitchFamily="18" charset="0"/>
                </a:rPr>
                <a:t>=</a:t>
              </a:r>
              <a:r>
                <a:rPr lang="en-US" dirty="0">
                  <a:solidFill>
                    <a:srgbClr val="FFEB55"/>
                  </a:solidFill>
                </a:rPr>
                <a:t> cost of fries</a:t>
              </a:r>
            </a:p>
          </p:txBody>
        </p:sp>
        <p:pic>
          <p:nvPicPr>
            <p:cNvPr id="30740" name="Picture 20" descr="fries"/>
            <p:cNvPicPr>
              <a:picLocks noChangeAspect="1" noChangeArrowheads="1"/>
            </p:cNvPicPr>
            <p:nvPr/>
          </p:nvPicPr>
          <p:blipFill>
            <a:blip r:embed="rId3" cstate="print"/>
            <a:srcRect/>
            <a:stretch>
              <a:fillRect/>
            </a:stretch>
          </p:blipFill>
          <p:spPr bwMode="auto">
            <a:xfrm>
              <a:off x="594" y="1626"/>
              <a:ext cx="1008" cy="822"/>
            </a:xfrm>
            <a:prstGeom prst="rect">
              <a:avLst/>
            </a:prstGeom>
            <a:noFill/>
          </p:spPr>
        </p:pic>
      </p:grpSp>
      <p:grpSp>
        <p:nvGrpSpPr>
          <p:cNvPr id="3" name="Group 70"/>
          <p:cNvGrpSpPr>
            <a:grpSpLocks/>
          </p:cNvGrpSpPr>
          <p:nvPr/>
        </p:nvGrpSpPr>
        <p:grpSpPr bwMode="auto">
          <a:xfrm>
            <a:off x="4267200" y="1758950"/>
            <a:ext cx="4419600" cy="2584450"/>
            <a:chOff x="2688" y="1108"/>
            <a:chExt cx="2784" cy="1628"/>
          </a:xfrm>
        </p:grpSpPr>
        <p:sp>
          <p:nvSpPr>
            <p:cNvPr id="30742" name="Text Box 22"/>
            <p:cNvSpPr txBox="1">
              <a:spLocks noChangeArrowheads="1"/>
            </p:cNvSpPr>
            <p:nvPr/>
          </p:nvSpPr>
          <p:spPr bwMode="black">
            <a:xfrm>
              <a:off x="2688" y="1108"/>
              <a:ext cx="2784" cy="332"/>
            </a:xfrm>
            <a:prstGeom prst="rect">
              <a:avLst/>
            </a:prstGeom>
            <a:noFill/>
            <a:ln w="9525">
              <a:noFill/>
              <a:miter lim="800000"/>
              <a:headEnd/>
              <a:tailEnd/>
            </a:ln>
            <a:effectLst/>
          </p:spPr>
          <p:txBody>
            <a:bodyPr/>
            <a:lstStyle/>
            <a:p>
              <a:pPr>
                <a:spcBef>
                  <a:spcPct val="20000"/>
                </a:spcBef>
                <a:tabLst>
                  <a:tab pos="1143000" algn="l"/>
                  <a:tab pos="1485900" algn="l"/>
                </a:tabLst>
              </a:pPr>
              <a:r>
                <a:rPr lang="en-US" sz="2800" i="1">
                  <a:solidFill>
                    <a:srgbClr val="FFEB55"/>
                  </a:solidFill>
                  <a:latin typeface="Times New Roman" pitchFamily="18" charset="0"/>
                </a:rPr>
                <a:t>f</a:t>
              </a:r>
              <a:r>
                <a:rPr lang="en-US" sz="2800">
                  <a:solidFill>
                    <a:srgbClr val="FFEB55"/>
                  </a:solidFill>
                  <a:latin typeface="Times New Roman" pitchFamily="18" charset="0"/>
                </a:rPr>
                <a:t> </a:t>
              </a:r>
              <a:r>
                <a:rPr lang="en-US">
                  <a:solidFill>
                    <a:srgbClr val="FFEB55"/>
                  </a:solidFill>
                  <a:latin typeface="Times New Roman" pitchFamily="18" charset="0"/>
                </a:rPr>
                <a:t> </a:t>
              </a:r>
              <a:r>
                <a:rPr lang="en-US" sz="2800">
                  <a:solidFill>
                    <a:srgbClr val="FFEB55"/>
                  </a:solidFill>
                  <a:latin typeface="Times New Roman" pitchFamily="18" charset="0"/>
                </a:rPr>
                <a:t>+ 1.50 =	 </a:t>
              </a:r>
              <a:r>
                <a:rPr lang="en-US">
                  <a:solidFill>
                    <a:srgbClr val="FFEB55"/>
                  </a:solidFill>
                </a:rPr>
                <a:t>cost of a burger</a:t>
              </a:r>
            </a:p>
          </p:txBody>
        </p:sp>
        <p:pic>
          <p:nvPicPr>
            <p:cNvPr id="30741" name="Picture 21" descr="hamburger"/>
            <p:cNvPicPr>
              <a:picLocks noChangeAspect="1" noChangeArrowheads="1"/>
            </p:cNvPicPr>
            <p:nvPr/>
          </p:nvPicPr>
          <p:blipFill>
            <a:blip r:embed="rId4" cstate="print"/>
            <a:srcRect/>
            <a:stretch>
              <a:fillRect/>
            </a:stretch>
          </p:blipFill>
          <p:spPr bwMode="auto">
            <a:xfrm>
              <a:off x="3072" y="1488"/>
              <a:ext cx="1584" cy="1248"/>
            </a:xfrm>
            <a:prstGeom prst="rect">
              <a:avLst/>
            </a:prstGeom>
            <a:noFill/>
          </p:spPr>
        </p:pic>
      </p:grpSp>
      <p:pic>
        <p:nvPicPr>
          <p:cNvPr id="30783" name="Picture 63" descr="stop sign 3"/>
          <p:cNvPicPr>
            <a:picLocks noChangeAspect="1" noChangeArrowheads="1"/>
          </p:cNvPicPr>
          <p:nvPr/>
        </p:nvPicPr>
        <p:blipFill>
          <a:blip r:embed="rId5"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barn(outVertical)">
                                      <p:cBhvr>
                                        <p:cTn id="7" dur="500"/>
                                        <p:tgtEl>
                                          <p:spTgt spid="307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28"/>
                                        </p:tgtEl>
                                        <p:attrNameLst>
                                          <p:attrName>style.visibility</p:attrName>
                                        </p:attrNameLst>
                                      </p:cBhvr>
                                      <p:to>
                                        <p:strVal val="visible"/>
                                      </p:to>
                                    </p:set>
                                    <p:animEffect transition="in" filter="wipe(left)">
                                      <p:cBhvr>
                                        <p:cTn id="11" dur="500"/>
                                        <p:tgtEl>
                                          <p:spTgt spid="307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789"/>
                                        </p:tgtEl>
                                        <p:attrNameLst>
                                          <p:attrName>style.visibility</p:attrName>
                                        </p:attrNameLst>
                                      </p:cBhvr>
                                      <p:to>
                                        <p:strVal val="visible"/>
                                      </p:to>
                                    </p:set>
                                    <p:animEffect transition="in" filter="wipe(left)">
                                      <p:cBhvr>
                                        <p:cTn id="25" dur="500"/>
                                        <p:tgtEl>
                                          <p:spTgt spid="3078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734"/>
                                        </p:tgtEl>
                                        <p:attrNameLst>
                                          <p:attrName>style.visibility</p:attrName>
                                        </p:attrNameLst>
                                      </p:cBhvr>
                                      <p:to>
                                        <p:strVal val="visible"/>
                                      </p:to>
                                    </p:set>
                                    <p:animEffect transition="in" filter="wipe(left)">
                                      <p:cBhvr>
                                        <p:cTn id="30" dur="500"/>
                                        <p:tgtEl>
                                          <p:spTgt spid="30734"/>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30783"/>
                                        </p:tgtEl>
                                        <p:attrNameLst>
                                          <p:attrName>style.visibility</p:attrName>
                                        </p:attrNameLst>
                                      </p:cBhvr>
                                      <p:to>
                                        <p:strVal val="visible"/>
                                      </p:to>
                                    </p:set>
                                    <p:animEffect transition="in" filter="box(out)">
                                      <p:cBhvr>
                                        <p:cTn id="34" dur="500"/>
                                        <p:tgtEl>
                                          <p:spTgt spid="30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9" grpId="0" autoUpdateAnimBg="0"/>
      <p:bldP spid="30728" grpId="0" autoUpdateAnimBg="0"/>
      <p:bldP spid="307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5" name="Text Box 51"/>
          <p:cNvSpPr txBox="1">
            <a:spLocks noChangeArrowheads="1"/>
          </p:cNvSpPr>
          <p:nvPr/>
        </p:nvSpPr>
        <p:spPr bwMode="black">
          <a:xfrm>
            <a:off x="625475" y="2344738"/>
            <a:ext cx="7975600" cy="527050"/>
          </a:xfrm>
          <a:prstGeom prst="rect">
            <a:avLst/>
          </a:prstGeom>
          <a:noFill/>
          <a:ln w="9525">
            <a:noFill/>
            <a:miter lim="800000"/>
            <a:headEnd/>
            <a:tailEnd/>
          </a:ln>
          <a:effectLst/>
        </p:spPr>
        <p:txBody>
          <a:bodyPr/>
          <a:lstStyle/>
          <a:p>
            <a:pPr>
              <a:spcBef>
                <a:spcPct val="20000"/>
              </a:spcBef>
              <a:tabLst>
                <a:tab pos="742950" algn="l"/>
              </a:tabLst>
            </a:pPr>
            <a:r>
              <a:rPr lang="en-US" sz="3600" i="1" dirty="0">
                <a:solidFill>
                  <a:srgbClr val="FFEB55"/>
                </a:solidFill>
                <a:latin typeface="Times New Roman" pitchFamily="18" charset="0"/>
              </a:rPr>
              <a:t>h </a:t>
            </a:r>
            <a:r>
              <a:rPr lang="en-US" sz="3600" dirty="0">
                <a:solidFill>
                  <a:srgbClr val="FFEB55"/>
                </a:solidFill>
                <a:latin typeface="Times New Roman" pitchFamily="18" charset="0"/>
              </a:rPr>
              <a:t>– 3	 =</a:t>
            </a:r>
            <a:r>
              <a:rPr lang="en-US" sz="2400" dirty="0">
                <a:solidFill>
                  <a:srgbClr val="FFEB55"/>
                </a:solidFill>
              </a:rPr>
              <a:t> Consuelo’s height in inches</a:t>
            </a:r>
          </a:p>
          <a:p>
            <a:pPr>
              <a:spcBef>
                <a:spcPct val="20000"/>
              </a:spcBef>
              <a:tabLst>
                <a:tab pos="742950" algn="l"/>
              </a:tabLst>
            </a:pPr>
            <a:r>
              <a:rPr lang="en-US" sz="3600" dirty="0">
                <a:solidFill>
                  <a:srgbClr val="FFEB55"/>
                </a:solidFill>
                <a:latin typeface="Times New Roman" pitchFamily="18" charset="0"/>
              </a:rPr>
              <a:t>3</a:t>
            </a:r>
            <a:r>
              <a:rPr lang="en-US" sz="3600" i="1" dirty="0">
                <a:solidFill>
                  <a:srgbClr val="FFEB55"/>
                </a:solidFill>
                <a:latin typeface="Times New Roman" pitchFamily="18" charset="0"/>
              </a:rPr>
              <a:t>h</a:t>
            </a:r>
            <a:r>
              <a:rPr lang="en-US" sz="3600" dirty="0">
                <a:solidFill>
                  <a:srgbClr val="FFEB55"/>
                </a:solidFill>
                <a:latin typeface="Times New Roman" pitchFamily="18" charset="0"/>
              </a:rPr>
              <a:t>(</a:t>
            </a:r>
            <a:r>
              <a:rPr lang="en-US" sz="3600" i="1" dirty="0">
                <a:solidFill>
                  <a:srgbClr val="FFEB55"/>
                </a:solidFill>
                <a:latin typeface="Times New Roman" pitchFamily="18" charset="0"/>
              </a:rPr>
              <a:t>h</a:t>
            </a:r>
            <a:r>
              <a:rPr lang="en-US" sz="3600" dirty="0">
                <a:solidFill>
                  <a:srgbClr val="FFEB55"/>
                </a:solidFill>
                <a:latin typeface="Times New Roman" pitchFamily="18" charset="0"/>
              </a:rPr>
              <a:t> – 3) = 8262</a:t>
            </a:r>
          </a:p>
        </p:txBody>
      </p:sp>
      <p:sp>
        <p:nvSpPr>
          <p:cNvPr id="31746" name="Rectangle 2"/>
          <p:cNvSpPr>
            <a:spLocks noGrp="1" noChangeArrowheads="1"/>
          </p:cNvSpPr>
          <p:nvPr>
            <p:ph type="title"/>
          </p:nvPr>
        </p:nvSpPr>
        <p:spPr>
          <a:xfrm>
            <a:off x="898525" y="7018338"/>
            <a:ext cx="8229600" cy="296862"/>
          </a:xfrm>
        </p:spPr>
        <p:txBody>
          <a:bodyPr/>
          <a:lstStyle/>
          <a:p>
            <a:pPr algn="r"/>
            <a:r>
              <a:rPr lang="en-US" sz="1200"/>
              <a:t>Example 1-5b</a:t>
            </a: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1749"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31751" name="Text Box 7"/>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sz="2400" b="1" dirty="0">
                <a:solidFill>
                  <a:srgbClr val="FFEB55"/>
                </a:solidFill>
              </a:rPr>
              <a:t>Write a problem based on the given information.</a:t>
            </a:r>
          </a:p>
        </p:txBody>
      </p:sp>
      <p:pic>
        <p:nvPicPr>
          <p:cNvPr id="31752" name="Picture 8" descr="your turn"/>
          <p:cNvPicPr>
            <a:picLocks noChangeAspect="1" noChangeArrowheads="1"/>
          </p:cNvPicPr>
          <p:nvPr/>
        </p:nvPicPr>
        <p:blipFill>
          <a:blip r:embed="rId2" cstate="print"/>
          <a:srcRect/>
          <a:stretch>
            <a:fillRect/>
          </a:stretch>
        </p:blipFill>
        <p:spPr bwMode="auto">
          <a:xfrm>
            <a:off x="630238" y="739775"/>
            <a:ext cx="1938337" cy="476250"/>
          </a:xfrm>
          <a:prstGeom prst="rect">
            <a:avLst/>
          </a:prstGeom>
          <a:noFill/>
        </p:spPr>
      </p:pic>
      <p:sp>
        <p:nvSpPr>
          <p:cNvPr id="31757" name="Text Box 13"/>
          <p:cNvSpPr txBox="1">
            <a:spLocks noChangeArrowheads="1"/>
          </p:cNvSpPr>
          <p:nvPr/>
        </p:nvSpPr>
        <p:spPr bwMode="auto">
          <a:xfrm>
            <a:off x="609600" y="3733800"/>
            <a:ext cx="7975600" cy="527050"/>
          </a:xfrm>
          <a:prstGeom prst="rect">
            <a:avLst/>
          </a:prstGeom>
          <a:noFill/>
          <a:ln w="9525">
            <a:noFill/>
            <a:miter lim="800000"/>
            <a:headEnd/>
            <a:tailEnd/>
          </a:ln>
          <a:effectLst/>
        </p:spPr>
        <p:txBody>
          <a:bodyPr/>
          <a:lstStyle/>
          <a:p>
            <a:pPr>
              <a:spcBef>
                <a:spcPct val="20000"/>
              </a:spcBef>
              <a:buClrTx/>
            </a:pPr>
            <a:r>
              <a:rPr lang="en-US" sz="2400" b="1" dirty="0">
                <a:solidFill>
                  <a:srgbClr val="FFEB55"/>
                </a:solidFill>
              </a:rPr>
              <a:t>Answer: </a:t>
            </a:r>
            <a:r>
              <a:rPr lang="en-US" sz="2400" dirty="0">
                <a:solidFill>
                  <a:srgbClr val="FFFFFF"/>
                </a:solidFill>
              </a:rPr>
              <a:t>Consuelo is 3 inches shorter than </a:t>
            </a:r>
            <a:r>
              <a:rPr lang="en-US" sz="2400" dirty="0" err="1">
                <a:solidFill>
                  <a:srgbClr val="FFFFFF"/>
                </a:solidFill>
              </a:rPr>
              <a:t>Tiana</a:t>
            </a:r>
            <a:r>
              <a:rPr lang="en-US" sz="2400" dirty="0">
                <a:solidFill>
                  <a:srgbClr val="FFFFFF"/>
                </a:solidFill>
              </a:rPr>
              <a:t>. The product of Consuelo’s height and three times </a:t>
            </a:r>
            <a:r>
              <a:rPr lang="en-US" sz="2400" dirty="0" err="1">
                <a:solidFill>
                  <a:srgbClr val="FFFFFF"/>
                </a:solidFill>
              </a:rPr>
              <a:t>Tiana’s</a:t>
            </a:r>
            <a:r>
              <a:rPr lang="en-US" sz="2400" dirty="0">
                <a:solidFill>
                  <a:srgbClr val="FFFFFF"/>
                </a:solidFill>
              </a:rPr>
              <a:t> is 8262. How tall is </a:t>
            </a:r>
            <a:r>
              <a:rPr lang="en-US" sz="2400" dirty="0" err="1">
                <a:solidFill>
                  <a:srgbClr val="FFFFFF"/>
                </a:solidFill>
              </a:rPr>
              <a:t>Tiana</a:t>
            </a:r>
            <a:r>
              <a:rPr lang="en-US" sz="2400" dirty="0">
                <a:solidFill>
                  <a:srgbClr val="FFFFFF"/>
                </a:solidFill>
              </a:rPr>
              <a:t>?</a:t>
            </a:r>
          </a:p>
        </p:txBody>
      </p:sp>
      <p:sp>
        <p:nvSpPr>
          <p:cNvPr id="31754" name="Text Box 10"/>
          <p:cNvSpPr txBox="1">
            <a:spLocks noChangeArrowheads="1"/>
          </p:cNvSpPr>
          <p:nvPr/>
        </p:nvSpPr>
        <p:spPr bwMode="black">
          <a:xfrm>
            <a:off x="619125" y="1758950"/>
            <a:ext cx="7975600" cy="527050"/>
          </a:xfrm>
          <a:prstGeom prst="rect">
            <a:avLst/>
          </a:prstGeom>
          <a:noFill/>
          <a:ln w="9525">
            <a:noFill/>
            <a:miter lim="800000"/>
            <a:headEnd/>
            <a:tailEnd/>
          </a:ln>
          <a:effectLst/>
        </p:spPr>
        <p:txBody>
          <a:bodyPr/>
          <a:lstStyle/>
          <a:p>
            <a:pPr>
              <a:spcBef>
                <a:spcPct val="20000"/>
              </a:spcBef>
            </a:pPr>
            <a:r>
              <a:rPr lang="en-US" sz="3600" i="1" dirty="0">
                <a:solidFill>
                  <a:srgbClr val="FFEB55"/>
                </a:solidFill>
                <a:latin typeface="Times New Roman" pitchFamily="18" charset="0"/>
              </a:rPr>
              <a:t>h</a:t>
            </a:r>
            <a:r>
              <a:rPr lang="en-US" sz="2400" dirty="0">
                <a:solidFill>
                  <a:srgbClr val="FFEB55"/>
                </a:solidFill>
              </a:rPr>
              <a:t> </a:t>
            </a:r>
            <a:r>
              <a:rPr lang="en-US" sz="3600" dirty="0">
                <a:solidFill>
                  <a:srgbClr val="FFEB55"/>
                </a:solidFill>
                <a:latin typeface="Times New Roman" pitchFamily="18" charset="0"/>
              </a:rPr>
              <a:t>=</a:t>
            </a:r>
            <a:r>
              <a:rPr lang="en-US" sz="2400" dirty="0">
                <a:solidFill>
                  <a:srgbClr val="FFEB55"/>
                </a:solidFill>
              </a:rPr>
              <a:t> </a:t>
            </a:r>
            <a:r>
              <a:rPr lang="en-US" sz="2400" dirty="0" err="1">
                <a:solidFill>
                  <a:srgbClr val="FFEB55"/>
                </a:solidFill>
              </a:rPr>
              <a:t>Tiana’s</a:t>
            </a:r>
            <a:r>
              <a:rPr lang="en-US" sz="2400" dirty="0">
                <a:solidFill>
                  <a:srgbClr val="FFEB55"/>
                </a:solidFill>
              </a:rPr>
              <a:t> height in inches</a:t>
            </a:r>
          </a:p>
        </p:txBody>
      </p:sp>
      <p:pic>
        <p:nvPicPr>
          <p:cNvPr id="31803" name="Picture 59" descr="stop sign 3"/>
          <p:cNvPicPr>
            <a:picLocks noChangeAspect="1" noChangeArrowheads="1"/>
          </p:cNvPicPr>
          <p:nvPr/>
        </p:nvPicPr>
        <p:blipFill>
          <a:blip r:embed="rId3"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barn(outVertical)">
                                      <p:cBhvr>
                                        <p:cTn id="7" dur="500"/>
                                        <p:tgtEl>
                                          <p:spTgt spid="317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751"/>
                                        </p:tgtEl>
                                        <p:attrNameLst>
                                          <p:attrName>style.visibility</p:attrName>
                                        </p:attrNameLst>
                                      </p:cBhvr>
                                      <p:to>
                                        <p:strVal val="visible"/>
                                      </p:to>
                                    </p:set>
                                    <p:animEffect transition="in" filter="wipe(left)">
                                      <p:cBhvr>
                                        <p:cTn id="11" dur="500"/>
                                        <p:tgtEl>
                                          <p:spTgt spid="3175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754"/>
                                        </p:tgtEl>
                                        <p:attrNameLst>
                                          <p:attrName>style.visibility</p:attrName>
                                        </p:attrNameLst>
                                      </p:cBhvr>
                                      <p:to>
                                        <p:strVal val="visible"/>
                                      </p:to>
                                    </p:set>
                                    <p:animEffect transition="in" filter="wipe(left)">
                                      <p:cBhvr>
                                        <p:cTn id="15" dur="500"/>
                                        <p:tgtEl>
                                          <p:spTgt spid="317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795">
                                            <p:txEl>
                                              <p:pRg st="0" end="0"/>
                                            </p:txEl>
                                          </p:spTgt>
                                        </p:tgtEl>
                                        <p:attrNameLst>
                                          <p:attrName>style.visibility</p:attrName>
                                        </p:attrNameLst>
                                      </p:cBhvr>
                                      <p:to>
                                        <p:strVal val="visible"/>
                                      </p:to>
                                    </p:set>
                                    <p:animEffect transition="in" filter="wipe(left)">
                                      <p:cBhvr>
                                        <p:cTn id="20" dur="500"/>
                                        <p:tgtEl>
                                          <p:spTgt spid="317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795">
                                            <p:txEl>
                                              <p:pRg st="1" end="1"/>
                                            </p:txEl>
                                          </p:spTgt>
                                        </p:tgtEl>
                                        <p:attrNameLst>
                                          <p:attrName>style.visibility</p:attrName>
                                        </p:attrNameLst>
                                      </p:cBhvr>
                                      <p:to>
                                        <p:strVal val="visible"/>
                                      </p:to>
                                    </p:set>
                                    <p:animEffect transition="in" filter="wipe(left)">
                                      <p:cBhvr>
                                        <p:cTn id="25" dur="500"/>
                                        <p:tgtEl>
                                          <p:spTgt spid="3179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1757"/>
                                        </p:tgtEl>
                                        <p:attrNameLst>
                                          <p:attrName>style.visibility</p:attrName>
                                        </p:attrNameLst>
                                      </p:cBhvr>
                                      <p:to>
                                        <p:strVal val="visible"/>
                                      </p:to>
                                    </p:set>
                                    <p:animEffect transition="in" filter="wipe(left)">
                                      <p:cBhvr>
                                        <p:cTn id="30" dur="500"/>
                                        <p:tgtEl>
                                          <p:spTgt spid="31757"/>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31803"/>
                                        </p:tgtEl>
                                        <p:attrNameLst>
                                          <p:attrName>style.visibility</p:attrName>
                                        </p:attrNameLst>
                                      </p:cBhvr>
                                      <p:to>
                                        <p:strVal val="visible"/>
                                      </p:to>
                                    </p:set>
                                    <p:animEffect transition="in" filter="box(out)">
                                      <p:cBhvr>
                                        <p:cTn id="34" dur="500"/>
                                        <p:tgtEl>
                                          <p:spTgt spid="31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95" grpId="0" build="p" autoUpdateAnimBg="0"/>
      <p:bldP spid="31751" grpId="0" autoUpdateAnimBg="0"/>
      <p:bldP spid="31757" grpId="0" autoUpdateAnimBg="0"/>
      <p:bldP spid="3175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1409700"/>
            <a:ext cx="9144000" cy="4825426"/>
          </a:xfrm>
          <a:prstGeom prst="rect">
            <a:avLst/>
          </a:prstGeom>
          <a:noFill/>
          <a:ln w="9525" algn="ctr">
            <a:noFill/>
            <a:miter lim="800000"/>
            <a:headEnd/>
            <a:tailEnd/>
          </a:ln>
        </p:spPr>
      </p:pic>
      <p:sp>
        <p:nvSpPr>
          <p:cNvPr id="19459" name="TextBox 3"/>
          <p:cNvSpPr txBox="1">
            <a:spLocks noChangeArrowheads="1"/>
          </p:cNvSpPr>
          <p:nvPr/>
        </p:nvSpPr>
        <p:spPr bwMode="auto">
          <a:xfrm>
            <a:off x="1143000" y="533400"/>
            <a:ext cx="6757988" cy="1323975"/>
          </a:xfrm>
          <a:prstGeom prst="rect">
            <a:avLst/>
          </a:prstGeom>
          <a:noFill/>
          <a:ln w="9525">
            <a:noFill/>
            <a:miter lim="800000"/>
            <a:headEnd/>
            <a:tailEnd/>
          </a:ln>
        </p:spPr>
        <p:txBody>
          <a:bodyPr wrap="none">
            <a:spAutoFit/>
          </a:bodyPr>
          <a:lstStyle/>
          <a:p>
            <a:r>
              <a:rPr lang="en-US" sz="3200" b="1" dirty="0"/>
              <a:t>Group Work – Complete steps 1-6</a:t>
            </a:r>
          </a:p>
          <a:p>
            <a:r>
              <a:rPr lang="en-US" sz="3200" b="1"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p:cNvSpPr txBox="1">
            <a:spLocks noChangeArrowheads="1"/>
          </p:cNvSpPr>
          <p:nvPr/>
        </p:nvSpPr>
        <p:spPr bwMode="auto">
          <a:xfrm>
            <a:off x="1143000" y="533400"/>
            <a:ext cx="6757556" cy="535531"/>
          </a:xfrm>
          <a:prstGeom prst="rect">
            <a:avLst/>
          </a:prstGeom>
          <a:noFill/>
          <a:ln w="9525">
            <a:noFill/>
            <a:miter lim="800000"/>
            <a:headEnd/>
            <a:tailEnd/>
          </a:ln>
        </p:spPr>
        <p:txBody>
          <a:bodyPr wrap="none">
            <a:spAutoFit/>
          </a:bodyPr>
          <a:lstStyle/>
          <a:p>
            <a:r>
              <a:rPr lang="en-US" sz="3200" b="1" dirty="0"/>
              <a:t>Group Work – Complete steps </a:t>
            </a:r>
            <a:r>
              <a:rPr lang="en-US" sz="3200" b="1" dirty="0" smtClean="0"/>
              <a:t>1-6</a:t>
            </a:r>
            <a:endParaRPr lang="en-US" sz="3200" b="1" dirty="0"/>
          </a:p>
        </p:txBody>
      </p:sp>
      <p:pic>
        <p:nvPicPr>
          <p:cNvPr id="48130" name="Picture 2"/>
          <p:cNvPicPr>
            <a:picLocks noChangeAspect="1" noChangeArrowheads="1"/>
          </p:cNvPicPr>
          <p:nvPr/>
        </p:nvPicPr>
        <p:blipFill>
          <a:blip r:embed="rId2" cstate="print"/>
          <a:srcRect/>
          <a:stretch>
            <a:fillRect/>
          </a:stretch>
        </p:blipFill>
        <p:spPr bwMode="auto">
          <a:xfrm>
            <a:off x="0" y="3238500"/>
            <a:ext cx="9144000" cy="3455200"/>
          </a:xfrm>
          <a:prstGeom prst="rect">
            <a:avLst/>
          </a:prstGeom>
          <a:noFill/>
          <a:ln w="9525" cap="flat" cmpd="sng" algn="ctr">
            <a:noFill/>
            <a:prstDash val="solid"/>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0" y="1104900"/>
            <a:ext cx="9144000" cy="2172441"/>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p:cNvSpPr txBox="1">
            <a:spLocks noChangeArrowheads="1"/>
          </p:cNvSpPr>
          <p:nvPr/>
        </p:nvSpPr>
        <p:spPr bwMode="auto">
          <a:xfrm>
            <a:off x="1143000" y="533400"/>
            <a:ext cx="6757556" cy="535531"/>
          </a:xfrm>
          <a:prstGeom prst="rect">
            <a:avLst/>
          </a:prstGeom>
          <a:noFill/>
          <a:ln w="9525">
            <a:noFill/>
            <a:miter lim="800000"/>
            <a:headEnd/>
            <a:tailEnd/>
          </a:ln>
        </p:spPr>
        <p:txBody>
          <a:bodyPr wrap="none">
            <a:spAutoFit/>
          </a:bodyPr>
          <a:lstStyle/>
          <a:p>
            <a:r>
              <a:rPr lang="en-US" sz="3200" b="1" dirty="0"/>
              <a:t>Group Work – Complete steps </a:t>
            </a:r>
            <a:r>
              <a:rPr lang="en-US" sz="3200" b="1" dirty="0" smtClean="0"/>
              <a:t>1-6</a:t>
            </a:r>
            <a:endParaRPr lang="en-US" sz="3200" b="1" dirty="0"/>
          </a:p>
        </p:txBody>
      </p:sp>
      <p:pic>
        <p:nvPicPr>
          <p:cNvPr id="48131" name="Picture 3"/>
          <p:cNvPicPr>
            <a:picLocks noChangeAspect="1" noChangeArrowheads="1"/>
          </p:cNvPicPr>
          <p:nvPr/>
        </p:nvPicPr>
        <p:blipFill>
          <a:blip r:embed="rId2" cstate="print"/>
          <a:srcRect/>
          <a:stretch>
            <a:fillRect/>
          </a:stretch>
        </p:blipFill>
        <p:spPr bwMode="auto">
          <a:xfrm>
            <a:off x="0" y="1104900"/>
            <a:ext cx="9144000" cy="2172441"/>
          </a:xfrm>
          <a:prstGeom prst="rect">
            <a:avLst/>
          </a:prstGeom>
          <a:noFill/>
          <a:ln w="9525" cap="flat" cmpd="sng" algn="ctr">
            <a:noFill/>
            <a:prstDash val="solid"/>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0" y="3238500"/>
            <a:ext cx="9144000" cy="1790618"/>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p:cNvSpPr txBox="1">
            <a:spLocks noChangeArrowheads="1"/>
          </p:cNvSpPr>
          <p:nvPr/>
        </p:nvSpPr>
        <p:spPr bwMode="auto">
          <a:xfrm>
            <a:off x="1143000" y="533400"/>
            <a:ext cx="6757556" cy="535531"/>
          </a:xfrm>
          <a:prstGeom prst="rect">
            <a:avLst/>
          </a:prstGeom>
          <a:noFill/>
          <a:ln w="9525">
            <a:noFill/>
            <a:miter lim="800000"/>
            <a:headEnd/>
            <a:tailEnd/>
          </a:ln>
        </p:spPr>
        <p:txBody>
          <a:bodyPr wrap="none">
            <a:spAutoFit/>
          </a:bodyPr>
          <a:lstStyle/>
          <a:p>
            <a:r>
              <a:rPr lang="en-US" sz="3200" b="1" dirty="0"/>
              <a:t>Group Work – Complete steps </a:t>
            </a:r>
            <a:r>
              <a:rPr lang="en-US" sz="3200" b="1" dirty="0" smtClean="0"/>
              <a:t>1-6</a:t>
            </a:r>
            <a:endParaRPr lang="en-US" sz="3200" b="1" dirty="0"/>
          </a:p>
        </p:txBody>
      </p:sp>
      <p:pic>
        <p:nvPicPr>
          <p:cNvPr id="50179" name="Picture 3"/>
          <p:cNvPicPr>
            <a:picLocks noChangeAspect="1" noChangeArrowheads="1"/>
          </p:cNvPicPr>
          <p:nvPr/>
        </p:nvPicPr>
        <p:blipFill>
          <a:blip r:embed="rId2" cstate="print"/>
          <a:srcRect/>
          <a:stretch>
            <a:fillRect/>
          </a:stretch>
        </p:blipFill>
        <p:spPr bwMode="auto">
          <a:xfrm>
            <a:off x="0" y="1181100"/>
            <a:ext cx="9144000" cy="3500284"/>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98525" y="7018338"/>
            <a:ext cx="8229600" cy="296862"/>
          </a:xfrm>
        </p:spPr>
        <p:txBody>
          <a:bodyPr/>
          <a:lstStyle/>
          <a:p>
            <a:pPr algn="r"/>
            <a:r>
              <a:rPr lang="en-US" sz="1200"/>
              <a:t>Example 1-1a</a:t>
            </a:r>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8437"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18439" name="Rectangle 7"/>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sp>
        <p:nvSpPr>
          <p:cNvPr id="18441" name="Text Box 9"/>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sz="2400" b="1" dirty="0">
                <a:solidFill>
                  <a:srgbClr val="FFEB55"/>
                </a:solidFill>
              </a:rPr>
              <a:t>Translate this sentence into an equation.</a:t>
            </a:r>
          </a:p>
        </p:txBody>
      </p:sp>
      <p:sp>
        <p:nvSpPr>
          <p:cNvPr id="18450" name="Text Box 18"/>
          <p:cNvSpPr txBox="1">
            <a:spLocks noChangeArrowheads="1"/>
          </p:cNvSpPr>
          <p:nvPr/>
        </p:nvSpPr>
        <p:spPr bwMode="auto">
          <a:xfrm>
            <a:off x="619125" y="1758950"/>
            <a:ext cx="7975600" cy="527050"/>
          </a:xfrm>
          <a:prstGeom prst="rect">
            <a:avLst/>
          </a:prstGeom>
          <a:noFill/>
          <a:ln w="9525">
            <a:noFill/>
            <a:miter lim="800000"/>
            <a:headEnd/>
            <a:tailEnd/>
          </a:ln>
          <a:effectLst/>
        </p:spPr>
        <p:txBody>
          <a:bodyPr/>
          <a:lstStyle/>
          <a:p>
            <a:pPr>
              <a:spcBef>
                <a:spcPct val="20000"/>
              </a:spcBef>
            </a:pPr>
            <a:r>
              <a:rPr lang="en-US" sz="2000" dirty="0">
                <a:solidFill>
                  <a:srgbClr val="FFEB55"/>
                </a:solidFill>
              </a:rPr>
              <a:t>A number </a:t>
            </a:r>
            <a:r>
              <a:rPr lang="en-US" sz="3200" i="1" dirty="0">
                <a:solidFill>
                  <a:srgbClr val="FFEB55"/>
                </a:solidFill>
                <a:latin typeface="Times New Roman" pitchFamily="18" charset="0"/>
              </a:rPr>
              <a:t>b</a:t>
            </a:r>
            <a:r>
              <a:rPr lang="en-US" sz="2000" dirty="0">
                <a:solidFill>
                  <a:srgbClr val="FFEB55"/>
                </a:solidFill>
              </a:rPr>
              <a:t> divided by three is equal to six less than </a:t>
            </a:r>
            <a:r>
              <a:rPr lang="en-US" sz="3200" i="1" dirty="0">
                <a:solidFill>
                  <a:srgbClr val="FFEB55"/>
                </a:solidFill>
                <a:latin typeface="Times New Roman" pitchFamily="18" charset="0"/>
              </a:rPr>
              <a:t>c</a:t>
            </a:r>
            <a:r>
              <a:rPr lang="en-US" sz="2000" dirty="0">
                <a:solidFill>
                  <a:srgbClr val="FFEB55"/>
                </a:solidFill>
              </a:rPr>
              <a:t>.</a:t>
            </a:r>
          </a:p>
        </p:txBody>
      </p:sp>
      <p:sp>
        <p:nvSpPr>
          <p:cNvPr id="18451" name="Text Box 19"/>
          <p:cNvSpPr txBox="1">
            <a:spLocks noChangeArrowheads="1"/>
          </p:cNvSpPr>
          <p:nvPr/>
        </p:nvSpPr>
        <p:spPr bwMode="auto">
          <a:xfrm>
            <a:off x="619125" y="2292350"/>
            <a:ext cx="7975600" cy="431800"/>
          </a:xfrm>
          <a:prstGeom prst="rect">
            <a:avLst/>
          </a:prstGeom>
          <a:noFill/>
          <a:ln w="9525">
            <a:noFill/>
            <a:miter lim="800000"/>
            <a:headEnd/>
            <a:tailEnd/>
          </a:ln>
          <a:effectLst/>
        </p:spPr>
        <p:txBody>
          <a:bodyPr/>
          <a:lstStyle/>
          <a:p>
            <a:pPr>
              <a:spcBef>
                <a:spcPct val="20000"/>
              </a:spcBef>
            </a:pPr>
            <a:r>
              <a:rPr lang="en-US" sz="2800" i="1" dirty="0">
                <a:solidFill>
                  <a:schemeClr val="accent6">
                    <a:lumMod val="20000"/>
                    <a:lumOff val="80000"/>
                  </a:schemeClr>
                </a:solidFill>
                <a:latin typeface="Times New Roman" pitchFamily="18" charset="0"/>
              </a:rPr>
              <a:t>b</a:t>
            </a:r>
            <a:r>
              <a:rPr lang="en-US" i="1" dirty="0">
                <a:solidFill>
                  <a:schemeClr val="accent6">
                    <a:lumMod val="20000"/>
                    <a:lumOff val="80000"/>
                  </a:schemeClr>
                </a:solidFill>
                <a:latin typeface="Times New Roman" pitchFamily="18" charset="0"/>
              </a:rPr>
              <a:t> </a:t>
            </a:r>
            <a:r>
              <a:rPr lang="en-US" dirty="0">
                <a:solidFill>
                  <a:schemeClr val="accent6">
                    <a:lumMod val="20000"/>
                    <a:lumOff val="80000"/>
                  </a:schemeClr>
                </a:solidFill>
              </a:rPr>
              <a:t>divided by three        </a:t>
            </a:r>
            <a:r>
              <a:rPr lang="en-US" dirty="0" smtClean="0">
                <a:solidFill>
                  <a:schemeClr val="accent6">
                    <a:lumMod val="20000"/>
                    <a:lumOff val="80000"/>
                  </a:schemeClr>
                </a:solidFill>
              </a:rPr>
              <a:t>                      </a:t>
            </a:r>
            <a:r>
              <a:rPr lang="en-US" dirty="0">
                <a:solidFill>
                  <a:schemeClr val="accent6">
                    <a:lumMod val="20000"/>
                    <a:lumOff val="80000"/>
                  </a:schemeClr>
                </a:solidFill>
              </a:rPr>
              <a:t>is equal to         </a:t>
            </a:r>
            <a:r>
              <a:rPr lang="en-US" dirty="0" smtClean="0">
                <a:solidFill>
                  <a:schemeClr val="accent6">
                    <a:lumMod val="20000"/>
                    <a:lumOff val="80000"/>
                  </a:schemeClr>
                </a:solidFill>
              </a:rPr>
              <a:t>               </a:t>
            </a:r>
            <a:r>
              <a:rPr lang="en-US" dirty="0">
                <a:solidFill>
                  <a:schemeClr val="accent6">
                    <a:lumMod val="20000"/>
                    <a:lumOff val="80000"/>
                  </a:schemeClr>
                </a:solidFill>
              </a:rPr>
              <a:t>six less than </a:t>
            </a:r>
            <a:r>
              <a:rPr lang="en-US" sz="2800" i="1" dirty="0">
                <a:solidFill>
                  <a:schemeClr val="accent6">
                    <a:lumMod val="20000"/>
                    <a:lumOff val="80000"/>
                  </a:schemeClr>
                </a:solidFill>
                <a:latin typeface="Times New Roman" pitchFamily="18" charset="0"/>
              </a:rPr>
              <a:t>c</a:t>
            </a:r>
            <a:r>
              <a:rPr lang="en-US" dirty="0">
                <a:solidFill>
                  <a:schemeClr val="accent6">
                    <a:lumMod val="20000"/>
                    <a:lumOff val="80000"/>
                  </a:schemeClr>
                </a:solidFill>
              </a:rPr>
              <a:t>.</a:t>
            </a:r>
          </a:p>
        </p:txBody>
      </p:sp>
      <p:grpSp>
        <p:nvGrpSpPr>
          <p:cNvPr id="2" name="Group 101"/>
          <p:cNvGrpSpPr>
            <a:grpSpLocks/>
          </p:cNvGrpSpPr>
          <p:nvPr/>
        </p:nvGrpSpPr>
        <p:grpSpPr bwMode="auto">
          <a:xfrm>
            <a:off x="693095" y="3121760"/>
            <a:ext cx="7362825" cy="1220788"/>
            <a:chOff x="432" y="1692"/>
            <a:chExt cx="4638" cy="769"/>
          </a:xfrm>
        </p:grpSpPr>
        <p:pic>
          <p:nvPicPr>
            <p:cNvPr id="18532" name="Picture 100" descr="equals"/>
            <p:cNvPicPr>
              <a:picLocks noChangeAspect="1" noChangeArrowheads="1"/>
            </p:cNvPicPr>
            <p:nvPr/>
          </p:nvPicPr>
          <p:blipFill>
            <a:blip r:embed="rId2" cstate="print"/>
            <a:srcRect/>
            <a:stretch>
              <a:fillRect/>
            </a:stretch>
          </p:blipFill>
          <p:spPr bwMode="black">
            <a:xfrm>
              <a:off x="2796" y="2177"/>
              <a:ext cx="127" cy="100"/>
            </a:xfrm>
            <a:prstGeom prst="rect">
              <a:avLst/>
            </a:prstGeom>
            <a:noFill/>
          </p:spPr>
        </p:pic>
        <p:pic>
          <p:nvPicPr>
            <p:cNvPr id="18520" name="Picture 88" descr="Eqn4"/>
            <p:cNvPicPr>
              <a:picLocks noChangeAspect="1" noChangeArrowheads="1"/>
            </p:cNvPicPr>
            <p:nvPr/>
          </p:nvPicPr>
          <p:blipFill>
            <a:blip r:embed="rId3" cstate="print"/>
            <a:srcRect/>
            <a:stretch>
              <a:fillRect/>
            </a:stretch>
          </p:blipFill>
          <p:spPr bwMode="black">
            <a:xfrm>
              <a:off x="1132" y="1954"/>
              <a:ext cx="147" cy="507"/>
            </a:xfrm>
            <a:prstGeom prst="rect">
              <a:avLst/>
            </a:prstGeom>
            <a:noFill/>
          </p:spPr>
        </p:pic>
        <p:pic>
          <p:nvPicPr>
            <p:cNvPr id="18521" name="Picture 89" descr="Eqn5"/>
            <p:cNvPicPr>
              <a:picLocks noChangeAspect="1" noChangeArrowheads="1"/>
            </p:cNvPicPr>
            <p:nvPr/>
          </p:nvPicPr>
          <p:blipFill>
            <a:blip r:embed="rId4" cstate="print"/>
            <a:srcRect/>
            <a:stretch>
              <a:fillRect/>
            </a:stretch>
          </p:blipFill>
          <p:spPr bwMode="black">
            <a:xfrm>
              <a:off x="4265" y="2124"/>
              <a:ext cx="411" cy="174"/>
            </a:xfrm>
            <a:prstGeom prst="rect">
              <a:avLst/>
            </a:prstGeom>
            <a:noFill/>
          </p:spPr>
        </p:pic>
        <p:sp>
          <p:nvSpPr>
            <p:cNvPr id="18445" name="AutoShape 13"/>
            <p:cNvSpPr>
              <a:spLocks/>
            </p:cNvSpPr>
            <p:nvPr/>
          </p:nvSpPr>
          <p:spPr bwMode="black">
            <a:xfrm rot="-5400000">
              <a:off x="1092" y="1032"/>
              <a:ext cx="216" cy="1536"/>
            </a:xfrm>
            <a:prstGeom prst="leftBrace">
              <a:avLst>
                <a:gd name="adj1" fmla="val 59259"/>
                <a:gd name="adj2" fmla="val 50000"/>
              </a:avLst>
            </a:prstGeom>
            <a:noFill/>
            <a:ln w="25400">
              <a:solidFill>
                <a:schemeClr val="folHlink"/>
              </a:solidFill>
              <a:round/>
              <a:headEnd/>
              <a:tailEnd/>
            </a:ln>
            <a:effectLst/>
          </p:spPr>
          <p:txBody>
            <a:bodyPr wrap="none" anchor="ctr"/>
            <a:lstStyle/>
            <a:p>
              <a:endParaRPr lang="en-US"/>
            </a:p>
          </p:txBody>
        </p:sp>
        <p:sp>
          <p:nvSpPr>
            <p:cNvPr id="18446" name="AutoShape 14"/>
            <p:cNvSpPr>
              <a:spLocks/>
            </p:cNvSpPr>
            <p:nvPr/>
          </p:nvSpPr>
          <p:spPr bwMode="black">
            <a:xfrm rot="-5400000">
              <a:off x="2745" y="1341"/>
              <a:ext cx="216" cy="918"/>
            </a:xfrm>
            <a:prstGeom prst="leftBrace">
              <a:avLst>
                <a:gd name="adj1" fmla="val 35417"/>
                <a:gd name="adj2" fmla="val 50000"/>
              </a:avLst>
            </a:prstGeom>
            <a:noFill/>
            <a:ln w="25400">
              <a:solidFill>
                <a:schemeClr val="folHlink"/>
              </a:solidFill>
              <a:round/>
              <a:headEnd/>
              <a:tailEnd/>
            </a:ln>
            <a:effectLst/>
          </p:spPr>
          <p:txBody>
            <a:bodyPr wrap="none" anchor="ctr"/>
            <a:lstStyle/>
            <a:p>
              <a:endParaRPr lang="en-US"/>
            </a:p>
          </p:txBody>
        </p:sp>
        <p:sp>
          <p:nvSpPr>
            <p:cNvPr id="18447" name="AutoShape 15"/>
            <p:cNvSpPr>
              <a:spLocks/>
            </p:cNvSpPr>
            <p:nvPr/>
          </p:nvSpPr>
          <p:spPr bwMode="black">
            <a:xfrm rot="-5400000">
              <a:off x="4320" y="1158"/>
              <a:ext cx="216" cy="1284"/>
            </a:xfrm>
            <a:prstGeom prst="leftBrace">
              <a:avLst>
                <a:gd name="adj1" fmla="val 49537"/>
                <a:gd name="adj2" fmla="val 50000"/>
              </a:avLst>
            </a:prstGeom>
            <a:noFill/>
            <a:ln w="25400">
              <a:solidFill>
                <a:schemeClr val="folHlink"/>
              </a:solidFill>
              <a:round/>
              <a:headEnd/>
              <a:tailEnd/>
            </a:ln>
            <a:effectLst/>
          </p:spPr>
          <p:txBody>
            <a:bodyPr wrap="none" anchor="ctr"/>
            <a:lstStyle/>
            <a:p>
              <a:endParaRPr lang="en-US"/>
            </a:p>
          </p:txBody>
        </p:sp>
      </p:grpSp>
      <p:pic>
        <p:nvPicPr>
          <p:cNvPr id="18516" name="Picture 84" descr="example 1a"/>
          <p:cNvPicPr>
            <a:picLocks noChangeAspect="1" noChangeArrowheads="1"/>
          </p:cNvPicPr>
          <p:nvPr/>
        </p:nvPicPr>
        <p:blipFill>
          <a:blip r:embed="rId5" cstate="print"/>
          <a:srcRect/>
          <a:stretch>
            <a:fillRect/>
          </a:stretch>
        </p:blipFill>
        <p:spPr bwMode="auto">
          <a:xfrm>
            <a:off x="628650" y="742950"/>
            <a:ext cx="1938338" cy="476250"/>
          </a:xfrm>
          <a:prstGeom prst="rect">
            <a:avLst/>
          </a:prstGeom>
          <a:noFill/>
        </p:spPr>
      </p:pic>
      <p:grpSp>
        <p:nvGrpSpPr>
          <p:cNvPr id="3" name="Group 94"/>
          <p:cNvGrpSpPr>
            <a:grpSpLocks/>
          </p:cNvGrpSpPr>
          <p:nvPr/>
        </p:nvGrpSpPr>
        <p:grpSpPr bwMode="auto">
          <a:xfrm>
            <a:off x="616285" y="4312315"/>
            <a:ext cx="5297488" cy="804863"/>
            <a:chOff x="390" y="2482"/>
            <a:chExt cx="3337" cy="507"/>
          </a:xfrm>
        </p:grpSpPr>
        <p:sp>
          <p:nvSpPr>
            <p:cNvPr id="18448" name="Text Box 16"/>
            <p:cNvSpPr txBox="1">
              <a:spLocks noChangeArrowheads="1"/>
            </p:cNvSpPr>
            <p:nvPr/>
          </p:nvSpPr>
          <p:spPr bwMode="black">
            <a:xfrm>
              <a:off x="390" y="2602"/>
              <a:ext cx="3337" cy="314"/>
            </a:xfrm>
            <a:prstGeom prst="rect">
              <a:avLst/>
            </a:prstGeom>
            <a:noFill/>
            <a:ln w="9525">
              <a:noFill/>
              <a:miter lim="800000"/>
              <a:headEnd/>
              <a:tailEnd/>
            </a:ln>
            <a:effectLst/>
          </p:spPr>
          <p:txBody>
            <a:bodyPr/>
            <a:lstStyle/>
            <a:p>
              <a:pPr>
                <a:spcBef>
                  <a:spcPct val="20000"/>
                </a:spcBef>
                <a:tabLst>
                  <a:tab pos="4800600" algn="l"/>
                </a:tabLst>
              </a:pPr>
              <a:r>
                <a:rPr lang="en-US" b="1" dirty="0">
                  <a:solidFill>
                    <a:srgbClr val="FFEB55"/>
                  </a:solidFill>
                </a:rPr>
                <a:t>Answer: </a:t>
              </a:r>
              <a:r>
                <a:rPr lang="en-US" dirty="0"/>
                <a:t>The equation is	. </a:t>
              </a:r>
            </a:p>
          </p:txBody>
        </p:sp>
        <p:pic>
          <p:nvPicPr>
            <p:cNvPr id="18523" name="Picture 91" descr="Eqn10"/>
            <p:cNvPicPr>
              <a:picLocks noChangeAspect="1" noChangeArrowheads="1"/>
            </p:cNvPicPr>
            <p:nvPr/>
          </p:nvPicPr>
          <p:blipFill>
            <a:blip r:embed="rId6" cstate="print"/>
            <a:srcRect/>
            <a:stretch>
              <a:fillRect/>
            </a:stretch>
          </p:blipFill>
          <p:spPr bwMode="black">
            <a:xfrm>
              <a:off x="2672" y="2482"/>
              <a:ext cx="783" cy="507"/>
            </a:xfrm>
            <a:prstGeom prst="rect">
              <a:avLst/>
            </a:prstGeom>
            <a:noFill/>
          </p:spPr>
        </p:pic>
      </p:grpSp>
      <p:pic>
        <p:nvPicPr>
          <p:cNvPr id="18528" name="Picture 96" descr="stop sign 3"/>
          <p:cNvPicPr>
            <a:picLocks noChangeAspect="1" noChangeArrowheads="1"/>
          </p:cNvPicPr>
          <p:nvPr/>
        </p:nvPicPr>
        <p:blipFill>
          <a:blip r:embed="rId7"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516"/>
                                        </p:tgtEl>
                                        <p:attrNameLst>
                                          <p:attrName>style.visibility</p:attrName>
                                        </p:attrNameLst>
                                      </p:cBhvr>
                                      <p:to>
                                        <p:strVal val="visible"/>
                                      </p:to>
                                    </p:set>
                                    <p:animEffect transition="in" filter="barn(outVertical)">
                                      <p:cBhvr>
                                        <p:cTn id="7" dur="500"/>
                                        <p:tgtEl>
                                          <p:spTgt spid="185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41"/>
                                        </p:tgtEl>
                                        <p:attrNameLst>
                                          <p:attrName>style.visibility</p:attrName>
                                        </p:attrNameLst>
                                      </p:cBhvr>
                                      <p:to>
                                        <p:strVal val="visible"/>
                                      </p:to>
                                    </p:set>
                                    <p:animEffect transition="in" filter="wipe(left)">
                                      <p:cBhvr>
                                        <p:cTn id="11" dur="500"/>
                                        <p:tgtEl>
                                          <p:spTgt spid="184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450"/>
                                        </p:tgtEl>
                                        <p:attrNameLst>
                                          <p:attrName>style.visibility</p:attrName>
                                        </p:attrNameLst>
                                      </p:cBhvr>
                                      <p:to>
                                        <p:strVal val="visible"/>
                                      </p:to>
                                    </p:set>
                                    <p:animEffect transition="in" filter="wipe(left)">
                                      <p:cBhvr>
                                        <p:cTn id="15" dur="500"/>
                                        <p:tgtEl>
                                          <p:spTgt spid="184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451"/>
                                        </p:tgtEl>
                                        <p:attrNameLst>
                                          <p:attrName>style.visibility</p:attrName>
                                        </p:attrNameLst>
                                      </p:cBhvr>
                                      <p:to>
                                        <p:strVal val="visible"/>
                                      </p:to>
                                    </p:set>
                                    <p:animEffect transition="in" filter="wipe(left)">
                                      <p:cBhvr>
                                        <p:cTn id="20" dur="500"/>
                                        <p:tgtEl>
                                          <p:spTgt spid="184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18528"/>
                                        </p:tgtEl>
                                        <p:attrNameLst>
                                          <p:attrName>style.visibility</p:attrName>
                                        </p:attrNameLst>
                                      </p:cBhvr>
                                      <p:to>
                                        <p:strVal val="visible"/>
                                      </p:to>
                                    </p:set>
                                    <p:animEffect transition="in" filter="box(out)">
                                      <p:cBhvr>
                                        <p:cTn id="34" dur="500"/>
                                        <p:tgtEl>
                                          <p:spTgt spid="18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utoUpdateAnimBg="0"/>
      <p:bldP spid="18450" grpId="0" autoUpdateAnimBg="0"/>
      <p:bldP spid="1845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p:cNvSpPr txBox="1">
            <a:spLocks noChangeArrowheads="1"/>
          </p:cNvSpPr>
          <p:nvPr/>
        </p:nvSpPr>
        <p:spPr bwMode="auto">
          <a:xfrm>
            <a:off x="1143000" y="533400"/>
            <a:ext cx="2660280" cy="535531"/>
          </a:xfrm>
          <a:prstGeom prst="rect">
            <a:avLst/>
          </a:prstGeom>
          <a:noFill/>
          <a:ln w="9525">
            <a:noFill/>
            <a:miter lim="800000"/>
            <a:headEnd/>
            <a:tailEnd/>
          </a:ln>
        </p:spPr>
        <p:txBody>
          <a:bodyPr wrap="none">
            <a:spAutoFit/>
          </a:bodyPr>
          <a:lstStyle/>
          <a:p>
            <a:r>
              <a:rPr lang="en-US" sz="3200" b="1" dirty="0"/>
              <a:t>Group Work </a:t>
            </a:r>
          </a:p>
        </p:txBody>
      </p:sp>
      <p:pic>
        <p:nvPicPr>
          <p:cNvPr id="51203" name="Picture 3"/>
          <p:cNvPicPr>
            <a:picLocks noChangeAspect="1" noChangeArrowheads="1"/>
          </p:cNvPicPr>
          <p:nvPr/>
        </p:nvPicPr>
        <p:blipFill>
          <a:blip r:embed="rId2" cstate="print"/>
          <a:srcRect/>
          <a:stretch>
            <a:fillRect/>
          </a:stretch>
        </p:blipFill>
        <p:spPr bwMode="auto">
          <a:xfrm>
            <a:off x="0" y="1028699"/>
            <a:ext cx="9144000" cy="4690241"/>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t>Solving Equations</a:t>
            </a:r>
          </a:p>
        </p:txBody>
      </p:sp>
      <p:sp>
        <p:nvSpPr>
          <p:cNvPr id="3075" name="Content Placeholder 2"/>
          <p:cNvSpPr>
            <a:spLocks noGrp="1"/>
          </p:cNvSpPr>
          <p:nvPr>
            <p:ph type="subTitle" idx="1"/>
          </p:nvPr>
        </p:nvSpPr>
        <p:spPr/>
        <p:txBody>
          <a:bodyPr/>
          <a:lstStyle/>
          <a:p>
            <a:pPr algn="ctr" eaLnBrk="1" hangingPunct="1">
              <a:buFontTx/>
              <a:buNone/>
            </a:pPr>
            <a:r>
              <a:rPr lang="en-US" dirty="0" smtClean="0"/>
              <a:t>With Additions and Subtraction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Properties</a:t>
            </a:r>
          </a:p>
        </p:txBody>
      </p:sp>
      <p:sp>
        <p:nvSpPr>
          <p:cNvPr id="4099" name="Rectangle 3"/>
          <p:cNvSpPr>
            <a:spLocks noGrp="1" noChangeArrowheads="1"/>
          </p:cNvSpPr>
          <p:nvPr>
            <p:ph type="body" idx="1"/>
          </p:nvPr>
        </p:nvSpPr>
        <p:spPr/>
        <p:txBody>
          <a:bodyPr/>
          <a:lstStyle/>
          <a:p>
            <a:pPr eaLnBrk="1" hangingPunct="1"/>
            <a:r>
              <a:rPr lang="en-US" smtClean="0"/>
              <a:t>Addition Property of Equality</a:t>
            </a:r>
          </a:p>
          <a:p>
            <a:pPr lvl="2" eaLnBrk="1" hangingPunct="1"/>
            <a:r>
              <a:rPr lang="en-US" smtClean="0"/>
              <a:t>If a = b, then a + c = b + c</a:t>
            </a:r>
          </a:p>
          <a:p>
            <a:pPr lvl="2" eaLnBrk="1" hangingPunct="1"/>
            <a:r>
              <a:rPr lang="en-US" smtClean="0"/>
              <a:t>If an equation is true, and the same number is added to each side, the resulting equation is true</a:t>
            </a:r>
          </a:p>
          <a:p>
            <a:pPr eaLnBrk="1" hangingPunct="1"/>
            <a:r>
              <a:rPr lang="en-US" smtClean="0"/>
              <a:t>Subtraction Property of Equality</a:t>
            </a:r>
          </a:p>
          <a:p>
            <a:pPr lvl="2" eaLnBrk="1" hangingPunct="1"/>
            <a:r>
              <a:rPr lang="en-US" smtClean="0"/>
              <a:t>If a = b, then a – c = b – c</a:t>
            </a:r>
          </a:p>
          <a:p>
            <a:pPr lvl="2" eaLnBrk="1" hangingPunct="1"/>
            <a:r>
              <a:rPr lang="en-US" smtClean="0"/>
              <a:t>If an equation is true and the same number is subtracted from each side, the resulting equation is true.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619125" y="1279525"/>
            <a:ext cx="7839075" cy="473075"/>
            <a:chOff x="390" y="806"/>
            <a:chExt cx="4938" cy="298"/>
          </a:xfrm>
        </p:grpSpPr>
        <p:sp>
          <p:nvSpPr>
            <p:cNvPr id="5147" name="Text Box 8"/>
            <p:cNvSpPr txBox="1">
              <a:spLocks noChangeArrowheads="1"/>
            </p:cNvSpPr>
            <p:nvPr/>
          </p:nvSpPr>
          <p:spPr bwMode="black">
            <a:xfrm>
              <a:off x="390" y="806"/>
              <a:ext cx="4938" cy="298"/>
            </a:xfrm>
            <a:prstGeom prst="rect">
              <a:avLst/>
            </a:prstGeom>
            <a:noFill/>
            <a:ln w="9525">
              <a:noFill/>
              <a:miter lim="800000"/>
              <a:headEnd/>
              <a:tailEnd/>
            </a:ln>
          </p:spPr>
          <p:txBody>
            <a:bodyPr/>
            <a:lstStyle/>
            <a:p>
              <a:pPr>
                <a:spcBef>
                  <a:spcPct val="20000"/>
                </a:spcBef>
                <a:tabLst>
                  <a:tab pos="2633663" algn="l"/>
                </a:tabLst>
              </a:pPr>
              <a:r>
                <a:rPr lang="en-US" b="1">
                  <a:solidFill>
                    <a:srgbClr val="FFEB55"/>
                  </a:solidFill>
                </a:rPr>
                <a:t>Solve	. Then check your solution.</a:t>
              </a:r>
            </a:p>
          </p:txBody>
        </p:sp>
        <p:pic>
          <p:nvPicPr>
            <p:cNvPr id="5148" name="Picture 66" descr="3-2-01"/>
            <p:cNvPicPr>
              <a:picLocks noChangeAspect="1" noChangeArrowheads="1"/>
            </p:cNvPicPr>
            <p:nvPr/>
          </p:nvPicPr>
          <p:blipFill>
            <a:blip r:embed="rId2" cstate="print"/>
            <a:srcRect/>
            <a:stretch>
              <a:fillRect/>
            </a:stretch>
          </p:blipFill>
          <p:spPr bwMode="black">
            <a:xfrm>
              <a:off x="1042" y="836"/>
              <a:ext cx="1083" cy="179"/>
            </a:xfrm>
            <a:prstGeom prst="rect">
              <a:avLst/>
            </a:prstGeom>
            <a:noFill/>
            <a:ln w="9525">
              <a:noFill/>
              <a:miter lim="800000"/>
              <a:headEnd/>
              <a:tailEnd/>
            </a:ln>
          </p:spPr>
        </p:pic>
      </p:grpSp>
      <p:pic>
        <p:nvPicPr>
          <p:cNvPr id="46082" name="Picture 2" descr="example 1"/>
          <p:cNvPicPr>
            <a:picLocks noChangeAspect="1" noChangeArrowheads="1"/>
          </p:cNvPicPr>
          <p:nvPr/>
        </p:nvPicPr>
        <p:blipFill>
          <a:blip r:embed="rId3" cstate="print"/>
          <a:srcRect/>
          <a:stretch>
            <a:fillRect/>
          </a:stretch>
        </p:blipFill>
        <p:spPr bwMode="auto">
          <a:xfrm>
            <a:off x="628650" y="742950"/>
            <a:ext cx="1938338" cy="476250"/>
          </a:xfrm>
          <a:prstGeom prst="rect">
            <a:avLst/>
          </a:prstGeom>
          <a:noFill/>
          <a:ln w="9525">
            <a:noFill/>
            <a:miter lim="800000"/>
            <a:headEnd/>
            <a:tailEnd/>
          </a:ln>
        </p:spPr>
      </p:pic>
      <p:sp>
        <p:nvSpPr>
          <p:cNvPr id="5124" name="Rectangle 3"/>
          <p:cNvSpPr>
            <a:spLocks noGrp="1" noChangeArrowheads="1"/>
          </p:cNvSpPr>
          <p:nvPr>
            <p:ph type="title"/>
          </p:nvPr>
        </p:nvSpPr>
        <p:spPr>
          <a:xfrm>
            <a:off x="898525" y="7018338"/>
            <a:ext cx="8229600" cy="296862"/>
          </a:xfrm>
        </p:spPr>
        <p:txBody>
          <a:bodyPr/>
          <a:lstStyle/>
          <a:p>
            <a:pPr algn="r" eaLnBrk="1" hangingPunct="1"/>
            <a:r>
              <a:rPr lang="en-US" sz="1200" smtClean="0"/>
              <a:t>Example 2-1a</a:t>
            </a:r>
          </a:p>
        </p:txBody>
      </p:sp>
      <p:sp>
        <p:nvSpPr>
          <p:cNvPr id="51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5126" name="Picture 22"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a:ln w="9525">
            <a:noFill/>
            <a:miter lim="800000"/>
            <a:headEnd/>
            <a:tailEnd/>
          </a:ln>
        </p:spPr>
      </p:pic>
      <p:pic>
        <p:nvPicPr>
          <p:cNvPr id="5127" name="Picture 23"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a:ln w="9525">
            <a:noFill/>
            <a:miter lim="800000"/>
            <a:headEnd/>
            <a:tailEnd/>
          </a:ln>
        </p:spPr>
      </p:pic>
      <p:pic>
        <p:nvPicPr>
          <p:cNvPr id="5128" name="Picture 25"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5129" name="Picture 28"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grpSp>
        <p:nvGrpSpPr>
          <p:cNvPr id="3" name="Group 73"/>
          <p:cNvGrpSpPr>
            <a:grpSpLocks/>
          </p:cNvGrpSpPr>
          <p:nvPr/>
        </p:nvGrpSpPr>
        <p:grpSpPr bwMode="auto">
          <a:xfrm>
            <a:off x="1436688" y="1966913"/>
            <a:ext cx="5324475" cy="527050"/>
            <a:chOff x="905" y="1239"/>
            <a:chExt cx="3354" cy="332"/>
          </a:xfrm>
        </p:grpSpPr>
        <p:pic>
          <p:nvPicPr>
            <p:cNvPr id="5145" name="Picture 47" descr="3-2-01"/>
            <p:cNvPicPr>
              <a:picLocks noChangeAspect="1" noChangeArrowheads="1"/>
            </p:cNvPicPr>
            <p:nvPr/>
          </p:nvPicPr>
          <p:blipFill>
            <a:blip r:embed="rId9" cstate="print"/>
            <a:srcRect/>
            <a:stretch>
              <a:fillRect/>
            </a:stretch>
          </p:blipFill>
          <p:spPr bwMode="black">
            <a:xfrm>
              <a:off x="905" y="1271"/>
              <a:ext cx="1092" cy="180"/>
            </a:xfrm>
            <a:prstGeom prst="rect">
              <a:avLst/>
            </a:prstGeom>
            <a:noFill/>
            <a:ln w="9525">
              <a:noFill/>
              <a:miter lim="800000"/>
              <a:headEnd/>
              <a:tailEnd/>
            </a:ln>
          </p:spPr>
        </p:pic>
        <p:sp>
          <p:nvSpPr>
            <p:cNvPr id="5146" name="Text Box 9"/>
            <p:cNvSpPr txBox="1">
              <a:spLocks noChangeArrowheads="1"/>
            </p:cNvSpPr>
            <p:nvPr/>
          </p:nvSpPr>
          <p:spPr bwMode="black">
            <a:xfrm>
              <a:off x="2585" y="1239"/>
              <a:ext cx="1674" cy="332"/>
            </a:xfrm>
            <a:prstGeom prst="rect">
              <a:avLst/>
            </a:prstGeom>
            <a:noFill/>
            <a:ln w="9525">
              <a:noFill/>
              <a:miter lim="800000"/>
              <a:headEnd/>
              <a:tailEnd/>
            </a:ln>
          </p:spPr>
          <p:txBody>
            <a:bodyPr/>
            <a:lstStyle/>
            <a:p>
              <a:pPr>
                <a:spcBef>
                  <a:spcPct val="20000"/>
                </a:spcBef>
              </a:pPr>
              <a:r>
                <a:rPr lang="en-US">
                  <a:solidFill>
                    <a:srgbClr val="FFFFFF"/>
                  </a:solidFill>
                </a:rPr>
                <a:t>Original equation</a:t>
              </a:r>
            </a:p>
          </p:txBody>
        </p:sp>
      </p:grpSp>
      <p:grpSp>
        <p:nvGrpSpPr>
          <p:cNvPr id="4" name="Group 75"/>
          <p:cNvGrpSpPr>
            <a:grpSpLocks/>
          </p:cNvGrpSpPr>
          <p:nvPr/>
        </p:nvGrpSpPr>
        <p:grpSpPr bwMode="auto">
          <a:xfrm>
            <a:off x="619125" y="3449638"/>
            <a:ext cx="8120063" cy="527050"/>
            <a:chOff x="390" y="2173"/>
            <a:chExt cx="5115" cy="332"/>
          </a:xfrm>
        </p:grpSpPr>
        <p:pic>
          <p:nvPicPr>
            <p:cNvPr id="5140" name="Picture 49" descr="3-2-03"/>
            <p:cNvPicPr>
              <a:picLocks noChangeAspect="1" noChangeArrowheads="1"/>
            </p:cNvPicPr>
            <p:nvPr/>
          </p:nvPicPr>
          <p:blipFill>
            <a:blip r:embed="rId10" cstate="print"/>
            <a:srcRect/>
            <a:stretch>
              <a:fillRect/>
            </a:stretch>
          </p:blipFill>
          <p:spPr bwMode="black">
            <a:xfrm>
              <a:off x="1313" y="2202"/>
              <a:ext cx="687" cy="180"/>
            </a:xfrm>
            <a:prstGeom prst="rect">
              <a:avLst/>
            </a:prstGeom>
            <a:noFill/>
            <a:ln w="9525">
              <a:noFill/>
              <a:miter lim="800000"/>
              <a:headEnd/>
              <a:tailEnd/>
            </a:ln>
          </p:spPr>
        </p:pic>
        <p:pic>
          <p:nvPicPr>
            <p:cNvPr id="5141" name="Picture 50" descr="3-2-04"/>
            <p:cNvPicPr>
              <a:picLocks noChangeAspect="1" noChangeArrowheads="1"/>
            </p:cNvPicPr>
            <p:nvPr/>
          </p:nvPicPr>
          <p:blipFill>
            <a:blip r:embed="rId11" cstate="print"/>
            <a:srcRect/>
            <a:stretch>
              <a:fillRect/>
            </a:stretch>
          </p:blipFill>
          <p:spPr bwMode="black">
            <a:xfrm>
              <a:off x="2613" y="2208"/>
              <a:ext cx="1083" cy="174"/>
            </a:xfrm>
            <a:prstGeom prst="rect">
              <a:avLst/>
            </a:prstGeom>
            <a:noFill/>
            <a:ln w="9525">
              <a:noFill/>
              <a:miter lim="800000"/>
              <a:headEnd/>
              <a:tailEnd/>
            </a:ln>
          </p:spPr>
        </p:pic>
        <p:pic>
          <p:nvPicPr>
            <p:cNvPr id="5142" name="Picture 52" descr="3-2-05"/>
            <p:cNvPicPr>
              <a:picLocks noChangeAspect="1" noChangeArrowheads="1"/>
            </p:cNvPicPr>
            <p:nvPr/>
          </p:nvPicPr>
          <p:blipFill>
            <a:blip r:embed="rId12" cstate="print"/>
            <a:srcRect/>
            <a:stretch>
              <a:fillRect/>
            </a:stretch>
          </p:blipFill>
          <p:spPr bwMode="black">
            <a:xfrm>
              <a:off x="4192" y="2209"/>
              <a:ext cx="1313" cy="173"/>
            </a:xfrm>
            <a:prstGeom prst="rect">
              <a:avLst/>
            </a:prstGeom>
            <a:noFill/>
            <a:ln w="9525">
              <a:noFill/>
              <a:miter lim="800000"/>
              <a:headEnd/>
              <a:tailEnd/>
            </a:ln>
          </p:spPr>
        </p:pic>
        <p:sp>
          <p:nvSpPr>
            <p:cNvPr id="5143" name="Text Box 19"/>
            <p:cNvSpPr txBox="1">
              <a:spLocks noChangeArrowheads="1"/>
            </p:cNvSpPr>
            <p:nvPr/>
          </p:nvSpPr>
          <p:spPr bwMode="black">
            <a:xfrm>
              <a:off x="390" y="2179"/>
              <a:ext cx="1050" cy="314"/>
            </a:xfrm>
            <a:prstGeom prst="rect">
              <a:avLst/>
            </a:prstGeom>
            <a:noFill/>
            <a:ln w="9525">
              <a:noFill/>
              <a:miter lim="800000"/>
              <a:headEnd/>
              <a:tailEnd/>
            </a:ln>
          </p:spPr>
          <p:txBody>
            <a:bodyPr/>
            <a:lstStyle/>
            <a:p>
              <a:pPr>
                <a:spcBef>
                  <a:spcPct val="20000"/>
                </a:spcBef>
              </a:pPr>
              <a:r>
                <a:rPr lang="en-US" b="1">
                  <a:solidFill>
                    <a:srgbClr val="FFEB55"/>
                  </a:solidFill>
                </a:rPr>
                <a:t>Answer:</a:t>
              </a:r>
            </a:p>
          </p:txBody>
        </p:sp>
        <p:sp>
          <p:nvSpPr>
            <p:cNvPr id="5144" name="Text Box 38"/>
            <p:cNvSpPr txBox="1">
              <a:spLocks noChangeArrowheads="1"/>
            </p:cNvSpPr>
            <p:nvPr/>
          </p:nvSpPr>
          <p:spPr bwMode="black">
            <a:xfrm>
              <a:off x="3732" y="2173"/>
              <a:ext cx="492" cy="332"/>
            </a:xfrm>
            <a:prstGeom prst="rect">
              <a:avLst/>
            </a:prstGeom>
            <a:noFill/>
            <a:ln w="9525">
              <a:noFill/>
              <a:miter lim="800000"/>
              <a:headEnd/>
              <a:tailEnd/>
            </a:ln>
          </p:spPr>
          <p:txBody>
            <a:bodyPr/>
            <a:lstStyle/>
            <a:p>
              <a:pPr>
                <a:spcBef>
                  <a:spcPct val="20000"/>
                </a:spcBef>
              </a:pPr>
              <a:r>
                <a:rPr lang="en-US">
                  <a:solidFill>
                    <a:srgbClr val="FFFFFF"/>
                  </a:solidFill>
                </a:rPr>
                <a:t>and</a:t>
              </a:r>
            </a:p>
          </p:txBody>
        </p:sp>
      </p:grpSp>
      <p:sp>
        <p:nvSpPr>
          <p:cNvPr id="46119" name="Text Box 39"/>
          <p:cNvSpPr txBox="1">
            <a:spLocks noChangeArrowheads="1"/>
          </p:cNvSpPr>
          <p:nvPr/>
        </p:nvSpPr>
        <p:spPr bwMode="auto">
          <a:xfrm>
            <a:off x="619125" y="4192588"/>
            <a:ext cx="7670800" cy="527050"/>
          </a:xfrm>
          <a:prstGeom prst="rect">
            <a:avLst/>
          </a:prstGeom>
          <a:noFill/>
          <a:ln w="9525">
            <a:noFill/>
            <a:miter lim="800000"/>
            <a:headEnd/>
            <a:tailEnd/>
          </a:ln>
        </p:spPr>
        <p:txBody>
          <a:bodyPr/>
          <a:lstStyle/>
          <a:p>
            <a:pPr>
              <a:lnSpc>
                <a:spcPct val="80000"/>
              </a:lnSpc>
              <a:spcBef>
                <a:spcPct val="20000"/>
              </a:spcBef>
            </a:pPr>
            <a:r>
              <a:rPr lang="en-US">
                <a:solidFill>
                  <a:srgbClr val="FFFFFF"/>
                </a:solidFill>
              </a:rPr>
              <a:t>To check t</a:t>
            </a:r>
            <a:r>
              <a:rPr lang="en-US"/>
              <a:t>hat </a:t>
            </a:r>
            <a:r>
              <a:rPr lang="en-US" sz="2800">
                <a:latin typeface="Times New Roman" pitchFamily="18" charset="0"/>
              </a:rPr>
              <a:t>–15</a:t>
            </a:r>
            <a:r>
              <a:rPr lang="en-US"/>
              <a:t> is the solution, substitute </a:t>
            </a:r>
            <a:r>
              <a:rPr lang="en-US" sz="2800">
                <a:latin typeface="Times New Roman" pitchFamily="18" charset="0"/>
              </a:rPr>
              <a:t>–15</a:t>
            </a:r>
            <a:r>
              <a:rPr lang="en-US"/>
              <a:t> for </a:t>
            </a:r>
            <a:r>
              <a:rPr lang="en-US" sz="2800" i="1">
                <a:latin typeface="Times New Roman" pitchFamily="18" charset="0"/>
              </a:rPr>
              <a:t>h</a:t>
            </a:r>
            <a:r>
              <a:rPr lang="en-US"/>
              <a:t> in the original equation.</a:t>
            </a:r>
          </a:p>
        </p:txBody>
      </p:sp>
      <p:pic>
        <p:nvPicPr>
          <p:cNvPr id="5133" name="Picture 44" descr="secstart">
            <a:hlinkClick r:id="rId13" action="ppaction://hlinksldjump" highlightClick="1"/>
          </p:cNvPr>
          <p:cNvPicPr>
            <a:picLocks noChangeAspect="1" noChangeArrowheads="1"/>
          </p:cNvPicPr>
          <p:nvPr/>
        </p:nvPicPr>
        <p:blipFill>
          <a:blip r:embed="rId14" cstate="print"/>
          <a:srcRect/>
          <a:stretch>
            <a:fillRect/>
          </a:stretch>
        </p:blipFill>
        <p:spPr bwMode="auto">
          <a:xfrm>
            <a:off x="7723188" y="6470650"/>
            <a:ext cx="347662" cy="342900"/>
          </a:xfrm>
          <a:prstGeom prst="rect">
            <a:avLst/>
          </a:prstGeom>
          <a:noFill/>
          <a:ln w="9525">
            <a:noFill/>
            <a:miter lim="800000"/>
            <a:headEnd/>
            <a:tailEnd/>
          </a:ln>
        </p:spPr>
      </p:pic>
      <p:pic>
        <p:nvPicPr>
          <p:cNvPr id="5134" name="Picture 68" descr="help">
            <a:hlinkClick r:id="rId15" action="ppaction://program" highlightClick="1"/>
          </p:cNvPr>
          <p:cNvPicPr>
            <a:picLocks noChangeAspect="1" noChangeArrowheads="1"/>
          </p:cNvPicPr>
          <p:nvPr/>
        </p:nvPicPr>
        <p:blipFill>
          <a:blip r:embed="rId16" cstate="print"/>
          <a:srcRect/>
          <a:stretch>
            <a:fillRect/>
          </a:stretch>
        </p:blipFill>
        <p:spPr bwMode="auto">
          <a:xfrm>
            <a:off x="6927850" y="6470650"/>
            <a:ext cx="347663" cy="342900"/>
          </a:xfrm>
          <a:prstGeom prst="rect">
            <a:avLst/>
          </a:prstGeom>
          <a:noFill/>
          <a:ln w="9525">
            <a:noFill/>
            <a:miter lim="800000"/>
            <a:headEnd/>
            <a:tailEnd/>
          </a:ln>
        </p:spPr>
      </p:pic>
      <p:pic>
        <p:nvPicPr>
          <p:cNvPr id="46149" name="Picture 69" descr="stop sign 3"/>
          <p:cNvPicPr>
            <a:picLocks noChangeAspect="1" noChangeArrowheads="1"/>
          </p:cNvPicPr>
          <p:nvPr/>
        </p:nvPicPr>
        <p:blipFill>
          <a:blip r:embed="rId17" cstate="print"/>
          <a:srcRect/>
          <a:stretch>
            <a:fillRect/>
          </a:stretch>
        </p:blipFill>
        <p:spPr bwMode="invGray">
          <a:xfrm>
            <a:off x="7524750" y="5876925"/>
            <a:ext cx="1252538" cy="485775"/>
          </a:xfrm>
          <a:prstGeom prst="rect">
            <a:avLst/>
          </a:prstGeom>
          <a:noFill/>
          <a:ln w="9525">
            <a:noFill/>
            <a:miter lim="800000"/>
            <a:headEnd/>
            <a:tailEnd/>
          </a:ln>
        </p:spPr>
      </p:pic>
      <p:pic>
        <p:nvPicPr>
          <p:cNvPr id="5136" name="Picture 72" descr="5-min">
            <a:hlinkClick r:id="" action="ppaction://customshow?id=1&amp;return=true" highlightClick="1"/>
          </p:cNvPr>
          <p:cNvPicPr>
            <a:picLocks noChangeAspect="1" noChangeArrowheads="1"/>
          </p:cNvPicPr>
          <p:nvPr/>
        </p:nvPicPr>
        <p:blipFill>
          <a:blip r:embed="rId18" cstate="print"/>
          <a:srcRect/>
          <a:stretch>
            <a:fillRect/>
          </a:stretch>
        </p:blipFill>
        <p:spPr bwMode="auto">
          <a:xfrm>
            <a:off x="2524125" y="6465888"/>
            <a:ext cx="1663700" cy="347662"/>
          </a:xfrm>
          <a:prstGeom prst="rect">
            <a:avLst/>
          </a:prstGeom>
          <a:noFill/>
          <a:ln w="9525">
            <a:noFill/>
            <a:miter lim="800000"/>
            <a:headEnd/>
            <a:tailEnd/>
          </a:ln>
        </p:spPr>
      </p:pic>
      <p:grpSp>
        <p:nvGrpSpPr>
          <p:cNvPr id="5" name="Group 79"/>
          <p:cNvGrpSpPr>
            <a:grpSpLocks/>
          </p:cNvGrpSpPr>
          <p:nvPr/>
        </p:nvGrpSpPr>
        <p:grpSpPr bwMode="auto">
          <a:xfrm>
            <a:off x="808038" y="2692400"/>
            <a:ext cx="7004050" cy="527050"/>
            <a:chOff x="509" y="1696"/>
            <a:chExt cx="4412" cy="332"/>
          </a:xfrm>
        </p:grpSpPr>
        <p:sp>
          <p:nvSpPr>
            <p:cNvPr id="5138" name="Text Box 33"/>
            <p:cNvSpPr txBox="1">
              <a:spLocks noChangeArrowheads="1"/>
            </p:cNvSpPr>
            <p:nvPr/>
          </p:nvSpPr>
          <p:spPr bwMode="black">
            <a:xfrm>
              <a:off x="2585" y="1696"/>
              <a:ext cx="2336" cy="332"/>
            </a:xfrm>
            <a:prstGeom prst="rect">
              <a:avLst/>
            </a:prstGeom>
            <a:noFill/>
            <a:ln w="9525">
              <a:noFill/>
              <a:miter lim="800000"/>
              <a:headEnd/>
              <a:tailEnd/>
            </a:ln>
          </p:spPr>
          <p:txBody>
            <a:bodyPr/>
            <a:lstStyle/>
            <a:p>
              <a:pPr>
                <a:lnSpc>
                  <a:spcPct val="80000"/>
                </a:lnSpc>
                <a:spcBef>
                  <a:spcPct val="20000"/>
                </a:spcBef>
              </a:pPr>
              <a:r>
                <a:rPr lang="en-US">
                  <a:solidFill>
                    <a:srgbClr val="FFFFFF"/>
                  </a:solidFill>
                </a:rPr>
                <a:t>Ad</a:t>
              </a:r>
              <a:r>
                <a:rPr lang="en-US"/>
                <a:t>d </a:t>
              </a:r>
              <a:r>
                <a:rPr lang="en-US" sz="2800">
                  <a:latin typeface="Times New Roman" pitchFamily="18" charset="0"/>
                </a:rPr>
                <a:t>12</a:t>
              </a:r>
              <a:r>
                <a:rPr lang="en-US"/>
                <a:t> to eac</a:t>
              </a:r>
              <a:r>
                <a:rPr lang="en-US">
                  <a:solidFill>
                    <a:srgbClr val="FFFFFF"/>
                  </a:solidFill>
                </a:rPr>
                <a:t>h side.</a:t>
              </a:r>
            </a:p>
          </p:txBody>
        </p:sp>
        <p:pic>
          <p:nvPicPr>
            <p:cNvPr id="5139" name="Picture 76" descr="Eqn113"/>
            <p:cNvPicPr>
              <a:picLocks noChangeAspect="1" noChangeArrowheads="1"/>
            </p:cNvPicPr>
            <p:nvPr/>
          </p:nvPicPr>
          <p:blipFill>
            <a:blip r:embed="rId19" cstate="print"/>
            <a:srcRect/>
            <a:stretch>
              <a:fillRect/>
            </a:stretch>
          </p:blipFill>
          <p:spPr bwMode="black">
            <a:xfrm>
              <a:off x="509" y="1731"/>
              <a:ext cx="1898" cy="180"/>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arn(outVertical)">
                                      <p:cBhvr>
                                        <p:cTn id="7" dur="500"/>
                                        <p:tgtEl>
                                          <p:spTgt spid="4608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6119"/>
                                        </p:tgtEl>
                                        <p:attrNameLst>
                                          <p:attrName>style.visibility</p:attrName>
                                        </p:attrNameLst>
                                      </p:cBhvr>
                                      <p:to>
                                        <p:strVal val="visible"/>
                                      </p:to>
                                    </p:set>
                                    <p:animEffect transition="in" filter="wipe(left)">
                                      <p:cBhvr>
                                        <p:cTn id="31" dur="500"/>
                                        <p:tgtEl>
                                          <p:spTgt spid="46119"/>
                                        </p:tgtEl>
                                      </p:cBhvr>
                                    </p:animEffect>
                                  </p:childTnLst>
                                </p:cTn>
                              </p:par>
                            </p:childTnLst>
                          </p:cTn>
                        </p:par>
                        <p:par>
                          <p:cTn id="32" fill="hold">
                            <p:stCondLst>
                              <p:cond delay="500"/>
                            </p:stCondLst>
                            <p:childTnLst>
                              <p:par>
                                <p:cTn id="33" presetID="4" presetClass="entr" presetSubtype="32" fill="hold" nodeType="afterEffect">
                                  <p:stCondLst>
                                    <p:cond delay="0"/>
                                  </p:stCondLst>
                                  <p:childTnLst>
                                    <p:set>
                                      <p:cBhvr>
                                        <p:cTn id="34" dur="1" fill="hold">
                                          <p:stCondLst>
                                            <p:cond delay="0"/>
                                          </p:stCondLst>
                                        </p:cTn>
                                        <p:tgtEl>
                                          <p:spTgt spid="46149"/>
                                        </p:tgtEl>
                                        <p:attrNameLst>
                                          <p:attrName>style.visibility</p:attrName>
                                        </p:attrNameLst>
                                      </p:cBhvr>
                                      <p:to>
                                        <p:strVal val="visible"/>
                                      </p:to>
                                    </p:set>
                                    <p:animEffect transition="in" filter="box(out)">
                                      <p:cBhvr>
                                        <p:cTn id="35" dur="500"/>
                                        <p:tgtEl>
                                          <p:spTgt spid="4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619125" y="1279525"/>
            <a:ext cx="7975600" cy="473075"/>
            <a:chOff x="390" y="806"/>
            <a:chExt cx="5024" cy="298"/>
          </a:xfrm>
        </p:grpSpPr>
        <p:sp>
          <p:nvSpPr>
            <p:cNvPr id="6163" name="Text Box 29"/>
            <p:cNvSpPr txBox="1">
              <a:spLocks noChangeArrowheads="1"/>
            </p:cNvSpPr>
            <p:nvPr/>
          </p:nvSpPr>
          <p:spPr bwMode="black">
            <a:xfrm>
              <a:off x="390" y="806"/>
              <a:ext cx="5024" cy="298"/>
            </a:xfrm>
            <a:prstGeom prst="rect">
              <a:avLst/>
            </a:prstGeom>
            <a:noFill/>
            <a:ln w="9525">
              <a:noFill/>
              <a:miter lim="800000"/>
              <a:headEnd/>
              <a:tailEnd/>
            </a:ln>
          </p:spPr>
          <p:txBody>
            <a:bodyPr/>
            <a:lstStyle/>
            <a:p>
              <a:pPr>
                <a:spcBef>
                  <a:spcPct val="20000"/>
                </a:spcBef>
                <a:tabLst>
                  <a:tab pos="2514600" algn="l"/>
                </a:tabLst>
              </a:pPr>
              <a:r>
                <a:rPr lang="en-US" b="1">
                  <a:solidFill>
                    <a:srgbClr val="FFEB55"/>
                  </a:solidFill>
                </a:rPr>
                <a:t>Solve	. Then check your solution.</a:t>
              </a:r>
            </a:p>
          </p:txBody>
        </p:sp>
        <p:pic>
          <p:nvPicPr>
            <p:cNvPr id="6164" name="Picture 48" descr="3-2-06"/>
            <p:cNvPicPr>
              <a:picLocks noChangeAspect="1" noChangeArrowheads="1"/>
            </p:cNvPicPr>
            <p:nvPr/>
          </p:nvPicPr>
          <p:blipFill>
            <a:blip r:embed="rId2" cstate="print"/>
            <a:srcRect/>
            <a:stretch>
              <a:fillRect/>
            </a:stretch>
          </p:blipFill>
          <p:spPr bwMode="black">
            <a:xfrm>
              <a:off x="1047" y="832"/>
              <a:ext cx="967" cy="173"/>
            </a:xfrm>
            <a:prstGeom prst="rect">
              <a:avLst/>
            </a:prstGeom>
            <a:noFill/>
            <a:ln w="9525">
              <a:noFill/>
              <a:miter lim="800000"/>
              <a:headEnd/>
              <a:tailEnd/>
            </a:ln>
          </p:spPr>
        </p:pic>
      </p:grpSp>
      <p:sp>
        <p:nvSpPr>
          <p:cNvPr id="6147" name="Rectangle 3"/>
          <p:cNvSpPr>
            <a:spLocks noGrp="1" noChangeArrowheads="1"/>
          </p:cNvSpPr>
          <p:nvPr>
            <p:ph type="title"/>
          </p:nvPr>
        </p:nvSpPr>
        <p:spPr>
          <a:xfrm>
            <a:off x="898525" y="7018338"/>
            <a:ext cx="8229600" cy="296862"/>
          </a:xfrm>
        </p:spPr>
        <p:txBody>
          <a:bodyPr/>
          <a:lstStyle/>
          <a:p>
            <a:pPr algn="r" eaLnBrk="1" hangingPunct="1"/>
            <a:r>
              <a:rPr lang="en-US" sz="1200" smtClean="0"/>
              <a:t>Example 2-1b</a:t>
            </a:r>
          </a:p>
        </p:txBody>
      </p:sp>
      <p:sp>
        <p:nvSpPr>
          <p:cNvPr id="614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6149" name="Picture 6"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a:ln w="9525">
            <a:noFill/>
            <a:miter lim="800000"/>
            <a:headEnd/>
            <a:tailEnd/>
          </a:ln>
        </p:spPr>
      </p:pic>
      <p:pic>
        <p:nvPicPr>
          <p:cNvPr id="6150" name="Picture 7"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a:ln w="9525">
            <a:noFill/>
            <a:miter lim="800000"/>
            <a:headEnd/>
            <a:tailEnd/>
          </a:ln>
        </p:spPr>
      </p:pic>
      <p:pic>
        <p:nvPicPr>
          <p:cNvPr id="6151" name="Picture 9" descr="home">
            <a:hlinkClick r:id="rId5" action="ppaction://hlinksldjump" highlightClick="1"/>
          </p:cNvPr>
          <p:cNvPicPr>
            <a:picLocks noChangeAspect="1" noChangeArrowheads="1"/>
          </p:cNvPicPr>
          <p:nvPr/>
        </p:nvPicPr>
        <p:blipFill>
          <a:blip r:embed="rId6" cstate="print"/>
          <a:srcRect/>
          <a:stretch>
            <a:fillRect/>
          </a:stretch>
        </p:blipFill>
        <p:spPr bwMode="auto">
          <a:xfrm>
            <a:off x="7331075" y="6470650"/>
            <a:ext cx="347663" cy="342900"/>
          </a:xfrm>
          <a:prstGeom prst="rect">
            <a:avLst/>
          </a:prstGeom>
          <a:noFill/>
          <a:ln w="9525">
            <a:noFill/>
            <a:miter lim="800000"/>
            <a:headEnd/>
            <a:tailEnd/>
          </a:ln>
        </p:spPr>
      </p:pic>
      <p:pic>
        <p:nvPicPr>
          <p:cNvPr id="6152" name="Picture 12" descr="3-2"/>
          <p:cNvPicPr>
            <a:picLocks noChangeAspect="1" noChangeArrowheads="1"/>
          </p:cNvPicPr>
          <p:nvPr/>
        </p:nvPicPr>
        <p:blipFill>
          <a:blip r:embed="rId7" cstate="print"/>
          <a:srcRect/>
          <a:stretch>
            <a:fillRect/>
          </a:stretch>
        </p:blipFill>
        <p:spPr bwMode="hidden">
          <a:xfrm>
            <a:off x="7212013" y="100013"/>
            <a:ext cx="1695450" cy="276225"/>
          </a:xfrm>
          <a:prstGeom prst="rect">
            <a:avLst/>
          </a:prstGeom>
          <a:noFill/>
          <a:ln w="9525">
            <a:noFill/>
            <a:miter lim="800000"/>
            <a:headEnd/>
            <a:tailEnd/>
          </a:ln>
        </p:spPr>
      </p:pic>
      <p:pic>
        <p:nvPicPr>
          <p:cNvPr id="47134" name="Picture 30" descr="your turn"/>
          <p:cNvPicPr>
            <a:picLocks noChangeAspect="1" noChangeArrowheads="1"/>
          </p:cNvPicPr>
          <p:nvPr/>
        </p:nvPicPr>
        <p:blipFill>
          <a:blip r:embed="rId8" cstate="print"/>
          <a:srcRect/>
          <a:stretch>
            <a:fillRect/>
          </a:stretch>
        </p:blipFill>
        <p:spPr bwMode="auto">
          <a:xfrm>
            <a:off x="630238" y="739775"/>
            <a:ext cx="1938337" cy="476250"/>
          </a:xfrm>
          <a:prstGeom prst="rect">
            <a:avLst/>
          </a:prstGeom>
          <a:noFill/>
          <a:ln w="9525">
            <a:noFill/>
            <a:miter lim="800000"/>
            <a:headEnd/>
            <a:tailEnd/>
          </a:ln>
        </p:spPr>
      </p:pic>
      <p:sp>
        <p:nvSpPr>
          <p:cNvPr id="47137" name="Text Box 33"/>
          <p:cNvSpPr txBox="1">
            <a:spLocks noChangeArrowheads="1"/>
          </p:cNvSpPr>
          <p:nvPr/>
        </p:nvSpPr>
        <p:spPr bwMode="black">
          <a:xfrm>
            <a:off x="619125" y="1919288"/>
            <a:ext cx="3338513" cy="498475"/>
          </a:xfrm>
          <a:prstGeom prst="rect">
            <a:avLst/>
          </a:prstGeom>
          <a:noFill/>
          <a:ln w="9525">
            <a:noFill/>
            <a:miter lim="800000"/>
            <a:headEnd/>
            <a:tailEnd/>
          </a:ln>
        </p:spPr>
        <p:txBody>
          <a:bodyPr/>
          <a:lstStyle/>
          <a:p>
            <a:pPr>
              <a:spcBef>
                <a:spcPct val="20000"/>
              </a:spcBef>
            </a:pPr>
            <a:r>
              <a:rPr lang="en-US" b="1">
                <a:solidFill>
                  <a:srgbClr val="FFEB55"/>
                </a:solidFill>
              </a:rPr>
              <a:t>Answer:</a:t>
            </a:r>
            <a:r>
              <a:rPr lang="en-US" b="1">
                <a:solidFill>
                  <a:srgbClr val="FFFF66"/>
                </a:solidFill>
              </a:rPr>
              <a:t> </a:t>
            </a:r>
            <a:r>
              <a:rPr lang="en-US" sz="2800">
                <a:latin typeface="Times New Roman" pitchFamily="18" charset="0"/>
              </a:rPr>
              <a:t>40</a:t>
            </a:r>
          </a:p>
        </p:txBody>
      </p:sp>
      <p:grpSp>
        <p:nvGrpSpPr>
          <p:cNvPr id="3" name="Group 53"/>
          <p:cNvGrpSpPr>
            <a:grpSpLocks/>
          </p:cNvGrpSpPr>
          <p:nvPr/>
        </p:nvGrpSpPr>
        <p:grpSpPr bwMode="auto">
          <a:xfrm>
            <a:off x="619125" y="2584450"/>
            <a:ext cx="2897188" cy="498475"/>
            <a:chOff x="390" y="1628"/>
            <a:chExt cx="1825" cy="314"/>
          </a:xfrm>
        </p:grpSpPr>
        <p:pic>
          <p:nvPicPr>
            <p:cNvPr id="6161" name="Picture 52" descr="3-2-07"/>
            <p:cNvPicPr>
              <a:picLocks noChangeAspect="1" noChangeArrowheads="1"/>
            </p:cNvPicPr>
            <p:nvPr/>
          </p:nvPicPr>
          <p:blipFill>
            <a:blip r:embed="rId9" cstate="print"/>
            <a:srcRect/>
            <a:stretch>
              <a:fillRect/>
            </a:stretch>
          </p:blipFill>
          <p:spPr bwMode="black">
            <a:xfrm>
              <a:off x="1150" y="1670"/>
              <a:ext cx="1065" cy="173"/>
            </a:xfrm>
            <a:prstGeom prst="rect">
              <a:avLst/>
            </a:prstGeom>
            <a:noFill/>
            <a:ln w="9525">
              <a:noFill/>
              <a:miter lim="800000"/>
              <a:headEnd/>
              <a:tailEnd/>
            </a:ln>
          </p:spPr>
        </p:pic>
        <p:sp>
          <p:nvSpPr>
            <p:cNvPr id="6162" name="Text Box 41"/>
            <p:cNvSpPr txBox="1">
              <a:spLocks noChangeArrowheads="1"/>
            </p:cNvSpPr>
            <p:nvPr/>
          </p:nvSpPr>
          <p:spPr bwMode="black">
            <a:xfrm>
              <a:off x="390" y="1628"/>
              <a:ext cx="942" cy="314"/>
            </a:xfrm>
            <a:prstGeom prst="rect">
              <a:avLst/>
            </a:prstGeom>
            <a:noFill/>
            <a:ln w="9525">
              <a:noFill/>
              <a:miter lim="800000"/>
              <a:headEnd/>
              <a:tailEnd/>
            </a:ln>
          </p:spPr>
          <p:txBody>
            <a:bodyPr/>
            <a:lstStyle/>
            <a:p>
              <a:pPr>
                <a:spcBef>
                  <a:spcPct val="20000"/>
                </a:spcBef>
              </a:pPr>
              <a:r>
                <a:rPr lang="en-US" b="1">
                  <a:solidFill>
                    <a:srgbClr val="FFEB55"/>
                  </a:solidFill>
                </a:rPr>
                <a:t>Check:</a:t>
              </a:r>
              <a:endParaRPr lang="en-US" sz="2800">
                <a:solidFill>
                  <a:srgbClr val="FFEB55"/>
                </a:solidFill>
                <a:latin typeface="Times New Roman" pitchFamily="18" charset="0"/>
              </a:endParaRPr>
            </a:p>
          </p:txBody>
        </p:sp>
      </p:grpSp>
      <p:pic>
        <p:nvPicPr>
          <p:cNvPr id="47148" name="Picture 44" descr="Check (gr)"/>
          <p:cNvPicPr>
            <a:picLocks noChangeAspect="1" noChangeArrowheads="1"/>
          </p:cNvPicPr>
          <p:nvPr/>
        </p:nvPicPr>
        <p:blipFill>
          <a:blip r:embed="rId10" cstate="print"/>
          <a:srcRect/>
          <a:stretch>
            <a:fillRect/>
          </a:stretch>
        </p:blipFill>
        <p:spPr bwMode="black">
          <a:xfrm>
            <a:off x="3649663" y="2544763"/>
            <a:ext cx="422275" cy="422275"/>
          </a:xfrm>
          <a:prstGeom prst="rect">
            <a:avLst/>
          </a:prstGeom>
          <a:noFill/>
          <a:ln w="9525">
            <a:noFill/>
            <a:miter lim="800000"/>
            <a:headEnd/>
            <a:tailEnd/>
          </a:ln>
        </p:spPr>
      </p:pic>
      <p:pic>
        <p:nvPicPr>
          <p:cNvPr id="6157" name="Picture 45" descr="secstart">
            <a:hlinkClick r:id="rId11" action="ppaction://hlinksldjump" highlightClick="1"/>
          </p:cNvPr>
          <p:cNvPicPr>
            <a:picLocks noChangeAspect="1" noChangeArrowheads="1"/>
          </p:cNvPicPr>
          <p:nvPr/>
        </p:nvPicPr>
        <p:blipFill>
          <a:blip r:embed="rId12" cstate="print"/>
          <a:srcRect/>
          <a:stretch>
            <a:fillRect/>
          </a:stretch>
        </p:blipFill>
        <p:spPr bwMode="auto">
          <a:xfrm>
            <a:off x="7723188" y="6470650"/>
            <a:ext cx="347662" cy="342900"/>
          </a:xfrm>
          <a:prstGeom prst="rect">
            <a:avLst/>
          </a:prstGeom>
          <a:noFill/>
          <a:ln w="9525">
            <a:noFill/>
            <a:miter lim="800000"/>
            <a:headEnd/>
            <a:tailEnd/>
          </a:ln>
        </p:spPr>
      </p:pic>
      <p:pic>
        <p:nvPicPr>
          <p:cNvPr id="6158" name="Picture 58" descr="help">
            <a:hlinkClick r:id="rId13" action="ppaction://program" highlightClick="1"/>
          </p:cNvPr>
          <p:cNvPicPr>
            <a:picLocks noChangeAspect="1" noChangeArrowheads="1"/>
          </p:cNvPicPr>
          <p:nvPr/>
        </p:nvPicPr>
        <p:blipFill>
          <a:blip r:embed="rId14" cstate="print"/>
          <a:srcRect/>
          <a:stretch>
            <a:fillRect/>
          </a:stretch>
        </p:blipFill>
        <p:spPr bwMode="auto">
          <a:xfrm>
            <a:off x="6927850" y="6470650"/>
            <a:ext cx="347663" cy="342900"/>
          </a:xfrm>
          <a:prstGeom prst="rect">
            <a:avLst/>
          </a:prstGeom>
          <a:noFill/>
          <a:ln w="9525">
            <a:noFill/>
            <a:miter lim="800000"/>
            <a:headEnd/>
            <a:tailEnd/>
          </a:ln>
        </p:spPr>
      </p:pic>
      <p:pic>
        <p:nvPicPr>
          <p:cNvPr id="47163" name="Picture 59" descr="stop sign 3"/>
          <p:cNvPicPr>
            <a:picLocks noChangeAspect="1" noChangeArrowheads="1"/>
          </p:cNvPicPr>
          <p:nvPr/>
        </p:nvPicPr>
        <p:blipFill>
          <a:blip r:embed="rId15" cstate="print"/>
          <a:srcRect/>
          <a:stretch>
            <a:fillRect/>
          </a:stretch>
        </p:blipFill>
        <p:spPr bwMode="invGray">
          <a:xfrm>
            <a:off x="7524750" y="5876925"/>
            <a:ext cx="1252538" cy="485775"/>
          </a:xfrm>
          <a:prstGeom prst="rect">
            <a:avLst/>
          </a:prstGeom>
          <a:noFill/>
          <a:ln w="9525">
            <a:noFill/>
            <a:miter lim="800000"/>
            <a:headEnd/>
            <a:tailEnd/>
          </a:ln>
        </p:spPr>
      </p:pic>
      <p:pic>
        <p:nvPicPr>
          <p:cNvPr id="6160" name="Picture 61" descr="5-min">
            <a:hlinkClick r:id="" action="ppaction://customshow?id=1&amp;return=true" highlightClick="1"/>
          </p:cNvPr>
          <p:cNvPicPr>
            <a:picLocks noChangeAspect="1" noChangeArrowheads="1"/>
          </p:cNvPicPr>
          <p:nvPr/>
        </p:nvPicPr>
        <p:blipFill>
          <a:blip r:embed="rId16" cstate="print"/>
          <a:srcRect/>
          <a:stretch>
            <a:fillRect/>
          </a:stretch>
        </p:blipFill>
        <p:spPr bwMode="auto">
          <a:xfrm>
            <a:off x="2524125" y="6465888"/>
            <a:ext cx="1663700" cy="3476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7134"/>
                                        </p:tgtEl>
                                        <p:attrNameLst>
                                          <p:attrName>style.visibility</p:attrName>
                                        </p:attrNameLst>
                                      </p:cBhvr>
                                      <p:to>
                                        <p:strVal val="visible"/>
                                      </p:to>
                                    </p:set>
                                    <p:animEffect transition="in" filter="box(out)">
                                      <p:cBhvr>
                                        <p:cTn id="7" dur="500"/>
                                        <p:tgtEl>
                                          <p:spTgt spid="471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137"/>
                                        </p:tgtEl>
                                        <p:attrNameLst>
                                          <p:attrName>style.visibility</p:attrName>
                                        </p:attrNameLst>
                                      </p:cBhvr>
                                      <p:to>
                                        <p:strVal val="visible"/>
                                      </p:to>
                                    </p:set>
                                    <p:animEffect transition="in" filter="wipe(left)">
                                      <p:cBhvr>
                                        <p:cTn id="16" dur="500"/>
                                        <p:tgtEl>
                                          <p:spTgt spid="471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7148"/>
                                        </p:tgtEl>
                                        <p:attrNameLst>
                                          <p:attrName>style.visibility</p:attrName>
                                        </p:attrNameLst>
                                      </p:cBhvr>
                                      <p:to>
                                        <p:strVal val="visible"/>
                                      </p:to>
                                    </p:set>
                                    <p:animEffect transition="in" filter="wipe(left)">
                                      <p:cBhvr>
                                        <p:cTn id="25" dur="500"/>
                                        <p:tgtEl>
                                          <p:spTgt spid="47148"/>
                                        </p:tgtEl>
                                      </p:cBhvr>
                                    </p:animEffect>
                                  </p:childTnLst>
                                </p:cTn>
                              </p:par>
                            </p:childTnLst>
                          </p:cTn>
                        </p:par>
                        <p:par>
                          <p:cTn id="26" fill="hold">
                            <p:stCondLst>
                              <p:cond delay="1000"/>
                            </p:stCondLst>
                            <p:childTnLst>
                              <p:par>
                                <p:cTn id="27" presetID="4" presetClass="entr" presetSubtype="32" fill="hold" nodeType="afterEffect">
                                  <p:stCondLst>
                                    <p:cond delay="0"/>
                                  </p:stCondLst>
                                  <p:childTnLst>
                                    <p:set>
                                      <p:cBhvr>
                                        <p:cTn id="28" dur="1" fill="hold">
                                          <p:stCondLst>
                                            <p:cond delay="0"/>
                                          </p:stCondLst>
                                        </p:cTn>
                                        <p:tgtEl>
                                          <p:spTgt spid="47163"/>
                                        </p:tgtEl>
                                        <p:attrNameLst>
                                          <p:attrName>style.visibility</p:attrName>
                                        </p:attrNameLst>
                                      </p:cBhvr>
                                      <p:to>
                                        <p:strVal val="visible"/>
                                      </p:to>
                                    </p:set>
                                    <p:animEffect transition="in" filter="box(out)">
                                      <p:cBhvr>
                                        <p:cTn id="29" dur="500"/>
                                        <p:tgtEl>
                                          <p:spTgt spid="47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620713" y="1285875"/>
            <a:ext cx="7839075" cy="473075"/>
            <a:chOff x="391" y="810"/>
            <a:chExt cx="4938" cy="298"/>
          </a:xfrm>
        </p:grpSpPr>
        <p:sp>
          <p:nvSpPr>
            <p:cNvPr id="7195" name="Text Box 25"/>
            <p:cNvSpPr txBox="1">
              <a:spLocks noChangeArrowheads="1"/>
            </p:cNvSpPr>
            <p:nvPr/>
          </p:nvSpPr>
          <p:spPr bwMode="black">
            <a:xfrm>
              <a:off x="391" y="810"/>
              <a:ext cx="4938" cy="298"/>
            </a:xfrm>
            <a:prstGeom prst="rect">
              <a:avLst/>
            </a:prstGeom>
            <a:noFill/>
            <a:ln w="9525">
              <a:noFill/>
              <a:miter lim="800000"/>
              <a:headEnd/>
              <a:tailEnd/>
            </a:ln>
          </p:spPr>
          <p:txBody>
            <a:bodyPr/>
            <a:lstStyle/>
            <a:p>
              <a:pPr>
                <a:spcBef>
                  <a:spcPct val="20000"/>
                </a:spcBef>
                <a:tabLst>
                  <a:tab pos="2514600" algn="l"/>
                </a:tabLst>
              </a:pPr>
              <a:r>
                <a:rPr lang="en-US" b="1">
                  <a:solidFill>
                    <a:srgbClr val="FFEB55"/>
                  </a:solidFill>
                </a:rPr>
                <a:t>Solve	. Then check your solution.</a:t>
              </a:r>
            </a:p>
          </p:txBody>
        </p:sp>
        <p:pic>
          <p:nvPicPr>
            <p:cNvPr id="7196" name="Picture 57" descr="3-2-08"/>
            <p:cNvPicPr>
              <a:picLocks noChangeAspect="1" noChangeArrowheads="1"/>
            </p:cNvPicPr>
            <p:nvPr/>
          </p:nvPicPr>
          <p:blipFill>
            <a:blip r:embed="rId2" cstate="print"/>
            <a:srcRect/>
            <a:stretch>
              <a:fillRect/>
            </a:stretch>
          </p:blipFill>
          <p:spPr bwMode="black">
            <a:xfrm>
              <a:off x="1048" y="827"/>
              <a:ext cx="967" cy="178"/>
            </a:xfrm>
            <a:prstGeom prst="rect">
              <a:avLst/>
            </a:prstGeom>
            <a:noFill/>
            <a:ln w="9525">
              <a:noFill/>
              <a:miter lim="800000"/>
              <a:headEnd/>
              <a:tailEnd/>
            </a:ln>
          </p:spPr>
        </p:pic>
      </p:grpSp>
      <p:sp>
        <p:nvSpPr>
          <p:cNvPr id="7171"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2-2a</a:t>
            </a:r>
          </a:p>
        </p:txBody>
      </p:sp>
      <p:sp>
        <p:nvSpPr>
          <p:cNvPr id="717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173"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a:ln w="9525">
            <a:noFill/>
            <a:miter lim="800000"/>
            <a:headEnd/>
            <a:tailEnd/>
          </a:ln>
        </p:spPr>
      </p:pic>
      <p:pic>
        <p:nvPicPr>
          <p:cNvPr id="7174"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a:ln w="9525">
            <a:noFill/>
            <a:miter lim="800000"/>
            <a:headEnd/>
            <a:tailEnd/>
          </a:ln>
        </p:spPr>
      </p:pic>
      <p:pic>
        <p:nvPicPr>
          <p:cNvPr id="7175"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a:ln w="9525">
            <a:noFill/>
            <a:miter lim="800000"/>
            <a:headEnd/>
            <a:tailEnd/>
          </a:ln>
        </p:spPr>
      </p:pic>
      <p:pic>
        <p:nvPicPr>
          <p:cNvPr id="7176"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a:ln w="9525">
            <a:noFill/>
            <a:miter lim="800000"/>
            <a:headEnd/>
            <a:tailEnd/>
          </a:ln>
        </p:spPr>
      </p:pic>
      <p:pic>
        <p:nvPicPr>
          <p:cNvPr id="7177" name="Picture 11" descr="3-2"/>
          <p:cNvPicPr>
            <a:picLocks noChangeAspect="1" noChangeArrowheads="1"/>
          </p:cNvPicPr>
          <p:nvPr/>
        </p:nvPicPr>
        <p:blipFill>
          <a:blip r:embed="rId9" cstate="print"/>
          <a:srcRect/>
          <a:stretch>
            <a:fillRect/>
          </a:stretch>
        </p:blipFill>
        <p:spPr bwMode="hidden">
          <a:xfrm>
            <a:off x="7212013" y="100013"/>
            <a:ext cx="1695450" cy="276225"/>
          </a:xfrm>
          <a:prstGeom prst="rect">
            <a:avLst/>
          </a:prstGeom>
          <a:noFill/>
          <a:ln w="9525">
            <a:noFill/>
            <a:miter lim="800000"/>
            <a:headEnd/>
            <a:tailEnd/>
          </a:ln>
        </p:spPr>
      </p:pic>
      <p:pic>
        <p:nvPicPr>
          <p:cNvPr id="48151" name="Picture 23" descr="example 2"/>
          <p:cNvPicPr>
            <a:picLocks noChangeAspect="1" noChangeArrowheads="1"/>
          </p:cNvPicPr>
          <p:nvPr/>
        </p:nvPicPr>
        <p:blipFill>
          <a:blip r:embed="rId10" cstate="print"/>
          <a:srcRect/>
          <a:stretch>
            <a:fillRect/>
          </a:stretch>
        </p:blipFill>
        <p:spPr bwMode="auto">
          <a:xfrm>
            <a:off x="630238" y="739775"/>
            <a:ext cx="1938337" cy="476250"/>
          </a:xfrm>
          <a:prstGeom prst="rect">
            <a:avLst/>
          </a:prstGeom>
          <a:noFill/>
          <a:ln w="9525">
            <a:noFill/>
            <a:miter lim="800000"/>
            <a:headEnd/>
            <a:tailEnd/>
          </a:ln>
        </p:spPr>
      </p:pic>
      <p:sp>
        <p:nvSpPr>
          <p:cNvPr id="48167" name="Text Box 39"/>
          <p:cNvSpPr txBox="1">
            <a:spLocks noChangeArrowheads="1"/>
          </p:cNvSpPr>
          <p:nvPr/>
        </p:nvSpPr>
        <p:spPr bwMode="auto">
          <a:xfrm>
            <a:off x="620713" y="4527550"/>
            <a:ext cx="7670800" cy="527050"/>
          </a:xfrm>
          <a:prstGeom prst="rect">
            <a:avLst/>
          </a:prstGeom>
          <a:noFill/>
          <a:ln w="9525">
            <a:noFill/>
            <a:miter lim="800000"/>
            <a:headEnd/>
            <a:tailEnd/>
          </a:ln>
        </p:spPr>
        <p:txBody>
          <a:bodyPr/>
          <a:lstStyle/>
          <a:p>
            <a:pPr>
              <a:lnSpc>
                <a:spcPct val="80000"/>
              </a:lnSpc>
              <a:spcBef>
                <a:spcPct val="20000"/>
              </a:spcBef>
            </a:pPr>
            <a:r>
              <a:rPr lang="en-US">
                <a:solidFill>
                  <a:srgbClr val="FFFFFF"/>
                </a:solidFill>
              </a:rPr>
              <a:t>To</a:t>
            </a:r>
            <a:r>
              <a:rPr lang="en-US"/>
              <a:t> check that </a:t>
            </a:r>
            <a:r>
              <a:rPr lang="en-US" sz="2800">
                <a:latin typeface="Times New Roman" pitchFamily="18" charset="0"/>
              </a:rPr>
              <a:t>29</a:t>
            </a:r>
            <a:r>
              <a:rPr lang="en-US"/>
              <a:t> is the solution, substitute </a:t>
            </a:r>
            <a:r>
              <a:rPr lang="en-US" sz="2800">
                <a:latin typeface="Times New Roman" pitchFamily="18" charset="0"/>
              </a:rPr>
              <a:t>29</a:t>
            </a:r>
            <a:r>
              <a:rPr lang="en-US"/>
              <a:t> for </a:t>
            </a:r>
            <a:r>
              <a:rPr lang="en-US" sz="2800" i="1">
                <a:latin typeface="Times New Roman" pitchFamily="18" charset="0"/>
              </a:rPr>
              <a:t>k</a:t>
            </a:r>
            <a:r>
              <a:rPr lang="en-US"/>
              <a:t> in the original equation.</a:t>
            </a:r>
          </a:p>
        </p:txBody>
      </p:sp>
      <p:grpSp>
        <p:nvGrpSpPr>
          <p:cNvPr id="3" name="Group 68"/>
          <p:cNvGrpSpPr>
            <a:grpSpLocks/>
          </p:cNvGrpSpPr>
          <p:nvPr/>
        </p:nvGrpSpPr>
        <p:grpSpPr bwMode="auto">
          <a:xfrm>
            <a:off x="1819275" y="1985963"/>
            <a:ext cx="5792788" cy="527050"/>
            <a:chOff x="1146" y="1251"/>
            <a:chExt cx="3649" cy="332"/>
          </a:xfrm>
        </p:grpSpPr>
        <p:pic>
          <p:nvPicPr>
            <p:cNvPr id="7193" name="Picture 52" descr="3-2-08"/>
            <p:cNvPicPr>
              <a:picLocks noChangeAspect="1" noChangeArrowheads="1"/>
            </p:cNvPicPr>
            <p:nvPr/>
          </p:nvPicPr>
          <p:blipFill>
            <a:blip r:embed="rId11" cstate="print"/>
            <a:srcRect/>
            <a:stretch>
              <a:fillRect/>
            </a:stretch>
          </p:blipFill>
          <p:spPr bwMode="black">
            <a:xfrm>
              <a:off x="1146" y="1283"/>
              <a:ext cx="978" cy="180"/>
            </a:xfrm>
            <a:prstGeom prst="rect">
              <a:avLst/>
            </a:prstGeom>
            <a:noFill/>
            <a:ln w="9525">
              <a:noFill/>
              <a:miter lim="800000"/>
              <a:headEnd/>
              <a:tailEnd/>
            </a:ln>
          </p:spPr>
        </p:pic>
        <p:sp>
          <p:nvSpPr>
            <p:cNvPr id="7194" name="Text Box 28"/>
            <p:cNvSpPr txBox="1">
              <a:spLocks noChangeArrowheads="1"/>
            </p:cNvSpPr>
            <p:nvPr/>
          </p:nvSpPr>
          <p:spPr bwMode="black">
            <a:xfrm>
              <a:off x="3121" y="1251"/>
              <a:ext cx="1674" cy="332"/>
            </a:xfrm>
            <a:prstGeom prst="rect">
              <a:avLst/>
            </a:prstGeom>
            <a:noFill/>
            <a:ln w="9525">
              <a:noFill/>
              <a:miter lim="800000"/>
              <a:headEnd/>
              <a:tailEnd/>
            </a:ln>
          </p:spPr>
          <p:txBody>
            <a:bodyPr/>
            <a:lstStyle/>
            <a:p>
              <a:pPr>
                <a:spcBef>
                  <a:spcPct val="20000"/>
                </a:spcBef>
              </a:pPr>
              <a:r>
                <a:rPr lang="en-US">
                  <a:solidFill>
                    <a:srgbClr val="FFFFFF"/>
                  </a:solidFill>
                </a:rPr>
                <a:t>Original equation</a:t>
              </a:r>
            </a:p>
          </p:txBody>
        </p:sp>
      </p:grpSp>
      <p:grpSp>
        <p:nvGrpSpPr>
          <p:cNvPr id="4" name="Group 66"/>
          <p:cNvGrpSpPr>
            <a:grpSpLocks/>
          </p:cNvGrpSpPr>
          <p:nvPr/>
        </p:nvGrpSpPr>
        <p:grpSpPr bwMode="auto">
          <a:xfrm>
            <a:off x="1090613" y="3495675"/>
            <a:ext cx="6731000" cy="803275"/>
            <a:chOff x="687" y="2202"/>
            <a:chExt cx="4240" cy="506"/>
          </a:xfrm>
        </p:grpSpPr>
        <p:pic>
          <p:nvPicPr>
            <p:cNvPr id="7188" name="Picture 54" descr="3-2-10"/>
            <p:cNvPicPr>
              <a:picLocks noChangeAspect="1" noChangeArrowheads="1"/>
            </p:cNvPicPr>
            <p:nvPr/>
          </p:nvPicPr>
          <p:blipFill>
            <a:blip r:embed="rId12" cstate="print"/>
            <a:srcRect/>
            <a:stretch>
              <a:fillRect/>
            </a:stretch>
          </p:blipFill>
          <p:spPr bwMode="black">
            <a:xfrm>
              <a:off x="1566" y="2233"/>
              <a:ext cx="570" cy="180"/>
            </a:xfrm>
            <a:prstGeom prst="rect">
              <a:avLst/>
            </a:prstGeom>
            <a:noFill/>
            <a:ln w="9525">
              <a:noFill/>
              <a:miter lim="800000"/>
              <a:headEnd/>
              <a:tailEnd/>
            </a:ln>
          </p:spPr>
        </p:pic>
        <p:pic>
          <p:nvPicPr>
            <p:cNvPr id="7189" name="Picture 55" descr="3-2-11"/>
            <p:cNvPicPr>
              <a:picLocks noChangeAspect="1" noChangeArrowheads="1"/>
            </p:cNvPicPr>
            <p:nvPr/>
          </p:nvPicPr>
          <p:blipFill>
            <a:blip r:embed="rId13" cstate="print"/>
            <a:srcRect/>
            <a:stretch>
              <a:fillRect/>
            </a:stretch>
          </p:blipFill>
          <p:spPr bwMode="black">
            <a:xfrm>
              <a:off x="3163" y="2226"/>
              <a:ext cx="1248" cy="228"/>
            </a:xfrm>
            <a:prstGeom prst="rect">
              <a:avLst/>
            </a:prstGeom>
            <a:noFill/>
            <a:ln w="9525">
              <a:noFill/>
              <a:miter lim="800000"/>
              <a:headEnd/>
              <a:tailEnd/>
            </a:ln>
          </p:spPr>
        </p:pic>
        <p:pic>
          <p:nvPicPr>
            <p:cNvPr id="7190" name="Picture 56" descr="3-2-12"/>
            <p:cNvPicPr>
              <a:picLocks noChangeAspect="1" noChangeArrowheads="1"/>
            </p:cNvPicPr>
            <p:nvPr/>
          </p:nvPicPr>
          <p:blipFill>
            <a:blip r:embed="rId14" cstate="print"/>
            <a:srcRect/>
            <a:stretch>
              <a:fillRect/>
            </a:stretch>
          </p:blipFill>
          <p:spPr bwMode="black">
            <a:xfrm>
              <a:off x="3163" y="2480"/>
              <a:ext cx="1368" cy="228"/>
            </a:xfrm>
            <a:prstGeom prst="rect">
              <a:avLst/>
            </a:prstGeom>
            <a:noFill/>
            <a:ln w="9525">
              <a:noFill/>
              <a:miter lim="800000"/>
              <a:headEnd/>
              <a:tailEnd/>
            </a:ln>
          </p:spPr>
        </p:pic>
        <p:sp>
          <p:nvSpPr>
            <p:cNvPr id="7191" name="Text Box 34"/>
            <p:cNvSpPr txBox="1">
              <a:spLocks noChangeArrowheads="1"/>
            </p:cNvSpPr>
            <p:nvPr/>
          </p:nvSpPr>
          <p:spPr bwMode="black">
            <a:xfrm>
              <a:off x="687" y="2208"/>
              <a:ext cx="1050" cy="314"/>
            </a:xfrm>
            <a:prstGeom prst="rect">
              <a:avLst/>
            </a:prstGeom>
            <a:noFill/>
            <a:ln w="9525">
              <a:noFill/>
              <a:miter lim="800000"/>
              <a:headEnd/>
              <a:tailEnd/>
            </a:ln>
          </p:spPr>
          <p:txBody>
            <a:bodyPr/>
            <a:lstStyle/>
            <a:p>
              <a:pPr>
                <a:spcBef>
                  <a:spcPct val="20000"/>
                </a:spcBef>
              </a:pPr>
              <a:r>
                <a:rPr lang="en-US" b="1">
                  <a:solidFill>
                    <a:srgbClr val="FFEB55"/>
                  </a:solidFill>
                </a:rPr>
                <a:t>Answer:</a:t>
              </a:r>
            </a:p>
          </p:txBody>
        </p:sp>
        <p:sp>
          <p:nvSpPr>
            <p:cNvPr id="7192" name="Text Box 38"/>
            <p:cNvSpPr txBox="1">
              <a:spLocks noChangeArrowheads="1"/>
            </p:cNvSpPr>
            <p:nvPr/>
          </p:nvSpPr>
          <p:spPr bwMode="black">
            <a:xfrm>
              <a:off x="4435" y="2202"/>
              <a:ext cx="492" cy="332"/>
            </a:xfrm>
            <a:prstGeom prst="rect">
              <a:avLst/>
            </a:prstGeom>
            <a:noFill/>
            <a:ln w="9525">
              <a:noFill/>
              <a:miter lim="800000"/>
              <a:headEnd/>
              <a:tailEnd/>
            </a:ln>
          </p:spPr>
          <p:txBody>
            <a:bodyPr/>
            <a:lstStyle/>
            <a:p>
              <a:pPr>
                <a:spcBef>
                  <a:spcPct val="20000"/>
                </a:spcBef>
              </a:pPr>
              <a:r>
                <a:rPr lang="en-US">
                  <a:solidFill>
                    <a:srgbClr val="FFFFFF"/>
                  </a:solidFill>
                </a:rPr>
                <a:t>and</a:t>
              </a:r>
            </a:p>
          </p:txBody>
        </p:sp>
      </p:grpSp>
      <p:pic>
        <p:nvPicPr>
          <p:cNvPr id="7182" name="Picture 62" descr="help">
            <a:hlinkClick r:id="rId15" action="ppaction://program" highlightClick="1"/>
          </p:cNvPr>
          <p:cNvPicPr>
            <a:picLocks noChangeAspect="1" noChangeArrowheads="1"/>
          </p:cNvPicPr>
          <p:nvPr/>
        </p:nvPicPr>
        <p:blipFill>
          <a:blip r:embed="rId16" cstate="print"/>
          <a:srcRect/>
          <a:stretch>
            <a:fillRect/>
          </a:stretch>
        </p:blipFill>
        <p:spPr bwMode="auto">
          <a:xfrm>
            <a:off x="6927850" y="6470650"/>
            <a:ext cx="347663" cy="342900"/>
          </a:xfrm>
          <a:prstGeom prst="rect">
            <a:avLst/>
          </a:prstGeom>
          <a:noFill/>
          <a:ln w="9525">
            <a:noFill/>
            <a:miter lim="800000"/>
            <a:headEnd/>
            <a:tailEnd/>
          </a:ln>
        </p:spPr>
      </p:pic>
      <p:pic>
        <p:nvPicPr>
          <p:cNvPr id="48191" name="Picture 63" descr="stop sign 3"/>
          <p:cNvPicPr>
            <a:picLocks noChangeAspect="1" noChangeArrowheads="1"/>
          </p:cNvPicPr>
          <p:nvPr/>
        </p:nvPicPr>
        <p:blipFill>
          <a:blip r:embed="rId17" cstate="print"/>
          <a:srcRect/>
          <a:stretch>
            <a:fillRect/>
          </a:stretch>
        </p:blipFill>
        <p:spPr bwMode="invGray">
          <a:xfrm>
            <a:off x="7524750" y="5876925"/>
            <a:ext cx="1252538" cy="485775"/>
          </a:xfrm>
          <a:prstGeom prst="rect">
            <a:avLst/>
          </a:prstGeom>
          <a:noFill/>
          <a:ln w="9525">
            <a:noFill/>
            <a:miter lim="800000"/>
            <a:headEnd/>
            <a:tailEnd/>
          </a:ln>
        </p:spPr>
      </p:pic>
      <p:pic>
        <p:nvPicPr>
          <p:cNvPr id="7184" name="Picture 65" descr="5-min">
            <a:hlinkClick r:id="" action="ppaction://customshow?id=1&amp;return=true" highlightClick="1"/>
          </p:cNvPr>
          <p:cNvPicPr>
            <a:picLocks noChangeAspect="1" noChangeArrowheads="1"/>
          </p:cNvPicPr>
          <p:nvPr/>
        </p:nvPicPr>
        <p:blipFill>
          <a:blip r:embed="rId18" cstate="print"/>
          <a:srcRect/>
          <a:stretch>
            <a:fillRect/>
          </a:stretch>
        </p:blipFill>
        <p:spPr bwMode="auto">
          <a:xfrm>
            <a:off x="2524125" y="6465888"/>
            <a:ext cx="1663700" cy="347662"/>
          </a:xfrm>
          <a:prstGeom prst="rect">
            <a:avLst/>
          </a:prstGeom>
          <a:noFill/>
          <a:ln w="9525">
            <a:noFill/>
            <a:miter lim="800000"/>
            <a:headEnd/>
            <a:tailEnd/>
          </a:ln>
        </p:spPr>
      </p:pic>
      <p:grpSp>
        <p:nvGrpSpPr>
          <p:cNvPr id="5" name="Group 70"/>
          <p:cNvGrpSpPr>
            <a:grpSpLocks/>
          </p:cNvGrpSpPr>
          <p:nvPr/>
        </p:nvGrpSpPr>
        <p:grpSpPr bwMode="auto">
          <a:xfrm>
            <a:off x="711200" y="2741613"/>
            <a:ext cx="7927975" cy="527050"/>
            <a:chOff x="448" y="1727"/>
            <a:chExt cx="4994" cy="332"/>
          </a:xfrm>
        </p:grpSpPr>
        <p:sp>
          <p:nvSpPr>
            <p:cNvPr id="7186" name="Text Box 32"/>
            <p:cNvSpPr txBox="1">
              <a:spLocks noChangeArrowheads="1"/>
            </p:cNvSpPr>
            <p:nvPr/>
          </p:nvSpPr>
          <p:spPr bwMode="black">
            <a:xfrm>
              <a:off x="3106" y="1727"/>
              <a:ext cx="2336" cy="332"/>
            </a:xfrm>
            <a:prstGeom prst="rect">
              <a:avLst/>
            </a:prstGeom>
            <a:noFill/>
            <a:ln w="9525">
              <a:noFill/>
              <a:miter lim="800000"/>
              <a:headEnd/>
              <a:tailEnd/>
            </a:ln>
          </p:spPr>
          <p:txBody>
            <a:bodyPr/>
            <a:lstStyle/>
            <a:p>
              <a:pPr>
                <a:lnSpc>
                  <a:spcPct val="80000"/>
                </a:lnSpc>
                <a:spcBef>
                  <a:spcPct val="20000"/>
                </a:spcBef>
              </a:pPr>
              <a:r>
                <a:rPr lang="en-US">
                  <a:solidFill>
                    <a:srgbClr val="FFFFFF"/>
                  </a:solidFill>
                </a:rPr>
                <a:t>Ad</a:t>
              </a:r>
              <a:r>
                <a:rPr lang="en-US"/>
                <a:t>d </a:t>
              </a:r>
              <a:r>
                <a:rPr lang="en-US" sz="2800">
                  <a:latin typeface="Times New Roman" pitchFamily="18" charset="0"/>
                </a:rPr>
                <a:t>–63</a:t>
              </a:r>
              <a:r>
                <a:rPr lang="en-US"/>
                <a:t> to each side.</a:t>
              </a:r>
            </a:p>
          </p:txBody>
        </p:sp>
        <p:pic>
          <p:nvPicPr>
            <p:cNvPr id="7187" name="Picture 69" descr="Eqn114"/>
            <p:cNvPicPr>
              <a:picLocks noChangeAspect="1" noChangeArrowheads="1"/>
            </p:cNvPicPr>
            <p:nvPr/>
          </p:nvPicPr>
          <p:blipFill>
            <a:blip r:embed="rId19" cstate="print"/>
            <a:srcRect/>
            <a:stretch>
              <a:fillRect/>
            </a:stretch>
          </p:blipFill>
          <p:spPr bwMode="black">
            <a:xfrm>
              <a:off x="448" y="1761"/>
              <a:ext cx="2375" cy="228"/>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8151"/>
                                        </p:tgtEl>
                                        <p:attrNameLst>
                                          <p:attrName>style.visibility</p:attrName>
                                        </p:attrNameLst>
                                      </p:cBhvr>
                                      <p:to>
                                        <p:strVal val="visible"/>
                                      </p:to>
                                    </p:set>
                                    <p:animEffect transition="in" filter="barn(outVertical)">
                                      <p:cBhvr>
                                        <p:cTn id="7" dur="500"/>
                                        <p:tgtEl>
                                          <p:spTgt spid="481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8167"/>
                                        </p:tgtEl>
                                        <p:attrNameLst>
                                          <p:attrName>style.visibility</p:attrName>
                                        </p:attrNameLst>
                                      </p:cBhvr>
                                      <p:to>
                                        <p:strVal val="visible"/>
                                      </p:to>
                                    </p:set>
                                    <p:animEffect transition="in" filter="wipe(left)">
                                      <p:cBhvr>
                                        <p:cTn id="31" dur="500"/>
                                        <p:tgtEl>
                                          <p:spTgt spid="48167"/>
                                        </p:tgtEl>
                                      </p:cBhvr>
                                    </p:animEffect>
                                  </p:childTnLst>
                                </p:cTn>
                              </p:par>
                            </p:childTnLst>
                          </p:cTn>
                        </p:par>
                        <p:par>
                          <p:cTn id="32" fill="hold">
                            <p:stCondLst>
                              <p:cond delay="500"/>
                            </p:stCondLst>
                            <p:childTnLst>
                              <p:par>
                                <p:cTn id="33" presetID="4" presetClass="entr" presetSubtype="32" fill="hold" nodeType="afterEffect">
                                  <p:stCondLst>
                                    <p:cond delay="0"/>
                                  </p:stCondLst>
                                  <p:childTnLst>
                                    <p:set>
                                      <p:cBhvr>
                                        <p:cTn id="34" dur="1" fill="hold">
                                          <p:stCondLst>
                                            <p:cond delay="0"/>
                                          </p:stCondLst>
                                        </p:cTn>
                                        <p:tgtEl>
                                          <p:spTgt spid="48191"/>
                                        </p:tgtEl>
                                        <p:attrNameLst>
                                          <p:attrName>style.visibility</p:attrName>
                                        </p:attrNameLst>
                                      </p:cBhvr>
                                      <p:to>
                                        <p:strVal val="visible"/>
                                      </p:to>
                                    </p:set>
                                    <p:animEffect transition="in" filter="box(out)">
                                      <p:cBhvr>
                                        <p:cTn id="35" dur="500"/>
                                        <p:tgtEl>
                                          <p:spTgt spid="48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619125" y="1279525"/>
            <a:ext cx="7975600" cy="473075"/>
            <a:chOff x="390" y="806"/>
            <a:chExt cx="5024" cy="298"/>
          </a:xfrm>
        </p:grpSpPr>
        <p:sp>
          <p:nvSpPr>
            <p:cNvPr id="1044" name="Text Box 14"/>
            <p:cNvSpPr txBox="1">
              <a:spLocks noChangeArrowheads="1"/>
            </p:cNvSpPr>
            <p:nvPr/>
          </p:nvSpPr>
          <p:spPr bwMode="black">
            <a:xfrm>
              <a:off x="390" y="806"/>
              <a:ext cx="5024" cy="298"/>
            </a:xfrm>
            <a:prstGeom prst="rect">
              <a:avLst/>
            </a:prstGeom>
            <a:noFill/>
            <a:ln w="9525">
              <a:noFill/>
              <a:miter lim="800000"/>
              <a:headEnd/>
              <a:tailEnd/>
            </a:ln>
          </p:spPr>
          <p:txBody>
            <a:bodyPr/>
            <a:lstStyle/>
            <a:p>
              <a:pPr>
                <a:spcBef>
                  <a:spcPct val="20000"/>
                </a:spcBef>
                <a:tabLst>
                  <a:tab pos="2684463" algn="l"/>
                </a:tabLst>
              </a:pPr>
              <a:r>
                <a:rPr lang="en-US" b="1">
                  <a:solidFill>
                    <a:srgbClr val="FFEB55"/>
                  </a:solidFill>
                </a:rPr>
                <a:t>Solve	. Then check your solution.</a:t>
              </a:r>
            </a:p>
          </p:txBody>
        </p:sp>
        <p:pic>
          <p:nvPicPr>
            <p:cNvPr id="1045" name="Picture 27" descr="3-2-13"/>
            <p:cNvPicPr>
              <a:picLocks noChangeAspect="1" noChangeArrowheads="1"/>
            </p:cNvPicPr>
            <p:nvPr/>
          </p:nvPicPr>
          <p:blipFill>
            <a:blip r:embed="rId3" cstate="print"/>
            <a:srcRect/>
            <a:stretch>
              <a:fillRect/>
            </a:stretch>
          </p:blipFill>
          <p:spPr bwMode="black">
            <a:xfrm>
              <a:off x="1047" y="841"/>
              <a:ext cx="1071" cy="173"/>
            </a:xfrm>
            <a:prstGeom prst="rect">
              <a:avLst/>
            </a:prstGeom>
            <a:noFill/>
            <a:ln w="9525">
              <a:noFill/>
              <a:miter lim="800000"/>
              <a:headEnd/>
              <a:tailEnd/>
            </a:ln>
          </p:spPr>
        </p:pic>
      </p:grpSp>
      <p:sp>
        <p:nvSpPr>
          <p:cNvPr id="1028"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2-2b</a:t>
            </a:r>
          </a:p>
        </p:txBody>
      </p:sp>
      <p:sp>
        <p:nvSpPr>
          <p:cNvPr id="102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030" name="Picture 5"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a:ln w="9525">
            <a:noFill/>
            <a:miter lim="800000"/>
            <a:headEnd/>
            <a:tailEnd/>
          </a:ln>
        </p:spPr>
      </p:pic>
      <p:pic>
        <p:nvPicPr>
          <p:cNvPr id="1031" name="Picture 6"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a:ln w="9525">
            <a:noFill/>
            <a:miter lim="800000"/>
            <a:headEnd/>
            <a:tailEnd/>
          </a:ln>
        </p:spPr>
      </p:pic>
      <p:pic>
        <p:nvPicPr>
          <p:cNvPr id="1032" name="Picture 7"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a:ln w="9525">
            <a:noFill/>
            <a:miter lim="800000"/>
            <a:headEnd/>
            <a:tailEnd/>
          </a:ln>
        </p:spPr>
      </p:pic>
      <p:pic>
        <p:nvPicPr>
          <p:cNvPr id="1033" name="Picture 8"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a:ln w="9525">
            <a:noFill/>
            <a:miter lim="800000"/>
            <a:headEnd/>
            <a:tailEnd/>
          </a:ln>
        </p:spPr>
      </p:pic>
      <p:pic>
        <p:nvPicPr>
          <p:cNvPr id="1034" name="Picture 10" descr="3-2"/>
          <p:cNvPicPr>
            <a:picLocks noChangeAspect="1" noChangeArrowheads="1"/>
          </p:cNvPicPr>
          <p:nvPr/>
        </p:nvPicPr>
        <p:blipFill>
          <a:blip r:embed="rId10" cstate="print"/>
          <a:srcRect/>
          <a:stretch>
            <a:fillRect/>
          </a:stretch>
        </p:blipFill>
        <p:spPr bwMode="hidden">
          <a:xfrm>
            <a:off x="7212013" y="100013"/>
            <a:ext cx="1695450" cy="276225"/>
          </a:xfrm>
          <a:prstGeom prst="rect">
            <a:avLst/>
          </a:prstGeom>
          <a:noFill/>
          <a:ln w="9525">
            <a:noFill/>
            <a:miter lim="800000"/>
            <a:headEnd/>
            <a:tailEnd/>
          </a:ln>
        </p:spPr>
      </p:pic>
      <p:pic>
        <p:nvPicPr>
          <p:cNvPr id="51212" name="Picture 12" descr="your turn"/>
          <p:cNvPicPr>
            <a:picLocks noChangeAspect="1" noChangeArrowheads="1"/>
          </p:cNvPicPr>
          <p:nvPr/>
        </p:nvPicPr>
        <p:blipFill>
          <a:blip r:embed="rId11" cstate="print"/>
          <a:srcRect/>
          <a:stretch>
            <a:fillRect/>
          </a:stretch>
        </p:blipFill>
        <p:spPr bwMode="auto">
          <a:xfrm>
            <a:off x="630238" y="739775"/>
            <a:ext cx="1938337" cy="476250"/>
          </a:xfrm>
          <a:prstGeom prst="rect">
            <a:avLst/>
          </a:prstGeom>
          <a:noFill/>
          <a:ln w="9525">
            <a:noFill/>
            <a:miter lim="800000"/>
            <a:headEnd/>
            <a:tailEnd/>
          </a:ln>
        </p:spPr>
      </p:pic>
      <p:sp>
        <p:nvSpPr>
          <p:cNvPr id="51216" name="Text Box 16"/>
          <p:cNvSpPr txBox="1">
            <a:spLocks noChangeArrowheads="1"/>
          </p:cNvSpPr>
          <p:nvPr/>
        </p:nvSpPr>
        <p:spPr bwMode="black">
          <a:xfrm>
            <a:off x="619125" y="1919288"/>
            <a:ext cx="3338513" cy="498475"/>
          </a:xfrm>
          <a:prstGeom prst="rect">
            <a:avLst/>
          </a:prstGeom>
          <a:noFill/>
          <a:ln w="9525">
            <a:noFill/>
            <a:miter lim="800000"/>
            <a:headEnd/>
            <a:tailEnd/>
          </a:ln>
        </p:spPr>
        <p:txBody>
          <a:bodyPr/>
          <a:lstStyle/>
          <a:p>
            <a:pPr>
              <a:spcBef>
                <a:spcPct val="20000"/>
              </a:spcBef>
            </a:pPr>
            <a:r>
              <a:rPr lang="en-US" b="1">
                <a:solidFill>
                  <a:srgbClr val="FFFF66"/>
                </a:solidFill>
              </a:rPr>
              <a:t>Answer:</a:t>
            </a:r>
            <a:r>
              <a:rPr lang="en-US" b="1">
                <a:solidFill>
                  <a:schemeClr val="hlink"/>
                </a:solidFill>
              </a:rPr>
              <a:t> </a:t>
            </a:r>
            <a:r>
              <a:rPr lang="en-US" sz="2800">
                <a:latin typeface="Times New Roman" pitchFamily="18" charset="0"/>
              </a:rPr>
              <a:t>–61</a:t>
            </a:r>
          </a:p>
        </p:txBody>
      </p:sp>
      <p:grpSp>
        <p:nvGrpSpPr>
          <p:cNvPr id="3" name="Group 30"/>
          <p:cNvGrpSpPr>
            <a:grpSpLocks/>
          </p:cNvGrpSpPr>
          <p:nvPr/>
        </p:nvGrpSpPr>
        <p:grpSpPr bwMode="auto">
          <a:xfrm>
            <a:off x="619125" y="2660650"/>
            <a:ext cx="3330575" cy="498475"/>
            <a:chOff x="390" y="1628"/>
            <a:chExt cx="2098" cy="314"/>
          </a:xfrm>
        </p:grpSpPr>
        <p:pic>
          <p:nvPicPr>
            <p:cNvPr id="1042" name="Picture 28" descr="3-2-49"/>
            <p:cNvPicPr>
              <a:picLocks noChangeAspect="1" noChangeArrowheads="1"/>
            </p:cNvPicPr>
            <p:nvPr/>
          </p:nvPicPr>
          <p:blipFill>
            <a:blip r:embed="rId12" cstate="print"/>
            <a:srcRect/>
            <a:stretch>
              <a:fillRect/>
            </a:stretch>
          </p:blipFill>
          <p:spPr bwMode="black">
            <a:xfrm>
              <a:off x="1156" y="1670"/>
              <a:ext cx="1332" cy="173"/>
            </a:xfrm>
            <a:prstGeom prst="rect">
              <a:avLst/>
            </a:prstGeom>
            <a:noFill/>
            <a:ln w="9525">
              <a:noFill/>
              <a:miter lim="800000"/>
              <a:headEnd/>
              <a:tailEnd/>
            </a:ln>
          </p:spPr>
        </p:pic>
        <p:sp>
          <p:nvSpPr>
            <p:cNvPr id="1043" name="Text Box 19"/>
            <p:cNvSpPr txBox="1">
              <a:spLocks noChangeArrowheads="1"/>
            </p:cNvSpPr>
            <p:nvPr/>
          </p:nvSpPr>
          <p:spPr bwMode="black">
            <a:xfrm>
              <a:off x="390" y="1628"/>
              <a:ext cx="942" cy="314"/>
            </a:xfrm>
            <a:prstGeom prst="rect">
              <a:avLst/>
            </a:prstGeom>
            <a:noFill/>
            <a:ln w="9525">
              <a:noFill/>
              <a:miter lim="800000"/>
              <a:headEnd/>
              <a:tailEnd/>
            </a:ln>
          </p:spPr>
          <p:txBody>
            <a:bodyPr/>
            <a:lstStyle/>
            <a:p>
              <a:pPr>
                <a:spcBef>
                  <a:spcPct val="20000"/>
                </a:spcBef>
              </a:pPr>
              <a:r>
                <a:rPr lang="en-US" b="1">
                  <a:solidFill>
                    <a:srgbClr val="FFEB55"/>
                  </a:solidFill>
                </a:rPr>
                <a:t>Check:</a:t>
              </a:r>
              <a:endParaRPr lang="en-US" sz="2800">
                <a:solidFill>
                  <a:srgbClr val="FFEB55"/>
                </a:solidFill>
                <a:latin typeface="Times New Roman" pitchFamily="18" charset="0"/>
              </a:endParaRPr>
            </a:p>
          </p:txBody>
        </p:sp>
      </p:grpSp>
      <p:pic>
        <p:nvPicPr>
          <p:cNvPr id="51220" name="Picture 20" descr="Check (gr)"/>
          <p:cNvPicPr>
            <a:picLocks noChangeAspect="1" noChangeArrowheads="1"/>
          </p:cNvPicPr>
          <p:nvPr/>
        </p:nvPicPr>
        <p:blipFill>
          <a:blip r:embed="rId13" cstate="print"/>
          <a:srcRect/>
          <a:stretch>
            <a:fillRect/>
          </a:stretch>
        </p:blipFill>
        <p:spPr bwMode="black">
          <a:xfrm>
            <a:off x="4043363" y="2620963"/>
            <a:ext cx="422275" cy="422275"/>
          </a:xfrm>
          <a:prstGeom prst="rect">
            <a:avLst/>
          </a:prstGeom>
          <a:noFill/>
          <a:ln w="9525">
            <a:noFill/>
            <a:miter lim="800000"/>
            <a:headEnd/>
            <a:tailEnd/>
          </a:ln>
        </p:spPr>
      </p:pic>
      <p:graphicFrame>
        <p:nvGraphicFramePr>
          <p:cNvPr id="1026" name="Object 22"/>
          <p:cNvGraphicFramePr>
            <a:graphicFrameLocks noChangeAspect="1"/>
          </p:cNvGraphicFramePr>
          <p:nvPr/>
        </p:nvGraphicFramePr>
        <p:xfrm>
          <a:off x="0" y="0"/>
          <a:ext cx="914400" cy="596900"/>
        </p:xfrm>
        <a:graphic>
          <a:graphicData uri="http://schemas.openxmlformats.org/presentationml/2006/ole">
            <p:oleObj spid="_x0000_s1026" name="Equation" r:id="rId14" imgW="914400" imgH="596880" progId="">
              <p:embed/>
            </p:oleObj>
          </a:graphicData>
        </a:graphic>
      </p:graphicFrame>
      <p:pic>
        <p:nvPicPr>
          <p:cNvPr id="1039" name="Picture 33" descr="help">
            <a:hlinkClick r:id="rId15" action="ppaction://program" highlightClick="1"/>
          </p:cNvPr>
          <p:cNvPicPr>
            <a:picLocks noChangeAspect="1" noChangeArrowheads="1"/>
          </p:cNvPicPr>
          <p:nvPr/>
        </p:nvPicPr>
        <p:blipFill>
          <a:blip r:embed="rId16" cstate="print"/>
          <a:srcRect/>
          <a:stretch>
            <a:fillRect/>
          </a:stretch>
        </p:blipFill>
        <p:spPr bwMode="auto">
          <a:xfrm>
            <a:off x="6927850" y="6470650"/>
            <a:ext cx="347663" cy="342900"/>
          </a:xfrm>
          <a:prstGeom prst="rect">
            <a:avLst/>
          </a:prstGeom>
          <a:noFill/>
          <a:ln w="9525">
            <a:noFill/>
            <a:miter lim="800000"/>
            <a:headEnd/>
            <a:tailEnd/>
          </a:ln>
        </p:spPr>
      </p:pic>
      <p:pic>
        <p:nvPicPr>
          <p:cNvPr id="51234" name="Picture 34" descr="stop sign 3"/>
          <p:cNvPicPr>
            <a:picLocks noChangeAspect="1" noChangeArrowheads="1"/>
          </p:cNvPicPr>
          <p:nvPr/>
        </p:nvPicPr>
        <p:blipFill>
          <a:blip r:embed="rId17" cstate="print"/>
          <a:srcRect/>
          <a:stretch>
            <a:fillRect/>
          </a:stretch>
        </p:blipFill>
        <p:spPr bwMode="invGray">
          <a:xfrm>
            <a:off x="7524750" y="5876925"/>
            <a:ext cx="1252538" cy="485775"/>
          </a:xfrm>
          <a:prstGeom prst="rect">
            <a:avLst/>
          </a:prstGeom>
          <a:noFill/>
          <a:ln w="9525">
            <a:noFill/>
            <a:miter lim="800000"/>
            <a:headEnd/>
            <a:tailEnd/>
          </a:ln>
        </p:spPr>
      </p:pic>
      <p:pic>
        <p:nvPicPr>
          <p:cNvPr id="1041" name="Picture 36" descr="5-min">
            <a:hlinkClick r:id="" action="ppaction://customshow?id=1&amp;return=true" highlightClick="1"/>
          </p:cNvPr>
          <p:cNvPicPr>
            <a:picLocks noChangeAspect="1" noChangeArrowheads="1"/>
          </p:cNvPicPr>
          <p:nvPr/>
        </p:nvPicPr>
        <p:blipFill>
          <a:blip r:embed="rId18" cstate="print"/>
          <a:srcRect/>
          <a:stretch>
            <a:fillRect/>
          </a:stretch>
        </p:blipFill>
        <p:spPr bwMode="auto">
          <a:xfrm>
            <a:off x="2524125" y="6465888"/>
            <a:ext cx="1663700" cy="3476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1212"/>
                                        </p:tgtEl>
                                        <p:attrNameLst>
                                          <p:attrName>style.visibility</p:attrName>
                                        </p:attrNameLst>
                                      </p:cBhvr>
                                      <p:to>
                                        <p:strVal val="visible"/>
                                      </p:to>
                                    </p:set>
                                    <p:animEffect transition="in" filter="box(out)">
                                      <p:cBhvr>
                                        <p:cTn id="7" dur="500"/>
                                        <p:tgtEl>
                                          <p:spTgt spid="512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216"/>
                                        </p:tgtEl>
                                        <p:attrNameLst>
                                          <p:attrName>style.visibility</p:attrName>
                                        </p:attrNameLst>
                                      </p:cBhvr>
                                      <p:to>
                                        <p:strVal val="visible"/>
                                      </p:to>
                                    </p:set>
                                    <p:animEffect transition="in" filter="wipe(left)">
                                      <p:cBhvr>
                                        <p:cTn id="16" dur="500"/>
                                        <p:tgtEl>
                                          <p:spTgt spid="512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1220"/>
                                        </p:tgtEl>
                                        <p:attrNameLst>
                                          <p:attrName>style.visibility</p:attrName>
                                        </p:attrNameLst>
                                      </p:cBhvr>
                                      <p:to>
                                        <p:strVal val="visible"/>
                                      </p:to>
                                    </p:set>
                                    <p:animEffect transition="in" filter="wipe(left)">
                                      <p:cBhvr>
                                        <p:cTn id="25" dur="500"/>
                                        <p:tgtEl>
                                          <p:spTgt spid="51220"/>
                                        </p:tgtEl>
                                      </p:cBhvr>
                                    </p:animEffect>
                                  </p:childTnLst>
                                </p:cTn>
                              </p:par>
                            </p:childTnLst>
                          </p:cTn>
                        </p:par>
                        <p:par>
                          <p:cTn id="26" fill="hold">
                            <p:stCondLst>
                              <p:cond delay="1000"/>
                            </p:stCondLst>
                            <p:childTnLst>
                              <p:par>
                                <p:cTn id="27" presetID="4" presetClass="entr" presetSubtype="32" fill="hold" nodeType="afterEffect">
                                  <p:stCondLst>
                                    <p:cond delay="0"/>
                                  </p:stCondLst>
                                  <p:childTnLst>
                                    <p:set>
                                      <p:cBhvr>
                                        <p:cTn id="28" dur="1" fill="hold">
                                          <p:stCondLst>
                                            <p:cond delay="0"/>
                                          </p:stCondLst>
                                        </p:cTn>
                                        <p:tgtEl>
                                          <p:spTgt spid="51234"/>
                                        </p:tgtEl>
                                        <p:attrNameLst>
                                          <p:attrName>style.visibility</p:attrName>
                                        </p:attrNameLst>
                                      </p:cBhvr>
                                      <p:to>
                                        <p:strVal val="visible"/>
                                      </p:to>
                                    </p:set>
                                    <p:animEffect transition="in" filter="box(out)">
                                      <p:cBhvr>
                                        <p:cTn id="29" dur="500"/>
                                        <p:tgtEl>
                                          <p:spTgt spid="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620713" y="1285875"/>
            <a:ext cx="7839075" cy="473075"/>
            <a:chOff x="391" y="810"/>
            <a:chExt cx="4938" cy="298"/>
          </a:xfrm>
        </p:grpSpPr>
        <p:sp>
          <p:nvSpPr>
            <p:cNvPr id="8219" name="Text Box 18"/>
            <p:cNvSpPr txBox="1">
              <a:spLocks noChangeArrowheads="1"/>
            </p:cNvSpPr>
            <p:nvPr/>
          </p:nvSpPr>
          <p:spPr bwMode="black">
            <a:xfrm>
              <a:off x="391" y="810"/>
              <a:ext cx="4938" cy="298"/>
            </a:xfrm>
            <a:prstGeom prst="rect">
              <a:avLst/>
            </a:prstGeom>
            <a:noFill/>
            <a:ln w="9525">
              <a:noFill/>
              <a:miter lim="800000"/>
              <a:headEnd/>
              <a:tailEnd/>
            </a:ln>
          </p:spPr>
          <p:txBody>
            <a:bodyPr/>
            <a:lstStyle/>
            <a:p>
              <a:pPr>
                <a:spcBef>
                  <a:spcPct val="20000"/>
                </a:spcBef>
                <a:tabLst>
                  <a:tab pos="2686050" algn="l"/>
                </a:tabLst>
              </a:pPr>
              <a:r>
                <a:rPr lang="en-US" b="1">
                  <a:solidFill>
                    <a:srgbClr val="FFEB55"/>
                  </a:solidFill>
                </a:rPr>
                <a:t>Solve	. Then check your solution.</a:t>
              </a:r>
            </a:p>
          </p:txBody>
        </p:sp>
        <p:pic>
          <p:nvPicPr>
            <p:cNvPr id="8220" name="Picture 47" descr="3-2-15a"/>
            <p:cNvPicPr>
              <a:picLocks noChangeAspect="1" noChangeArrowheads="1"/>
            </p:cNvPicPr>
            <p:nvPr/>
          </p:nvPicPr>
          <p:blipFill>
            <a:blip r:embed="rId2" cstate="print"/>
            <a:srcRect/>
            <a:stretch>
              <a:fillRect/>
            </a:stretch>
          </p:blipFill>
          <p:spPr bwMode="black">
            <a:xfrm>
              <a:off x="1052" y="836"/>
              <a:ext cx="1059" cy="173"/>
            </a:xfrm>
            <a:prstGeom prst="rect">
              <a:avLst/>
            </a:prstGeom>
            <a:noFill/>
            <a:ln w="9525">
              <a:noFill/>
              <a:miter lim="800000"/>
              <a:headEnd/>
              <a:tailEnd/>
            </a:ln>
          </p:spPr>
        </p:pic>
      </p:grpSp>
      <p:sp>
        <p:nvSpPr>
          <p:cNvPr id="8195"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2-3a</a:t>
            </a:r>
          </a:p>
        </p:txBody>
      </p:sp>
      <p:sp>
        <p:nvSpPr>
          <p:cNvPr id="819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8197"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a:ln w="9525">
            <a:noFill/>
            <a:miter lim="800000"/>
            <a:headEnd/>
            <a:tailEnd/>
          </a:ln>
        </p:spPr>
      </p:pic>
      <p:pic>
        <p:nvPicPr>
          <p:cNvPr id="8198"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a:ln w="9525">
            <a:noFill/>
            <a:miter lim="800000"/>
            <a:headEnd/>
            <a:tailEnd/>
          </a:ln>
        </p:spPr>
      </p:pic>
      <p:pic>
        <p:nvPicPr>
          <p:cNvPr id="8199"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a:ln w="9525">
            <a:noFill/>
            <a:miter lim="800000"/>
            <a:headEnd/>
            <a:tailEnd/>
          </a:ln>
        </p:spPr>
      </p:pic>
      <p:pic>
        <p:nvPicPr>
          <p:cNvPr id="8200"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a:ln w="9525">
            <a:noFill/>
            <a:miter lim="800000"/>
            <a:headEnd/>
            <a:tailEnd/>
          </a:ln>
        </p:spPr>
      </p:pic>
      <p:pic>
        <p:nvPicPr>
          <p:cNvPr id="8201" name="Picture 10" descr="3-2"/>
          <p:cNvPicPr>
            <a:picLocks noChangeAspect="1" noChangeArrowheads="1"/>
          </p:cNvPicPr>
          <p:nvPr/>
        </p:nvPicPr>
        <p:blipFill>
          <a:blip r:embed="rId9" cstate="print"/>
          <a:srcRect/>
          <a:stretch>
            <a:fillRect/>
          </a:stretch>
        </p:blipFill>
        <p:spPr bwMode="hidden">
          <a:xfrm>
            <a:off x="7212013" y="100013"/>
            <a:ext cx="1695450" cy="276225"/>
          </a:xfrm>
          <a:prstGeom prst="rect">
            <a:avLst/>
          </a:prstGeom>
          <a:noFill/>
          <a:ln w="9525">
            <a:noFill/>
            <a:miter lim="800000"/>
            <a:headEnd/>
            <a:tailEnd/>
          </a:ln>
        </p:spPr>
      </p:pic>
      <p:pic>
        <p:nvPicPr>
          <p:cNvPr id="52236" name="Picture 12" descr="example 3"/>
          <p:cNvPicPr>
            <a:picLocks noChangeAspect="1" noChangeArrowheads="1"/>
          </p:cNvPicPr>
          <p:nvPr/>
        </p:nvPicPr>
        <p:blipFill>
          <a:blip r:embed="rId10" cstate="print"/>
          <a:srcRect/>
          <a:stretch>
            <a:fillRect/>
          </a:stretch>
        </p:blipFill>
        <p:spPr bwMode="auto">
          <a:xfrm>
            <a:off x="630238" y="739775"/>
            <a:ext cx="1938337" cy="476250"/>
          </a:xfrm>
          <a:prstGeom prst="rect">
            <a:avLst/>
          </a:prstGeom>
          <a:noFill/>
          <a:ln w="9525">
            <a:noFill/>
            <a:miter lim="800000"/>
            <a:headEnd/>
            <a:tailEnd/>
          </a:ln>
        </p:spPr>
      </p:pic>
      <p:sp>
        <p:nvSpPr>
          <p:cNvPr id="52240" name="Text Box 16"/>
          <p:cNvSpPr txBox="1">
            <a:spLocks noChangeArrowheads="1"/>
          </p:cNvSpPr>
          <p:nvPr/>
        </p:nvSpPr>
        <p:spPr bwMode="auto">
          <a:xfrm>
            <a:off x="620713" y="4527550"/>
            <a:ext cx="7670800" cy="527050"/>
          </a:xfrm>
          <a:prstGeom prst="rect">
            <a:avLst/>
          </a:prstGeom>
          <a:noFill/>
          <a:ln w="9525">
            <a:noFill/>
            <a:miter lim="800000"/>
            <a:headEnd/>
            <a:tailEnd/>
          </a:ln>
        </p:spPr>
        <p:txBody>
          <a:bodyPr/>
          <a:lstStyle/>
          <a:p>
            <a:pPr>
              <a:lnSpc>
                <a:spcPct val="80000"/>
              </a:lnSpc>
              <a:spcBef>
                <a:spcPct val="20000"/>
              </a:spcBef>
            </a:pPr>
            <a:r>
              <a:rPr lang="en-US">
                <a:solidFill>
                  <a:srgbClr val="FFFFFF"/>
                </a:solidFill>
              </a:rPr>
              <a:t>To check th</a:t>
            </a:r>
            <a:r>
              <a:rPr lang="en-US"/>
              <a:t>at </a:t>
            </a:r>
            <a:r>
              <a:rPr lang="en-US" sz="2800">
                <a:latin typeface="Times New Roman" pitchFamily="18" charset="0"/>
              </a:rPr>
              <a:t>–66</a:t>
            </a:r>
            <a:r>
              <a:rPr lang="en-US"/>
              <a:t> is the solution, substitute </a:t>
            </a:r>
            <a:r>
              <a:rPr lang="en-US" sz="2800">
                <a:latin typeface="Times New Roman" pitchFamily="18" charset="0"/>
              </a:rPr>
              <a:t>–66</a:t>
            </a:r>
            <a:r>
              <a:rPr lang="en-US"/>
              <a:t> for </a:t>
            </a:r>
            <a:r>
              <a:rPr lang="en-US" sz="2800" i="1">
                <a:latin typeface="Times New Roman" pitchFamily="18" charset="0"/>
              </a:rPr>
              <a:t>c</a:t>
            </a:r>
            <a:r>
              <a:rPr lang="en-US"/>
              <a:t> in the original equation.</a:t>
            </a:r>
          </a:p>
        </p:txBody>
      </p:sp>
      <p:grpSp>
        <p:nvGrpSpPr>
          <p:cNvPr id="3" name="Group 62"/>
          <p:cNvGrpSpPr>
            <a:grpSpLocks/>
          </p:cNvGrpSpPr>
          <p:nvPr/>
        </p:nvGrpSpPr>
        <p:grpSpPr bwMode="auto">
          <a:xfrm>
            <a:off x="1536700" y="1995488"/>
            <a:ext cx="5692775" cy="527050"/>
            <a:chOff x="968" y="1257"/>
            <a:chExt cx="3586" cy="332"/>
          </a:xfrm>
        </p:grpSpPr>
        <p:pic>
          <p:nvPicPr>
            <p:cNvPr id="8217" name="Picture 46" descr="3-2-15"/>
            <p:cNvPicPr>
              <a:picLocks noChangeAspect="1" noChangeArrowheads="1"/>
            </p:cNvPicPr>
            <p:nvPr/>
          </p:nvPicPr>
          <p:blipFill>
            <a:blip r:embed="rId11" cstate="print"/>
            <a:srcRect/>
            <a:stretch>
              <a:fillRect/>
            </a:stretch>
          </p:blipFill>
          <p:spPr bwMode="black">
            <a:xfrm>
              <a:off x="968" y="1289"/>
              <a:ext cx="1059" cy="173"/>
            </a:xfrm>
            <a:prstGeom prst="rect">
              <a:avLst/>
            </a:prstGeom>
            <a:noFill/>
            <a:ln w="9525">
              <a:noFill/>
              <a:miter lim="800000"/>
              <a:headEnd/>
              <a:tailEnd/>
            </a:ln>
          </p:spPr>
        </p:pic>
        <p:sp>
          <p:nvSpPr>
            <p:cNvPr id="8218" name="Text Box 21"/>
            <p:cNvSpPr txBox="1">
              <a:spLocks noChangeArrowheads="1"/>
            </p:cNvSpPr>
            <p:nvPr/>
          </p:nvSpPr>
          <p:spPr bwMode="black">
            <a:xfrm>
              <a:off x="2880" y="1257"/>
              <a:ext cx="1674" cy="332"/>
            </a:xfrm>
            <a:prstGeom prst="rect">
              <a:avLst/>
            </a:prstGeom>
            <a:noFill/>
            <a:ln w="9525">
              <a:noFill/>
              <a:miter lim="800000"/>
              <a:headEnd/>
              <a:tailEnd/>
            </a:ln>
          </p:spPr>
          <p:txBody>
            <a:bodyPr/>
            <a:lstStyle/>
            <a:p>
              <a:pPr>
                <a:spcBef>
                  <a:spcPct val="20000"/>
                </a:spcBef>
              </a:pPr>
              <a:r>
                <a:rPr lang="en-US">
                  <a:solidFill>
                    <a:srgbClr val="FFFFFF"/>
                  </a:solidFill>
                </a:rPr>
                <a:t>Original equation</a:t>
              </a:r>
            </a:p>
          </p:txBody>
        </p:sp>
      </p:grpSp>
      <p:grpSp>
        <p:nvGrpSpPr>
          <p:cNvPr id="4" name="Group 60"/>
          <p:cNvGrpSpPr>
            <a:grpSpLocks/>
          </p:cNvGrpSpPr>
          <p:nvPr/>
        </p:nvGrpSpPr>
        <p:grpSpPr bwMode="auto">
          <a:xfrm>
            <a:off x="946150" y="3495675"/>
            <a:ext cx="6365875" cy="708025"/>
            <a:chOff x="596" y="2202"/>
            <a:chExt cx="4010" cy="446"/>
          </a:xfrm>
        </p:grpSpPr>
        <p:pic>
          <p:nvPicPr>
            <p:cNvPr id="8212" name="Picture 49" descr="3-2-17"/>
            <p:cNvPicPr>
              <a:picLocks noChangeAspect="1" noChangeArrowheads="1"/>
            </p:cNvPicPr>
            <p:nvPr/>
          </p:nvPicPr>
          <p:blipFill>
            <a:blip r:embed="rId12" cstate="print"/>
            <a:srcRect/>
            <a:stretch>
              <a:fillRect/>
            </a:stretch>
          </p:blipFill>
          <p:spPr bwMode="black">
            <a:xfrm>
              <a:off x="1489" y="2235"/>
              <a:ext cx="675" cy="173"/>
            </a:xfrm>
            <a:prstGeom prst="rect">
              <a:avLst/>
            </a:prstGeom>
            <a:noFill/>
            <a:ln w="9525">
              <a:noFill/>
              <a:miter lim="800000"/>
              <a:headEnd/>
              <a:tailEnd/>
            </a:ln>
          </p:spPr>
        </p:pic>
        <p:pic>
          <p:nvPicPr>
            <p:cNvPr id="8213" name="Picture 50" descr="3-2-18"/>
            <p:cNvPicPr>
              <a:picLocks noChangeAspect="1" noChangeArrowheads="1"/>
            </p:cNvPicPr>
            <p:nvPr/>
          </p:nvPicPr>
          <p:blipFill>
            <a:blip r:embed="rId13" cstate="print"/>
            <a:srcRect/>
            <a:stretch>
              <a:fillRect/>
            </a:stretch>
          </p:blipFill>
          <p:spPr bwMode="black">
            <a:xfrm>
              <a:off x="2940" y="2235"/>
              <a:ext cx="1158" cy="173"/>
            </a:xfrm>
            <a:prstGeom prst="rect">
              <a:avLst/>
            </a:prstGeom>
            <a:noFill/>
            <a:ln w="9525">
              <a:noFill/>
              <a:miter lim="800000"/>
              <a:headEnd/>
              <a:tailEnd/>
            </a:ln>
          </p:spPr>
        </p:pic>
        <p:pic>
          <p:nvPicPr>
            <p:cNvPr id="8214" name="Picture 51" descr="3-2-19"/>
            <p:cNvPicPr>
              <a:picLocks noChangeAspect="1" noChangeArrowheads="1"/>
            </p:cNvPicPr>
            <p:nvPr/>
          </p:nvPicPr>
          <p:blipFill>
            <a:blip r:embed="rId14" cstate="print"/>
            <a:srcRect/>
            <a:stretch>
              <a:fillRect/>
            </a:stretch>
          </p:blipFill>
          <p:spPr bwMode="black">
            <a:xfrm>
              <a:off x="2940" y="2475"/>
              <a:ext cx="1302" cy="173"/>
            </a:xfrm>
            <a:prstGeom prst="rect">
              <a:avLst/>
            </a:prstGeom>
            <a:noFill/>
            <a:ln w="9525">
              <a:noFill/>
              <a:miter lim="800000"/>
              <a:headEnd/>
              <a:tailEnd/>
            </a:ln>
          </p:spPr>
        </p:pic>
        <p:sp>
          <p:nvSpPr>
            <p:cNvPr id="8215" name="Text Box 26"/>
            <p:cNvSpPr txBox="1">
              <a:spLocks noChangeArrowheads="1"/>
            </p:cNvSpPr>
            <p:nvPr/>
          </p:nvSpPr>
          <p:spPr bwMode="black">
            <a:xfrm>
              <a:off x="596" y="2208"/>
              <a:ext cx="1050" cy="314"/>
            </a:xfrm>
            <a:prstGeom prst="rect">
              <a:avLst/>
            </a:prstGeom>
            <a:noFill/>
            <a:ln w="9525">
              <a:noFill/>
              <a:miter lim="800000"/>
              <a:headEnd/>
              <a:tailEnd/>
            </a:ln>
          </p:spPr>
          <p:txBody>
            <a:bodyPr/>
            <a:lstStyle/>
            <a:p>
              <a:pPr>
                <a:spcBef>
                  <a:spcPct val="20000"/>
                </a:spcBef>
              </a:pPr>
              <a:r>
                <a:rPr lang="en-US" b="1">
                  <a:solidFill>
                    <a:srgbClr val="FFEB55"/>
                  </a:solidFill>
                </a:rPr>
                <a:t>Answer:</a:t>
              </a:r>
            </a:p>
          </p:txBody>
        </p:sp>
        <p:sp>
          <p:nvSpPr>
            <p:cNvPr id="8216" name="Text Box 27"/>
            <p:cNvSpPr txBox="1">
              <a:spLocks noChangeArrowheads="1"/>
            </p:cNvSpPr>
            <p:nvPr/>
          </p:nvSpPr>
          <p:spPr bwMode="black">
            <a:xfrm>
              <a:off x="4114" y="2202"/>
              <a:ext cx="492" cy="332"/>
            </a:xfrm>
            <a:prstGeom prst="rect">
              <a:avLst/>
            </a:prstGeom>
            <a:noFill/>
            <a:ln w="9525">
              <a:noFill/>
              <a:miter lim="800000"/>
              <a:headEnd/>
              <a:tailEnd/>
            </a:ln>
          </p:spPr>
          <p:txBody>
            <a:bodyPr/>
            <a:lstStyle/>
            <a:p>
              <a:pPr>
                <a:spcBef>
                  <a:spcPct val="20000"/>
                </a:spcBef>
              </a:pPr>
              <a:r>
                <a:rPr lang="en-US">
                  <a:solidFill>
                    <a:srgbClr val="FFFFFF"/>
                  </a:solidFill>
                </a:rPr>
                <a:t>and</a:t>
              </a:r>
            </a:p>
          </p:txBody>
        </p:sp>
      </p:grpSp>
      <p:pic>
        <p:nvPicPr>
          <p:cNvPr id="8206" name="Picture 56" descr="help">
            <a:hlinkClick r:id="rId15" action="ppaction://program" highlightClick="1"/>
          </p:cNvPr>
          <p:cNvPicPr>
            <a:picLocks noChangeAspect="1" noChangeArrowheads="1"/>
          </p:cNvPicPr>
          <p:nvPr/>
        </p:nvPicPr>
        <p:blipFill>
          <a:blip r:embed="rId16" cstate="print"/>
          <a:srcRect/>
          <a:stretch>
            <a:fillRect/>
          </a:stretch>
        </p:blipFill>
        <p:spPr bwMode="auto">
          <a:xfrm>
            <a:off x="6927850" y="6470650"/>
            <a:ext cx="347663" cy="342900"/>
          </a:xfrm>
          <a:prstGeom prst="rect">
            <a:avLst/>
          </a:prstGeom>
          <a:noFill/>
          <a:ln w="9525">
            <a:noFill/>
            <a:miter lim="800000"/>
            <a:headEnd/>
            <a:tailEnd/>
          </a:ln>
        </p:spPr>
      </p:pic>
      <p:pic>
        <p:nvPicPr>
          <p:cNvPr id="52281" name="Picture 57" descr="stop sign 3"/>
          <p:cNvPicPr>
            <a:picLocks noChangeAspect="1" noChangeArrowheads="1"/>
          </p:cNvPicPr>
          <p:nvPr/>
        </p:nvPicPr>
        <p:blipFill>
          <a:blip r:embed="rId17" cstate="print"/>
          <a:srcRect/>
          <a:stretch>
            <a:fillRect/>
          </a:stretch>
        </p:blipFill>
        <p:spPr bwMode="invGray">
          <a:xfrm>
            <a:off x="7524750" y="5876925"/>
            <a:ext cx="1252538" cy="485775"/>
          </a:xfrm>
          <a:prstGeom prst="rect">
            <a:avLst/>
          </a:prstGeom>
          <a:noFill/>
          <a:ln w="9525">
            <a:noFill/>
            <a:miter lim="800000"/>
            <a:headEnd/>
            <a:tailEnd/>
          </a:ln>
        </p:spPr>
      </p:pic>
      <p:pic>
        <p:nvPicPr>
          <p:cNvPr id="8208" name="Picture 59" descr="5-min">
            <a:hlinkClick r:id="" action="ppaction://customshow?id=1&amp;return=true" highlightClick="1"/>
          </p:cNvPr>
          <p:cNvPicPr>
            <a:picLocks noChangeAspect="1" noChangeArrowheads="1"/>
          </p:cNvPicPr>
          <p:nvPr/>
        </p:nvPicPr>
        <p:blipFill>
          <a:blip r:embed="rId18" cstate="print"/>
          <a:srcRect/>
          <a:stretch>
            <a:fillRect/>
          </a:stretch>
        </p:blipFill>
        <p:spPr bwMode="auto">
          <a:xfrm>
            <a:off x="2524125" y="6465888"/>
            <a:ext cx="1663700" cy="347662"/>
          </a:xfrm>
          <a:prstGeom prst="rect">
            <a:avLst/>
          </a:prstGeom>
          <a:noFill/>
          <a:ln w="9525">
            <a:noFill/>
            <a:miter lim="800000"/>
            <a:headEnd/>
            <a:tailEnd/>
          </a:ln>
        </p:spPr>
      </p:pic>
      <p:grpSp>
        <p:nvGrpSpPr>
          <p:cNvPr id="5" name="Group 64"/>
          <p:cNvGrpSpPr>
            <a:grpSpLocks/>
          </p:cNvGrpSpPr>
          <p:nvPr/>
        </p:nvGrpSpPr>
        <p:grpSpPr bwMode="auto">
          <a:xfrm>
            <a:off x="731838" y="2741613"/>
            <a:ext cx="8048625" cy="527050"/>
            <a:chOff x="461" y="1727"/>
            <a:chExt cx="5070" cy="332"/>
          </a:xfrm>
        </p:grpSpPr>
        <p:sp>
          <p:nvSpPr>
            <p:cNvPr id="8210" name="Text Box 15"/>
            <p:cNvSpPr txBox="1">
              <a:spLocks noChangeArrowheads="1"/>
            </p:cNvSpPr>
            <p:nvPr/>
          </p:nvSpPr>
          <p:spPr bwMode="black">
            <a:xfrm>
              <a:off x="2880" y="1727"/>
              <a:ext cx="2651" cy="332"/>
            </a:xfrm>
            <a:prstGeom prst="rect">
              <a:avLst/>
            </a:prstGeom>
            <a:noFill/>
            <a:ln w="9525">
              <a:noFill/>
              <a:miter lim="800000"/>
              <a:headEnd/>
              <a:tailEnd/>
            </a:ln>
          </p:spPr>
          <p:txBody>
            <a:bodyPr/>
            <a:lstStyle/>
            <a:p>
              <a:pPr>
                <a:lnSpc>
                  <a:spcPct val="80000"/>
                </a:lnSpc>
                <a:spcBef>
                  <a:spcPct val="20000"/>
                </a:spcBef>
              </a:pPr>
              <a:r>
                <a:rPr lang="en-US">
                  <a:solidFill>
                    <a:srgbClr val="FFFFFF"/>
                  </a:solidFill>
                </a:rPr>
                <a:t>Subtra</a:t>
              </a:r>
              <a:r>
                <a:rPr lang="en-US"/>
                <a:t>ct </a:t>
              </a:r>
              <a:r>
                <a:rPr lang="en-US" sz="2800">
                  <a:latin typeface="Times New Roman" pitchFamily="18" charset="0"/>
                </a:rPr>
                <a:t>102</a:t>
              </a:r>
              <a:r>
                <a:rPr lang="en-US"/>
                <a:t> from each side.</a:t>
              </a:r>
            </a:p>
          </p:txBody>
        </p:sp>
        <p:pic>
          <p:nvPicPr>
            <p:cNvPr id="8211" name="Picture 63" descr="Eqn115"/>
            <p:cNvPicPr>
              <a:picLocks noChangeAspect="1" noChangeArrowheads="1"/>
            </p:cNvPicPr>
            <p:nvPr/>
          </p:nvPicPr>
          <p:blipFill>
            <a:blip r:embed="rId19" cstate="print"/>
            <a:srcRect/>
            <a:stretch>
              <a:fillRect/>
            </a:stretch>
          </p:blipFill>
          <p:spPr bwMode="black">
            <a:xfrm>
              <a:off x="461" y="1767"/>
              <a:ext cx="2081" cy="174"/>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2236"/>
                                        </p:tgtEl>
                                        <p:attrNameLst>
                                          <p:attrName>style.visibility</p:attrName>
                                        </p:attrNameLst>
                                      </p:cBhvr>
                                      <p:to>
                                        <p:strVal val="visible"/>
                                      </p:to>
                                    </p:set>
                                    <p:animEffect transition="in" filter="barn(outVertical)">
                                      <p:cBhvr>
                                        <p:cTn id="7" dur="500"/>
                                        <p:tgtEl>
                                          <p:spTgt spid="522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2240"/>
                                        </p:tgtEl>
                                        <p:attrNameLst>
                                          <p:attrName>style.visibility</p:attrName>
                                        </p:attrNameLst>
                                      </p:cBhvr>
                                      <p:to>
                                        <p:strVal val="visible"/>
                                      </p:to>
                                    </p:set>
                                    <p:animEffect transition="in" filter="wipe(left)">
                                      <p:cBhvr>
                                        <p:cTn id="31" dur="500"/>
                                        <p:tgtEl>
                                          <p:spTgt spid="52240"/>
                                        </p:tgtEl>
                                      </p:cBhvr>
                                    </p:animEffect>
                                  </p:childTnLst>
                                </p:cTn>
                              </p:par>
                            </p:childTnLst>
                          </p:cTn>
                        </p:par>
                        <p:par>
                          <p:cTn id="32" fill="hold">
                            <p:stCondLst>
                              <p:cond delay="500"/>
                            </p:stCondLst>
                            <p:childTnLst>
                              <p:par>
                                <p:cTn id="33" presetID="4" presetClass="entr" presetSubtype="32" fill="hold" nodeType="afterEffect">
                                  <p:stCondLst>
                                    <p:cond delay="0"/>
                                  </p:stCondLst>
                                  <p:childTnLst>
                                    <p:set>
                                      <p:cBhvr>
                                        <p:cTn id="34" dur="1" fill="hold">
                                          <p:stCondLst>
                                            <p:cond delay="0"/>
                                          </p:stCondLst>
                                        </p:cTn>
                                        <p:tgtEl>
                                          <p:spTgt spid="52281"/>
                                        </p:tgtEl>
                                        <p:attrNameLst>
                                          <p:attrName>style.visibility</p:attrName>
                                        </p:attrNameLst>
                                      </p:cBhvr>
                                      <p:to>
                                        <p:strVal val="visible"/>
                                      </p:to>
                                    </p:set>
                                    <p:animEffect transition="in" filter="box(out)">
                                      <p:cBhvr>
                                        <p:cTn id="35" dur="500"/>
                                        <p:tgtEl>
                                          <p:spTgt spid="52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619125" y="1279525"/>
            <a:ext cx="7975600" cy="473075"/>
            <a:chOff x="390" y="806"/>
            <a:chExt cx="5024" cy="298"/>
          </a:xfrm>
        </p:grpSpPr>
        <p:sp>
          <p:nvSpPr>
            <p:cNvPr id="9235" name="Text Box 13"/>
            <p:cNvSpPr txBox="1">
              <a:spLocks noChangeArrowheads="1"/>
            </p:cNvSpPr>
            <p:nvPr/>
          </p:nvSpPr>
          <p:spPr bwMode="black">
            <a:xfrm>
              <a:off x="390" y="806"/>
              <a:ext cx="5024" cy="298"/>
            </a:xfrm>
            <a:prstGeom prst="rect">
              <a:avLst/>
            </a:prstGeom>
            <a:noFill/>
            <a:ln w="9525">
              <a:noFill/>
              <a:miter lim="800000"/>
              <a:headEnd/>
              <a:tailEnd/>
            </a:ln>
          </p:spPr>
          <p:txBody>
            <a:bodyPr/>
            <a:lstStyle/>
            <a:p>
              <a:pPr>
                <a:spcBef>
                  <a:spcPct val="20000"/>
                </a:spcBef>
                <a:tabLst>
                  <a:tab pos="2914650" algn="l"/>
                </a:tabLst>
              </a:pPr>
              <a:r>
                <a:rPr lang="en-US" b="1">
                  <a:solidFill>
                    <a:srgbClr val="FFEB55"/>
                  </a:solidFill>
                </a:rPr>
                <a:t>Solve	. Then check your solution.</a:t>
              </a:r>
            </a:p>
          </p:txBody>
        </p:sp>
        <p:pic>
          <p:nvPicPr>
            <p:cNvPr id="9236" name="Picture 31" descr="3-2-20"/>
            <p:cNvPicPr>
              <a:picLocks noChangeAspect="1" noChangeArrowheads="1"/>
            </p:cNvPicPr>
            <p:nvPr/>
          </p:nvPicPr>
          <p:blipFill>
            <a:blip r:embed="rId2" cstate="print"/>
            <a:srcRect/>
            <a:stretch>
              <a:fillRect/>
            </a:stretch>
          </p:blipFill>
          <p:spPr bwMode="black">
            <a:xfrm>
              <a:off x="1059" y="835"/>
              <a:ext cx="1206" cy="180"/>
            </a:xfrm>
            <a:prstGeom prst="rect">
              <a:avLst/>
            </a:prstGeom>
            <a:noFill/>
            <a:ln w="9525">
              <a:noFill/>
              <a:miter lim="800000"/>
              <a:headEnd/>
              <a:tailEnd/>
            </a:ln>
          </p:spPr>
        </p:pic>
      </p:grpSp>
      <p:sp>
        <p:nvSpPr>
          <p:cNvPr id="9219"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2-3b</a:t>
            </a:r>
          </a:p>
        </p:txBody>
      </p:sp>
      <p:sp>
        <p:nvSpPr>
          <p:cNvPr id="922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9221"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a:ln w="9525">
            <a:noFill/>
            <a:miter lim="800000"/>
            <a:headEnd/>
            <a:tailEnd/>
          </a:ln>
        </p:spPr>
      </p:pic>
      <p:pic>
        <p:nvPicPr>
          <p:cNvPr id="9222"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a:ln w="9525">
            <a:noFill/>
            <a:miter lim="800000"/>
            <a:headEnd/>
            <a:tailEnd/>
          </a:ln>
        </p:spPr>
      </p:pic>
      <p:pic>
        <p:nvPicPr>
          <p:cNvPr id="9223"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a:ln w="9525">
            <a:noFill/>
            <a:miter lim="800000"/>
            <a:headEnd/>
            <a:tailEnd/>
          </a:ln>
        </p:spPr>
      </p:pic>
      <p:pic>
        <p:nvPicPr>
          <p:cNvPr id="9224"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a:ln w="9525">
            <a:noFill/>
            <a:miter lim="800000"/>
            <a:headEnd/>
            <a:tailEnd/>
          </a:ln>
        </p:spPr>
      </p:pic>
      <p:pic>
        <p:nvPicPr>
          <p:cNvPr id="9225" name="Picture 10" descr="3-2"/>
          <p:cNvPicPr>
            <a:picLocks noChangeAspect="1" noChangeArrowheads="1"/>
          </p:cNvPicPr>
          <p:nvPr/>
        </p:nvPicPr>
        <p:blipFill>
          <a:blip r:embed="rId9" cstate="print"/>
          <a:srcRect/>
          <a:stretch>
            <a:fillRect/>
          </a:stretch>
        </p:blipFill>
        <p:spPr bwMode="hidden">
          <a:xfrm>
            <a:off x="7212013" y="100013"/>
            <a:ext cx="1695450" cy="276225"/>
          </a:xfrm>
          <a:prstGeom prst="rect">
            <a:avLst/>
          </a:prstGeom>
          <a:noFill/>
          <a:ln w="9525">
            <a:noFill/>
            <a:miter lim="800000"/>
            <a:headEnd/>
            <a:tailEnd/>
          </a:ln>
        </p:spPr>
      </p:pic>
      <p:pic>
        <p:nvPicPr>
          <p:cNvPr id="53263" name="Picture 15" descr="your turn"/>
          <p:cNvPicPr>
            <a:picLocks noChangeAspect="1" noChangeArrowheads="1"/>
          </p:cNvPicPr>
          <p:nvPr/>
        </p:nvPicPr>
        <p:blipFill>
          <a:blip r:embed="rId10" cstate="print"/>
          <a:srcRect/>
          <a:stretch>
            <a:fillRect/>
          </a:stretch>
        </p:blipFill>
        <p:spPr bwMode="auto">
          <a:xfrm>
            <a:off x="630238" y="739775"/>
            <a:ext cx="1938337" cy="476250"/>
          </a:xfrm>
          <a:prstGeom prst="rect">
            <a:avLst/>
          </a:prstGeom>
          <a:noFill/>
          <a:ln w="9525">
            <a:noFill/>
            <a:miter lim="800000"/>
            <a:headEnd/>
            <a:tailEnd/>
          </a:ln>
        </p:spPr>
      </p:pic>
      <p:sp>
        <p:nvSpPr>
          <p:cNvPr id="53264" name="Text Box 16"/>
          <p:cNvSpPr txBox="1">
            <a:spLocks noChangeArrowheads="1"/>
          </p:cNvSpPr>
          <p:nvPr/>
        </p:nvSpPr>
        <p:spPr bwMode="black">
          <a:xfrm>
            <a:off x="619125" y="1919288"/>
            <a:ext cx="3338513" cy="498475"/>
          </a:xfrm>
          <a:prstGeom prst="rect">
            <a:avLst/>
          </a:prstGeom>
          <a:noFill/>
          <a:ln w="9525">
            <a:noFill/>
            <a:miter lim="800000"/>
            <a:headEnd/>
            <a:tailEnd/>
          </a:ln>
        </p:spPr>
        <p:txBody>
          <a:bodyPr/>
          <a:lstStyle/>
          <a:p>
            <a:pPr>
              <a:spcBef>
                <a:spcPct val="20000"/>
              </a:spcBef>
            </a:pPr>
            <a:r>
              <a:rPr lang="en-US" b="1">
                <a:solidFill>
                  <a:srgbClr val="FFEB55"/>
                </a:solidFill>
              </a:rPr>
              <a:t>Answer:</a:t>
            </a:r>
            <a:r>
              <a:rPr lang="en-US" b="1">
                <a:solidFill>
                  <a:schemeClr val="hlink"/>
                </a:solidFill>
              </a:rPr>
              <a:t> </a:t>
            </a:r>
            <a:r>
              <a:rPr lang="en-US" sz="2800">
                <a:latin typeface="Times New Roman" pitchFamily="18" charset="0"/>
              </a:rPr>
              <a:t>–171</a:t>
            </a:r>
          </a:p>
        </p:txBody>
      </p:sp>
      <p:grpSp>
        <p:nvGrpSpPr>
          <p:cNvPr id="3" name="Group 34"/>
          <p:cNvGrpSpPr>
            <a:grpSpLocks/>
          </p:cNvGrpSpPr>
          <p:nvPr/>
        </p:nvGrpSpPr>
        <p:grpSpPr bwMode="auto">
          <a:xfrm>
            <a:off x="619125" y="2670175"/>
            <a:ext cx="3924300" cy="498475"/>
            <a:chOff x="390" y="1628"/>
            <a:chExt cx="2472" cy="314"/>
          </a:xfrm>
        </p:grpSpPr>
        <p:pic>
          <p:nvPicPr>
            <p:cNvPr id="9233" name="Picture 32" descr="3-2-50"/>
            <p:cNvPicPr>
              <a:picLocks noChangeAspect="1" noChangeArrowheads="1"/>
            </p:cNvPicPr>
            <p:nvPr/>
          </p:nvPicPr>
          <p:blipFill>
            <a:blip r:embed="rId11" cstate="print"/>
            <a:srcRect/>
            <a:stretch>
              <a:fillRect/>
            </a:stretch>
          </p:blipFill>
          <p:spPr bwMode="black">
            <a:xfrm>
              <a:off x="1180" y="1664"/>
              <a:ext cx="1682" cy="228"/>
            </a:xfrm>
            <a:prstGeom prst="rect">
              <a:avLst/>
            </a:prstGeom>
            <a:noFill/>
            <a:ln w="9525">
              <a:noFill/>
              <a:miter lim="800000"/>
              <a:headEnd/>
              <a:tailEnd/>
            </a:ln>
          </p:spPr>
        </p:pic>
        <p:sp>
          <p:nvSpPr>
            <p:cNvPr id="9234" name="Text Box 19"/>
            <p:cNvSpPr txBox="1">
              <a:spLocks noChangeArrowheads="1"/>
            </p:cNvSpPr>
            <p:nvPr/>
          </p:nvSpPr>
          <p:spPr bwMode="black">
            <a:xfrm>
              <a:off x="390" y="1628"/>
              <a:ext cx="942" cy="314"/>
            </a:xfrm>
            <a:prstGeom prst="rect">
              <a:avLst/>
            </a:prstGeom>
            <a:noFill/>
            <a:ln w="9525">
              <a:noFill/>
              <a:miter lim="800000"/>
              <a:headEnd/>
              <a:tailEnd/>
            </a:ln>
          </p:spPr>
          <p:txBody>
            <a:bodyPr/>
            <a:lstStyle/>
            <a:p>
              <a:pPr>
                <a:spcBef>
                  <a:spcPct val="20000"/>
                </a:spcBef>
              </a:pPr>
              <a:r>
                <a:rPr lang="en-US" b="1">
                  <a:solidFill>
                    <a:srgbClr val="FFEB55"/>
                  </a:solidFill>
                </a:rPr>
                <a:t>Check:</a:t>
              </a:r>
              <a:endParaRPr lang="en-US" sz="2800">
                <a:solidFill>
                  <a:srgbClr val="FFEB55"/>
                </a:solidFill>
                <a:latin typeface="Times New Roman" pitchFamily="18" charset="0"/>
              </a:endParaRPr>
            </a:p>
          </p:txBody>
        </p:sp>
      </p:grpSp>
      <p:pic>
        <p:nvPicPr>
          <p:cNvPr id="53277" name="Picture 29" descr="Check (gr)"/>
          <p:cNvPicPr>
            <a:picLocks noChangeAspect="1" noChangeArrowheads="1"/>
          </p:cNvPicPr>
          <p:nvPr/>
        </p:nvPicPr>
        <p:blipFill>
          <a:blip r:embed="rId12" cstate="print"/>
          <a:srcRect/>
          <a:stretch>
            <a:fillRect/>
          </a:stretch>
        </p:blipFill>
        <p:spPr bwMode="black">
          <a:xfrm>
            <a:off x="4649788" y="2630488"/>
            <a:ext cx="422275" cy="422275"/>
          </a:xfrm>
          <a:prstGeom prst="rect">
            <a:avLst/>
          </a:prstGeom>
          <a:noFill/>
          <a:ln w="9525">
            <a:noFill/>
            <a:miter lim="800000"/>
            <a:headEnd/>
            <a:tailEnd/>
          </a:ln>
        </p:spPr>
      </p:pic>
      <p:pic>
        <p:nvPicPr>
          <p:cNvPr id="9230" name="Picture 35" descr="help">
            <a:hlinkClick r:id="rId13" action="ppaction://program" highlightClick="1"/>
          </p:cNvPr>
          <p:cNvPicPr>
            <a:picLocks noChangeAspect="1" noChangeArrowheads="1"/>
          </p:cNvPicPr>
          <p:nvPr/>
        </p:nvPicPr>
        <p:blipFill>
          <a:blip r:embed="rId14" cstate="print"/>
          <a:srcRect/>
          <a:stretch>
            <a:fillRect/>
          </a:stretch>
        </p:blipFill>
        <p:spPr bwMode="auto">
          <a:xfrm>
            <a:off x="6927850" y="6470650"/>
            <a:ext cx="347663" cy="342900"/>
          </a:xfrm>
          <a:prstGeom prst="rect">
            <a:avLst/>
          </a:prstGeom>
          <a:noFill/>
          <a:ln w="9525">
            <a:noFill/>
            <a:miter lim="800000"/>
            <a:headEnd/>
            <a:tailEnd/>
          </a:ln>
        </p:spPr>
      </p:pic>
      <p:pic>
        <p:nvPicPr>
          <p:cNvPr id="53284" name="Picture 36" descr="stop sign 3"/>
          <p:cNvPicPr>
            <a:picLocks noChangeAspect="1" noChangeArrowheads="1"/>
          </p:cNvPicPr>
          <p:nvPr/>
        </p:nvPicPr>
        <p:blipFill>
          <a:blip r:embed="rId15" cstate="print"/>
          <a:srcRect/>
          <a:stretch>
            <a:fillRect/>
          </a:stretch>
        </p:blipFill>
        <p:spPr bwMode="invGray">
          <a:xfrm>
            <a:off x="7524750" y="5876925"/>
            <a:ext cx="1252538" cy="485775"/>
          </a:xfrm>
          <a:prstGeom prst="rect">
            <a:avLst/>
          </a:prstGeom>
          <a:noFill/>
          <a:ln w="9525">
            <a:noFill/>
            <a:miter lim="800000"/>
            <a:headEnd/>
            <a:tailEnd/>
          </a:ln>
        </p:spPr>
      </p:pic>
      <p:pic>
        <p:nvPicPr>
          <p:cNvPr id="9232" name="Picture 38" descr="5-min">
            <a:hlinkClick r:id="" action="ppaction://customshow?id=1&amp;return=true" highlightClick="1"/>
          </p:cNvPr>
          <p:cNvPicPr>
            <a:picLocks noChangeAspect="1" noChangeArrowheads="1"/>
          </p:cNvPicPr>
          <p:nvPr/>
        </p:nvPicPr>
        <p:blipFill>
          <a:blip r:embed="rId16" cstate="print"/>
          <a:srcRect/>
          <a:stretch>
            <a:fillRect/>
          </a:stretch>
        </p:blipFill>
        <p:spPr bwMode="auto">
          <a:xfrm>
            <a:off x="2524125" y="6465888"/>
            <a:ext cx="1663700" cy="3476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3263"/>
                                        </p:tgtEl>
                                        <p:attrNameLst>
                                          <p:attrName>style.visibility</p:attrName>
                                        </p:attrNameLst>
                                      </p:cBhvr>
                                      <p:to>
                                        <p:strVal val="visible"/>
                                      </p:to>
                                    </p:set>
                                    <p:animEffect transition="in" filter="box(out)">
                                      <p:cBhvr>
                                        <p:cTn id="7" dur="500"/>
                                        <p:tgtEl>
                                          <p:spTgt spid="5326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264"/>
                                        </p:tgtEl>
                                        <p:attrNameLst>
                                          <p:attrName>style.visibility</p:attrName>
                                        </p:attrNameLst>
                                      </p:cBhvr>
                                      <p:to>
                                        <p:strVal val="visible"/>
                                      </p:to>
                                    </p:set>
                                    <p:animEffect transition="in" filter="wipe(left)">
                                      <p:cBhvr>
                                        <p:cTn id="16" dur="500"/>
                                        <p:tgtEl>
                                          <p:spTgt spid="532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3277"/>
                                        </p:tgtEl>
                                        <p:attrNameLst>
                                          <p:attrName>style.visibility</p:attrName>
                                        </p:attrNameLst>
                                      </p:cBhvr>
                                      <p:to>
                                        <p:strVal val="visible"/>
                                      </p:to>
                                    </p:set>
                                    <p:animEffect transition="in" filter="wipe(left)">
                                      <p:cBhvr>
                                        <p:cTn id="25" dur="500"/>
                                        <p:tgtEl>
                                          <p:spTgt spid="53277"/>
                                        </p:tgtEl>
                                      </p:cBhvr>
                                    </p:animEffect>
                                  </p:childTnLst>
                                </p:cTn>
                              </p:par>
                            </p:childTnLst>
                          </p:cTn>
                        </p:par>
                        <p:par>
                          <p:cTn id="26" fill="hold">
                            <p:stCondLst>
                              <p:cond delay="1000"/>
                            </p:stCondLst>
                            <p:childTnLst>
                              <p:par>
                                <p:cTn id="27" presetID="4" presetClass="entr" presetSubtype="32" fill="hold" nodeType="afterEffect">
                                  <p:stCondLst>
                                    <p:cond delay="0"/>
                                  </p:stCondLst>
                                  <p:childTnLst>
                                    <p:set>
                                      <p:cBhvr>
                                        <p:cTn id="28" dur="1" fill="hold">
                                          <p:stCondLst>
                                            <p:cond delay="0"/>
                                          </p:stCondLst>
                                        </p:cTn>
                                        <p:tgtEl>
                                          <p:spTgt spid="53284"/>
                                        </p:tgtEl>
                                        <p:attrNameLst>
                                          <p:attrName>style.visibility</p:attrName>
                                        </p:attrNameLst>
                                      </p:cBhvr>
                                      <p:to>
                                        <p:strVal val="visible"/>
                                      </p:to>
                                    </p:set>
                                    <p:animEffect transition="in" filter="box(out)">
                                      <p:cBhvr>
                                        <p:cTn id="29" dur="500"/>
                                        <p:tgtEl>
                                          <p:spTgt spid="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2-4a</a:t>
            </a:r>
          </a:p>
        </p:txBody>
      </p:sp>
      <p:sp>
        <p:nvSpPr>
          <p:cNvPr id="1024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0244"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0245"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0246"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0247"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0248"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pic>
        <p:nvPicPr>
          <p:cNvPr id="54285" name="Picture 13" descr="example 4"/>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grpSp>
        <p:nvGrpSpPr>
          <p:cNvPr id="2" name="Group 71"/>
          <p:cNvGrpSpPr>
            <a:grpSpLocks/>
          </p:cNvGrpSpPr>
          <p:nvPr/>
        </p:nvGrpSpPr>
        <p:grpSpPr bwMode="auto">
          <a:xfrm>
            <a:off x="619125" y="1268413"/>
            <a:ext cx="7975600" cy="804862"/>
            <a:chOff x="390" y="799"/>
            <a:chExt cx="5024" cy="507"/>
          </a:xfrm>
        </p:grpSpPr>
        <p:pic>
          <p:nvPicPr>
            <p:cNvPr id="10270" name="Picture 65" descr="3-2-22a"/>
            <p:cNvPicPr>
              <a:picLocks noChangeAspect="1" noChangeArrowheads="1"/>
            </p:cNvPicPr>
            <p:nvPr/>
          </p:nvPicPr>
          <p:blipFill>
            <a:blip r:embed="rId10" cstate="print"/>
            <a:srcRect/>
            <a:stretch>
              <a:fillRect/>
            </a:stretch>
          </p:blipFill>
          <p:spPr bwMode="black">
            <a:xfrm>
              <a:off x="1060" y="799"/>
              <a:ext cx="855" cy="507"/>
            </a:xfrm>
            <a:prstGeom prst="rect">
              <a:avLst/>
            </a:prstGeom>
            <a:noFill/>
            <a:ln w="9525">
              <a:noFill/>
              <a:miter lim="800000"/>
              <a:headEnd/>
              <a:tailEnd/>
            </a:ln>
          </p:spPr>
        </p:pic>
        <p:sp>
          <p:nvSpPr>
            <p:cNvPr id="10271" name="Text Box 12"/>
            <p:cNvSpPr txBox="1">
              <a:spLocks noChangeArrowheads="1"/>
            </p:cNvSpPr>
            <p:nvPr/>
          </p:nvSpPr>
          <p:spPr bwMode="black">
            <a:xfrm>
              <a:off x="390" y="922"/>
              <a:ext cx="5024" cy="298"/>
            </a:xfrm>
            <a:prstGeom prst="rect">
              <a:avLst/>
            </a:prstGeom>
            <a:noFill/>
            <a:ln w="9525">
              <a:noFill/>
              <a:miter lim="800000"/>
              <a:headEnd/>
              <a:tailEnd/>
            </a:ln>
          </p:spPr>
          <p:txBody>
            <a:bodyPr/>
            <a:lstStyle/>
            <a:p>
              <a:pPr>
                <a:spcBef>
                  <a:spcPct val="20000"/>
                </a:spcBef>
                <a:tabLst>
                  <a:tab pos="2514600" algn="l"/>
                </a:tabLst>
              </a:pPr>
              <a:r>
                <a:rPr lang="en-US" b="1">
                  <a:solidFill>
                    <a:srgbClr val="FFEB55"/>
                  </a:solidFill>
                </a:rPr>
                <a:t>Solve	in two ways.</a:t>
              </a:r>
            </a:p>
          </p:txBody>
        </p:sp>
      </p:grpSp>
      <p:sp>
        <p:nvSpPr>
          <p:cNvPr id="54288" name="Text Box 16"/>
          <p:cNvSpPr txBox="1">
            <a:spLocks noChangeArrowheads="1"/>
          </p:cNvSpPr>
          <p:nvPr/>
        </p:nvSpPr>
        <p:spPr bwMode="auto">
          <a:xfrm>
            <a:off x="619125" y="2162175"/>
            <a:ext cx="7975600" cy="527050"/>
          </a:xfrm>
          <a:prstGeom prst="rect">
            <a:avLst/>
          </a:prstGeom>
          <a:noFill/>
          <a:ln w="9525">
            <a:noFill/>
            <a:miter lim="800000"/>
            <a:headEnd/>
            <a:tailEnd/>
          </a:ln>
        </p:spPr>
        <p:txBody>
          <a:bodyPr/>
          <a:lstStyle/>
          <a:p>
            <a:pPr>
              <a:spcBef>
                <a:spcPct val="20000"/>
              </a:spcBef>
            </a:pPr>
            <a:r>
              <a:rPr lang="en-US" b="1">
                <a:solidFill>
                  <a:schemeClr val="folHlink"/>
                </a:solidFill>
              </a:rPr>
              <a:t>Method 1 </a:t>
            </a:r>
            <a:r>
              <a:rPr lang="en-US">
                <a:solidFill>
                  <a:srgbClr val="FFFFFF"/>
                </a:solidFill>
              </a:rPr>
              <a:t> Use the Subtraction Property of Equality.</a:t>
            </a:r>
          </a:p>
        </p:txBody>
      </p:sp>
      <p:grpSp>
        <p:nvGrpSpPr>
          <p:cNvPr id="3" name="Group 85"/>
          <p:cNvGrpSpPr>
            <a:grpSpLocks/>
          </p:cNvGrpSpPr>
          <p:nvPr/>
        </p:nvGrpSpPr>
        <p:grpSpPr bwMode="auto">
          <a:xfrm>
            <a:off x="1573213" y="2708275"/>
            <a:ext cx="4965700" cy="804863"/>
            <a:chOff x="991" y="1706"/>
            <a:chExt cx="3128" cy="507"/>
          </a:xfrm>
        </p:grpSpPr>
        <p:pic>
          <p:nvPicPr>
            <p:cNvPr id="10268" name="Picture 64" descr="3-2-22"/>
            <p:cNvPicPr>
              <a:picLocks noChangeAspect="1" noChangeArrowheads="1"/>
            </p:cNvPicPr>
            <p:nvPr/>
          </p:nvPicPr>
          <p:blipFill>
            <a:blip r:embed="rId11" cstate="print"/>
            <a:srcRect/>
            <a:stretch>
              <a:fillRect/>
            </a:stretch>
          </p:blipFill>
          <p:spPr bwMode="black">
            <a:xfrm>
              <a:off x="991" y="1706"/>
              <a:ext cx="855" cy="507"/>
            </a:xfrm>
            <a:prstGeom prst="rect">
              <a:avLst/>
            </a:prstGeom>
            <a:noFill/>
            <a:ln w="9525">
              <a:noFill/>
              <a:miter lim="800000"/>
              <a:headEnd/>
              <a:tailEnd/>
            </a:ln>
          </p:spPr>
        </p:pic>
        <p:sp>
          <p:nvSpPr>
            <p:cNvPr id="10269" name="Text Box 26"/>
            <p:cNvSpPr txBox="1">
              <a:spLocks noChangeArrowheads="1"/>
            </p:cNvSpPr>
            <p:nvPr/>
          </p:nvSpPr>
          <p:spPr bwMode="black">
            <a:xfrm>
              <a:off x="2445" y="1859"/>
              <a:ext cx="1674" cy="332"/>
            </a:xfrm>
            <a:prstGeom prst="rect">
              <a:avLst/>
            </a:prstGeom>
            <a:noFill/>
            <a:ln w="9525">
              <a:noFill/>
              <a:miter lim="800000"/>
              <a:headEnd/>
              <a:tailEnd/>
            </a:ln>
          </p:spPr>
          <p:txBody>
            <a:bodyPr/>
            <a:lstStyle/>
            <a:p>
              <a:pPr>
                <a:spcBef>
                  <a:spcPct val="20000"/>
                </a:spcBef>
              </a:pPr>
              <a:r>
                <a:rPr lang="en-US">
                  <a:solidFill>
                    <a:srgbClr val="FFFFFF"/>
                  </a:solidFill>
                </a:rPr>
                <a:t>Original equation</a:t>
              </a:r>
            </a:p>
          </p:txBody>
        </p:sp>
      </p:grpSp>
      <p:pic>
        <p:nvPicPr>
          <p:cNvPr id="10253" name="Picture 75" descr="help">
            <a:hlinkClick r:id="rId12" action="ppaction://program" highlightClick="1"/>
          </p:cNvPr>
          <p:cNvPicPr>
            <a:picLocks noChangeAspect="1" noChangeArrowheads="1"/>
          </p:cNvPicPr>
          <p:nvPr/>
        </p:nvPicPr>
        <p:blipFill>
          <a:blip r:embed="rId13" cstate="print"/>
          <a:srcRect/>
          <a:stretch>
            <a:fillRect/>
          </a:stretch>
        </p:blipFill>
        <p:spPr bwMode="auto">
          <a:xfrm>
            <a:off x="6927850" y="6470650"/>
            <a:ext cx="347663" cy="342900"/>
          </a:xfrm>
          <a:prstGeom prst="rect">
            <a:avLst/>
          </a:prstGeom>
          <a:noFill/>
          <a:ln w="9525">
            <a:noFill/>
            <a:miter lim="800000"/>
            <a:headEnd/>
            <a:tailEnd/>
          </a:ln>
        </p:spPr>
      </p:pic>
      <p:pic>
        <p:nvPicPr>
          <p:cNvPr id="10254" name="Picture 78" descr="5-min">
            <a:hlinkClick r:id="" action="ppaction://customshow?id=1&amp;return=true" highlightClick="1"/>
          </p:cNvPr>
          <p:cNvPicPr>
            <a:picLocks noChangeAspect="1" noChangeArrowheads="1"/>
          </p:cNvPicPr>
          <p:nvPr/>
        </p:nvPicPr>
        <p:blipFill>
          <a:blip r:embed="rId14" cstate="print"/>
          <a:srcRect/>
          <a:stretch>
            <a:fillRect/>
          </a:stretch>
        </p:blipFill>
        <p:spPr bwMode="auto">
          <a:xfrm>
            <a:off x="2524125" y="6465888"/>
            <a:ext cx="1663700" cy="347662"/>
          </a:xfrm>
          <a:prstGeom prst="rect">
            <a:avLst/>
          </a:prstGeom>
          <a:noFill/>
          <a:ln w="9525">
            <a:noFill/>
            <a:miter lim="800000"/>
            <a:headEnd/>
            <a:tailEnd/>
          </a:ln>
        </p:spPr>
      </p:pic>
      <p:grpSp>
        <p:nvGrpSpPr>
          <p:cNvPr id="4" name="Group 87"/>
          <p:cNvGrpSpPr>
            <a:grpSpLocks/>
          </p:cNvGrpSpPr>
          <p:nvPr/>
        </p:nvGrpSpPr>
        <p:grpSpPr bwMode="auto">
          <a:xfrm>
            <a:off x="695325" y="4619625"/>
            <a:ext cx="6665913" cy="1668463"/>
            <a:chOff x="438" y="2910"/>
            <a:chExt cx="4199" cy="1051"/>
          </a:xfrm>
        </p:grpSpPr>
        <p:pic>
          <p:nvPicPr>
            <p:cNvPr id="10261" name="Picture 68" descr="3-2-25"/>
            <p:cNvPicPr>
              <a:picLocks noChangeAspect="1" noChangeArrowheads="1"/>
            </p:cNvPicPr>
            <p:nvPr/>
          </p:nvPicPr>
          <p:blipFill>
            <a:blip r:embed="rId15" cstate="print"/>
            <a:srcRect/>
            <a:stretch>
              <a:fillRect/>
            </a:stretch>
          </p:blipFill>
          <p:spPr bwMode="black">
            <a:xfrm>
              <a:off x="1338" y="2910"/>
              <a:ext cx="735" cy="507"/>
            </a:xfrm>
            <a:prstGeom prst="rect">
              <a:avLst/>
            </a:prstGeom>
            <a:noFill/>
            <a:ln w="9525">
              <a:noFill/>
              <a:miter lim="800000"/>
              <a:headEnd/>
              <a:tailEnd/>
            </a:ln>
          </p:spPr>
        </p:pic>
        <p:pic>
          <p:nvPicPr>
            <p:cNvPr id="10262" name="Picture 69" descr="3-2-26"/>
            <p:cNvPicPr>
              <a:picLocks noChangeAspect="1" noChangeArrowheads="1"/>
            </p:cNvPicPr>
            <p:nvPr/>
          </p:nvPicPr>
          <p:blipFill>
            <a:blip r:embed="rId16" cstate="print"/>
            <a:srcRect/>
            <a:stretch>
              <a:fillRect/>
            </a:stretch>
          </p:blipFill>
          <p:spPr bwMode="black">
            <a:xfrm>
              <a:off x="2512" y="2916"/>
              <a:ext cx="831" cy="507"/>
            </a:xfrm>
            <a:prstGeom prst="rect">
              <a:avLst/>
            </a:prstGeom>
            <a:noFill/>
            <a:ln w="9525">
              <a:noFill/>
              <a:miter lim="800000"/>
              <a:headEnd/>
              <a:tailEnd/>
            </a:ln>
          </p:spPr>
        </p:pic>
        <p:sp>
          <p:nvSpPr>
            <p:cNvPr id="10263" name="Text Box 28"/>
            <p:cNvSpPr txBox="1">
              <a:spLocks noChangeArrowheads="1"/>
            </p:cNvSpPr>
            <p:nvPr/>
          </p:nvSpPr>
          <p:spPr bwMode="black">
            <a:xfrm>
              <a:off x="3437" y="3031"/>
              <a:ext cx="532" cy="332"/>
            </a:xfrm>
            <a:prstGeom prst="rect">
              <a:avLst/>
            </a:prstGeom>
            <a:noFill/>
            <a:ln w="9525">
              <a:noFill/>
              <a:miter lim="800000"/>
              <a:headEnd/>
              <a:tailEnd/>
            </a:ln>
          </p:spPr>
          <p:txBody>
            <a:bodyPr/>
            <a:lstStyle/>
            <a:p>
              <a:pPr>
                <a:spcBef>
                  <a:spcPct val="20000"/>
                </a:spcBef>
              </a:pPr>
              <a:r>
                <a:rPr lang="en-US">
                  <a:solidFill>
                    <a:srgbClr val="FFFFFF"/>
                  </a:solidFill>
                </a:rPr>
                <a:t>and</a:t>
              </a:r>
            </a:p>
          </p:txBody>
        </p:sp>
        <p:sp>
          <p:nvSpPr>
            <p:cNvPr id="10264" name="Text Box 31"/>
            <p:cNvSpPr txBox="1">
              <a:spLocks noChangeArrowheads="1"/>
            </p:cNvSpPr>
            <p:nvPr/>
          </p:nvSpPr>
          <p:spPr bwMode="black">
            <a:xfrm>
              <a:off x="438" y="3025"/>
              <a:ext cx="1254" cy="314"/>
            </a:xfrm>
            <a:prstGeom prst="rect">
              <a:avLst/>
            </a:prstGeom>
            <a:noFill/>
            <a:ln w="9525">
              <a:noFill/>
              <a:miter lim="800000"/>
              <a:headEnd/>
              <a:tailEnd/>
            </a:ln>
          </p:spPr>
          <p:txBody>
            <a:bodyPr/>
            <a:lstStyle/>
            <a:p>
              <a:pPr>
                <a:spcBef>
                  <a:spcPct val="20000"/>
                </a:spcBef>
              </a:pPr>
              <a:r>
                <a:rPr lang="en-US" b="1">
                  <a:solidFill>
                    <a:srgbClr val="FFEB55"/>
                  </a:solidFill>
                </a:rPr>
                <a:t>Answer:</a:t>
              </a:r>
            </a:p>
          </p:txBody>
        </p:sp>
        <p:pic>
          <p:nvPicPr>
            <p:cNvPr id="10265" name="Picture 81" descr="Eqn101"/>
            <p:cNvPicPr>
              <a:picLocks noChangeAspect="1" noChangeArrowheads="1"/>
            </p:cNvPicPr>
            <p:nvPr/>
          </p:nvPicPr>
          <p:blipFill>
            <a:blip r:embed="rId17" cstate="print"/>
            <a:srcRect/>
            <a:stretch>
              <a:fillRect/>
            </a:stretch>
          </p:blipFill>
          <p:spPr bwMode="black">
            <a:xfrm>
              <a:off x="4253" y="3442"/>
              <a:ext cx="384" cy="507"/>
            </a:xfrm>
            <a:prstGeom prst="rect">
              <a:avLst/>
            </a:prstGeom>
            <a:noFill/>
            <a:ln w="9525">
              <a:noFill/>
              <a:miter lim="800000"/>
              <a:headEnd/>
              <a:tailEnd/>
            </a:ln>
          </p:spPr>
        </p:pic>
        <p:pic>
          <p:nvPicPr>
            <p:cNvPr id="10266" name="Picture 82" descr="Eqn100"/>
            <p:cNvPicPr>
              <a:picLocks noChangeAspect="1" noChangeArrowheads="1"/>
            </p:cNvPicPr>
            <p:nvPr/>
          </p:nvPicPr>
          <p:blipFill>
            <a:blip r:embed="rId18" cstate="print"/>
            <a:srcRect/>
            <a:stretch>
              <a:fillRect/>
            </a:stretch>
          </p:blipFill>
          <p:spPr bwMode="black">
            <a:xfrm>
              <a:off x="2511" y="3454"/>
              <a:ext cx="1393" cy="507"/>
            </a:xfrm>
            <a:prstGeom prst="rect">
              <a:avLst/>
            </a:prstGeom>
            <a:noFill/>
            <a:ln w="9525">
              <a:noFill/>
              <a:miter lim="800000"/>
              <a:headEnd/>
              <a:tailEnd/>
            </a:ln>
          </p:spPr>
        </p:pic>
        <p:sp>
          <p:nvSpPr>
            <p:cNvPr id="10267" name="Text Box 83"/>
            <p:cNvSpPr txBox="1">
              <a:spLocks noChangeArrowheads="1"/>
            </p:cNvSpPr>
            <p:nvPr/>
          </p:nvSpPr>
          <p:spPr bwMode="black">
            <a:xfrm>
              <a:off x="3945" y="3594"/>
              <a:ext cx="532" cy="332"/>
            </a:xfrm>
            <a:prstGeom prst="rect">
              <a:avLst/>
            </a:prstGeom>
            <a:noFill/>
            <a:ln w="9525">
              <a:noFill/>
              <a:miter lim="800000"/>
              <a:headEnd/>
              <a:tailEnd/>
            </a:ln>
          </p:spPr>
          <p:txBody>
            <a:bodyPr/>
            <a:lstStyle/>
            <a:p>
              <a:pPr>
                <a:spcBef>
                  <a:spcPct val="20000"/>
                </a:spcBef>
              </a:pPr>
              <a:r>
                <a:rPr lang="en-US">
                  <a:solidFill>
                    <a:srgbClr val="FFFFFF"/>
                  </a:solidFill>
                </a:rPr>
                <a:t>or</a:t>
              </a:r>
            </a:p>
          </p:txBody>
        </p:sp>
      </p:grpSp>
      <p:pic>
        <p:nvPicPr>
          <p:cNvPr id="54356" name="Picture 84" descr="stop sign 3"/>
          <p:cNvPicPr>
            <a:picLocks noChangeAspect="1" noChangeArrowheads="1"/>
          </p:cNvPicPr>
          <p:nvPr/>
        </p:nvPicPr>
        <p:blipFill>
          <a:blip r:embed="rId19" cstate="print"/>
          <a:srcRect/>
          <a:stretch>
            <a:fillRect/>
          </a:stretch>
        </p:blipFill>
        <p:spPr bwMode="invGray">
          <a:xfrm>
            <a:off x="7524750" y="5876925"/>
            <a:ext cx="1252538" cy="485775"/>
          </a:xfrm>
          <a:prstGeom prst="rect">
            <a:avLst/>
          </a:prstGeom>
          <a:noFill/>
          <a:ln w="9525">
            <a:noFill/>
            <a:miter lim="800000"/>
            <a:headEnd/>
            <a:tailEnd/>
          </a:ln>
        </p:spPr>
      </p:pic>
      <p:grpSp>
        <p:nvGrpSpPr>
          <p:cNvPr id="5" name="Group 90"/>
          <p:cNvGrpSpPr>
            <a:grpSpLocks/>
          </p:cNvGrpSpPr>
          <p:nvPr/>
        </p:nvGrpSpPr>
        <p:grpSpPr bwMode="auto">
          <a:xfrm>
            <a:off x="1016000" y="3649663"/>
            <a:ext cx="7165975" cy="842962"/>
            <a:chOff x="640" y="2299"/>
            <a:chExt cx="4514" cy="531"/>
          </a:xfrm>
        </p:grpSpPr>
        <p:pic>
          <p:nvPicPr>
            <p:cNvPr id="10258" name="Picture 67" descr="3-2-24"/>
            <p:cNvPicPr>
              <a:picLocks noChangeAspect="1" noChangeArrowheads="1"/>
            </p:cNvPicPr>
            <p:nvPr/>
          </p:nvPicPr>
          <p:blipFill>
            <a:blip r:embed="rId20" cstate="print"/>
            <a:srcRect/>
            <a:stretch>
              <a:fillRect/>
            </a:stretch>
          </p:blipFill>
          <p:spPr bwMode="black">
            <a:xfrm>
              <a:off x="3285" y="2323"/>
              <a:ext cx="150" cy="507"/>
            </a:xfrm>
            <a:prstGeom prst="rect">
              <a:avLst/>
            </a:prstGeom>
            <a:noFill/>
            <a:ln w="9525">
              <a:noFill/>
              <a:miter lim="800000"/>
              <a:headEnd/>
              <a:tailEnd/>
            </a:ln>
          </p:spPr>
        </p:pic>
        <p:sp>
          <p:nvSpPr>
            <p:cNvPr id="10259" name="Text Box 27"/>
            <p:cNvSpPr txBox="1">
              <a:spLocks noChangeArrowheads="1"/>
            </p:cNvSpPr>
            <p:nvPr/>
          </p:nvSpPr>
          <p:spPr bwMode="black">
            <a:xfrm>
              <a:off x="2445" y="2434"/>
              <a:ext cx="2709" cy="332"/>
            </a:xfrm>
            <a:prstGeom prst="rect">
              <a:avLst/>
            </a:prstGeom>
            <a:noFill/>
            <a:ln w="9525">
              <a:noFill/>
              <a:miter lim="800000"/>
              <a:headEnd/>
              <a:tailEnd/>
            </a:ln>
          </p:spPr>
          <p:txBody>
            <a:bodyPr/>
            <a:lstStyle/>
            <a:p>
              <a:pPr>
                <a:spcBef>
                  <a:spcPct val="20000"/>
                </a:spcBef>
                <a:tabLst>
                  <a:tab pos="1657350" algn="l"/>
                </a:tabLst>
              </a:pPr>
              <a:r>
                <a:rPr lang="en-US">
                  <a:solidFill>
                    <a:srgbClr val="FFFFFF"/>
                  </a:solidFill>
                </a:rPr>
                <a:t>Subtract	from each side.</a:t>
              </a:r>
            </a:p>
          </p:txBody>
        </p:sp>
        <p:pic>
          <p:nvPicPr>
            <p:cNvPr id="10260" name="Picture 88" descr="Eqn116"/>
            <p:cNvPicPr>
              <a:picLocks noChangeAspect="1" noChangeArrowheads="1"/>
            </p:cNvPicPr>
            <p:nvPr/>
          </p:nvPicPr>
          <p:blipFill>
            <a:blip r:embed="rId21" cstate="print"/>
            <a:srcRect/>
            <a:stretch>
              <a:fillRect/>
            </a:stretch>
          </p:blipFill>
          <p:spPr bwMode="black">
            <a:xfrm>
              <a:off x="640" y="2299"/>
              <a:ext cx="1551" cy="507"/>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4285"/>
                                        </p:tgtEl>
                                        <p:attrNameLst>
                                          <p:attrName>style.visibility</p:attrName>
                                        </p:attrNameLst>
                                      </p:cBhvr>
                                      <p:to>
                                        <p:strVal val="visible"/>
                                      </p:to>
                                    </p:set>
                                    <p:animEffect transition="in" filter="barn(outVertical)">
                                      <p:cBhvr>
                                        <p:cTn id="7" dur="500"/>
                                        <p:tgtEl>
                                          <p:spTgt spid="5428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4288"/>
                                        </p:tgtEl>
                                        <p:attrNameLst>
                                          <p:attrName>style.visibility</p:attrName>
                                        </p:attrNameLst>
                                      </p:cBhvr>
                                      <p:to>
                                        <p:strVal val="visible"/>
                                      </p:to>
                                    </p:set>
                                    <p:animEffect transition="in" filter="wipe(left)">
                                      <p:cBhvr>
                                        <p:cTn id="16" dur="500"/>
                                        <p:tgtEl>
                                          <p:spTgt spid="5428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500"/>
                            </p:stCondLst>
                            <p:childTnLst>
                              <p:par>
                                <p:cTn id="33" presetID="4" presetClass="entr" presetSubtype="32" fill="hold" nodeType="afterEffect">
                                  <p:stCondLst>
                                    <p:cond delay="0"/>
                                  </p:stCondLst>
                                  <p:childTnLst>
                                    <p:set>
                                      <p:cBhvr>
                                        <p:cTn id="34" dur="1" fill="hold">
                                          <p:stCondLst>
                                            <p:cond delay="0"/>
                                          </p:stCondLst>
                                        </p:cTn>
                                        <p:tgtEl>
                                          <p:spTgt spid="54356"/>
                                        </p:tgtEl>
                                        <p:attrNameLst>
                                          <p:attrName>style.visibility</p:attrName>
                                        </p:attrNameLst>
                                      </p:cBhvr>
                                      <p:to>
                                        <p:strVal val="visible"/>
                                      </p:to>
                                    </p:set>
                                    <p:animEffect transition="in" filter="box(out)">
                                      <p:cBhvr>
                                        <p:cTn id="35" dur="500"/>
                                        <p:tgtEl>
                                          <p:spTgt spid="5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a:grpSpLocks/>
          </p:cNvGrpSpPr>
          <p:nvPr/>
        </p:nvGrpSpPr>
        <p:grpSpPr bwMode="auto">
          <a:xfrm>
            <a:off x="616285" y="3851455"/>
            <a:ext cx="6450013" cy="498475"/>
            <a:chOff x="390" y="2178"/>
            <a:chExt cx="4063" cy="314"/>
          </a:xfrm>
        </p:grpSpPr>
        <p:sp>
          <p:nvSpPr>
            <p:cNvPr id="19474" name="Text Box 18"/>
            <p:cNvSpPr txBox="1">
              <a:spLocks noChangeArrowheads="1"/>
            </p:cNvSpPr>
            <p:nvPr/>
          </p:nvSpPr>
          <p:spPr bwMode="black">
            <a:xfrm>
              <a:off x="390" y="2178"/>
              <a:ext cx="4063" cy="314"/>
            </a:xfrm>
            <a:prstGeom prst="rect">
              <a:avLst/>
            </a:prstGeom>
            <a:noFill/>
            <a:ln w="9525">
              <a:noFill/>
              <a:miter lim="800000"/>
              <a:headEnd/>
              <a:tailEnd/>
            </a:ln>
            <a:effectLst/>
          </p:spPr>
          <p:txBody>
            <a:bodyPr/>
            <a:lstStyle/>
            <a:p>
              <a:pPr>
                <a:spcBef>
                  <a:spcPct val="20000"/>
                </a:spcBef>
                <a:tabLst>
                  <a:tab pos="5943600" algn="l"/>
                </a:tabLst>
              </a:pPr>
              <a:r>
                <a:rPr lang="en-US" b="1" dirty="0">
                  <a:solidFill>
                    <a:srgbClr val="FFEB55"/>
                  </a:solidFill>
                </a:rPr>
                <a:t>Answer: </a:t>
              </a:r>
              <a:r>
                <a:rPr lang="en-US" dirty="0"/>
                <a:t>The equation is 	.</a:t>
              </a:r>
            </a:p>
          </p:txBody>
        </p:sp>
        <p:pic>
          <p:nvPicPr>
            <p:cNvPr id="19562" name="Picture 106" descr="Eqn7"/>
            <p:cNvPicPr>
              <a:picLocks noChangeAspect="1" noChangeArrowheads="1"/>
            </p:cNvPicPr>
            <p:nvPr/>
          </p:nvPicPr>
          <p:blipFill>
            <a:blip r:embed="rId2" cstate="print"/>
            <a:srcRect/>
            <a:stretch>
              <a:fillRect/>
            </a:stretch>
          </p:blipFill>
          <p:spPr bwMode="black">
            <a:xfrm>
              <a:off x="2680" y="2208"/>
              <a:ext cx="1491" cy="224"/>
            </a:xfrm>
            <a:prstGeom prst="rect">
              <a:avLst/>
            </a:prstGeom>
            <a:noFill/>
          </p:spPr>
        </p:pic>
      </p:grpSp>
      <p:sp>
        <p:nvSpPr>
          <p:cNvPr id="19458" name="Rectangle 2"/>
          <p:cNvSpPr>
            <a:spLocks noGrp="1" noChangeArrowheads="1"/>
          </p:cNvSpPr>
          <p:nvPr>
            <p:ph type="title"/>
          </p:nvPr>
        </p:nvSpPr>
        <p:spPr>
          <a:xfrm>
            <a:off x="898525" y="7018338"/>
            <a:ext cx="8229600" cy="296862"/>
          </a:xfrm>
        </p:spPr>
        <p:txBody>
          <a:bodyPr/>
          <a:lstStyle/>
          <a:p>
            <a:pPr algn="r"/>
            <a:r>
              <a:rPr lang="en-US" sz="1200"/>
              <a:t>Example 1-1b</a:t>
            </a:r>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9461" name="Rectangle 5"/>
          <p:cNvSpPr>
            <a:spLocks noChangeArrowheads="1"/>
          </p:cNvSpPr>
          <p:nvPr/>
        </p:nvSpPr>
        <p:spPr bwMode="auto">
          <a:xfrm>
            <a:off x="-2535" y="3511432"/>
            <a:ext cx="9144000" cy="0"/>
          </a:xfrm>
          <a:prstGeom prst="rect">
            <a:avLst/>
          </a:prstGeom>
          <a:noFill/>
          <a:ln w="9525">
            <a:noFill/>
            <a:miter lim="800000"/>
            <a:headEnd/>
            <a:tailEnd/>
          </a:ln>
          <a:effectLst/>
        </p:spPr>
        <p:txBody>
          <a:bodyPr wrap="none" anchor="ctr">
            <a:spAutoFit/>
          </a:bodyPr>
          <a:lstStyle/>
          <a:p>
            <a:endParaRPr lang="en-US"/>
          </a:p>
        </p:txBody>
      </p:sp>
      <p:sp>
        <p:nvSpPr>
          <p:cNvPr id="19463" name="Rectangle 7"/>
          <p:cNvSpPr>
            <a:spLocks noChangeArrowheads="1"/>
          </p:cNvSpPr>
          <p:nvPr/>
        </p:nvSpPr>
        <p:spPr bwMode="auto">
          <a:xfrm>
            <a:off x="-2535" y="3282832"/>
            <a:ext cx="9144000" cy="0"/>
          </a:xfrm>
          <a:prstGeom prst="rect">
            <a:avLst/>
          </a:prstGeom>
          <a:noFill/>
          <a:ln w="9525">
            <a:noFill/>
            <a:miter lim="800000"/>
            <a:headEnd/>
            <a:tailEnd/>
          </a:ln>
          <a:effectLst/>
        </p:spPr>
        <p:txBody>
          <a:bodyPr wrap="none" anchor="ctr">
            <a:spAutoFit/>
          </a:bodyPr>
          <a:lstStyle/>
          <a:p>
            <a:endParaRPr lang="en-US"/>
          </a:p>
        </p:txBody>
      </p:sp>
      <p:sp>
        <p:nvSpPr>
          <p:cNvPr id="19465" name="Text Box 9"/>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sz="2400" b="1" dirty="0">
                <a:solidFill>
                  <a:srgbClr val="FFEB55"/>
                </a:solidFill>
              </a:rPr>
              <a:t>Translate this sentence into an equation.</a:t>
            </a:r>
          </a:p>
        </p:txBody>
      </p:sp>
      <p:sp>
        <p:nvSpPr>
          <p:cNvPr id="19476" name="Text Box 20"/>
          <p:cNvSpPr txBox="1">
            <a:spLocks noChangeArrowheads="1"/>
          </p:cNvSpPr>
          <p:nvPr/>
        </p:nvSpPr>
        <p:spPr bwMode="auto">
          <a:xfrm>
            <a:off x="619125" y="1758950"/>
            <a:ext cx="7975600" cy="527050"/>
          </a:xfrm>
          <a:prstGeom prst="rect">
            <a:avLst/>
          </a:prstGeom>
          <a:noFill/>
          <a:ln w="9525">
            <a:noFill/>
            <a:miter lim="800000"/>
            <a:headEnd/>
            <a:tailEnd/>
          </a:ln>
          <a:effectLst/>
        </p:spPr>
        <p:txBody>
          <a:bodyPr/>
          <a:lstStyle/>
          <a:p>
            <a:pPr>
              <a:spcBef>
                <a:spcPct val="20000"/>
              </a:spcBef>
            </a:pPr>
            <a:r>
              <a:rPr lang="en-US" sz="2000" dirty="0">
                <a:solidFill>
                  <a:srgbClr val="FFEB55"/>
                </a:solidFill>
              </a:rPr>
              <a:t>Fifteen more than </a:t>
            </a:r>
            <a:r>
              <a:rPr lang="en-US" sz="3200" i="1" dirty="0">
                <a:solidFill>
                  <a:srgbClr val="FFEB55"/>
                </a:solidFill>
                <a:latin typeface="Times New Roman" pitchFamily="18" charset="0"/>
              </a:rPr>
              <a:t>z</a:t>
            </a:r>
            <a:r>
              <a:rPr lang="en-US" sz="2000" dirty="0">
                <a:solidFill>
                  <a:srgbClr val="FFEB55"/>
                </a:solidFill>
              </a:rPr>
              <a:t> times six is </a:t>
            </a:r>
            <a:r>
              <a:rPr lang="en-US" sz="3200" i="1" dirty="0">
                <a:solidFill>
                  <a:srgbClr val="FFEB55"/>
                </a:solidFill>
                <a:latin typeface="Times New Roman" pitchFamily="18" charset="0"/>
              </a:rPr>
              <a:t>y</a:t>
            </a:r>
            <a:r>
              <a:rPr lang="en-US" sz="2000" dirty="0">
                <a:solidFill>
                  <a:srgbClr val="FFEB55"/>
                </a:solidFill>
              </a:rPr>
              <a:t> times two minus eleven.</a:t>
            </a:r>
          </a:p>
        </p:txBody>
      </p:sp>
      <p:sp>
        <p:nvSpPr>
          <p:cNvPr id="19477" name="Text Box 21"/>
          <p:cNvSpPr txBox="1">
            <a:spLocks noChangeArrowheads="1"/>
          </p:cNvSpPr>
          <p:nvPr/>
        </p:nvSpPr>
        <p:spPr bwMode="auto">
          <a:xfrm>
            <a:off x="619125" y="2292350"/>
            <a:ext cx="8296275" cy="584200"/>
          </a:xfrm>
          <a:prstGeom prst="rect">
            <a:avLst/>
          </a:prstGeom>
          <a:noFill/>
          <a:ln w="9525">
            <a:noFill/>
            <a:miter lim="800000"/>
            <a:headEnd/>
            <a:tailEnd/>
          </a:ln>
          <a:effectLst/>
        </p:spPr>
        <p:txBody>
          <a:bodyPr/>
          <a:lstStyle/>
          <a:p>
            <a:pPr>
              <a:spcBef>
                <a:spcPct val="20000"/>
              </a:spcBef>
            </a:pPr>
            <a:r>
              <a:rPr lang="en-US" sz="1700" dirty="0">
                <a:solidFill>
                  <a:schemeClr val="accent6">
                    <a:lumMod val="20000"/>
                    <a:lumOff val="80000"/>
                  </a:schemeClr>
                </a:solidFill>
              </a:rPr>
              <a:t>Fifteen     </a:t>
            </a:r>
            <a:r>
              <a:rPr lang="en-US" sz="1700" dirty="0" smtClean="0">
                <a:solidFill>
                  <a:schemeClr val="accent6">
                    <a:lumMod val="20000"/>
                    <a:lumOff val="80000"/>
                  </a:schemeClr>
                </a:solidFill>
              </a:rPr>
              <a:t>   more </a:t>
            </a:r>
            <a:r>
              <a:rPr lang="en-US" sz="1700" dirty="0">
                <a:solidFill>
                  <a:schemeClr val="accent6">
                    <a:lumMod val="20000"/>
                    <a:lumOff val="80000"/>
                  </a:schemeClr>
                </a:solidFill>
              </a:rPr>
              <a:t>than    </a:t>
            </a:r>
            <a:r>
              <a:rPr lang="en-US" sz="1700" dirty="0" smtClean="0">
                <a:solidFill>
                  <a:schemeClr val="accent6">
                    <a:lumMod val="20000"/>
                    <a:lumOff val="80000"/>
                  </a:schemeClr>
                </a:solidFill>
              </a:rPr>
              <a:t>  </a:t>
            </a:r>
            <a:r>
              <a:rPr lang="en-US" sz="2000" i="1" dirty="0">
                <a:solidFill>
                  <a:schemeClr val="accent6">
                    <a:lumMod val="20000"/>
                    <a:lumOff val="80000"/>
                  </a:schemeClr>
                </a:solidFill>
                <a:latin typeface="Times New Roman" pitchFamily="18" charset="0"/>
              </a:rPr>
              <a:t>z</a:t>
            </a:r>
            <a:r>
              <a:rPr lang="en-US" sz="1700" dirty="0">
                <a:solidFill>
                  <a:schemeClr val="accent6">
                    <a:lumMod val="20000"/>
                    <a:lumOff val="80000"/>
                  </a:schemeClr>
                </a:solidFill>
              </a:rPr>
              <a:t>      </a:t>
            </a:r>
            <a:r>
              <a:rPr lang="en-US" sz="1700" dirty="0" smtClean="0">
                <a:solidFill>
                  <a:schemeClr val="accent6">
                    <a:lumMod val="20000"/>
                    <a:lumOff val="80000"/>
                  </a:schemeClr>
                </a:solidFill>
              </a:rPr>
              <a:t>   times     </a:t>
            </a:r>
            <a:r>
              <a:rPr lang="en-US" sz="1700" dirty="0">
                <a:solidFill>
                  <a:schemeClr val="accent6">
                    <a:lumMod val="20000"/>
                    <a:lumOff val="80000"/>
                  </a:schemeClr>
                </a:solidFill>
              </a:rPr>
              <a:t>six    </a:t>
            </a:r>
            <a:r>
              <a:rPr lang="en-US" sz="1700" dirty="0" smtClean="0">
                <a:solidFill>
                  <a:schemeClr val="accent6">
                    <a:lumMod val="20000"/>
                    <a:lumOff val="80000"/>
                  </a:schemeClr>
                </a:solidFill>
              </a:rPr>
              <a:t>    </a:t>
            </a:r>
            <a:r>
              <a:rPr lang="en-US" sz="1700" dirty="0">
                <a:solidFill>
                  <a:schemeClr val="accent6">
                    <a:lumMod val="20000"/>
                    <a:lumOff val="80000"/>
                  </a:schemeClr>
                </a:solidFill>
              </a:rPr>
              <a:t>is     </a:t>
            </a:r>
            <a:r>
              <a:rPr lang="en-US" sz="2000" i="1" dirty="0">
                <a:solidFill>
                  <a:schemeClr val="accent6">
                    <a:lumMod val="20000"/>
                    <a:lumOff val="80000"/>
                  </a:schemeClr>
                </a:solidFill>
                <a:latin typeface="Times New Roman" pitchFamily="18" charset="0"/>
              </a:rPr>
              <a:t>y</a:t>
            </a:r>
            <a:r>
              <a:rPr lang="en-US" sz="1700" dirty="0">
                <a:solidFill>
                  <a:schemeClr val="accent6">
                    <a:lumMod val="20000"/>
                    <a:lumOff val="80000"/>
                  </a:schemeClr>
                </a:solidFill>
              </a:rPr>
              <a:t>    </a:t>
            </a:r>
            <a:r>
              <a:rPr lang="en-US" sz="1700" dirty="0" smtClean="0">
                <a:solidFill>
                  <a:schemeClr val="accent6">
                    <a:lumMod val="20000"/>
                    <a:lumOff val="80000"/>
                  </a:schemeClr>
                </a:solidFill>
              </a:rPr>
              <a:t>   </a:t>
            </a:r>
            <a:r>
              <a:rPr lang="en-US" sz="1700" dirty="0">
                <a:solidFill>
                  <a:schemeClr val="accent6">
                    <a:lumMod val="20000"/>
                    <a:lumOff val="80000"/>
                  </a:schemeClr>
                </a:solidFill>
              </a:rPr>
              <a:t>times  </a:t>
            </a:r>
            <a:r>
              <a:rPr lang="en-US" sz="1700" dirty="0" smtClean="0">
                <a:solidFill>
                  <a:schemeClr val="accent6">
                    <a:lumMod val="20000"/>
                    <a:lumOff val="80000"/>
                  </a:schemeClr>
                </a:solidFill>
              </a:rPr>
              <a:t>    </a:t>
            </a:r>
            <a:r>
              <a:rPr lang="en-US" sz="1700" dirty="0">
                <a:solidFill>
                  <a:schemeClr val="accent6">
                    <a:lumMod val="20000"/>
                    <a:lumOff val="80000"/>
                  </a:schemeClr>
                </a:solidFill>
              </a:rPr>
              <a:t>two    </a:t>
            </a:r>
            <a:r>
              <a:rPr lang="en-US" sz="1700" dirty="0" smtClean="0">
                <a:solidFill>
                  <a:schemeClr val="accent6">
                    <a:lumMod val="20000"/>
                    <a:lumOff val="80000"/>
                  </a:schemeClr>
                </a:solidFill>
              </a:rPr>
              <a:t>   </a:t>
            </a:r>
            <a:r>
              <a:rPr lang="en-US" sz="1700" dirty="0">
                <a:solidFill>
                  <a:schemeClr val="accent6">
                    <a:lumMod val="20000"/>
                    <a:lumOff val="80000"/>
                  </a:schemeClr>
                </a:solidFill>
              </a:rPr>
              <a:t>minus    </a:t>
            </a:r>
            <a:r>
              <a:rPr lang="en-US" sz="1700" dirty="0" smtClean="0">
                <a:solidFill>
                  <a:schemeClr val="accent6">
                    <a:lumMod val="20000"/>
                    <a:lumOff val="80000"/>
                  </a:schemeClr>
                </a:solidFill>
              </a:rPr>
              <a:t>   </a:t>
            </a:r>
            <a:r>
              <a:rPr lang="en-US" sz="1700" dirty="0">
                <a:solidFill>
                  <a:schemeClr val="accent6">
                    <a:lumMod val="20000"/>
                    <a:lumOff val="80000"/>
                  </a:schemeClr>
                </a:solidFill>
              </a:rPr>
              <a:t>eleven.</a:t>
            </a:r>
          </a:p>
        </p:txBody>
      </p:sp>
      <p:grpSp>
        <p:nvGrpSpPr>
          <p:cNvPr id="3" name="Group 125"/>
          <p:cNvGrpSpPr>
            <a:grpSpLocks/>
          </p:cNvGrpSpPr>
          <p:nvPr/>
        </p:nvGrpSpPr>
        <p:grpSpPr bwMode="auto">
          <a:xfrm>
            <a:off x="654690" y="2814520"/>
            <a:ext cx="8013700" cy="685800"/>
            <a:chOff x="414" y="1637"/>
            <a:chExt cx="5048" cy="432"/>
          </a:xfrm>
        </p:grpSpPr>
        <p:pic>
          <p:nvPicPr>
            <p:cNvPr id="19574" name="Picture 118" descr="equals"/>
            <p:cNvPicPr>
              <a:picLocks noChangeAspect="1" noChangeArrowheads="1"/>
            </p:cNvPicPr>
            <p:nvPr/>
          </p:nvPicPr>
          <p:blipFill>
            <a:blip r:embed="rId3" cstate="print"/>
            <a:srcRect/>
            <a:stretch>
              <a:fillRect/>
            </a:stretch>
          </p:blipFill>
          <p:spPr bwMode="black">
            <a:xfrm>
              <a:off x="2977" y="1896"/>
              <a:ext cx="126" cy="99"/>
            </a:xfrm>
            <a:prstGeom prst="rect">
              <a:avLst/>
            </a:prstGeom>
            <a:noFill/>
          </p:spPr>
        </p:pic>
        <p:pic>
          <p:nvPicPr>
            <p:cNvPr id="19575" name="Picture 119" descr="minus"/>
            <p:cNvPicPr>
              <a:picLocks noChangeAspect="1" noChangeArrowheads="1"/>
            </p:cNvPicPr>
            <p:nvPr/>
          </p:nvPicPr>
          <p:blipFill>
            <a:blip r:embed="rId4" cstate="print"/>
            <a:srcRect/>
            <a:stretch>
              <a:fillRect/>
            </a:stretch>
          </p:blipFill>
          <p:spPr bwMode="black">
            <a:xfrm>
              <a:off x="4583" y="1925"/>
              <a:ext cx="126" cy="78"/>
            </a:xfrm>
            <a:prstGeom prst="rect">
              <a:avLst/>
            </a:prstGeom>
            <a:noFill/>
          </p:spPr>
        </p:pic>
        <p:pic>
          <p:nvPicPr>
            <p:cNvPr id="19576" name="Picture 120" descr="plus"/>
            <p:cNvPicPr>
              <a:picLocks noChangeAspect="1" noChangeArrowheads="1"/>
            </p:cNvPicPr>
            <p:nvPr/>
          </p:nvPicPr>
          <p:blipFill>
            <a:blip r:embed="rId5" cstate="print"/>
            <a:srcRect/>
            <a:stretch>
              <a:fillRect/>
            </a:stretch>
          </p:blipFill>
          <p:spPr bwMode="black">
            <a:xfrm>
              <a:off x="1283" y="1856"/>
              <a:ext cx="132" cy="132"/>
            </a:xfrm>
            <a:prstGeom prst="rect">
              <a:avLst/>
            </a:prstGeom>
            <a:noFill/>
          </p:spPr>
        </p:pic>
        <p:pic>
          <p:nvPicPr>
            <p:cNvPr id="19577" name="Picture 121" descr="times"/>
            <p:cNvPicPr>
              <a:picLocks noChangeAspect="1" noChangeArrowheads="1"/>
            </p:cNvPicPr>
            <p:nvPr/>
          </p:nvPicPr>
          <p:blipFill>
            <a:blip r:embed="rId6" cstate="print"/>
            <a:srcRect/>
            <a:stretch>
              <a:fillRect/>
            </a:stretch>
          </p:blipFill>
          <p:spPr bwMode="black">
            <a:xfrm>
              <a:off x="2263" y="1881"/>
              <a:ext cx="108" cy="123"/>
            </a:xfrm>
            <a:prstGeom prst="rect">
              <a:avLst/>
            </a:prstGeom>
            <a:noFill/>
          </p:spPr>
        </p:pic>
        <p:pic>
          <p:nvPicPr>
            <p:cNvPr id="19578" name="Picture 122" descr="times"/>
            <p:cNvPicPr>
              <a:picLocks noChangeAspect="1" noChangeArrowheads="1"/>
            </p:cNvPicPr>
            <p:nvPr/>
          </p:nvPicPr>
          <p:blipFill>
            <a:blip r:embed="rId6" cstate="print"/>
            <a:srcRect/>
            <a:stretch>
              <a:fillRect/>
            </a:stretch>
          </p:blipFill>
          <p:spPr bwMode="black">
            <a:xfrm>
              <a:off x="3660" y="1881"/>
              <a:ext cx="108" cy="123"/>
            </a:xfrm>
            <a:prstGeom prst="rect">
              <a:avLst/>
            </a:prstGeom>
            <a:noFill/>
          </p:spPr>
        </p:pic>
        <p:sp>
          <p:nvSpPr>
            <p:cNvPr id="19470" name="AutoShape 14"/>
            <p:cNvSpPr>
              <a:spLocks/>
            </p:cNvSpPr>
            <p:nvPr/>
          </p:nvSpPr>
          <p:spPr bwMode="black">
            <a:xfrm rot="-5400000">
              <a:off x="582" y="1469"/>
              <a:ext cx="144" cy="480"/>
            </a:xfrm>
            <a:prstGeom prst="leftBrace">
              <a:avLst>
                <a:gd name="adj1" fmla="val 27778"/>
                <a:gd name="adj2" fmla="val 50000"/>
              </a:avLst>
            </a:prstGeom>
            <a:noFill/>
            <a:ln w="25400">
              <a:solidFill>
                <a:schemeClr val="folHlink"/>
              </a:solidFill>
              <a:round/>
              <a:headEnd/>
              <a:tailEnd/>
            </a:ln>
            <a:effectLst/>
          </p:spPr>
          <p:txBody>
            <a:bodyPr wrap="none" anchor="ctr"/>
            <a:lstStyle/>
            <a:p>
              <a:endParaRPr lang="en-US"/>
            </a:p>
          </p:txBody>
        </p:sp>
        <p:sp>
          <p:nvSpPr>
            <p:cNvPr id="19478" name="AutoShape 22"/>
            <p:cNvSpPr>
              <a:spLocks/>
            </p:cNvSpPr>
            <p:nvPr/>
          </p:nvSpPr>
          <p:spPr bwMode="black">
            <a:xfrm rot="-5400000">
              <a:off x="1278" y="1361"/>
              <a:ext cx="144" cy="696"/>
            </a:xfrm>
            <a:prstGeom prst="leftBrace">
              <a:avLst>
                <a:gd name="adj1" fmla="val 40278"/>
                <a:gd name="adj2" fmla="val 50000"/>
              </a:avLst>
            </a:prstGeom>
            <a:noFill/>
            <a:ln w="25400">
              <a:solidFill>
                <a:schemeClr val="folHlink"/>
              </a:solidFill>
              <a:round/>
              <a:headEnd/>
              <a:tailEnd/>
            </a:ln>
            <a:effectLst/>
          </p:spPr>
          <p:txBody>
            <a:bodyPr wrap="none" anchor="ctr"/>
            <a:lstStyle/>
            <a:p>
              <a:endParaRPr lang="en-US"/>
            </a:p>
          </p:txBody>
        </p:sp>
        <p:sp>
          <p:nvSpPr>
            <p:cNvPr id="19479" name="AutoShape 23"/>
            <p:cNvSpPr>
              <a:spLocks/>
            </p:cNvSpPr>
            <p:nvPr/>
          </p:nvSpPr>
          <p:spPr bwMode="black">
            <a:xfrm rot="-5400000">
              <a:off x="1806" y="1613"/>
              <a:ext cx="144" cy="192"/>
            </a:xfrm>
            <a:prstGeom prst="leftBrace">
              <a:avLst>
                <a:gd name="adj1" fmla="val 11111"/>
                <a:gd name="adj2" fmla="val 50000"/>
              </a:avLst>
            </a:prstGeom>
            <a:noFill/>
            <a:ln w="25400">
              <a:solidFill>
                <a:schemeClr val="folHlink"/>
              </a:solidFill>
              <a:round/>
              <a:headEnd/>
              <a:tailEnd/>
            </a:ln>
            <a:effectLst/>
          </p:spPr>
          <p:txBody>
            <a:bodyPr wrap="none" anchor="ctr"/>
            <a:lstStyle/>
            <a:p>
              <a:endParaRPr lang="en-US"/>
            </a:p>
          </p:txBody>
        </p:sp>
        <p:sp>
          <p:nvSpPr>
            <p:cNvPr id="19480" name="AutoShape 24"/>
            <p:cNvSpPr>
              <a:spLocks/>
            </p:cNvSpPr>
            <p:nvPr/>
          </p:nvSpPr>
          <p:spPr bwMode="black">
            <a:xfrm rot="-5400000">
              <a:off x="2241" y="1526"/>
              <a:ext cx="144" cy="366"/>
            </a:xfrm>
            <a:prstGeom prst="leftBrace">
              <a:avLst>
                <a:gd name="adj1" fmla="val 21181"/>
                <a:gd name="adj2" fmla="val 50000"/>
              </a:avLst>
            </a:prstGeom>
            <a:noFill/>
            <a:ln w="25400">
              <a:solidFill>
                <a:schemeClr val="folHlink"/>
              </a:solidFill>
              <a:round/>
              <a:headEnd/>
              <a:tailEnd/>
            </a:ln>
            <a:effectLst/>
          </p:spPr>
          <p:txBody>
            <a:bodyPr wrap="none" anchor="ctr"/>
            <a:lstStyle/>
            <a:p>
              <a:endParaRPr lang="en-US"/>
            </a:p>
          </p:txBody>
        </p:sp>
        <p:sp>
          <p:nvSpPr>
            <p:cNvPr id="19481" name="AutoShape 25"/>
            <p:cNvSpPr>
              <a:spLocks/>
            </p:cNvSpPr>
            <p:nvPr/>
          </p:nvSpPr>
          <p:spPr bwMode="black">
            <a:xfrm rot="-5400000">
              <a:off x="2670" y="1613"/>
              <a:ext cx="144" cy="192"/>
            </a:xfrm>
            <a:prstGeom prst="leftBrace">
              <a:avLst>
                <a:gd name="adj1" fmla="val 11111"/>
                <a:gd name="adj2" fmla="val 50000"/>
              </a:avLst>
            </a:prstGeom>
            <a:noFill/>
            <a:ln w="25400">
              <a:solidFill>
                <a:schemeClr val="folHlink"/>
              </a:solidFill>
              <a:round/>
              <a:headEnd/>
              <a:tailEnd/>
            </a:ln>
            <a:effectLst/>
          </p:spPr>
          <p:txBody>
            <a:bodyPr wrap="none" anchor="ctr"/>
            <a:lstStyle/>
            <a:p>
              <a:endParaRPr lang="en-US"/>
            </a:p>
          </p:txBody>
        </p:sp>
        <p:sp>
          <p:nvSpPr>
            <p:cNvPr id="19482" name="AutoShape 26"/>
            <p:cNvSpPr>
              <a:spLocks/>
            </p:cNvSpPr>
            <p:nvPr/>
          </p:nvSpPr>
          <p:spPr bwMode="black">
            <a:xfrm rot="-5400000">
              <a:off x="2994" y="1613"/>
              <a:ext cx="144" cy="192"/>
            </a:xfrm>
            <a:prstGeom prst="leftBrace">
              <a:avLst>
                <a:gd name="adj1" fmla="val 11111"/>
                <a:gd name="adj2" fmla="val 50000"/>
              </a:avLst>
            </a:prstGeom>
            <a:noFill/>
            <a:ln w="25400">
              <a:solidFill>
                <a:schemeClr val="folHlink"/>
              </a:solidFill>
              <a:round/>
              <a:headEnd/>
              <a:tailEnd/>
            </a:ln>
            <a:effectLst/>
          </p:spPr>
          <p:txBody>
            <a:bodyPr wrap="none" anchor="ctr"/>
            <a:lstStyle/>
            <a:p>
              <a:endParaRPr lang="en-US"/>
            </a:p>
          </p:txBody>
        </p:sp>
        <p:sp>
          <p:nvSpPr>
            <p:cNvPr id="19483" name="AutoShape 27"/>
            <p:cNvSpPr>
              <a:spLocks/>
            </p:cNvSpPr>
            <p:nvPr/>
          </p:nvSpPr>
          <p:spPr bwMode="black">
            <a:xfrm rot="-5400000">
              <a:off x="3246" y="1613"/>
              <a:ext cx="144" cy="192"/>
            </a:xfrm>
            <a:prstGeom prst="leftBrace">
              <a:avLst>
                <a:gd name="adj1" fmla="val 11111"/>
                <a:gd name="adj2" fmla="val 50000"/>
              </a:avLst>
            </a:prstGeom>
            <a:noFill/>
            <a:ln w="25400">
              <a:solidFill>
                <a:schemeClr val="folHlink"/>
              </a:solidFill>
              <a:round/>
              <a:headEnd/>
              <a:tailEnd/>
            </a:ln>
            <a:effectLst/>
          </p:spPr>
          <p:txBody>
            <a:bodyPr wrap="none" anchor="ctr"/>
            <a:lstStyle/>
            <a:p>
              <a:endParaRPr lang="en-US"/>
            </a:p>
          </p:txBody>
        </p:sp>
        <p:sp>
          <p:nvSpPr>
            <p:cNvPr id="19484" name="AutoShape 28"/>
            <p:cNvSpPr>
              <a:spLocks/>
            </p:cNvSpPr>
            <p:nvPr/>
          </p:nvSpPr>
          <p:spPr bwMode="black">
            <a:xfrm rot="-5400000">
              <a:off x="3636" y="1517"/>
              <a:ext cx="144" cy="384"/>
            </a:xfrm>
            <a:prstGeom prst="leftBrace">
              <a:avLst>
                <a:gd name="adj1" fmla="val 22222"/>
                <a:gd name="adj2" fmla="val 50000"/>
              </a:avLst>
            </a:prstGeom>
            <a:noFill/>
            <a:ln w="25400">
              <a:solidFill>
                <a:schemeClr val="folHlink"/>
              </a:solidFill>
              <a:round/>
              <a:headEnd/>
              <a:tailEnd/>
            </a:ln>
            <a:effectLst/>
          </p:spPr>
          <p:txBody>
            <a:bodyPr wrap="none" anchor="ctr"/>
            <a:lstStyle/>
            <a:p>
              <a:endParaRPr lang="en-US"/>
            </a:p>
          </p:txBody>
        </p:sp>
        <p:sp>
          <p:nvSpPr>
            <p:cNvPr id="19485" name="AutoShape 29"/>
            <p:cNvSpPr>
              <a:spLocks/>
            </p:cNvSpPr>
            <p:nvPr/>
          </p:nvSpPr>
          <p:spPr bwMode="black">
            <a:xfrm rot="-5400000">
              <a:off x="4110" y="1571"/>
              <a:ext cx="144" cy="276"/>
            </a:xfrm>
            <a:prstGeom prst="leftBrace">
              <a:avLst>
                <a:gd name="adj1" fmla="val 15972"/>
                <a:gd name="adj2" fmla="val 50000"/>
              </a:avLst>
            </a:prstGeom>
            <a:noFill/>
            <a:ln w="25400">
              <a:solidFill>
                <a:schemeClr val="folHlink"/>
              </a:solidFill>
              <a:round/>
              <a:headEnd/>
              <a:tailEnd/>
            </a:ln>
            <a:effectLst/>
          </p:spPr>
          <p:txBody>
            <a:bodyPr wrap="none" anchor="ctr"/>
            <a:lstStyle/>
            <a:p>
              <a:endParaRPr lang="en-US"/>
            </a:p>
          </p:txBody>
        </p:sp>
        <p:sp>
          <p:nvSpPr>
            <p:cNvPr id="19486" name="AutoShape 30"/>
            <p:cNvSpPr>
              <a:spLocks/>
            </p:cNvSpPr>
            <p:nvPr/>
          </p:nvSpPr>
          <p:spPr bwMode="black">
            <a:xfrm rot="-5400000">
              <a:off x="4578" y="1481"/>
              <a:ext cx="144" cy="456"/>
            </a:xfrm>
            <a:prstGeom prst="leftBrace">
              <a:avLst>
                <a:gd name="adj1" fmla="val 26389"/>
                <a:gd name="adj2" fmla="val 50000"/>
              </a:avLst>
            </a:prstGeom>
            <a:noFill/>
            <a:ln w="25400">
              <a:solidFill>
                <a:schemeClr val="folHlink"/>
              </a:solidFill>
              <a:round/>
              <a:headEnd/>
              <a:tailEnd/>
            </a:ln>
            <a:effectLst/>
          </p:spPr>
          <p:txBody>
            <a:bodyPr wrap="none" anchor="ctr"/>
            <a:lstStyle/>
            <a:p>
              <a:endParaRPr lang="en-US"/>
            </a:p>
          </p:txBody>
        </p:sp>
        <p:sp>
          <p:nvSpPr>
            <p:cNvPr id="19487" name="AutoShape 31"/>
            <p:cNvSpPr>
              <a:spLocks/>
            </p:cNvSpPr>
            <p:nvPr/>
          </p:nvSpPr>
          <p:spPr bwMode="black">
            <a:xfrm rot="-5400000">
              <a:off x="5174" y="1493"/>
              <a:ext cx="144" cy="432"/>
            </a:xfrm>
            <a:prstGeom prst="leftBrace">
              <a:avLst>
                <a:gd name="adj1" fmla="val 25000"/>
                <a:gd name="adj2" fmla="val 50000"/>
              </a:avLst>
            </a:prstGeom>
            <a:noFill/>
            <a:ln w="25400">
              <a:solidFill>
                <a:schemeClr val="folHlink"/>
              </a:solidFill>
              <a:round/>
              <a:headEnd/>
              <a:tailEnd/>
            </a:ln>
            <a:effectLst/>
          </p:spPr>
          <p:txBody>
            <a:bodyPr wrap="none" anchor="ctr"/>
            <a:lstStyle/>
            <a:p>
              <a:endParaRPr lang="en-US"/>
            </a:p>
          </p:txBody>
        </p:sp>
        <p:sp>
          <p:nvSpPr>
            <p:cNvPr id="19501" name="Text Box 45"/>
            <p:cNvSpPr txBox="1">
              <a:spLocks noChangeArrowheads="1"/>
            </p:cNvSpPr>
            <p:nvPr/>
          </p:nvSpPr>
          <p:spPr bwMode="black">
            <a:xfrm>
              <a:off x="462" y="1769"/>
              <a:ext cx="384" cy="300"/>
            </a:xfrm>
            <a:prstGeom prst="rect">
              <a:avLst/>
            </a:prstGeom>
            <a:noFill/>
            <a:ln w="9525">
              <a:noFill/>
              <a:miter lim="800000"/>
              <a:headEnd/>
              <a:tailEnd/>
            </a:ln>
            <a:effectLst/>
          </p:spPr>
          <p:txBody>
            <a:bodyPr>
              <a:spAutoFit/>
            </a:bodyPr>
            <a:lstStyle/>
            <a:p>
              <a:pPr algn="ctr">
                <a:spcBef>
                  <a:spcPct val="20000"/>
                </a:spcBef>
              </a:pPr>
              <a:r>
                <a:rPr lang="en-US" sz="2800" dirty="0">
                  <a:latin typeface="Times New Roman" pitchFamily="18" charset="0"/>
                </a:rPr>
                <a:t>15</a:t>
              </a:r>
            </a:p>
          </p:txBody>
        </p:sp>
        <p:sp>
          <p:nvSpPr>
            <p:cNvPr id="19503" name="Text Box 47"/>
            <p:cNvSpPr txBox="1">
              <a:spLocks noChangeArrowheads="1"/>
            </p:cNvSpPr>
            <p:nvPr/>
          </p:nvSpPr>
          <p:spPr bwMode="black">
            <a:xfrm>
              <a:off x="1680" y="1769"/>
              <a:ext cx="384" cy="300"/>
            </a:xfrm>
            <a:prstGeom prst="rect">
              <a:avLst/>
            </a:prstGeom>
            <a:noFill/>
            <a:ln w="9525">
              <a:noFill/>
              <a:miter lim="800000"/>
              <a:headEnd/>
              <a:tailEnd/>
            </a:ln>
            <a:effectLst/>
          </p:spPr>
          <p:txBody>
            <a:bodyPr>
              <a:spAutoFit/>
            </a:bodyPr>
            <a:lstStyle/>
            <a:p>
              <a:pPr algn="ctr">
                <a:spcBef>
                  <a:spcPct val="20000"/>
                </a:spcBef>
              </a:pPr>
              <a:r>
                <a:rPr lang="en-US" sz="2800" i="1">
                  <a:latin typeface="Times New Roman" pitchFamily="18" charset="0"/>
                </a:rPr>
                <a:t>z</a:t>
              </a:r>
            </a:p>
          </p:txBody>
        </p:sp>
        <p:sp>
          <p:nvSpPr>
            <p:cNvPr id="19505" name="Text Box 49"/>
            <p:cNvSpPr txBox="1">
              <a:spLocks noChangeArrowheads="1"/>
            </p:cNvSpPr>
            <p:nvPr/>
          </p:nvSpPr>
          <p:spPr bwMode="black">
            <a:xfrm>
              <a:off x="2550" y="1769"/>
              <a:ext cx="384" cy="300"/>
            </a:xfrm>
            <a:prstGeom prst="rect">
              <a:avLst/>
            </a:prstGeom>
            <a:noFill/>
            <a:ln w="9525">
              <a:noFill/>
              <a:miter lim="800000"/>
              <a:headEnd/>
              <a:tailEnd/>
            </a:ln>
            <a:effectLst/>
          </p:spPr>
          <p:txBody>
            <a:bodyPr>
              <a:spAutoFit/>
            </a:bodyPr>
            <a:lstStyle/>
            <a:p>
              <a:pPr algn="ctr">
                <a:spcBef>
                  <a:spcPct val="20000"/>
                </a:spcBef>
              </a:pPr>
              <a:r>
                <a:rPr lang="en-US" sz="2800">
                  <a:latin typeface="Times New Roman" pitchFamily="18" charset="0"/>
                </a:rPr>
                <a:t>6</a:t>
              </a:r>
            </a:p>
          </p:txBody>
        </p:sp>
        <p:sp>
          <p:nvSpPr>
            <p:cNvPr id="19507" name="Text Box 51"/>
            <p:cNvSpPr txBox="1">
              <a:spLocks noChangeArrowheads="1"/>
            </p:cNvSpPr>
            <p:nvPr/>
          </p:nvSpPr>
          <p:spPr bwMode="black">
            <a:xfrm>
              <a:off x="3126" y="1769"/>
              <a:ext cx="384" cy="300"/>
            </a:xfrm>
            <a:prstGeom prst="rect">
              <a:avLst/>
            </a:prstGeom>
            <a:noFill/>
            <a:ln w="9525">
              <a:noFill/>
              <a:miter lim="800000"/>
              <a:headEnd/>
              <a:tailEnd/>
            </a:ln>
            <a:effectLst/>
          </p:spPr>
          <p:txBody>
            <a:bodyPr>
              <a:spAutoFit/>
            </a:bodyPr>
            <a:lstStyle/>
            <a:p>
              <a:pPr algn="ctr">
                <a:spcBef>
                  <a:spcPct val="20000"/>
                </a:spcBef>
              </a:pPr>
              <a:r>
                <a:rPr lang="en-US" sz="2800" i="1">
                  <a:latin typeface="Times New Roman" pitchFamily="18" charset="0"/>
                </a:rPr>
                <a:t>y</a:t>
              </a:r>
            </a:p>
          </p:txBody>
        </p:sp>
        <p:sp>
          <p:nvSpPr>
            <p:cNvPr id="19509" name="Text Box 53"/>
            <p:cNvSpPr txBox="1">
              <a:spLocks noChangeArrowheads="1"/>
            </p:cNvSpPr>
            <p:nvPr/>
          </p:nvSpPr>
          <p:spPr bwMode="black">
            <a:xfrm>
              <a:off x="3960" y="1769"/>
              <a:ext cx="384" cy="300"/>
            </a:xfrm>
            <a:prstGeom prst="rect">
              <a:avLst/>
            </a:prstGeom>
            <a:noFill/>
            <a:ln w="9525">
              <a:noFill/>
              <a:miter lim="800000"/>
              <a:headEnd/>
              <a:tailEnd/>
            </a:ln>
            <a:effectLst/>
          </p:spPr>
          <p:txBody>
            <a:bodyPr>
              <a:spAutoFit/>
            </a:bodyPr>
            <a:lstStyle/>
            <a:p>
              <a:pPr algn="ctr">
                <a:spcBef>
                  <a:spcPct val="20000"/>
                </a:spcBef>
              </a:pPr>
              <a:r>
                <a:rPr lang="en-US" sz="2800">
                  <a:latin typeface="Times New Roman" pitchFamily="18" charset="0"/>
                </a:rPr>
                <a:t>2</a:t>
              </a:r>
            </a:p>
          </p:txBody>
        </p:sp>
        <p:sp>
          <p:nvSpPr>
            <p:cNvPr id="19511" name="Text Box 55"/>
            <p:cNvSpPr txBox="1">
              <a:spLocks noChangeArrowheads="1"/>
            </p:cNvSpPr>
            <p:nvPr/>
          </p:nvSpPr>
          <p:spPr bwMode="black">
            <a:xfrm>
              <a:off x="5048" y="1769"/>
              <a:ext cx="384" cy="300"/>
            </a:xfrm>
            <a:prstGeom prst="rect">
              <a:avLst/>
            </a:prstGeom>
            <a:noFill/>
            <a:ln w="9525">
              <a:noFill/>
              <a:miter lim="800000"/>
              <a:headEnd/>
              <a:tailEnd/>
            </a:ln>
            <a:effectLst/>
          </p:spPr>
          <p:txBody>
            <a:bodyPr>
              <a:spAutoFit/>
            </a:bodyPr>
            <a:lstStyle/>
            <a:p>
              <a:pPr algn="ctr">
                <a:spcBef>
                  <a:spcPct val="20000"/>
                </a:spcBef>
              </a:pPr>
              <a:r>
                <a:rPr lang="en-US" sz="2800">
                  <a:latin typeface="Times New Roman" pitchFamily="18" charset="0"/>
                </a:rPr>
                <a:t>11</a:t>
              </a:r>
            </a:p>
          </p:txBody>
        </p:sp>
      </p:grpSp>
      <p:pic>
        <p:nvPicPr>
          <p:cNvPr id="19560" name="Picture 104" descr="example 1b"/>
          <p:cNvPicPr>
            <a:picLocks noChangeAspect="1" noChangeArrowheads="1"/>
          </p:cNvPicPr>
          <p:nvPr/>
        </p:nvPicPr>
        <p:blipFill>
          <a:blip r:embed="rId7" cstate="print"/>
          <a:srcRect/>
          <a:stretch>
            <a:fillRect/>
          </a:stretch>
        </p:blipFill>
        <p:spPr bwMode="auto">
          <a:xfrm>
            <a:off x="628650" y="742950"/>
            <a:ext cx="1938338" cy="476250"/>
          </a:xfrm>
          <a:prstGeom prst="rect">
            <a:avLst/>
          </a:prstGeom>
          <a:noFill/>
        </p:spPr>
      </p:pic>
      <p:pic>
        <p:nvPicPr>
          <p:cNvPr id="19571" name="Picture 115" descr="stop sign 3"/>
          <p:cNvPicPr>
            <a:picLocks noChangeAspect="1" noChangeArrowheads="1"/>
          </p:cNvPicPr>
          <p:nvPr/>
        </p:nvPicPr>
        <p:blipFill>
          <a:blip r:embed="rId8"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560"/>
                                        </p:tgtEl>
                                        <p:attrNameLst>
                                          <p:attrName>style.visibility</p:attrName>
                                        </p:attrNameLst>
                                      </p:cBhvr>
                                      <p:to>
                                        <p:strVal val="visible"/>
                                      </p:to>
                                    </p:set>
                                    <p:animEffect transition="in" filter="barn(outVertical)">
                                      <p:cBhvr>
                                        <p:cTn id="7" dur="500"/>
                                        <p:tgtEl>
                                          <p:spTgt spid="195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65"/>
                                        </p:tgtEl>
                                        <p:attrNameLst>
                                          <p:attrName>style.visibility</p:attrName>
                                        </p:attrNameLst>
                                      </p:cBhvr>
                                      <p:to>
                                        <p:strVal val="visible"/>
                                      </p:to>
                                    </p:set>
                                    <p:animEffect transition="in" filter="wipe(left)">
                                      <p:cBhvr>
                                        <p:cTn id="11" dur="500"/>
                                        <p:tgtEl>
                                          <p:spTgt spid="1946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476"/>
                                        </p:tgtEl>
                                        <p:attrNameLst>
                                          <p:attrName>style.visibility</p:attrName>
                                        </p:attrNameLst>
                                      </p:cBhvr>
                                      <p:to>
                                        <p:strVal val="visible"/>
                                      </p:to>
                                    </p:set>
                                    <p:animEffect transition="in" filter="wipe(left)">
                                      <p:cBhvr>
                                        <p:cTn id="15" dur="500"/>
                                        <p:tgtEl>
                                          <p:spTgt spid="194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77"/>
                                        </p:tgtEl>
                                        <p:attrNameLst>
                                          <p:attrName>style.visibility</p:attrName>
                                        </p:attrNameLst>
                                      </p:cBhvr>
                                      <p:to>
                                        <p:strVal val="visible"/>
                                      </p:to>
                                    </p:set>
                                    <p:animEffect transition="in" filter="wipe(left)">
                                      <p:cBhvr>
                                        <p:cTn id="20" dur="500"/>
                                        <p:tgtEl>
                                          <p:spTgt spid="1947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19571"/>
                                        </p:tgtEl>
                                        <p:attrNameLst>
                                          <p:attrName>style.visibility</p:attrName>
                                        </p:attrNameLst>
                                      </p:cBhvr>
                                      <p:to>
                                        <p:strVal val="visible"/>
                                      </p:to>
                                    </p:set>
                                    <p:animEffect transition="in" filter="box(out)">
                                      <p:cBhvr>
                                        <p:cTn id="34" dur="500"/>
                                        <p:tgtEl>
                                          <p:spTgt spid="1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utoUpdateAnimBg="0"/>
      <p:bldP spid="19476" grpId="0" autoUpdateAnimBg="0"/>
      <p:bldP spid="1947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2-4b</a:t>
            </a:r>
          </a:p>
        </p:txBody>
      </p:sp>
      <p:sp>
        <p:nvSpPr>
          <p:cNvPr id="1126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1268"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1269"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1270"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1271"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1272"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pic>
        <p:nvPicPr>
          <p:cNvPr id="11273" name="Picture 12" descr="example 4"/>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sp>
        <p:nvSpPr>
          <p:cNvPr id="55312" name="Text Box 16"/>
          <p:cNvSpPr txBox="1">
            <a:spLocks noChangeArrowheads="1"/>
          </p:cNvSpPr>
          <p:nvPr/>
        </p:nvSpPr>
        <p:spPr bwMode="auto">
          <a:xfrm>
            <a:off x="619125" y="1325563"/>
            <a:ext cx="7975600" cy="527050"/>
          </a:xfrm>
          <a:prstGeom prst="rect">
            <a:avLst/>
          </a:prstGeom>
          <a:noFill/>
          <a:ln w="9525">
            <a:noFill/>
            <a:miter lim="800000"/>
            <a:headEnd/>
            <a:tailEnd/>
          </a:ln>
        </p:spPr>
        <p:txBody>
          <a:bodyPr/>
          <a:lstStyle/>
          <a:p>
            <a:pPr>
              <a:spcBef>
                <a:spcPct val="20000"/>
              </a:spcBef>
            </a:pPr>
            <a:r>
              <a:rPr lang="en-US" b="1">
                <a:solidFill>
                  <a:schemeClr val="folHlink"/>
                </a:solidFill>
              </a:rPr>
              <a:t>Method 2 </a:t>
            </a:r>
            <a:r>
              <a:rPr lang="en-US">
                <a:solidFill>
                  <a:srgbClr val="FFFFFF"/>
                </a:solidFill>
              </a:rPr>
              <a:t> Use the Addition Property of Equality.</a:t>
            </a:r>
          </a:p>
        </p:txBody>
      </p:sp>
      <p:grpSp>
        <p:nvGrpSpPr>
          <p:cNvPr id="2" name="Group 100"/>
          <p:cNvGrpSpPr>
            <a:grpSpLocks/>
          </p:cNvGrpSpPr>
          <p:nvPr/>
        </p:nvGrpSpPr>
        <p:grpSpPr bwMode="auto">
          <a:xfrm>
            <a:off x="1592263" y="1871663"/>
            <a:ext cx="5370512" cy="804862"/>
            <a:chOff x="1003" y="1179"/>
            <a:chExt cx="3383" cy="507"/>
          </a:xfrm>
        </p:grpSpPr>
        <p:pic>
          <p:nvPicPr>
            <p:cNvPr id="11291" name="Picture 74" descr="3-2-22"/>
            <p:cNvPicPr>
              <a:picLocks noChangeAspect="1" noChangeArrowheads="1"/>
            </p:cNvPicPr>
            <p:nvPr/>
          </p:nvPicPr>
          <p:blipFill>
            <a:blip r:embed="rId10" cstate="print"/>
            <a:srcRect/>
            <a:stretch>
              <a:fillRect/>
            </a:stretch>
          </p:blipFill>
          <p:spPr bwMode="black">
            <a:xfrm>
              <a:off x="1003" y="1179"/>
              <a:ext cx="855" cy="507"/>
            </a:xfrm>
            <a:prstGeom prst="rect">
              <a:avLst/>
            </a:prstGeom>
            <a:noFill/>
            <a:ln w="9525">
              <a:noFill/>
              <a:miter lim="800000"/>
              <a:headEnd/>
              <a:tailEnd/>
            </a:ln>
          </p:spPr>
        </p:pic>
        <p:sp>
          <p:nvSpPr>
            <p:cNvPr id="11292" name="Text Box 75"/>
            <p:cNvSpPr txBox="1">
              <a:spLocks noChangeArrowheads="1"/>
            </p:cNvSpPr>
            <p:nvPr/>
          </p:nvSpPr>
          <p:spPr bwMode="black">
            <a:xfrm>
              <a:off x="2712" y="1332"/>
              <a:ext cx="1674" cy="332"/>
            </a:xfrm>
            <a:prstGeom prst="rect">
              <a:avLst/>
            </a:prstGeom>
            <a:noFill/>
            <a:ln w="9525">
              <a:noFill/>
              <a:miter lim="800000"/>
              <a:headEnd/>
              <a:tailEnd/>
            </a:ln>
          </p:spPr>
          <p:txBody>
            <a:bodyPr/>
            <a:lstStyle/>
            <a:p>
              <a:pPr>
                <a:spcBef>
                  <a:spcPct val="20000"/>
                </a:spcBef>
              </a:pPr>
              <a:r>
                <a:rPr lang="en-US">
                  <a:solidFill>
                    <a:srgbClr val="FFFFFF"/>
                  </a:solidFill>
                </a:rPr>
                <a:t>Original equation</a:t>
              </a:r>
            </a:p>
          </p:txBody>
        </p:sp>
      </p:grpSp>
      <p:pic>
        <p:nvPicPr>
          <p:cNvPr id="11276" name="Picture 91" descr="help">
            <a:hlinkClick r:id="rId11" action="ppaction://program" highlightClick="1"/>
          </p:cNvPr>
          <p:cNvPicPr>
            <a:picLocks noChangeAspect="1" noChangeArrowheads="1"/>
          </p:cNvPicPr>
          <p:nvPr/>
        </p:nvPicPr>
        <p:blipFill>
          <a:blip r:embed="rId12" cstate="print"/>
          <a:srcRect/>
          <a:stretch>
            <a:fillRect/>
          </a:stretch>
        </p:blipFill>
        <p:spPr bwMode="auto">
          <a:xfrm>
            <a:off x="6927850" y="6470650"/>
            <a:ext cx="347663" cy="342900"/>
          </a:xfrm>
          <a:prstGeom prst="rect">
            <a:avLst/>
          </a:prstGeom>
          <a:noFill/>
          <a:ln w="9525">
            <a:noFill/>
            <a:miter lim="800000"/>
            <a:headEnd/>
            <a:tailEnd/>
          </a:ln>
        </p:spPr>
      </p:pic>
      <p:pic>
        <p:nvPicPr>
          <p:cNvPr id="55388" name="Picture 92" descr="stop sign 3"/>
          <p:cNvPicPr>
            <a:picLocks noChangeAspect="1" noChangeArrowheads="1"/>
          </p:cNvPicPr>
          <p:nvPr/>
        </p:nvPicPr>
        <p:blipFill>
          <a:blip r:embed="rId13" cstate="print"/>
          <a:srcRect/>
          <a:stretch>
            <a:fillRect/>
          </a:stretch>
        </p:blipFill>
        <p:spPr bwMode="invGray">
          <a:xfrm>
            <a:off x="7759700" y="5967413"/>
            <a:ext cx="1017588" cy="395287"/>
          </a:xfrm>
          <a:prstGeom prst="rect">
            <a:avLst/>
          </a:prstGeom>
          <a:noFill/>
          <a:ln w="9525">
            <a:noFill/>
            <a:miter lim="800000"/>
            <a:headEnd/>
            <a:tailEnd/>
          </a:ln>
        </p:spPr>
      </p:pic>
      <p:pic>
        <p:nvPicPr>
          <p:cNvPr id="11278" name="Picture 94" descr="5-min">
            <a:hlinkClick r:id="" action="ppaction://customshow?id=1&amp;return=true" highlightClick="1"/>
          </p:cNvPr>
          <p:cNvPicPr>
            <a:picLocks noChangeAspect="1" noChangeArrowheads="1"/>
          </p:cNvPicPr>
          <p:nvPr/>
        </p:nvPicPr>
        <p:blipFill>
          <a:blip r:embed="rId14" cstate="print"/>
          <a:srcRect/>
          <a:stretch>
            <a:fillRect/>
          </a:stretch>
        </p:blipFill>
        <p:spPr bwMode="auto">
          <a:xfrm>
            <a:off x="2524125" y="6465888"/>
            <a:ext cx="1663700" cy="347662"/>
          </a:xfrm>
          <a:prstGeom prst="rect">
            <a:avLst/>
          </a:prstGeom>
          <a:noFill/>
          <a:ln w="9525">
            <a:noFill/>
            <a:miter lim="800000"/>
            <a:headEnd/>
            <a:tailEnd/>
          </a:ln>
        </p:spPr>
      </p:pic>
      <p:grpSp>
        <p:nvGrpSpPr>
          <p:cNvPr id="3" name="Group 102"/>
          <p:cNvGrpSpPr>
            <a:grpSpLocks/>
          </p:cNvGrpSpPr>
          <p:nvPr/>
        </p:nvGrpSpPr>
        <p:grpSpPr bwMode="auto">
          <a:xfrm>
            <a:off x="703263" y="3756025"/>
            <a:ext cx="8078787" cy="1900238"/>
            <a:chOff x="443" y="2366"/>
            <a:chExt cx="5089" cy="1197"/>
          </a:xfrm>
        </p:grpSpPr>
        <p:pic>
          <p:nvPicPr>
            <p:cNvPr id="11284" name="Picture 97" descr="Eqn104"/>
            <p:cNvPicPr>
              <a:picLocks noChangeAspect="1" noChangeArrowheads="1"/>
            </p:cNvPicPr>
            <p:nvPr/>
          </p:nvPicPr>
          <p:blipFill>
            <a:blip r:embed="rId15" cstate="print"/>
            <a:srcRect/>
            <a:stretch>
              <a:fillRect/>
            </a:stretch>
          </p:blipFill>
          <p:spPr bwMode="black">
            <a:xfrm>
              <a:off x="2752" y="2993"/>
              <a:ext cx="2126" cy="570"/>
            </a:xfrm>
            <a:prstGeom prst="rect">
              <a:avLst/>
            </a:prstGeom>
            <a:noFill/>
            <a:ln w="9525">
              <a:noFill/>
              <a:miter lim="800000"/>
              <a:headEnd/>
              <a:tailEnd/>
            </a:ln>
          </p:spPr>
        </p:pic>
        <p:pic>
          <p:nvPicPr>
            <p:cNvPr id="11285" name="Picture 96" descr="Eqn103"/>
            <p:cNvPicPr>
              <a:picLocks noChangeAspect="1" noChangeArrowheads="1"/>
            </p:cNvPicPr>
            <p:nvPr/>
          </p:nvPicPr>
          <p:blipFill>
            <a:blip r:embed="rId16" cstate="print"/>
            <a:srcRect/>
            <a:stretch>
              <a:fillRect/>
            </a:stretch>
          </p:blipFill>
          <p:spPr bwMode="black">
            <a:xfrm>
              <a:off x="2753" y="2366"/>
              <a:ext cx="1200" cy="570"/>
            </a:xfrm>
            <a:prstGeom prst="rect">
              <a:avLst/>
            </a:prstGeom>
            <a:noFill/>
            <a:ln w="9525">
              <a:noFill/>
              <a:miter lim="800000"/>
              <a:headEnd/>
              <a:tailEnd/>
            </a:ln>
          </p:spPr>
        </p:pic>
        <p:pic>
          <p:nvPicPr>
            <p:cNvPr id="11286" name="Picture 84" descr="3-2-32"/>
            <p:cNvPicPr>
              <a:picLocks noChangeAspect="1" noChangeArrowheads="1"/>
            </p:cNvPicPr>
            <p:nvPr/>
          </p:nvPicPr>
          <p:blipFill>
            <a:blip r:embed="rId17" cstate="print"/>
            <a:srcRect/>
            <a:stretch>
              <a:fillRect/>
            </a:stretch>
          </p:blipFill>
          <p:spPr bwMode="black">
            <a:xfrm>
              <a:off x="1353" y="2389"/>
              <a:ext cx="735" cy="507"/>
            </a:xfrm>
            <a:prstGeom prst="rect">
              <a:avLst/>
            </a:prstGeom>
            <a:noFill/>
            <a:ln w="9525">
              <a:noFill/>
              <a:miter lim="800000"/>
              <a:headEnd/>
              <a:tailEnd/>
            </a:ln>
          </p:spPr>
        </p:pic>
        <p:sp>
          <p:nvSpPr>
            <p:cNvPr id="11287" name="Text Box 29"/>
            <p:cNvSpPr txBox="1">
              <a:spLocks noChangeArrowheads="1"/>
            </p:cNvSpPr>
            <p:nvPr/>
          </p:nvSpPr>
          <p:spPr bwMode="black">
            <a:xfrm>
              <a:off x="4006" y="2504"/>
              <a:ext cx="532" cy="332"/>
            </a:xfrm>
            <a:prstGeom prst="rect">
              <a:avLst/>
            </a:prstGeom>
            <a:noFill/>
            <a:ln w="9525">
              <a:noFill/>
              <a:miter lim="800000"/>
              <a:headEnd/>
              <a:tailEnd/>
            </a:ln>
          </p:spPr>
          <p:txBody>
            <a:bodyPr/>
            <a:lstStyle/>
            <a:p>
              <a:pPr>
                <a:spcBef>
                  <a:spcPct val="20000"/>
                </a:spcBef>
              </a:pPr>
              <a:r>
                <a:rPr lang="en-US">
                  <a:solidFill>
                    <a:srgbClr val="FFFFFF"/>
                  </a:solidFill>
                </a:rPr>
                <a:t>and</a:t>
              </a:r>
            </a:p>
          </p:txBody>
        </p:sp>
        <p:sp>
          <p:nvSpPr>
            <p:cNvPr id="11288" name="Text Box 30"/>
            <p:cNvSpPr txBox="1">
              <a:spLocks noChangeArrowheads="1"/>
            </p:cNvSpPr>
            <p:nvPr/>
          </p:nvSpPr>
          <p:spPr bwMode="black">
            <a:xfrm>
              <a:off x="443" y="2504"/>
              <a:ext cx="2103" cy="314"/>
            </a:xfrm>
            <a:prstGeom prst="rect">
              <a:avLst/>
            </a:prstGeom>
            <a:noFill/>
            <a:ln w="9525">
              <a:noFill/>
              <a:miter lim="800000"/>
              <a:headEnd/>
              <a:tailEnd/>
            </a:ln>
          </p:spPr>
          <p:txBody>
            <a:bodyPr/>
            <a:lstStyle/>
            <a:p>
              <a:pPr>
                <a:spcBef>
                  <a:spcPct val="20000"/>
                </a:spcBef>
              </a:pPr>
              <a:r>
                <a:rPr lang="en-US" b="1">
                  <a:solidFill>
                    <a:srgbClr val="FFFF66"/>
                  </a:solidFill>
                </a:rPr>
                <a:t>Answer:</a:t>
              </a:r>
            </a:p>
          </p:txBody>
        </p:sp>
        <p:pic>
          <p:nvPicPr>
            <p:cNvPr id="11289" name="Picture 98" descr="Eqn101"/>
            <p:cNvPicPr>
              <a:picLocks noChangeAspect="1" noChangeArrowheads="1"/>
            </p:cNvPicPr>
            <p:nvPr/>
          </p:nvPicPr>
          <p:blipFill>
            <a:blip r:embed="rId18" cstate="print"/>
            <a:srcRect/>
            <a:stretch>
              <a:fillRect/>
            </a:stretch>
          </p:blipFill>
          <p:spPr bwMode="black">
            <a:xfrm>
              <a:off x="5148" y="3007"/>
              <a:ext cx="384" cy="507"/>
            </a:xfrm>
            <a:prstGeom prst="rect">
              <a:avLst/>
            </a:prstGeom>
            <a:noFill/>
            <a:ln w="9525">
              <a:noFill/>
              <a:miter lim="800000"/>
              <a:headEnd/>
              <a:tailEnd/>
            </a:ln>
          </p:spPr>
        </p:pic>
        <p:sp>
          <p:nvSpPr>
            <p:cNvPr id="11290" name="Text Box 99"/>
            <p:cNvSpPr txBox="1">
              <a:spLocks noChangeArrowheads="1"/>
            </p:cNvSpPr>
            <p:nvPr/>
          </p:nvSpPr>
          <p:spPr bwMode="black">
            <a:xfrm>
              <a:off x="4862" y="3135"/>
              <a:ext cx="532" cy="332"/>
            </a:xfrm>
            <a:prstGeom prst="rect">
              <a:avLst/>
            </a:prstGeom>
            <a:noFill/>
            <a:ln w="9525">
              <a:noFill/>
              <a:miter lim="800000"/>
              <a:headEnd/>
              <a:tailEnd/>
            </a:ln>
          </p:spPr>
          <p:txBody>
            <a:bodyPr/>
            <a:lstStyle/>
            <a:p>
              <a:pPr>
                <a:spcBef>
                  <a:spcPct val="20000"/>
                </a:spcBef>
              </a:pPr>
              <a:r>
                <a:rPr lang="en-US">
                  <a:solidFill>
                    <a:srgbClr val="FFFFFF"/>
                  </a:solidFill>
                </a:rPr>
                <a:t>or</a:t>
              </a:r>
            </a:p>
          </p:txBody>
        </p:sp>
      </p:grpSp>
      <p:grpSp>
        <p:nvGrpSpPr>
          <p:cNvPr id="4" name="Group 104"/>
          <p:cNvGrpSpPr>
            <a:grpSpLocks/>
          </p:cNvGrpSpPr>
          <p:nvPr/>
        </p:nvGrpSpPr>
        <p:grpSpPr bwMode="auto">
          <a:xfrm>
            <a:off x="461963" y="2801938"/>
            <a:ext cx="8143875" cy="900112"/>
            <a:chOff x="291" y="1765"/>
            <a:chExt cx="5130" cy="567"/>
          </a:xfrm>
        </p:grpSpPr>
        <p:pic>
          <p:nvPicPr>
            <p:cNvPr id="11281" name="Picture 83" descr="3-2-31"/>
            <p:cNvPicPr>
              <a:picLocks noChangeAspect="1" noChangeArrowheads="1"/>
            </p:cNvPicPr>
            <p:nvPr/>
          </p:nvPicPr>
          <p:blipFill>
            <a:blip r:embed="rId19" cstate="print"/>
            <a:srcRect/>
            <a:stretch>
              <a:fillRect/>
            </a:stretch>
          </p:blipFill>
          <p:spPr bwMode="black">
            <a:xfrm>
              <a:off x="3183" y="1773"/>
              <a:ext cx="300" cy="507"/>
            </a:xfrm>
            <a:prstGeom prst="rect">
              <a:avLst/>
            </a:prstGeom>
            <a:noFill/>
            <a:ln w="9525">
              <a:noFill/>
              <a:miter lim="800000"/>
              <a:headEnd/>
              <a:tailEnd/>
            </a:ln>
          </p:spPr>
        </p:pic>
        <p:sp>
          <p:nvSpPr>
            <p:cNvPr id="11282" name="Text Box 24"/>
            <p:cNvSpPr txBox="1">
              <a:spLocks noChangeArrowheads="1"/>
            </p:cNvSpPr>
            <p:nvPr/>
          </p:nvSpPr>
          <p:spPr bwMode="black">
            <a:xfrm>
              <a:off x="2712" y="1907"/>
              <a:ext cx="2709" cy="332"/>
            </a:xfrm>
            <a:prstGeom prst="rect">
              <a:avLst/>
            </a:prstGeom>
            <a:noFill/>
            <a:ln w="9525">
              <a:noFill/>
              <a:miter lim="800000"/>
              <a:headEnd/>
              <a:tailEnd/>
            </a:ln>
          </p:spPr>
          <p:txBody>
            <a:bodyPr/>
            <a:lstStyle/>
            <a:p>
              <a:pPr>
                <a:spcBef>
                  <a:spcPct val="20000"/>
                </a:spcBef>
                <a:tabLst>
                  <a:tab pos="1257300" algn="l"/>
                </a:tabLst>
              </a:pPr>
              <a:r>
                <a:rPr lang="en-US">
                  <a:solidFill>
                    <a:srgbClr val="FFFFFF"/>
                  </a:solidFill>
                </a:rPr>
                <a:t>Add	to each side.</a:t>
              </a:r>
            </a:p>
          </p:txBody>
        </p:sp>
        <p:pic>
          <p:nvPicPr>
            <p:cNvPr id="11283" name="Picture 103" descr="Eqn117"/>
            <p:cNvPicPr>
              <a:picLocks noChangeAspect="1" noChangeArrowheads="1"/>
            </p:cNvPicPr>
            <p:nvPr/>
          </p:nvPicPr>
          <p:blipFill>
            <a:blip r:embed="rId20" cstate="print"/>
            <a:srcRect/>
            <a:stretch>
              <a:fillRect/>
            </a:stretch>
          </p:blipFill>
          <p:spPr bwMode="black">
            <a:xfrm>
              <a:off x="291" y="1765"/>
              <a:ext cx="2285" cy="567"/>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12"/>
                                        </p:tgtEl>
                                        <p:attrNameLst>
                                          <p:attrName>style.visibility</p:attrName>
                                        </p:attrNameLst>
                                      </p:cBhvr>
                                      <p:to>
                                        <p:strVal val="visible"/>
                                      </p:to>
                                    </p:set>
                                    <p:animEffect transition="in" filter="wipe(left)">
                                      <p:cBhvr>
                                        <p:cTn id="7" dur="500"/>
                                        <p:tgtEl>
                                          <p:spTgt spid="553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55388"/>
                                        </p:tgtEl>
                                        <p:attrNameLst>
                                          <p:attrName>style.visibility</p:attrName>
                                        </p:attrNameLst>
                                      </p:cBhvr>
                                      <p:to>
                                        <p:strVal val="visible"/>
                                      </p:to>
                                    </p:set>
                                    <p:animEffect transition="in" filter="box(out)">
                                      <p:cBhvr>
                                        <p:cTn id="26" dur="500"/>
                                        <p:tgtEl>
                                          <p:spTgt spid="55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2-4c</a:t>
            </a:r>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2292"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2293"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2294"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2295"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2296"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pic>
        <p:nvPicPr>
          <p:cNvPr id="56335" name="Picture 15" descr="your turn"/>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grpSp>
        <p:nvGrpSpPr>
          <p:cNvPr id="2" name="Group 34"/>
          <p:cNvGrpSpPr>
            <a:grpSpLocks/>
          </p:cNvGrpSpPr>
          <p:nvPr/>
        </p:nvGrpSpPr>
        <p:grpSpPr bwMode="auto">
          <a:xfrm>
            <a:off x="773113" y="1500188"/>
            <a:ext cx="7975600" cy="804862"/>
            <a:chOff x="487" y="945"/>
            <a:chExt cx="5024" cy="507"/>
          </a:xfrm>
        </p:grpSpPr>
        <p:pic>
          <p:nvPicPr>
            <p:cNvPr id="12305" name="Picture 32" descr="3-2-36"/>
            <p:cNvPicPr>
              <a:picLocks noChangeAspect="1" noChangeArrowheads="1"/>
            </p:cNvPicPr>
            <p:nvPr/>
          </p:nvPicPr>
          <p:blipFill>
            <a:blip r:embed="rId10" cstate="print"/>
            <a:srcRect/>
            <a:stretch>
              <a:fillRect/>
            </a:stretch>
          </p:blipFill>
          <p:spPr bwMode="black">
            <a:xfrm>
              <a:off x="1174" y="945"/>
              <a:ext cx="852" cy="507"/>
            </a:xfrm>
            <a:prstGeom prst="rect">
              <a:avLst/>
            </a:prstGeom>
            <a:noFill/>
            <a:ln w="9525">
              <a:noFill/>
              <a:miter lim="800000"/>
              <a:headEnd/>
              <a:tailEnd/>
            </a:ln>
          </p:spPr>
        </p:pic>
        <p:sp>
          <p:nvSpPr>
            <p:cNvPr id="12306" name="Text Box 13"/>
            <p:cNvSpPr txBox="1">
              <a:spLocks noChangeArrowheads="1"/>
            </p:cNvSpPr>
            <p:nvPr/>
          </p:nvSpPr>
          <p:spPr bwMode="black">
            <a:xfrm>
              <a:off x="487" y="1068"/>
              <a:ext cx="5024" cy="298"/>
            </a:xfrm>
            <a:prstGeom prst="rect">
              <a:avLst/>
            </a:prstGeom>
            <a:noFill/>
            <a:ln w="9525">
              <a:noFill/>
              <a:miter lim="800000"/>
              <a:headEnd/>
              <a:tailEnd/>
            </a:ln>
          </p:spPr>
          <p:txBody>
            <a:bodyPr/>
            <a:lstStyle/>
            <a:p>
              <a:pPr>
                <a:spcBef>
                  <a:spcPct val="20000"/>
                </a:spcBef>
                <a:tabLst>
                  <a:tab pos="2400300" algn="l"/>
                </a:tabLst>
              </a:pPr>
              <a:r>
                <a:rPr lang="en-US" b="1">
                  <a:solidFill>
                    <a:srgbClr val="FFEB55"/>
                  </a:solidFill>
                </a:rPr>
                <a:t>Solve	.</a:t>
              </a:r>
            </a:p>
          </p:txBody>
        </p:sp>
      </p:grpSp>
      <p:grpSp>
        <p:nvGrpSpPr>
          <p:cNvPr id="3" name="Group 35"/>
          <p:cNvGrpSpPr>
            <a:grpSpLocks/>
          </p:cNvGrpSpPr>
          <p:nvPr/>
        </p:nvGrpSpPr>
        <p:grpSpPr bwMode="auto">
          <a:xfrm>
            <a:off x="773113" y="2584450"/>
            <a:ext cx="3338512" cy="804863"/>
            <a:chOff x="487" y="1628"/>
            <a:chExt cx="2103" cy="507"/>
          </a:xfrm>
        </p:grpSpPr>
        <p:pic>
          <p:nvPicPr>
            <p:cNvPr id="12303" name="Picture 33" descr="3-2-37"/>
            <p:cNvPicPr>
              <a:picLocks noChangeAspect="1" noChangeArrowheads="1"/>
            </p:cNvPicPr>
            <p:nvPr/>
          </p:nvPicPr>
          <p:blipFill>
            <a:blip r:embed="rId11" cstate="print"/>
            <a:srcRect/>
            <a:stretch>
              <a:fillRect/>
            </a:stretch>
          </p:blipFill>
          <p:spPr bwMode="black">
            <a:xfrm>
              <a:off x="1428" y="1628"/>
              <a:ext cx="147" cy="507"/>
            </a:xfrm>
            <a:prstGeom prst="rect">
              <a:avLst/>
            </a:prstGeom>
            <a:noFill/>
            <a:ln w="9525">
              <a:noFill/>
              <a:miter lim="800000"/>
              <a:headEnd/>
              <a:tailEnd/>
            </a:ln>
          </p:spPr>
        </p:pic>
        <p:sp>
          <p:nvSpPr>
            <p:cNvPr id="12304" name="Text Box 16"/>
            <p:cNvSpPr txBox="1">
              <a:spLocks noChangeArrowheads="1"/>
            </p:cNvSpPr>
            <p:nvPr/>
          </p:nvSpPr>
          <p:spPr bwMode="black">
            <a:xfrm>
              <a:off x="487" y="1748"/>
              <a:ext cx="2103" cy="314"/>
            </a:xfrm>
            <a:prstGeom prst="rect">
              <a:avLst/>
            </a:prstGeom>
            <a:noFill/>
            <a:ln w="9525">
              <a:noFill/>
              <a:miter lim="800000"/>
              <a:headEnd/>
              <a:tailEnd/>
            </a:ln>
          </p:spPr>
          <p:txBody>
            <a:bodyPr/>
            <a:lstStyle/>
            <a:p>
              <a:pPr>
                <a:spcBef>
                  <a:spcPct val="20000"/>
                </a:spcBef>
              </a:pPr>
              <a:r>
                <a:rPr lang="en-US" b="1">
                  <a:solidFill>
                    <a:srgbClr val="FFEB55"/>
                  </a:solidFill>
                </a:rPr>
                <a:t>Answer:</a:t>
              </a:r>
            </a:p>
          </p:txBody>
        </p:sp>
      </p:grpSp>
      <p:pic>
        <p:nvPicPr>
          <p:cNvPr id="12300" name="Picture 36" descr="help">
            <a:hlinkClick r:id="rId12" action="ppaction://program" highlightClick="1"/>
          </p:cNvPr>
          <p:cNvPicPr>
            <a:picLocks noChangeAspect="1" noChangeArrowheads="1"/>
          </p:cNvPicPr>
          <p:nvPr/>
        </p:nvPicPr>
        <p:blipFill>
          <a:blip r:embed="rId13" cstate="print"/>
          <a:srcRect/>
          <a:stretch>
            <a:fillRect/>
          </a:stretch>
        </p:blipFill>
        <p:spPr bwMode="auto">
          <a:xfrm>
            <a:off x="6927850" y="6470650"/>
            <a:ext cx="347663" cy="342900"/>
          </a:xfrm>
          <a:prstGeom prst="rect">
            <a:avLst/>
          </a:prstGeom>
          <a:noFill/>
          <a:ln w="9525">
            <a:noFill/>
            <a:miter lim="800000"/>
            <a:headEnd/>
            <a:tailEnd/>
          </a:ln>
        </p:spPr>
      </p:pic>
      <p:pic>
        <p:nvPicPr>
          <p:cNvPr id="56357" name="Picture 37" descr="stop sign 3"/>
          <p:cNvPicPr>
            <a:picLocks noChangeAspect="1" noChangeArrowheads="1"/>
          </p:cNvPicPr>
          <p:nvPr/>
        </p:nvPicPr>
        <p:blipFill>
          <a:blip r:embed="rId14" cstate="print"/>
          <a:srcRect/>
          <a:stretch>
            <a:fillRect/>
          </a:stretch>
        </p:blipFill>
        <p:spPr bwMode="invGray">
          <a:xfrm>
            <a:off x="7524750" y="5876925"/>
            <a:ext cx="1252538" cy="485775"/>
          </a:xfrm>
          <a:prstGeom prst="rect">
            <a:avLst/>
          </a:prstGeom>
          <a:noFill/>
          <a:ln w="9525">
            <a:noFill/>
            <a:miter lim="800000"/>
            <a:headEnd/>
            <a:tailEnd/>
          </a:ln>
        </p:spPr>
      </p:pic>
      <p:pic>
        <p:nvPicPr>
          <p:cNvPr id="12302" name="Picture 39" descr="5-min">
            <a:hlinkClick r:id="" action="ppaction://customshow?id=1&amp;return=true" highlightClick="1"/>
          </p:cNvPr>
          <p:cNvPicPr>
            <a:picLocks noChangeAspect="1" noChangeArrowheads="1"/>
          </p:cNvPicPr>
          <p:nvPr/>
        </p:nvPicPr>
        <p:blipFill>
          <a:blip r:embed="rId15" cstate="print"/>
          <a:srcRect/>
          <a:stretch>
            <a:fillRect/>
          </a:stretch>
        </p:blipFill>
        <p:spPr bwMode="auto">
          <a:xfrm>
            <a:off x="2524125" y="6465888"/>
            <a:ext cx="1663700" cy="3476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6335"/>
                                        </p:tgtEl>
                                        <p:attrNameLst>
                                          <p:attrName>style.visibility</p:attrName>
                                        </p:attrNameLst>
                                      </p:cBhvr>
                                      <p:to>
                                        <p:strVal val="visible"/>
                                      </p:to>
                                    </p:set>
                                    <p:animEffect transition="in" filter="box(out)">
                                      <p:cBhvr>
                                        <p:cTn id="7" dur="500"/>
                                        <p:tgtEl>
                                          <p:spTgt spid="563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56357"/>
                                        </p:tgtEl>
                                        <p:attrNameLst>
                                          <p:attrName>style.visibility</p:attrName>
                                        </p:attrNameLst>
                                      </p:cBhvr>
                                      <p:to>
                                        <p:strVal val="visible"/>
                                      </p:to>
                                    </p:set>
                                    <p:animEffect transition="in" filter="box(out)">
                                      <p:cBhvr>
                                        <p:cTn id="20" dur="500"/>
                                        <p:tgtEl>
                                          <p:spTgt spid="56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2-5a</a:t>
            </a:r>
          </a:p>
        </p:txBody>
      </p:sp>
      <p:sp>
        <p:nvSpPr>
          <p:cNvPr id="1331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3316"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3317"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3318"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3319"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3320"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sp>
        <p:nvSpPr>
          <p:cNvPr id="57357" name="Text Box 13"/>
          <p:cNvSpPr txBox="1">
            <a:spLocks noChangeArrowheads="1"/>
          </p:cNvSpPr>
          <p:nvPr/>
        </p:nvSpPr>
        <p:spPr bwMode="auto">
          <a:xfrm>
            <a:off x="619125" y="1279525"/>
            <a:ext cx="8293100" cy="473075"/>
          </a:xfrm>
          <a:prstGeom prst="rect">
            <a:avLst/>
          </a:prstGeom>
          <a:noFill/>
          <a:ln w="9525">
            <a:noFill/>
            <a:miter lim="800000"/>
            <a:headEnd/>
            <a:tailEnd/>
          </a:ln>
        </p:spPr>
        <p:txBody>
          <a:bodyPr/>
          <a:lstStyle/>
          <a:p>
            <a:pPr>
              <a:spcBef>
                <a:spcPct val="20000"/>
              </a:spcBef>
            </a:pPr>
            <a:r>
              <a:rPr lang="en-US" b="1">
                <a:solidFill>
                  <a:srgbClr val="FFEB55"/>
                </a:solidFill>
              </a:rPr>
              <a:t>Write an equation for the problem. Then solve the equation and check your solution.</a:t>
            </a:r>
          </a:p>
          <a:p>
            <a:pPr>
              <a:spcBef>
                <a:spcPct val="20000"/>
              </a:spcBef>
            </a:pPr>
            <a:r>
              <a:rPr lang="en-US">
                <a:solidFill>
                  <a:srgbClr val="FFEB55"/>
                </a:solidFill>
              </a:rPr>
              <a:t>Fourteen more than a number is equal to twenty-seven. Find this number.</a:t>
            </a:r>
          </a:p>
        </p:txBody>
      </p:sp>
      <p:sp>
        <p:nvSpPr>
          <p:cNvPr id="57359" name="Rectangle 15"/>
          <p:cNvSpPr>
            <a:spLocks noChangeArrowheads="1"/>
          </p:cNvSpPr>
          <p:nvPr/>
        </p:nvSpPr>
        <p:spPr bwMode="auto">
          <a:xfrm>
            <a:off x="623888" y="2892425"/>
            <a:ext cx="7989887" cy="407988"/>
          </a:xfrm>
          <a:prstGeom prst="rect">
            <a:avLst/>
          </a:prstGeom>
          <a:noFill/>
          <a:ln w="9525">
            <a:noFill/>
            <a:miter lim="800000"/>
            <a:headEnd/>
            <a:tailEnd/>
          </a:ln>
        </p:spPr>
        <p:txBody>
          <a:bodyPr wrap="none">
            <a:spAutoFit/>
          </a:bodyPr>
          <a:lstStyle/>
          <a:p>
            <a:pPr>
              <a:spcBef>
                <a:spcPct val="20000"/>
              </a:spcBef>
            </a:pPr>
            <a:r>
              <a:rPr lang="en-US" sz="2300"/>
              <a:t>Fourteen   more than   a number   is equal to   twenty-seven.</a:t>
            </a:r>
          </a:p>
        </p:txBody>
      </p:sp>
      <p:pic>
        <p:nvPicPr>
          <p:cNvPr id="57356" name="Picture 12" descr="example 5"/>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grpSp>
        <p:nvGrpSpPr>
          <p:cNvPr id="2" name="Group 71"/>
          <p:cNvGrpSpPr>
            <a:grpSpLocks/>
          </p:cNvGrpSpPr>
          <p:nvPr/>
        </p:nvGrpSpPr>
        <p:grpSpPr bwMode="auto">
          <a:xfrm>
            <a:off x="1800225" y="4349750"/>
            <a:ext cx="5499100" cy="527050"/>
            <a:chOff x="1134" y="2740"/>
            <a:chExt cx="3464" cy="332"/>
          </a:xfrm>
        </p:grpSpPr>
        <p:pic>
          <p:nvPicPr>
            <p:cNvPr id="13345" name="Picture 52" descr="3-2-38"/>
            <p:cNvPicPr>
              <a:picLocks noChangeAspect="1" noChangeArrowheads="1"/>
            </p:cNvPicPr>
            <p:nvPr/>
          </p:nvPicPr>
          <p:blipFill>
            <a:blip r:embed="rId10" cstate="print"/>
            <a:srcRect/>
            <a:stretch>
              <a:fillRect/>
            </a:stretch>
          </p:blipFill>
          <p:spPr bwMode="black">
            <a:xfrm>
              <a:off x="1134" y="2771"/>
              <a:ext cx="972" cy="173"/>
            </a:xfrm>
            <a:prstGeom prst="rect">
              <a:avLst/>
            </a:prstGeom>
            <a:noFill/>
            <a:ln w="9525">
              <a:noFill/>
              <a:miter lim="800000"/>
              <a:headEnd/>
              <a:tailEnd/>
            </a:ln>
          </p:spPr>
        </p:pic>
        <p:sp>
          <p:nvSpPr>
            <p:cNvPr id="13346" name="Text Box 35"/>
            <p:cNvSpPr txBox="1">
              <a:spLocks noChangeArrowheads="1"/>
            </p:cNvSpPr>
            <p:nvPr/>
          </p:nvSpPr>
          <p:spPr bwMode="black">
            <a:xfrm>
              <a:off x="2924" y="2740"/>
              <a:ext cx="1674" cy="332"/>
            </a:xfrm>
            <a:prstGeom prst="rect">
              <a:avLst/>
            </a:prstGeom>
            <a:noFill/>
            <a:ln w="9525">
              <a:noFill/>
              <a:miter lim="800000"/>
              <a:headEnd/>
              <a:tailEnd/>
            </a:ln>
          </p:spPr>
          <p:txBody>
            <a:bodyPr/>
            <a:lstStyle/>
            <a:p>
              <a:pPr>
                <a:spcBef>
                  <a:spcPct val="20000"/>
                </a:spcBef>
              </a:pPr>
              <a:r>
                <a:rPr lang="en-US">
                  <a:solidFill>
                    <a:srgbClr val="FFFFFF"/>
                  </a:solidFill>
                </a:rPr>
                <a:t>Original equation</a:t>
              </a:r>
            </a:p>
          </p:txBody>
        </p:sp>
      </p:grpSp>
      <p:pic>
        <p:nvPicPr>
          <p:cNvPr id="13325" name="Picture 61" descr="help">
            <a:hlinkClick r:id="rId11" action="ppaction://program" highlightClick="1"/>
          </p:cNvPr>
          <p:cNvPicPr>
            <a:picLocks noChangeAspect="1" noChangeArrowheads="1"/>
          </p:cNvPicPr>
          <p:nvPr/>
        </p:nvPicPr>
        <p:blipFill>
          <a:blip r:embed="rId12" cstate="print"/>
          <a:srcRect/>
          <a:stretch>
            <a:fillRect/>
          </a:stretch>
        </p:blipFill>
        <p:spPr bwMode="auto">
          <a:xfrm>
            <a:off x="6927850" y="6470650"/>
            <a:ext cx="347663" cy="342900"/>
          </a:xfrm>
          <a:prstGeom prst="rect">
            <a:avLst/>
          </a:prstGeom>
          <a:noFill/>
          <a:ln w="9525">
            <a:noFill/>
            <a:miter lim="800000"/>
            <a:headEnd/>
            <a:tailEnd/>
          </a:ln>
        </p:spPr>
      </p:pic>
      <p:pic>
        <p:nvPicPr>
          <p:cNvPr id="57409" name="Picture 65" descr="stop sign 4"/>
          <p:cNvPicPr>
            <a:picLocks noChangeAspect="1" noChangeArrowheads="1"/>
          </p:cNvPicPr>
          <p:nvPr/>
        </p:nvPicPr>
        <p:blipFill>
          <a:blip r:embed="rId13" cstate="print"/>
          <a:srcRect/>
          <a:stretch>
            <a:fillRect/>
          </a:stretch>
        </p:blipFill>
        <p:spPr bwMode="invGray">
          <a:xfrm>
            <a:off x="7288213" y="5781675"/>
            <a:ext cx="1498600" cy="528638"/>
          </a:xfrm>
          <a:prstGeom prst="rect">
            <a:avLst/>
          </a:prstGeom>
          <a:noFill/>
          <a:ln w="9525">
            <a:noFill/>
            <a:miter lim="800000"/>
            <a:headEnd/>
            <a:tailEnd/>
          </a:ln>
        </p:spPr>
      </p:pic>
      <p:grpSp>
        <p:nvGrpSpPr>
          <p:cNvPr id="3" name="Group 69"/>
          <p:cNvGrpSpPr>
            <a:grpSpLocks/>
          </p:cNvGrpSpPr>
          <p:nvPr/>
        </p:nvGrpSpPr>
        <p:grpSpPr bwMode="auto">
          <a:xfrm>
            <a:off x="336550" y="3275013"/>
            <a:ext cx="8223250" cy="911225"/>
            <a:chOff x="212" y="2063"/>
            <a:chExt cx="5180" cy="574"/>
          </a:xfrm>
        </p:grpSpPr>
        <p:grpSp>
          <p:nvGrpSpPr>
            <p:cNvPr id="13332" name="Group 51"/>
            <p:cNvGrpSpPr>
              <a:grpSpLocks/>
            </p:cNvGrpSpPr>
            <p:nvPr/>
          </p:nvGrpSpPr>
          <p:grpSpPr bwMode="auto">
            <a:xfrm>
              <a:off x="212" y="2063"/>
              <a:ext cx="5180" cy="574"/>
              <a:chOff x="212" y="2063"/>
              <a:chExt cx="5180" cy="574"/>
            </a:xfrm>
          </p:grpSpPr>
          <p:sp>
            <p:nvSpPr>
              <p:cNvPr id="13335" name="AutoShape 17"/>
              <p:cNvSpPr>
                <a:spLocks/>
              </p:cNvSpPr>
              <p:nvPr/>
            </p:nvSpPr>
            <p:spPr bwMode="black">
              <a:xfrm rot="-5400000">
                <a:off x="728" y="1772"/>
                <a:ext cx="216" cy="798"/>
              </a:xfrm>
              <a:prstGeom prst="leftBrace">
                <a:avLst>
                  <a:gd name="adj1" fmla="val 30787"/>
                  <a:gd name="adj2" fmla="val 50000"/>
                </a:avLst>
              </a:prstGeom>
              <a:noFill/>
              <a:ln w="25400">
                <a:solidFill>
                  <a:schemeClr val="folHlink"/>
                </a:solidFill>
                <a:round/>
                <a:headEnd/>
                <a:tailEnd/>
              </a:ln>
            </p:spPr>
            <p:txBody>
              <a:bodyPr wrap="none" anchor="ctr"/>
              <a:lstStyle/>
              <a:p>
                <a:endParaRPr lang="en-US"/>
              </a:p>
            </p:txBody>
          </p:sp>
          <p:sp>
            <p:nvSpPr>
              <p:cNvPr id="13336" name="AutoShape 18"/>
              <p:cNvSpPr>
                <a:spLocks/>
              </p:cNvSpPr>
              <p:nvPr/>
            </p:nvSpPr>
            <p:spPr bwMode="black">
              <a:xfrm rot="-5400000">
                <a:off x="1632" y="1733"/>
                <a:ext cx="216" cy="876"/>
              </a:xfrm>
              <a:prstGeom prst="leftBrace">
                <a:avLst>
                  <a:gd name="adj1" fmla="val 33796"/>
                  <a:gd name="adj2" fmla="val 50000"/>
                </a:avLst>
              </a:prstGeom>
              <a:noFill/>
              <a:ln w="25400">
                <a:solidFill>
                  <a:schemeClr val="folHlink"/>
                </a:solidFill>
                <a:round/>
                <a:headEnd/>
                <a:tailEnd/>
              </a:ln>
            </p:spPr>
            <p:txBody>
              <a:bodyPr wrap="none" anchor="ctr"/>
              <a:lstStyle/>
              <a:p>
                <a:endParaRPr lang="en-US"/>
              </a:p>
            </p:txBody>
          </p:sp>
          <p:sp>
            <p:nvSpPr>
              <p:cNvPr id="13337" name="AutoShape 19"/>
              <p:cNvSpPr>
                <a:spLocks/>
              </p:cNvSpPr>
              <p:nvPr/>
            </p:nvSpPr>
            <p:spPr bwMode="black">
              <a:xfrm rot="-5400000">
                <a:off x="2586" y="1761"/>
                <a:ext cx="216" cy="819"/>
              </a:xfrm>
              <a:prstGeom prst="leftBrace">
                <a:avLst>
                  <a:gd name="adj1" fmla="val 31597"/>
                  <a:gd name="adj2" fmla="val 50000"/>
                </a:avLst>
              </a:prstGeom>
              <a:noFill/>
              <a:ln w="25400">
                <a:solidFill>
                  <a:schemeClr val="folHlink"/>
                </a:solidFill>
                <a:round/>
                <a:headEnd/>
                <a:tailEnd/>
              </a:ln>
            </p:spPr>
            <p:txBody>
              <a:bodyPr wrap="none" anchor="ctr"/>
              <a:lstStyle/>
              <a:p>
                <a:endParaRPr lang="en-US"/>
              </a:p>
            </p:txBody>
          </p:sp>
          <p:sp>
            <p:nvSpPr>
              <p:cNvPr id="13338" name="AutoShape 20"/>
              <p:cNvSpPr>
                <a:spLocks/>
              </p:cNvSpPr>
              <p:nvPr/>
            </p:nvSpPr>
            <p:spPr bwMode="black">
              <a:xfrm rot="-5400000">
                <a:off x="3544" y="1726"/>
                <a:ext cx="216" cy="890"/>
              </a:xfrm>
              <a:prstGeom prst="leftBrace">
                <a:avLst>
                  <a:gd name="adj1" fmla="val 34336"/>
                  <a:gd name="adj2" fmla="val 50000"/>
                </a:avLst>
              </a:prstGeom>
              <a:noFill/>
              <a:ln w="25400">
                <a:solidFill>
                  <a:schemeClr val="folHlink"/>
                </a:solidFill>
                <a:round/>
                <a:headEnd/>
                <a:tailEnd/>
              </a:ln>
            </p:spPr>
            <p:txBody>
              <a:bodyPr wrap="none" anchor="ctr"/>
              <a:lstStyle/>
              <a:p>
                <a:endParaRPr lang="en-US"/>
              </a:p>
            </p:txBody>
          </p:sp>
          <p:sp>
            <p:nvSpPr>
              <p:cNvPr id="13339" name="AutoShape 21"/>
              <p:cNvSpPr>
                <a:spLocks/>
              </p:cNvSpPr>
              <p:nvPr/>
            </p:nvSpPr>
            <p:spPr bwMode="black">
              <a:xfrm rot="-5400000">
                <a:off x="4666" y="1594"/>
                <a:ext cx="216" cy="1153"/>
              </a:xfrm>
              <a:prstGeom prst="leftBrace">
                <a:avLst>
                  <a:gd name="adj1" fmla="val 44483"/>
                  <a:gd name="adj2" fmla="val 50000"/>
                </a:avLst>
              </a:prstGeom>
              <a:noFill/>
              <a:ln w="25400">
                <a:solidFill>
                  <a:schemeClr val="folHlink"/>
                </a:solidFill>
                <a:round/>
                <a:headEnd/>
                <a:tailEnd/>
              </a:ln>
            </p:spPr>
            <p:txBody>
              <a:bodyPr wrap="none" anchor="ctr"/>
              <a:lstStyle/>
              <a:p>
                <a:endParaRPr lang="en-US"/>
              </a:p>
            </p:txBody>
          </p:sp>
          <p:sp>
            <p:nvSpPr>
              <p:cNvPr id="13340" name="Text Box 22"/>
              <p:cNvSpPr txBox="1">
                <a:spLocks noChangeArrowheads="1"/>
              </p:cNvSpPr>
              <p:nvPr/>
            </p:nvSpPr>
            <p:spPr bwMode="black">
              <a:xfrm>
                <a:off x="212" y="2336"/>
                <a:ext cx="1248" cy="300"/>
              </a:xfrm>
              <a:prstGeom prst="rect">
                <a:avLst/>
              </a:prstGeom>
              <a:noFill/>
              <a:ln w="9525">
                <a:noFill/>
                <a:miter lim="800000"/>
                <a:headEnd/>
                <a:tailEnd/>
              </a:ln>
            </p:spPr>
            <p:txBody>
              <a:bodyPr>
                <a:spAutoFit/>
              </a:bodyPr>
              <a:lstStyle/>
              <a:p>
                <a:pPr algn="ctr">
                  <a:spcBef>
                    <a:spcPct val="20000"/>
                  </a:spcBef>
                </a:pPr>
                <a:r>
                  <a:rPr lang="en-US" sz="2800">
                    <a:latin typeface="Times New Roman" pitchFamily="18" charset="0"/>
                  </a:rPr>
                  <a:t>14</a:t>
                </a:r>
              </a:p>
            </p:txBody>
          </p:sp>
          <p:sp>
            <p:nvSpPr>
              <p:cNvPr id="13341" name="Text Box 23"/>
              <p:cNvSpPr txBox="1">
                <a:spLocks noChangeArrowheads="1"/>
              </p:cNvSpPr>
              <p:nvPr/>
            </p:nvSpPr>
            <p:spPr bwMode="black">
              <a:xfrm>
                <a:off x="1600" y="2337"/>
                <a:ext cx="294" cy="300"/>
              </a:xfrm>
              <a:prstGeom prst="rect">
                <a:avLst/>
              </a:prstGeom>
              <a:noFill/>
              <a:ln w="9525">
                <a:noFill/>
                <a:miter lim="800000"/>
                <a:headEnd/>
                <a:tailEnd/>
              </a:ln>
            </p:spPr>
            <p:txBody>
              <a:bodyPr>
                <a:spAutoFit/>
              </a:bodyPr>
              <a:lstStyle/>
              <a:p>
                <a:pPr algn="ctr">
                  <a:spcBef>
                    <a:spcPct val="20000"/>
                  </a:spcBef>
                </a:pPr>
                <a:endParaRPr lang="en-US" sz="2800">
                  <a:latin typeface="Times New Roman" pitchFamily="18" charset="0"/>
                  <a:sym typeface="Symbol" pitchFamily="18" charset="2"/>
                </a:endParaRPr>
              </a:p>
            </p:txBody>
          </p:sp>
          <p:sp>
            <p:nvSpPr>
              <p:cNvPr id="13342" name="Text Box 24"/>
              <p:cNvSpPr txBox="1">
                <a:spLocks noChangeArrowheads="1"/>
              </p:cNvSpPr>
              <p:nvPr/>
            </p:nvSpPr>
            <p:spPr bwMode="black">
              <a:xfrm>
                <a:off x="2281" y="2337"/>
                <a:ext cx="816" cy="300"/>
              </a:xfrm>
              <a:prstGeom prst="rect">
                <a:avLst/>
              </a:prstGeom>
              <a:noFill/>
              <a:ln w="9525">
                <a:noFill/>
                <a:miter lim="800000"/>
                <a:headEnd/>
                <a:tailEnd/>
              </a:ln>
            </p:spPr>
            <p:txBody>
              <a:bodyPr>
                <a:spAutoFit/>
              </a:bodyPr>
              <a:lstStyle/>
              <a:p>
                <a:pPr algn="ctr">
                  <a:spcBef>
                    <a:spcPct val="20000"/>
                  </a:spcBef>
                </a:pPr>
                <a:r>
                  <a:rPr lang="en-US" sz="2800" i="1">
                    <a:latin typeface="Times New Roman" pitchFamily="18" charset="0"/>
                  </a:rPr>
                  <a:t>n</a:t>
                </a:r>
              </a:p>
            </p:txBody>
          </p:sp>
          <p:sp>
            <p:nvSpPr>
              <p:cNvPr id="13343" name="Text Box 25"/>
              <p:cNvSpPr txBox="1">
                <a:spLocks noChangeArrowheads="1"/>
              </p:cNvSpPr>
              <p:nvPr/>
            </p:nvSpPr>
            <p:spPr bwMode="black">
              <a:xfrm>
                <a:off x="3408" y="2337"/>
                <a:ext cx="480" cy="300"/>
              </a:xfrm>
              <a:prstGeom prst="rect">
                <a:avLst/>
              </a:prstGeom>
              <a:noFill/>
              <a:ln w="9525">
                <a:noFill/>
                <a:miter lim="800000"/>
                <a:headEnd/>
                <a:tailEnd/>
              </a:ln>
            </p:spPr>
            <p:txBody>
              <a:bodyPr>
                <a:spAutoFit/>
              </a:bodyPr>
              <a:lstStyle/>
              <a:p>
                <a:pPr algn="ctr">
                  <a:spcBef>
                    <a:spcPct val="20000"/>
                  </a:spcBef>
                </a:pPr>
                <a:endParaRPr lang="en-US" sz="2800">
                  <a:latin typeface="Times New Roman" pitchFamily="18" charset="0"/>
                </a:endParaRPr>
              </a:p>
            </p:txBody>
          </p:sp>
          <p:sp>
            <p:nvSpPr>
              <p:cNvPr id="13344" name="Text Box 26"/>
              <p:cNvSpPr txBox="1">
                <a:spLocks noChangeArrowheads="1"/>
              </p:cNvSpPr>
              <p:nvPr/>
            </p:nvSpPr>
            <p:spPr bwMode="black">
              <a:xfrm>
                <a:off x="4144" y="2336"/>
                <a:ext cx="1248" cy="300"/>
              </a:xfrm>
              <a:prstGeom prst="rect">
                <a:avLst/>
              </a:prstGeom>
              <a:noFill/>
              <a:ln w="9525">
                <a:noFill/>
                <a:miter lim="800000"/>
                <a:headEnd/>
                <a:tailEnd/>
              </a:ln>
            </p:spPr>
            <p:txBody>
              <a:bodyPr>
                <a:spAutoFit/>
              </a:bodyPr>
              <a:lstStyle/>
              <a:p>
                <a:pPr algn="ctr">
                  <a:spcBef>
                    <a:spcPct val="20000"/>
                  </a:spcBef>
                </a:pPr>
                <a:r>
                  <a:rPr lang="en-US" sz="2800">
                    <a:latin typeface="Times New Roman" pitchFamily="18" charset="0"/>
                  </a:rPr>
                  <a:t>27</a:t>
                </a:r>
              </a:p>
            </p:txBody>
          </p:sp>
        </p:grpSp>
        <p:pic>
          <p:nvPicPr>
            <p:cNvPr id="13333" name="Picture 67" descr="equals"/>
            <p:cNvPicPr>
              <a:picLocks noChangeAspect="1" noChangeArrowheads="1"/>
            </p:cNvPicPr>
            <p:nvPr/>
          </p:nvPicPr>
          <p:blipFill>
            <a:blip r:embed="rId14" cstate="print"/>
            <a:srcRect/>
            <a:stretch>
              <a:fillRect/>
            </a:stretch>
          </p:blipFill>
          <p:spPr bwMode="black">
            <a:xfrm>
              <a:off x="3582" y="2444"/>
              <a:ext cx="126" cy="99"/>
            </a:xfrm>
            <a:prstGeom prst="rect">
              <a:avLst/>
            </a:prstGeom>
            <a:noFill/>
            <a:ln w="9525">
              <a:noFill/>
              <a:miter lim="800000"/>
              <a:headEnd/>
              <a:tailEnd/>
            </a:ln>
          </p:spPr>
        </p:pic>
        <p:pic>
          <p:nvPicPr>
            <p:cNvPr id="13334" name="Picture 68" descr="plus"/>
            <p:cNvPicPr>
              <a:picLocks noChangeAspect="1" noChangeArrowheads="1"/>
            </p:cNvPicPr>
            <p:nvPr/>
          </p:nvPicPr>
          <p:blipFill>
            <a:blip r:embed="rId15" cstate="print"/>
            <a:srcRect/>
            <a:stretch>
              <a:fillRect/>
            </a:stretch>
          </p:blipFill>
          <p:spPr bwMode="black">
            <a:xfrm>
              <a:off x="1683" y="2426"/>
              <a:ext cx="132" cy="132"/>
            </a:xfrm>
            <a:prstGeom prst="rect">
              <a:avLst/>
            </a:prstGeom>
            <a:noFill/>
            <a:ln w="9525">
              <a:noFill/>
              <a:miter lim="800000"/>
              <a:headEnd/>
              <a:tailEnd/>
            </a:ln>
          </p:spPr>
        </p:pic>
      </p:grpSp>
      <p:pic>
        <p:nvPicPr>
          <p:cNvPr id="13328" name="Picture 70" descr="5-min">
            <a:hlinkClick r:id="" action="ppaction://customshow?id=1&amp;return=true" highlightClick="1"/>
          </p:cNvPr>
          <p:cNvPicPr>
            <a:picLocks noChangeAspect="1" noChangeArrowheads="1"/>
          </p:cNvPicPr>
          <p:nvPr/>
        </p:nvPicPr>
        <p:blipFill>
          <a:blip r:embed="rId16" cstate="print"/>
          <a:srcRect/>
          <a:stretch>
            <a:fillRect/>
          </a:stretch>
        </p:blipFill>
        <p:spPr bwMode="auto">
          <a:xfrm>
            <a:off x="2524125" y="6465888"/>
            <a:ext cx="1663700" cy="347662"/>
          </a:xfrm>
          <a:prstGeom prst="rect">
            <a:avLst/>
          </a:prstGeom>
          <a:noFill/>
          <a:ln w="9525">
            <a:noFill/>
            <a:miter lim="800000"/>
            <a:headEnd/>
            <a:tailEnd/>
          </a:ln>
        </p:spPr>
      </p:pic>
      <p:grpSp>
        <p:nvGrpSpPr>
          <p:cNvPr id="5" name="Group 73"/>
          <p:cNvGrpSpPr>
            <a:grpSpLocks/>
          </p:cNvGrpSpPr>
          <p:nvPr/>
        </p:nvGrpSpPr>
        <p:grpSpPr bwMode="auto">
          <a:xfrm>
            <a:off x="1173163" y="4945063"/>
            <a:ext cx="7623175" cy="527050"/>
            <a:chOff x="739" y="3115"/>
            <a:chExt cx="4802" cy="332"/>
          </a:xfrm>
        </p:grpSpPr>
        <p:sp>
          <p:nvSpPr>
            <p:cNvPr id="13330" name="Text Box 36"/>
            <p:cNvSpPr txBox="1">
              <a:spLocks noChangeArrowheads="1"/>
            </p:cNvSpPr>
            <p:nvPr/>
          </p:nvSpPr>
          <p:spPr bwMode="black">
            <a:xfrm>
              <a:off x="2924" y="3115"/>
              <a:ext cx="2617" cy="332"/>
            </a:xfrm>
            <a:prstGeom prst="rect">
              <a:avLst/>
            </a:prstGeom>
            <a:noFill/>
            <a:ln w="9525">
              <a:noFill/>
              <a:miter lim="800000"/>
              <a:headEnd/>
              <a:tailEnd/>
            </a:ln>
          </p:spPr>
          <p:txBody>
            <a:bodyPr/>
            <a:lstStyle/>
            <a:p>
              <a:pPr>
                <a:spcBef>
                  <a:spcPct val="20000"/>
                </a:spcBef>
              </a:pPr>
              <a:r>
                <a:rPr lang="en-US">
                  <a:solidFill>
                    <a:srgbClr val="FFFFFF"/>
                  </a:solidFill>
                </a:rPr>
                <a:t>Subtrac</a:t>
              </a:r>
              <a:r>
                <a:rPr lang="en-US"/>
                <a:t>t </a:t>
              </a:r>
              <a:r>
                <a:rPr lang="en-US" sz="2800">
                  <a:latin typeface="Times New Roman" pitchFamily="18" charset="0"/>
                </a:rPr>
                <a:t>14</a:t>
              </a:r>
              <a:r>
                <a:rPr lang="en-US" sz="2800" i="1">
                  <a:latin typeface="Times New Roman" pitchFamily="18" charset="0"/>
                </a:rPr>
                <a:t> </a:t>
              </a:r>
              <a:r>
                <a:rPr lang="en-US"/>
                <a:t>from each side.</a:t>
              </a:r>
            </a:p>
          </p:txBody>
        </p:sp>
        <p:pic>
          <p:nvPicPr>
            <p:cNvPr id="13331" name="Picture 72" descr="Eqn118"/>
            <p:cNvPicPr>
              <a:picLocks noChangeAspect="1" noChangeArrowheads="1"/>
            </p:cNvPicPr>
            <p:nvPr/>
          </p:nvPicPr>
          <p:blipFill>
            <a:blip r:embed="rId17" cstate="print"/>
            <a:srcRect/>
            <a:stretch>
              <a:fillRect/>
            </a:stretch>
          </p:blipFill>
          <p:spPr bwMode="black">
            <a:xfrm>
              <a:off x="739" y="3179"/>
              <a:ext cx="1769" cy="174"/>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7356"/>
                                        </p:tgtEl>
                                        <p:attrNameLst>
                                          <p:attrName>style.visibility</p:attrName>
                                        </p:attrNameLst>
                                      </p:cBhvr>
                                      <p:to>
                                        <p:strVal val="visible"/>
                                      </p:to>
                                    </p:set>
                                    <p:animEffect transition="in" filter="barn(outVertical)">
                                      <p:cBhvr>
                                        <p:cTn id="7" dur="500"/>
                                        <p:tgtEl>
                                          <p:spTgt spid="573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357"/>
                                        </p:tgtEl>
                                        <p:attrNameLst>
                                          <p:attrName>style.visibility</p:attrName>
                                        </p:attrNameLst>
                                      </p:cBhvr>
                                      <p:to>
                                        <p:strVal val="visible"/>
                                      </p:to>
                                    </p:set>
                                    <p:animEffect transition="in" filter="wipe(left)">
                                      <p:cBhvr>
                                        <p:cTn id="11" dur="500"/>
                                        <p:tgtEl>
                                          <p:spTgt spid="5735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359"/>
                                        </p:tgtEl>
                                        <p:attrNameLst>
                                          <p:attrName>style.visibility</p:attrName>
                                        </p:attrNameLst>
                                      </p:cBhvr>
                                      <p:to>
                                        <p:strVal val="visible"/>
                                      </p:to>
                                    </p:set>
                                    <p:animEffect transition="in" filter="wipe(left)">
                                      <p:cBhvr>
                                        <p:cTn id="16" dur="500"/>
                                        <p:tgtEl>
                                          <p:spTgt spid="573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500"/>
                            </p:stCondLst>
                            <p:childTnLst>
                              <p:par>
                                <p:cTn id="33" presetID="4" presetClass="entr" presetSubtype="32" fill="hold" nodeType="afterEffect">
                                  <p:stCondLst>
                                    <p:cond delay="0"/>
                                  </p:stCondLst>
                                  <p:childTnLst>
                                    <p:set>
                                      <p:cBhvr>
                                        <p:cTn id="34" dur="1" fill="hold">
                                          <p:stCondLst>
                                            <p:cond delay="0"/>
                                          </p:stCondLst>
                                        </p:cTn>
                                        <p:tgtEl>
                                          <p:spTgt spid="57409"/>
                                        </p:tgtEl>
                                        <p:attrNameLst>
                                          <p:attrName>style.visibility</p:attrName>
                                        </p:attrNameLst>
                                      </p:cBhvr>
                                      <p:to>
                                        <p:strVal val="visible"/>
                                      </p:to>
                                    </p:set>
                                    <p:animEffect transition="in" filter="box(out)">
                                      <p:cBhvr>
                                        <p:cTn id="35" dur="500"/>
                                        <p:tgtEl>
                                          <p:spTgt spid="5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7" grpId="0" autoUpdateAnimBg="0"/>
      <p:bldP spid="5735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2-5b</a:t>
            </a:r>
          </a:p>
        </p:txBody>
      </p:sp>
      <p:sp>
        <p:nvSpPr>
          <p:cNvPr id="1433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4340"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4341"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4342"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4343"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4344"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sp>
        <p:nvSpPr>
          <p:cNvPr id="58380" name="Text Box 12"/>
          <p:cNvSpPr txBox="1">
            <a:spLocks noChangeArrowheads="1"/>
          </p:cNvSpPr>
          <p:nvPr/>
        </p:nvSpPr>
        <p:spPr bwMode="auto">
          <a:xfrm>
            <a:off x="619125" y="2071688"/>
            <a:ext cx="8293100" cy="473075"/>
          </a:xfrm>
          <a:prstGeom prst="rect">
            <a:avLst/>
          </a:prstGeom>
          <a:noFill/>
          <a:ln w="9525">
            <a:noFill/>
            <a:miter lim="800000"/>
            <a:headEnd/>
            <a:tailEnd/>
          </a:ln>
        </p:spPr>
        <p:txBody>
          <a:bodyPr/>
          <a:lstStyle/>
          <a:p>
            <a:pPr>
              <a:lnSpc>
                <a:spcPct val="80000"/>
              </a:lnSpc>
              <a:spcBef>
                <a:spcPct val="20000"/>
              </a:spcBef>
            </a:pPr>
            <a:r>
              <a:rPr lang="en-US"/>
              <a:t>To check that </a:t>
            </a:r>
            <a:r>
              <a:rPr lang="en-US" sz="2800">
                <a:latin typeface="Times New Roman" pitchFamily="18" charset="0"/>
              </a:rPr>
              <a:t>13</a:t>
            </a:r>
            <a:r>
              <a:rPr lang="en-US"/>
              <a:t> is the solution, substitute </a:t>
            </a:r>
            <a:r>
              <a:rPr lang="en-US" sz="2800">
                <a:latin typeface="Times New Roman" pitchFamily="18" charset="0"/>
              </a:rPr>
              <a:t>13</a:t>
            </a:r>
            <a:r>
              <a:rPr lang="en-US"/>
              <a:t> for </a:t>
            </a:r>
            <a:r>
              <a:rPr lang="en-US" sz="2800" i="1">
                <a:latin typeface="Times New Roman" pitchFamily="18" charset="0"/>
              </a:rPr>
              <a:t>n</a:t>
            </a:r>
            <a:r>
              <a:rPr lang="en-US"/>
              <a:t> in the original equation. The solution is </a:t>
            </a:r>
            <a:r>
              <a:rPr lang="en-US" sz="2800">
                <a:latin typeface="Times New Roman" pitchFamily="18" charset="0"/>
              </a:rPr>
              <a:t>13</a:t>
            </a:r>
            <a:r>
              <a:rPr lang="en-US"/>
              <a:t>.</a:t>
            </a:r>
          </a:p>
        </p:txBody>
      </p:sp>
      <p:pic>
        <p:nvPicPr>
          <p:cNvPr id="14346" name="Picture 13" descr="example 5"/>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pic>
        <p:nvPicPr>
          <p:cNvPr id="14347" name="Picture 15"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a:ln w="9525">
            <a:noFill/>
            <a:miter lim="800000"/>
            <a:headEnd/>
            <a:tailEnd/>
          </a:ln>
        </p:spPr>
      </p:pic>
      <p:pic>
        <p:nvPicPr>
          <p:cNvPr id="58384" name="Picture 16" descr="stop sign 3"/>
          <p:cNvPicPr>
            <a:picLocks noChangeAspect="1" noChangeArrowheads="1"/>
          </p:cNvPicPr>
          <p:nvPr/>
        </p:nvPicPr>
        <p:blipFill>
          <a:blip r:embed="rId12" cstate="print"/>
          <a:srcRect/>
          <a:stretch>
            <a:fillRect/>
          </a:stretch>
        </p:blipFill>
        <p:spPr bwMode="invGray">
          <a:xfrm>
            <a:off x="7524750" y="5876925"/>
            <a:ext cx="1252538" cy="485775"/>
          </a:xfrm>
          <a:prstGeom prst="rect">
            <a:avLst/>
          </a:prstGeom>
          <a:noFill/>
          <a:ln w="9525">
            <a:noFill/>
            <a:miter lim="800000"/>
            <a:headEnd/>
            <a:tailEnd/>
          </a:ln>
        </p:spPr>
      </p:pic>
      <p:grpSp>
        <p:nvGrpSpPr>
          <p:cNvPr id="2" name="Group 17"/>
          <p:cNvGrpSpPr>
            <a:grpSpLocks/>
          </p:cNvGrpSpPr>
          <p:nvPr/>
        </p:nvGrpSpPr>
        <p:grpSpPr bwMode="auto">
          <a:xfrm>
            <a:off x="615950" y="1393825"/>
            <a:ext cx="7678738" cy="576263"/>
            <a:chOff x="681" y="3460"/>
            <a:chExt cx="4837" cy="363"/>
          </a:xfrm>
        </p:grpSpPr>
        <p:pic>
          <p:nvPicPr>
            <p:cNvPr id="14351" name="Picture 18" descr="3-2-40"/>
            <p:cNvPicPr>
              <a:picLocks noChangeAspect="1" noChangeArrowheads="1"/>
            </p:cNvPicPr>
            <p:nvPr/>
          </p:nvPicPr>
          <p:blipFill>
            <a:blip r:embed="rId13" cstate="print"/>
            <a:srcRect/>
            <a:stretch>
              <a:fillRect/>
            </a:stretch>
          </p:blipFill>
          <p:spPr bwMode="black">
            <a:xfrm>
              <a:off x="1610" y="3521"/>
              <a:ext cx="534" cy="173"/>
            </a:xfrm>
            <a:prstGeom prst="rect">
              <a:avLst/>
            </a:prstGeom>
            <a:noFill/>
            <a:ln w="9525">
              <a:noFill/>
              <a:miter lim="800000"/>
              <a:headEnd/>
              <a:tailEnd/>
            </a:ln>
          </p:spPr>
        </p:pic>
        <p:pic>
          <p:nvPicPr>
            <p:cNvPr id="14352" name="Picture 19" descr="3-2-41"/>
            <p:cNvPicPr>
              <a:picLocks noChangeAspect="1" noChangeArrowheads="1"/>
            </p:cNvPicPr>
            <p:nvPr/>
          </p:nvPicPr>
          <p:blipFill>
            <a:blip r:embed="rId14" cstate="print"/>
            <a:srcRect/>
            <a:stretch>
              <a:fillRect/>
            </a:stretch>
          </p:blipFill>
          <p:spPr bwMode="black">
            <a:xfrm>
              <a:off x="2995" y="3521"/>
              <a:ext cx="936" cy="173"/>
            </a:xfrm>
            <a:prstGeom prst="rect">
              <a:avLst/>
            </a:prstGeom>
            <a:noFill/>
            <a:ln w="9525">
              <a:noFill/>
              <a:miter lim="800000"/>
              <a:headEnd/>
              <a:tailEnd/>
            </a:ln>
          </p:spPr>
        </p:pic>
        <p:pic>
          <p:nvPicPr>
            <p:cNvPr id="14353" name="Picture 20" descr="3-2-42"/>
            <p:cNvPicPr>
              <a:picLocks noChangeAspect="1" noChangeArrowheads="1"/>
            </p:cNvPicPr>
            <p:nvPr/>
          </p:nvPicPr>
          <p:blipFill>
            <a:blip r:embed="rId15" cstate="print"/>
            <a:srcRect/>
            <a:stretch>
              <a:fillRect/>
            </a:stretch>
          </p:blipFill>
          <p:spPr bwMode="black">
            <a:xfrm>
              <a:off x="4471" y="3514"/>
              <a:ext cx="1047" cy="173"/>
            </a:xfrm>
            <a:prstGeom prst="rect">
              <a:avLst/>
            </a:prstGeom>
            <a:noFill/>
            <a:ln w="9525">
              <a:noFill/>
              <a:miter lim="800000"/>
              <a:headEnd/>
              <a:tailEnd/>
            </a:ln>
          </p:spPr>
        </p:pic>
        <p:sp>
          <p:nvSpPr>
            <p:cNvPr id="14354" name="Text Box 21"/>
            <p:cNvSpPr txBox="1">
              <a:spLocks noChangeArrowheads="1"/>
            </p:cNvSpPr>
            <p:nvPr/>
          </p:nvSpPr>
          <p:spPr bwMode="black">
            <a:xfrm>
              <a:off x="3988" y="3491"/>
              <a:ext cx="585" cy="332"/>
            </a:xfrm>
            <a:prstGeom prst="rect">
              <a:avLst/>
            </a:prstGeom>
            <a:noFill/>
            <a:ln w="9525">
              <a:noFill/>
              <a:miter lim="800000"/>
              <a:headEnd/>
              <a:tailEnd/>
            </a:ln>
          </p:spPr>
          <p:txBody>
            <a:bodyPr/>
            <a:lstStyle/>
            <a:p>
              <a:pPr>
                <a:spcBef>
                  <a:spcPct val="20000"/>
                </a:spcBef>
              </a:pPr>
              <a:r>
                <a:rPr lang="en-US">
                  <a:solidFill>
                    <a:srgbClr val="FFFFFF"/>
                  </a:solidFill>
                </a:rPr>
                <a:t>and</a:t>
              </a:r>
            </a:p>
          </p:txBody>
        </p:sp>
        <p:sp>
          <p:nvSpPr>
            <p:cNvPr id="14355" name="Tempcopy"/>
            <p:cNvSpPr txBox="1">
              <a:spLocks noChangeArrowheads="1"/>
            </p:cNvSpPr>
            <p:nvPr/>
          </p:nvSpPr>
          <p:spPr bwMode="black">
            <a:xfrm>
              <a:off x="681" y="3460"/>
              <a:ext cx="1600" cy="288"/>
            </a:xfrm>
            <a:prstGeom prst="rect">
              <a:avLst/>
            </a:prstGeom>
            <a:noFill/>
            <a:ln w="9525">
              <a:noFill/>
              <a:miter lim="800000"/>
              <a:headEnd/>
              <a:tailEnd/>
            </a:ln>
          </p:spPr>
          <p:txBody>
            <a:bodyPr>
              <a:spAutoFit/>
            </a:bodyPr>
            <a:lstStyle/>
            <a:p>
              <a:pPr>
                <a:lnSpc>
                  <a:spcPct val="100000"/>
                </a:lnSpc>
                <a:spcBef>
                  <a:spcPct val="0"/>
                </a:spcBef>
                <a:spcAft>
                  <a:spcPct val="0"/>
                </a:spcAft>
                <a:buClrTx/>
              </a:pPr>
              <a:r>
                <a:rPr lang="en-US" b="1">
                  <a:solidFill>
                    <a:srgbClr val="FFEB55"/>
                  </a:solidFill>
                </a:rPr>
                <a:t>Answer:</a:t>
              </a:r>
            </a:p>
          </p:txBody>
        </p:sp>
      </p:grpSp>
      <p:pic>
        <p:nvPicPr>
          <p:cNvPr id="14350" name="Picture 24" descr="5-min">
            <a:hlinkClick r:id="" action="ppaction://customshow?id=1&amp;return=true" highlightClick="1"/>
          </p:cNvPr>
          <p:cNvPicPr>
            <a:picLocks noChangeAspect="1" noChangeArrowheads="1"/>
          </p:cNvPicPr>
          <p:nvPr/>
        </p:nvPicPr>
        <p:blipFill>
          <a:blip r:embed="rId16" cstate="print"/>
          <a:srcRect/>
          <a:stretch>
            <a:fillRect/>
          </a:stretch>
        </p:blipFill>
        <p:spPr bwMode="auto">
          <a:xfrm>
            <a:off x="2524125" y="6465888"/>
            <a:ext cx="1663700" cy="3476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80"/>
                                        </p:tgtEl>
                                        <p:attrNameLst>
                                          <p:attrName>style.visibility</p:attrName>
                                        </p:attrNameLst>
                                      </p:cBhvr>
                                      <p:to>
                                        <p:strVal val="visible"/>
                                      </p:to>
                                    </p:set>
                                    <p:animEffect transition="in" filter="wipe(left)">
                                      <p:cBhvr>
                                        <p:cTn id="12" dur="500"/>
                                        <p:tgtEl>
                                          <p:spTgt spid="5838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58384"/>
                                        </p:tgtEl>
                                        <p:attrNameLst>
                                          <p:attrName>style.visibility</p:attrName>
                                        </p:attrNameLst>
                                      </p:cBhvr>
                                      <p:to>
                                        <p:strVal val="visible"/>
                                      </p:to>
                                    </p:set>
                                    <p:animEffect transition="in" filter="box(out)">
                                      <p:cBhvr>
                                        <p:cTn id="16" dur="500"/>
                                        <p:tgtEl>
                                          <p:spTgt spid="5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2-5c</a:t>
            </a:r>
          </a:p>
        </p:txBody>
      </p:sp>
      <p:sp>
        <p:nvSpPr>
          <p:cNvPr id="1536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5364"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5365"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5366"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5367"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5368"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pic>
        <p:nvPicPr>
          <p:cNvPr id="59404" name="Picture 12" descr="your turn"/>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sp>
        <p:nvSpPr>
          <p:cNvPr id="59405" name="Text Box 13"/>
          <p:cNvSpPr txBox="1">
            <a:spLocks noChangeArrowheads="1"/>
          </p:cNvSpPr>
          <p:nvPr/>
        </p:nvSpPr>
        <p:spPr bwMode="auto">
          <a:xfrm>
            <a:off x="619125" y="1279525"/>
            <a:ext cx="8293100" cy="473075"/>
          </a:xfrm>
          <a:prstGeom prst="rect">
            <a:avLst/>
          </a:prstGeom>
          <a:noFill/>
          <a:ln w="9525">
            <a:noFill/>
            <a:miter lim="800000"/>
            <a:headEnd/>
            <a:tailEnd/>
          </a:ln>
        </p:spPr>
        <p:txBody>
          <a:bodyPr/>
          <a:lstStyle/>
          <a:p>
            <a:pPr>
              <a:spcBef>
                <a:spcPct val="20000"/>
              </a:spcBef>
            </a:pPr>
            <a:r>
              <a:rPr lang="en-US" b="1">
                <a:solidFill>
                  <a:srgbClr val="FFEB55"/>
                </a:solidFill>
              </a:rPr>
              <a:t>Twelve less than a number is equal to negative </a:t>
            </a:r>
            <a:br>
              <a:rPr lang="en-US" b="1">
                <a:solidFill>
                  <a:srgbClr val="FFEB55"/>
                </a:solidFill>
              </a:rPr>
            </a:br>
            <a:r>
              <a:rPr lang="en-US" b="1">
                <a:solidFill>
                  <a:srgbClr val="FFEB55"/>
                </a:solidFill>
              </a:rPr>
              <a:t>twenty-five. Find the number.</a:t>
            </a:r>
            <a:endParaRPr lang="en-US">
              <a:solidFill>
                <a:srgbClr val="FFEB55"/>
              </a:solidFill>
            </a:endParaRPr>
          </a:p>
        </p:txBody>
      </p:sp>
      <p:sp>
        <p:nvSpPr>
          <p:cNvPr id="59407" name="Text Box 15"/>
          <p:cNvSpPr txBox="1">
            <a:spLocks noChangeArrowheads="1"/>
          </p:cNvSpPr>
          <p:nvPr/>
        </p:nvSpPr>
        <p:spPr bwMode="black">
          <a:xfrm>
            <a:off x="619125" y="2354263"/>
            <a:ext cx="3338513" cy="498475"/>
          </a:xfrm>
          <a:prstGeom prst="rect">
            <a:avLst/>
          </a:prstGeom>
          <a:noFill/>
          <a:ln w="9525">
            <a:noFill/>
            <a:miter lim="800000"/>
            <a:headEnd/>
            <a:tailEnd/>
          </a:ln>
        </p:spPr>
        <p:txBody>
          <a:bodyPr/>
          <a:lstStyle/>
          <a:p>
            <a:pPr>
              <a:spcBef>
                <a:spcPct val="20000"/>
              </a:spcBef>
            </a:pPr>
            <a:r>
              <a:rPr lang="en-US" b="1">
                <a:solidFill>
                  <a:srgbClr val="FFEB55"/>
                </a:solidFill>
              </a:rPr>
              <a:t>Answer:</a:t>
            </a:r>
            <a:r>
              <a:rPr lang="en-US" b="1">
                <a:solidFill>
                  <a:srgbClr val="FFFF66"/>
                </a:solidFill>
              </a:rPr>
              <a:t> </a:t>
            </a:r>
            <a:r>
              <a:rPr lang="en-US" sz="2800">
                <a:latin typeface="Times New Roman" pitchFamily="18" charset="0"/>
              </a:rPr>
              <a:t>–13</a:t>
            </a:r>
          </a:p>
        </p:txBody>
      </p:sp>
      <p:pic>
        <p:nvPicPr>
          <p:cNvPr id="15372" name="Picture 21"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a:ln w="9525">
            <a:noFill/>
            <a:miter lim="800000"/>
            <a:headEnd/>
            <a:tailEnd/>
          </a:ln>
        </p:spPr>
      </p:pic>
      <p:pic>
        <p:nvPicPr>
          <p:cNvPr id="59414" name="Picture 22" descr="stop sign 3"/>
          <p:cNvPicPr>
            <a:picLocks noChangeAspect="1" noChangeArrowheads="1"/>
          </p:cNvPicPr>
          <p:nvPr/>
        </p:nvPicPr>
        <p:blipFill>
          <a:blip r:embed="rId12" cstate="print"/>
          <a:srcRect/>
          <a:stretch>
            <a:fillRect/>
          </a:stretch>
        </p:blipFill>
        <p:spPr bwMode="invGray">
          <a:xfrm>
            <a:off x="7524750" y="5876925"/>
            <a:ext cx="1252538" cy="485775"/>
          </a:xfrm>
          <a:prstGeom prst="rect">
            <a:avLst/>
          </a:prstGeom>
          <a:noFill/>
          <a:ln w="9525">
            <a:noFill/>
            <a:miter lim="800000"/>
            <a:headEnd/>
            <a:tailEnd/>
          </a:ln>
        </p:spPr>
      </p:pic>
      <p:pic>
        <p:nvPicPr>
          <p:cNvPr id="15374" name="Picture 24" descr="5-min">
            <a:hlinkClick r:id="" action="ppaction://customshow?id=1&amp;return=true" highlightClick="1"/>
          </p:cNvPr>
          <p:cNvPicPr>
            <a:picLocks noChangeAspect="1" noChangeArrowheads="1"/>
          </p:cNvPicPr>
          <p:nvPr/>
        </p:nvPicPr>
        <p:blipFill>
          <a:blip r:embed="rId13" cstate="print"/>
          <a:srcRect/>
          <a:stretch>
            <a:fillRect/>
          </a:stretch>
        </p:blipFill>
        <p:spPr bwMode="auto">
          <a:xfrm>
            <a:off x="2524125" y="6465888"/>
            <a:ext cx="1663700" cy="3476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9404"/>
                                        </p:tgtEl>
                                        <p:attrNameLst>
                                          <p:attrName>style.visibility</p:attrName>
                                        </p:attrNameLst>
                                      </p:cBhvr>
                                      <p:to>
                                        <p:strVal val="visible"/>
                                      </p:to>
                                    </p:set>
                                    <p:animEffect transition="in" filter="box(out)">
                                      <p:cBhvr>
                                        <p:cTn id="7" dur="500"/>
                                        <p:tgtEl>
                                          <p:spTgt spid="5940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405"/>
                                        </p:tgtEl>
                                        <p:attrNameLst>
                                          <p:attrName>style.visibility</p:attrName>
                                        </p:attrNameLst>
                                      </p:cBhvr>
                                      <p:to>
                                        <p:strVal val="visible"/>
                                      </p:to>
                                    </p:set>
                                    <p:animEffect transition="in" filter="wipe(left)">
                                      <p:cBhvr>
                                        <p:cTn id="11" dur="500"/>
                                        <p:tgtEl>
                                          <p:spTgt spid="5940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407"/>
                                        </p:tgtEl>
                                        <p:attrNameLst>
                                          <p:attrName>style.visibility</p:attrName>
                                        </p:attrNameLst>
                                      </p:cBhvr>
                                      <p:to>
                                        <p:strVal val="visible"/>
                                      </p:to>
                                    </p:set>
                                    <p:animEffect transition="in" filter="wipe(left)">
                                      <p:cBhvr>
                                        <p:cTn id="16" dur="500"/>
                                        <p:tgtEl>
                                          <p:spTgt spid="59407"/>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59414"/>
                                        </p:tgtEl>
                                        <p:attrNameLst>
                                          <p:attrName>style.visibility</p:attrName>
                                        </p:attrNameLst>
                                      </p:cBhvr>
                                      <p:to>
                                        <p:strVal val="visible"/>
                                      </p:to>
                                    </p:set>
                                    <p:animEffect transition="in" filter="box(out)">
                                      <p:cBhvr>
                                        <p:cTn id="20" dur="500"/>
                                        <p:tgtEl>
                                          <p:spTgt spid="59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5" grpId="0" autoUpdateAnimBg="0"/>
      <p:bldP spid="5940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2-6a</a:t>
            </a:r>
          </a:p>
        </p:txBody>
      </p:sp>
      <p:sp>
        <p:nvSpPr>
          <p:cNvPr id="1638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6388"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6389"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6390"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6391"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6392"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pic>
        <p:nvPicPr>
          <p:cNvPr id="60428" name="Picture 12" descr="example 6"/>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grpSp>
        <p:nvGrpSpPr>
          <p:cNvPr id="2" name="Group 18"/>
          <p:cNvGrpSpPr>
            <a:grpSpLocks/>
          </p:cNvGrpSpPr>
          <p:nvPr/>
        </p:nvGrpSpPr>
        <p:grpSpPr bwMode="auto">
          <a:xfrm>
            <a:off x="619125" y="1279525"/>
            <a:ext cx="8121650" cy="3533775"/>
            <a:chOff x="390" y="806"/>
            <a:chExt cx="5116" cy="2226"/>
          </a:xfrm>
        </p:grpSpPr>
        <p:sp>
          <p:nvSpPr>
            <p:cNvPr id="16398" name="Text Box 14"/>
            <p:cNvSpPr txBox="1">
              <a:spLocks noChangeArrowheads="1"/>
            </p:cNvSpPr>
            <p:nvPr/>
          </p:nvSpPr>
          <p:spPr bwMode="auto">
            <a:xfrm>
              <a:off x="390" y="806"/>
              <a:ext cx="3143" cy="298"/>
            </a:xfrm>
            <a:prstGeom prst="rect">
              <a:avLst/>
            </a:prstGeom>
            <a:noFill/>
            <a:ln w="9525">
              <a:noFill/>
              <a:miter lim="800000"/>
              <a:headEnd/>
              <a:tailEnd/>
            </a:ln>
          </p:spPr>
          <p:txBody>
            <a:bodyPr/>
            <a:lstStyle/>
            <a:p>
              <a:pPr>
                <a:spcBef>
                  <a:spcPct val="20000"/>
                </a:spcBef>
              </a:pPr>
              <a:r>
                <a:rPr lang="en-US" b="1">
                  <a:solidFill>
                    <a:schemeClr val="folHlink"/>
                  </a:solidFill>
                </a:rPr>
                <a:t>History</a:t>
              </a:r>
              <a:r>
                <a:rPr lang="en-US" b="1">
                  <a:solidFill>
                    <a:schemeClr val="hlink"/>
                  </a:solidFill>
                </a:rPr>
                <a:t>  </a:t>
              </a:r>
              <a:r>
                <a:rPr lang="en-US" b="1">
                  <a:solidFill>
                    <a:srgbClr val="FFEB55"/>
                  </a:solidFill>
                </a:rPr>
                <a:t>The Washington Monument in Washington, D.C., was built in two phases. From 1848–1854, the monument was built to a height of 152 feet. From 1854 until 1878, no work was done. Then from 1878 to 1888, the additional construction resulted in its final height of 555 feet. How much of the monument was added during the second construction phase? </a:t>
              </a:r>
            </a:p>
          </p:txBody>
        </p:sp>
        <p:pic>
          <p:nvPicPr>
            <p:cNvPr id="16399" name="Picture 16" descr="washington"/>
            <p:cNvPicPr>
              <a:picLocks noChangeAspect="1" noChangeArrowheads="1"/>
            </p:cNvPicPr>
            <p:nvPr/>
          </p:nvPicPr>
          <p:blipFill>
            <a:blip r:embed="rId10" cstate="print"/>
            <a:srcRect/>
            <a:stretch>
              <a:fillRect/>
            </a:stretch>
          </p:blipFill>
          <p:spPr bwMode="auto">
            <a:xfrm>
              <a:off x="3606" y="854"/>
              <a:ext cx="1900" cy="2178"/>
            </a:xfrm>
            <a:prstGeom prst="rect">
              <a:avLst/>
            </a:prstGeom>
            <a:noFill/>
            <a:ln w="9525">
              <a:noFill/>
              <a:miter lim="800000"/>
              <a:headEnd/>
              <a:tailEnd/>
            </a:ln>
          </p:spPr>
        </p:pic>
      </p:grpSp>
      <p:pic>
        <p:nvPicPr>
          <p:cNvPr id="16395" name="Picture 19" descr="help">
            <a:hlinkClick r:id="rId11" action="ppaction://program" highlightClick="1"/>
          </p:cNvPr>
          <p:cNvPicPr>
            <a:picLocks noChangeAspect="1" noChangeArrowheads="1"/>
          </p:cNvPicPr>
          <p:nvPr/>
        </p:nvPicPr>
        <p:blipFill>
          <a:blip r:embed="rId12" cstate="print"/>
          <a:srcRect/>
          <a:stretch>
            <a:fillRect/>
          </a:stretch>
        </p:blipFill>
        <p:spPr bwMode="auto">
          <a:xfrm>
            <a:off x="6927850" y="6470650"/>
            <a:ext cx="347663" cy="342900"/>
          </a:xfrm>
          <a:prstGeom prst="rect">
            <a:avLst/>
          </a:prstGeom>
          <a:noFill/>
          <a:ln w="9525">
            <a:noFill/>
            <a:miter lim="800000"/>
            <a:headEnd/>
            <a:tailEnd/>
          </a:ln>
        </p:spPr>
      </p:pic>
      <p:pic>
        <p:nvPicPr>
          <p:cNvPr id="60438" name="Picture 22" descr="stop sign 4"/>
          <p:cNvPicPr>
            <a:picLocks noChangeAspect="1" noChangeArrowheads="1"/>
          </p:cNvPicPr>
          <p:nvPr/>
        </p:nvPicPr>
        <p:blipFill>
          <a:blip r:embed="rId13" cstate="print"/>
          <a:srcRect/>
          <a:stretch>
            <a:fillRect/>
          </a:stretch>
        </p:blipFill>
        <p:spPr bwMode="invGray">
          <a:xfrm>
            <a:off x="7288213" y="5781675"/>
            <a:ext cx="1498600" cy="528638"/>
          </a:xfrm>
          <a:prstGeom prst="rect">
            <a:avLst/>
          </a:prstGeom>
          <a:noFill/>
          <a:ln w="9525">
            <a:noFill/>
            <a:miter lim="800000"/>
            <a:headEnd/>
            <a:tailEnd/>
          </a:ln>
        </p:spPr>
      </p:pic>
      <p:pic>
        <p:nvPicPr>
          <p:cNvPr id="16397" name="Picture 24" descr="5-min">
            <a:hlinkClick r:id="" action="ppaction://customshow?id=1&amp;return=true" highlightClick="1"/>
          </p:cNvPr>
          <p:cNvPicPr>
            <a:picLocks noChangeAspect="1" noChangeArrowheads="1"/>
          </p:cNvPicPr>
          <p:nvPr/>
        </p:nvPicPr>
        <p:blipFill>
          <a:blip r:embed="rId14" cstate="print"/>
          <a:srcRect/>
          <a:stretch>
            <a:fillRect/>
          </a:stretch>
        </p:blipFill>
        <p:spPr bwMode="auto">
          <a:xfrm>
            <a:off x="2524125" y="6465888"/>
            <a:ext cx="1663700" cy="3476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0428"/>
                                        </p:tgtEl>
                                        <p:attrNameLst>
                                          <p:attrName>style.visibility</p:attrName>
                                        </p:attrNameLst>
                                      </p:cBhvr>
                                      <p:to>
                                        <p:strVal val="visible"/>
                                      </p:to>
                                    </p:set>
                                    <p:animEffect transition="in" filter="box(out)">
                                      <p:cBhvr>
                                        <p:cTn id="7" dur="500"/>
                                        <p:tgtEl>
                                          <p:spTgt spid="604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60438"/>
                                        </p:tgtEl>
                                        <p:attrNameLst>
                                          <p:attrName>style.visibility</p:attrName>
                                        </p:attrNameLst>
                                      </p:cBhvr>
                                      <p:to>
                                        <p:strVal val="visible"/>
                                      </p:to>
                                    </p:set>
                                    <p:animEffect transition="in" filter="box(out)">
                                      <p:cBhvr>
                                        <p:cTn id="15" dur="500"/>
                                        <p:tgtEl>
                                          <p:spTgt spid="6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3" name="Rectangle 43"/>
          <p:cNvSpPr>
            <a:spLocks noChangeArrowheads="1"/>
          </p:cNvSpPr>
          <p:nvPr/>
        </p:nvSpPr>
        <p:spPr bwMode="auto">
          <a:xfrm>
            <a:off x="623888" y="5592763"/>
            <a:ext cx="8134350" cy="749300"/>
          </a:xfrm>
          <a:prstGeom prst="rect">
            <a:avLst/>
          </a:prstGeom>
          <a:noFill/>
          <a:ln w="9525">
            <a:noFill/>
            <a:miter lim="800000"/>
            <a:headEnd/>
            <a:tailEnd/>
          </a:ln>
        </p:spPr>
        <p:txBody>
          <a:bodyPr>
            <a:spAutoFit/>
          </a:bodyPr>
          <a:lstStyle/>
          <a:p>
            <a:pPr marL="1314450" indent="-1314450">
              <a:spcBef>
                <a:spcPct val="20000"/>
              </a:spcBef>
            </a:pPr>
            <a:r>
              <a:rPr lang="en-US" b="1">
                <a:solidFill>
                  <a:srgbClr val="FFEB55"/>
                </a:solidFill>
              </a:rPr>
              <a:t>Answer:</a:t>
            </a:r>
            <a:r>
              <a:rPr lang="en-US">
                <a:solidFill>
                  <a:srgbClr val="FFEB55"/>
                </a:solidFill>
              </a:rPr>
              <a:t>	</a:t>
            </a:r>
            <a:r>
              <a:rPr lang="en-US"/>
              <a:t>There were 403 feet added to the Washington Monument from 1878 to 1888.</a:t>
            </a:r>
          </a:p>
        </p:txBody>
      </p:sp>
      <p:sp>
        <p:nvSpPr>
          <p:cNvPr id="17411"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2-6b</a:t>
            </a:r>
          </a:p>
        </p:txBody>
      </p:sp>
      <p:sp>
        <p:nvSpPr>
          <p:cNvPr id="1741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7413"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7414"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7415"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7416"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7417"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sp>
        <p:nvSpPr>
          <p:cNvPr id="61453" name="Text Box 13"/>
          <p:cNvSpPr txBox="1">
            <a:spLocks noChangeArrowheads="1"/>
          </p:cNvSpPr>
          <p:nvPr/>
        </p:nvSpPr>
        <p:spPr bwMode="auto">
          <a:xfrm>
            <a:off x="609600" y="1270000"/>
            <a:ext cx="7975600" cy="527050"/>
          </a:xfrm>
          <a:prstGeom prst="rect">
            <a:avLst/>
          </a:prstGeom>
          <a:noFill/>
          <a:ln w="9525">
            <a:noFill/>
            <a:miter lim="800000"/>
            <a:headEnd/>
            <a:tailEnd/>
          </a:ln>
        </p:spPr>
        <p:txBody>
          <a:bodyPr/>
          <a:lstStyle/>
          <a:p>
            <a:pPr marL="1714500" indent="-1714500">
              <a:spcBef>
                <a:spcPct val="20000"/>
              </a:spcBef>
            </a:pPr>
            <a:r>
              <a:rPr lang="en-US" b="1">
                <a:solidFill>
                  <a:srgbClr val="FFEB55"/>
                </a:solidFill>
              </a:rPr>
              <a:t>Words</a:t>
            </a:r>
            <a:r>
              <a:rPr lang="en-US" b="1"/>
              <a:t>	</a:t>
            </a:r>
            <a:r>
              <a:rPr lang="en-US"/>
              <a:t>The first height plus the additional height equals 555 feet.</a:t>
            </a:r>
          </a:p>
        </p:txBody>
      </p:sp>
      <p:sp>
        <p:nvSpPr>
          <p:cNvPr id="61454" name="Text Box 14"/>
          <p:cNvSpPr txBox="1">
            <a:spLocks noChangeArrowheads="1"/>
          </p:cNvSpPr>
          <p:nvPr/>
        </p:nvSpPr>
        <p:spPr bwMode="auto">
          <a:xfrm>
            <a:off x="609600" y="1981200"/>
            <a:ext cx="7975600" cy="527050"/>
          </a:xfrm>
          <a:prstGeom prst="rect">
            <a:avLst/>
          </a:prstGeom>
          <a:noFill/>
          <a:ln w="9525">
            <a:noFill/>
            <a:miter lim="800000"/>
            <a:headEnd/>
            <a:tailEnd/>
          </a:ln>
        </p:spPr>
        <p:txBody>
          <a:bodyPr/>
          <a:lstStyle/>
          <a:p>
            <a:pPr marL="1714500" indent="-1714500">
              <a:spcBef>
                <a:spcPct val="20000"/>
              </a:spcBef>
            </a:pPr>
            <a:r>
              <a:rPr lang="en-US" b="1">
                <a:solidFill>
                  <a:srgbClr val="FFEB55"/>
                </a:solidFill>
              </a:rPr>
              <a:t>Variables</a:t>
            </a:r>
            <a:r>
              <a:rPr lang="en-US" b="1"/>
              <a:t>	</a:t>
            </a:r>
            <a:r>
              <a:rPr lang="en-US"/>
              <a:t>Let </a:t>
            </a:r>
            <a:r>
              <a:rPr lang="en-US" sz="2800" i="1">
                <a:latin typeface="Times New Roman" pitchFamily="18" charset="0"/>
              </a:rPr>
              <a:t>a =</a:t>
            </a:r>
            <a:r>
              <a:rPr lang="en-US"/>
              <a:t> the additional height.</a:t>
            </a:r>
          </a:p>
        </p:txBody>
      </p:sp>
      <p:sp>
        <p:nvSpPr>
          <p:cNvPr id="61455" name="Rectangle 15"/>
          <p:cNvSpPr>
            <a:spLocks noChangeArrowheads="1"/>
          </p:cNvSpPr>
          <p:nvPr/>
        </p:nvSpPr>
        <p:spPr bwMode="auto">
          <a:xfrm>
            <a:off x="623888" y="2508250"/>
            <a:ext cx="7996237" cy="420688"/>
          </a:xfrm>
          <a:prstGeom prst="rect">
            <a:avLst/>
          </a:prstGeom>
          <a:noFill/>
          <a:ln w="9525">
            <a:noFill/>
            <a:miter lim="800000"/>
            <a:headEnd/>
            <a:tailEnd/>
          </a:ln>
        </p:spPr>
        <p:txBody>
          <a:bodyPr wrap="none">
            <a:spAutoFit/>
          </a:bodyPr>
          <a:lstStyle/>
          <a:p>
            <a:pPr>
              <a:spcBef>
                <a:spcPct val="20000"/>
              </a:spcBef>
            </a:pPr>
            <a:r>
              <a:rPr lang="en-US"/>
              <a:t>The first height   plus   the additional height   equals   555.</a:t>
            </a:r>
          </a:p>
        </p:txBody>
      </p:sp>
      <p:pic>
        <p:nvPicPr>
          <p:cNvPr id="17421" name="Picture 12" descr="example 6"/>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grpSp>
        <p:nvGrpSpPr>
          <p:cNvPr id="2" name="Group 67"/>
          <p:cNvGrpSpPr>
            <a:grpSpLocks/>
          </p:cNvGrpSpPr>
          <p:nvPr/>
        </p:nvGrpSpPr>
        <p:grpSpPr bwMode="auto">
          <a:xfrm>
            <a:off x="1524000" y="3738563"/>
            <a:ext cx="5775325" cy="527050"/>
            <a:chOff x="960" y="2355"/>
            <a:chExt cx="3638" cy="332"/>
          </a:xfrm>
        </p:grpSpPr>
        <p:pic>
          <p:nvPicPr>
            <p:cNvPr id="17448" name="Picture 52" descr="3-2-44"/>
            <p:cNvPicPr>
              <a:picLocks noChangeAspect="1" noChangeArrowheads="1"/>
            </p:cNvPicPr>
            <p:nvPr/>
          </p:nvPicPr>
          <p:blipFill>
            <a:blip r:embed="rId10" cstate="print"/>
            <a:srcRect/>
            <a:stretch>
              <a:fillRect/>
            </a:stretch>
          </p:blipFill>
          <p:spPr bwMode="black">
            <a:xfrm>
              <a:off x="960" y="2390"/>
              <a:ext cx="1188" cy="173"/>
            </a:xfrm>
            <a:prstGeom prst="rect">
              <a:avLst/>
            </a:prstGeom>
            <a:noFill/>
            <a:ln w="9525">
              <a:noFill/>
              <a:miter lim="800000"/>
              <a:headEnd/>
              <a:tailEnd/>
            </a:ln>
          </p:spPr>
        </p:pic>
        <p:sp>
          <p:nvSpPr>
            <p:cNvPr id="17449" name="Text Box 36"/>
            <p:cNvSpPr txBox="1">
              <a:spLocks noChangeArrowheads="1"/>
            </p:cNvSpPr>
            <p:nvPr/>
          </p:nvSpPr>
          <p:spPr bwMode="black">
            <a:xfrm>
              <a:off x="2924" y="2355"/>
              <a:ext cx="1674" cy="332"/>
            </a:xfrm>
            <a:prstGeom prst="rect">
              <a:avLst/>
            </a:prstGeom>
            <a:noFill/>
            <a:ln w="9525">
              <a:noFill/>
              <a:miter lim="800000"/>
              <a:headEnd/>
              <a:tailEnd/>
            </a:ln>
          </p:spPr>
          <p:txBody>
            <a:bodyPr/>
            <a:lstStyle/>
            <a:p>
              <a:pPr>
                <a:spcBef>
                  <a:spcPct val="20000"/>
                </a:spcBef>
              </a:pPr>
              <a:r>
                <a:rPr lang="en-US">
                  <a:solidFill>
                    <a:srgbClr val="FFFFFF"/>
                  </a:solidFill>
                </a:rPr>
                <a:t>Original equation</a:t>
              </a:r>
            </a:p>
          </p:txBody>
        </p:sp>
      </p:grpSp>
      <p:grpSp>
        <p:nvGrpSpPr>
          <p:cNvPr id="3" name="Group 69"/>
          <p:cNvGrpSpPr>
            <a:grpSpLocks/>
          </p:cNvGrpSpPr>
          <p:nvPr/>
        </p:nvGrpSpPr>
        <p:grpSpPr bwMode="auto">
          <a:xfrm>
            <a:off x="2347913" y="4749800"/>
            <a:ext cx="5149850" cy="709613"/>
            <a:chOff x="1479" y="2992"/>
            <a:chExt cx="3244" cy="447"/>
          </a:xfrm>
        </p:grpSpPr>
        <p:pic>
          <p:nvPicPr>
            <p:cNvPr id="17444" name="Picture 54" descr="3-2-46"/>
            <p:cNvPicPr>
              <a:picLocks noChangeAspect="1" noChangeArrowheads="1"/>
            </p:cNvPicPr>
            <p:nvPr/>
          </p:nvPicPr>
          <p:blipFill>
            <a:blip r:embed="rId11" cstate="print"/>
            <a:srcRect/>
            <a:stretch>
              <a:fillRect/>
            </a:stretch>
          </p:blipFill>
          <p:spPr bwMode="black">
            <a:xfrm>
              <a:off x="1479" y="3019"/>
              <a:ext cx="675" cy="173"/>
            </a:xfrm>
            <a:prstGeom prst="rect">
              <a:avLst/>
            </a:prstGeom>
            <a:noFill/>
            <a:ln w="9525">
              <a:noFill/>
              <a:miter lim="800000"/>
              <a:headEnd/>
              <a:tailEnd/>
            </a:ln>
          </p:spPr>
        </p:pic>
        <p:pic>
          <p:nvPicPr>
            <p:cNvPr id="17445" name="Picture 55" descr="3-2-47"/>
            <p:cNvPicPr>
              <a:picLocks noChangeAspect="1" noChangeArrowheads="1"/>
            </p:cNvPicPr>
            <p:nvPr/>
          </p:nvPicPr>
          <p:blipFill>
            <a:blip r:embed="rId12" cstate="print"/>
            <a:srcRect/>
            <a:stretch>
              <a:fillRect/>
            </a:stretch>
          </p:blipFill>
          <p:spPr bwMode="black">
            <a:xfrm>
              <a:off x="3006" y="3019"/>
              <a:ext cx="1158" cy="173"/>
            </a:xfrm>
            <a:prstGeom prst="rect">
              <a:avLst/>
            </a:prstGeom>
            <a:noFill/>
            <a:ln w="9525">
              <a:noFill/>
              <a:miter lim="800000"/>
              <a:headEnd/>
              <a:tailEnd/>
            </a:ln>
          </p:spPr>
        </p:pic>
        <p:pic>
          <p:nvPicPr>
            <p:cNvPr id="17446" name="Picture 56" descr="3-2-48"/>
            <p:cNvPicPr>
              <a:picLocks noChangeAspect="1" noChangeArrowheads="1"/>
            </p:cNvPicPr>
            <p:nvPr/>
          </p:nvPicPr>
          <p:blipFill>
            <a:blip r:embed="rId13" cstate="print"/>
            <a:srcRect/>
            <a:stretch>
              <a:fillRect/>
            </a:stretch>
          </p:blipFill>
          <p:spPr bwMode="black">
            <a:xfrm>
              <a:off x="3006" y="3266"/>
              <a:ext cx="1392" cy="173"/>
            </a:xfrm>
            <a:prstGeom prst="rect">
              <a:avLst/>
            </a:prstGeom>
            <a:noFill/>
            <a:ln w="9525">
              <a:noFill/>
              <a:miter lim="800000"/>
              <a:headEnd/>
              <a:tailEnd/>
            </a:ln>
          </p:spPr>
        </p:pic>
        <p:sp>
          <p:nvSpPr>
            <p:cNvPr id="17447" name="Text Box 38"/>
            <p:cNvSpPr txBox="1">
              <a:spLocks noChangeArrowheads="1"/>
            </p:cNvSpPr>
            <p:nvPr/>
          </p:nvSpPr>
          <p:spPr bwMode="black">
            <a:xfrm>
              <a:off x="4211" y="2992"/>
              <a:ext cx="512" cy="332"/>
            </a:xfrm>
            <a:prstGeom prst="rect">
              <a:avLst/>
            </a:prstGeom>
            <a:noFill/>
            <a:ln w="9525">
              <a:noFill/>
              <a:miter lim="800000"/>
              <a:headEnd/>
              <a:tailEnd/>
            </a:ln>
          </p:spPr>
          <p:txBody>
            <a:bodyPr/>
            <a:lstStyle/>
            <a:p>
              <a:pPr>
                <a:spcBef>
                  <a:spcPct val="20000"/>
                </a:spcBef>
              </a:pPr>
              <a:r>
                <a:rPr lang="en-US">
                  <a:solidFill>
                    <a:srgbClr val="FFFFFF"/>
                  </a:solidFill>
                </a:rPr>
                <a:t>and</a:t>
              </a:r>
            </a:p>
          </p:txBody>
        </p:sp>
      </p:grpSp>
      <p:pic>
        <p:nvPicPr>
          <p:cNvPr id="17424" name="Picture 60" descr="help">
            <a:hlinkClick r:id="rId14" action="ppaction://program" highlightClick="1"/>
          </p:cNvPr>
          <p:cNvPicPr>
            <a:picLocks noChangeAspect="1" noChangeArrowheads="1"/>
          </p:cNvPicPr>
          <p:nvPr/>
        </p:nvPicPr>
        <p:blipFill>
          <a:blip r:embed="rId15" cstate="print"/>
          <a:srcRect/>
          <a:stretch>
            <a:fillRect/>
          </a:stretch>
        </p:blipFill>
        <p:spPr bwMode="auto">
          <a:xfrm>
            <a:off x="6927850" y="6470650"/>
            <a:ext cx="347663" cy="342900"/>
          </a:xfrm>
          <a:prstGeom prst="rect">
            <a:avLst/>
          </a:prstGeom>
          <a:noFill/>
          <a:ln w="9525">
            <a:noFill/>
            <a:miter lim="800000"/>
            <a:headEnd/>
            <a:tailEnd/>
          </a:ln>
        </p:spPr>
      </p:pic>
      <p:grpSp>
        <p:nvGrpSpPr>
          <p:cNvPr id="4" name="Group 65"/>
          <p:cNvGrpSpPr>
            <a:grpSpLocks/>
          </p:cNvGrpSpPr>
          <p:nvPr/>
        </p:nvGrpSpPr>
        <p:grpSpPr bwMode="auto">
          <a:xfrm>
            <a:off x="693738" y="2900363"/>
            <a:ext cx="8296275" cy="796925"/>
            <a:chOff x="437" y="1827"/>
            <a:chExt cx="5226" cy="502"/>
          </a:xfrm>
        </p:grpSpPr>
        <p:grpSp>
          <p:nvGrpSpPr>
            <p:cNvPr id="17431" name="Group 42"/>
            <p:cNvGrpSpPr>
              <a:grpSpLocks/>
            </p:cNvGrpSpPr>
            <p:nvPr/>
          </p:nvGrpSpPr>
          <p:grpSpPr bwMode="auto">
            <a:xfrm>
              <a:off x="437" y="1827"/>
              <a:ext cx="5226" cy="502"/>
              <a:chOff x="437" y="1881"/>
              <a:chExt cx="5226" cy="502"/>
            </a:xfrm>
          </p:grpSpPr>
          <p:sp>
            <p:nvSpPr>
              <p:cNvPr id="17434" name="AutoShape 17"/>
              <p:cNvSpPr>
                <a:spLocks/>
              </p:cNvSpPr>
              <p:nvPr/>
            </p:nvSpPr>
            <p:spPr bwMode="black">
              <a:xfrm rot="-5400000">
                <a:off x="982" y="1336"/>
                <a:ext cx="216" cy="1306"/>
              </a:xfrm>
              <a:prstGeom prst="leftBrace">
                <a:avLst>
                  <a:gd name="adj1" fmla="val 50386"/>
                  <a:gd name="adj2" fmla="val 50000"/>
                </a:avLst>
              </a:prstGeom>
              <a:noFill/>
              <a:ln w="25400">
                <a:solidFill>
                  <a:schemeClr val="folHlink"/>
                </a:solidFill>
                <a:round/>
                <a:headEnd/>
                <a:tailEnd/>
              </a:ln>
            </p:spPr>
            <p:txBody>
              <a:bodyPr wrap="none" anchor="ctr"/>
              <a:lstStyle/>
              <a:p>
                <a:endParaRPr lang="en-US"/>
              </a:p>
            </p:txBody>
          </p:sp>
          <p:sp>
            <p:nvSpPr>
              <p:cNvPr id="17435" name="AutoShape 18"/>
              <p:cNvSpPr>
                <a:spLocks/>
              </p:cNvSpPr>
              <p:nvPr/>
            </p:nvSpPr>
            <p:spPr bwMode="black">
              <a:xfrm rot="-5400000">
                <a:off x="1944" y="1783"/>
                <a:ext cx="216" cy="411"/>
              </a:xfrm>
              <a:prstGeom prst="leftBrace">
                <a:avLst>
                  <a:gd name="adj1" fmla="val 15856"/>
                  <a:gd name="adj2" fmla="val 50000"/>
                </a:avLst>
              </a:prstGeom>
              <a:noFill/>
              <a:ln w="25400">
                <a:solidFill>
                  <a:schemeClr val="folHlink"/>
                </a:solidFill>
                <a:round/>
                <a:headEnd/>
                <a:tailEnd/>
              </a:ln>
            </p:spPr>
            <p:txBody>
              <a:bodyPr wrap="none" anchor="ctr"/>
              <a:lstStyle/>
              <a:p>
                <a:endParaRPr lang="en-US"/>
              </a:p>
            </p:txBody>
          </p:sp>
          <p:sp>
            <p:nvSpPr>
              <p:cNvPr id="17436" name="AutoShape 19"/>
              <p:cNvSpPr>
                <a:spLocks/>
              </p:cNvSpPr>
              <p:nvPr/>
            </p:nvSpPr>
            <p:spPr bwMode="black">
              <a:xfrm rot="-5400000">
                <a:off x="3150" y="1097"/>
                <a:ext cx="216" cy="1784"/>
              </a:xfrm>
              <a:prstGeom prst="leftBrace">
                <a:avLst>
                  <a:gd name="adj1" fmla="val 68827"/>
                  <a:gd name="adj2" fmla="val 50000"/>
                </a:avLst>
              </a:prstGeom>
              <a:noFill/>
              <a:ln w="25400">
                <a:solidFill>
                  <a:schemeClr val="folHlink"/>
                </a:solidFill>
                <a:round/>
                <a:headEnd/>
                <a:tailEnd/>
              </a:ln>
            </p:spPr>
            <p:txBody>
              <a:bodyPr wrap="none" anchor="ctr"/>
              <a:lstStyle/>
              <a:p>
                <a:endParaRPr lang="en-US"/>
              </a:p>
            </p:txBody>
          </p:sp>
          <p:sp>
            <p:nvSpPr>
              <p:cNvPr id="17437" name="AutoShape 20"/>
              <p:cNvSpPr>
                <a:spLocks/>
              </p:cNvSpPr>
              <p:nvPr/>
            </p:nvSpPr>
            <p:spPr bwMode="black">
              <a:xfrm rot="-5400000">
                <a:off x="4454" y="1686"/>
                <a:ext cx="216" cy="605"/>
              </a:xfrm>
              <a:prstGeom prst="leftBrace">
                <a:avLst>
                  <a:gd name="adj1" fmla="val 23341"/>
                  <a:gd name="adj2" fmla="val 50000"/>
                </a:avLst>
              </a:prstGeom>
              <a:noFill/>
              <a:ln w="25400">
                <a:solidFill>
                  <a:schemeClr val="folHlink"/>
                </a:solidFill>
                <a:round/>
                <a:headEnd/>
                <a:tailEnd/>
              </a:ln>
            </p:spPr>
            <p:txBody>
              <a:bodyPr wrap="none" anchor="ctr"/>
              <a:lstStyle/>
              <a:p>
                <a:endParaRPr lang="en-US"/>
              </a:p>
            </p:txBody>
          </p:sp>
          <p:sp>
            <p:nvSpPr>
              <p:cNvPr id="17438" name="AutoShape 21"/>
              <p:cNvSpPr>
                <a:spLocks/>
              </p:cNvSpPr>
              <p:nvPr/>
            </p:nvSpPr>
            <p:spPr bwMode="black">
              <a:xfrm rot="-5400000">
                <a:off x="5061" y="1787"/>
                <a:ext cx="216" cy="403"/>
              </a:xfrm>
              <a:prstGeom prst="leftBrace">
                <a:avLst>
                  <a:gd name="adj1" fmla="val 15548"/>
                  <a:gd name="adj2" fmla="val 50000"/>
                </a:avLst>
              </a:prstGeom>
              <a:noFill/>
              <a:ln w="25400">
                <a:solidFill>
                  <a:schemeClr val="folHlink"/>
                </a:solidFill>
                <a:round/>
                <a:headEnd/>
                <a:tailEnd/>
              </a:ln>
            </p:spPr>
            <p:txBody>
              <a:bodyPr wrap="none" anchor="ctr"/>
              <a:lstStyle/>
              <a:p>
                <a:endParaRPr lang="en-US"/>
              </a:p>
            </p:txBody>
          </p:sp>
          <p:sp>
            <p:nvSpPr>
              <p:cNvPr id="17439" name="Text Box 22"/>
              <p:cNvSpPr txBox="1">
                <a:spLocks noChangeArrowheads="1"/>
              </p:cNvSpPr>
              <p:nvPr/>
            </p:nvSpPr>
            <p:spPr bwMode="black">
              <a:xfrm>
                <a:off x="459" y="2082"/>
                <a:ext cx="1248" cy="300"/>
              </a:xfrm>
              <a:prstGeom prst="rect">
                <a:avLst/>
              </a:prstGeom>
              <a:noFill/>
              <a:ln w="9525">
                <a:noFill/>
                <a:miter lim="800000"/>
                <a:headEnd/>
                <a:tailEnd/>
              </a:ln>
            </p:spPr>
            <p:txBody>
              <a:bodyPr>
                <a:spAutoFit/>
              </a:bodyPr>
              <a:lstStyle/>
              <a:p>
                <a:pPr algn="ctr">
                  <a:spcBef>
                    <a:spcPct val="20000"/>
                  </a:spcBef>
                </a:pPr>
                <a:r>
                  <a:rPr lang="en-US" sz="2800">
                    <a:latin typeface="Times New Roman" pitchFamily="18" charset="0"/>
                  </a:rPr>
                  <a:t>152</a:t>
                </a:r>
              </a:p>
            </p:txBody>
          </p:sp>
          <p:sp>
            <p:nvSpPr>
              <p:cNvPr id="17440" name="Text Box 23"/>
              <p:cNvSpPr txBox="1">
                <a:spLocks noChangeArrowheads="1"/>
              </p:cNvSpPr>
              <p:nvPr/>
            </p:nvSpPr>
            <p:spPr bwMode="black">
              <a:xfrm>
                <a:off x="1902" y="2083"/>
                <a:ext cx="294" cy="300"/>
              </a:xfrm>
              <a:prstGeom prst="rect">
                <a:avLst/>
              </a:prstGeom>
              <a:noFill/>
              <a:ln w="9525">
                <a:noFill/>
                <a:miter lim="800000"/>
                <a:headEnd/>
                <a:tailEnd/>
              </a:ln>
            </p:spPr>
            <p:txBody>
              <a:bodyPr>
                <a:spAutoFit/>
              </a:bodyPr>
              <a:lstStyle/>
              <a:p>
                <a:pPr algn="ctr">
                  <a:spcBef>
                    <a:spcPct val="20000"/>
                  </a:spcBef>
                </a:pPr>
                <a:endParaRPr lang="en-US" sz="2800">
                  <a:latin typeface="Times New Roman" pitchFamily="18" charset="0"/>
                  <a:sym typeface="Symbol" pitchFamily="18" charset="2"/>
                </a:endParaRPr>
              </a:p>
            </p:txBody>
          </p:sp>
          <p:sp>
            <p:nvSpPr>
              <p:cNvPr id="17441" name="Text Box 24"/>
              <p:cNvSpPr txBox="1">
                <a:spLocks noChangeArrowheads="1"/>
              </p:cNvSpPr>
              <p:nvPr/>
            </p:nvSpPr>
            <p:spPr bwMode="black">
              <a:xfrm>
                <a:off x="2850" y="2083"/>
                <a:ext cx="816" cy="300"/>
              </a:xfrm>
              <a:prstGeom prst="rect">
                <a:avLst/>
              </a:prstGeom>
              <a:noFill/>
              <a:ln w="9525">
                <a:noFill/>
                <a:miter lim="800000"/>
                <a:headEnd/>
                <a:tailEnd/>
              </a:ln>
            </p:spPr>
            <p:txBody>
              <a:bodyPr>
                <a:spAutoFit/>
              </a:bodyPr>
              <a:lstStyle/>
              <a:p>
                <a:pPr algn="ctr">
                  <a:spcBef>
                    <a:spcPct val="20000"/>
                  </a:spcBef>
                </a:pPr>
                <a:r>
                  <a:rPr lang="en-US" sz="2800" i="1">
                    <a:latin typeface="Times New Roman" pitchFamily="18" charset="0"/>
                  </a:rPr>
                  <a:t>a</a:t>
                </a:r>
              </a:p>
            </p:txBody>
          </p:sp>
          <p:sp>
            <p:nvSpPr>
              <p:cNvPr id="17442" name="Text Box 25"/>
              <p:cNvSpPr txBox="1">
                <a:spLocks noChangeArrowheads="1"/>
              </p:cNvSpPr>
              <p:nvPr/>
            </p:nvSpPr>
            <p:spPr bwMode="black">
              <a:xfrm>
                <a:off x="4317" y="2083"/>
                <a:ext cx="480" cy="300"/>
              </a:xfrm>
              <a:prstGeom prst="rect">
                <a:avLst/>
              </a:prstGeom>
              <a:noFill/>
              <a:ln w="9525">
                <a:noFill/>
                <a:miter lim="800000"/>
                <a:headEnd/>
                <a:tailEnd/>
              </a:ln>
            </p:spPr>
            <p:txBody>
              <a:bodyPr>
                <a:spAutoFit/>
              </a:bodyPr>
              <a:lstStyle/>
              <a:p>
                <a:pPr algn="ctr">
                  <a:spcBef>
                    <a:spcPct val="20000"/>
                  </a:spcBef>
                </a:pPr>
                <a:endParaRPr lang="en-US" sz="2800">
                  <a:latin typeface="Times New Roman" pitchFamily="18" charset="0"/>
                </a:endParaRPr>
              </a:p>
            </p:txBody>
          </p:sp>
          <p:sp>
            <p:nvSpPr>
              <p:cNvPr id="17443" name="Text Box 26"/>
              <p:cNvSpPr txBox="1">
                <a:spLocks noChangeArrowheads="1"/>
              </p:cNvSpPr>
              <p:nvPr/>
            </p:nvSpPr>
            <p:spPr bwMode="black">
              <a:xfrm>
                <a:off x="4663" y="2082"/>
                <a:ext cx="1000" cy="300"/>
              </a:xfrm>
              <a:prstGeom prst="rect">
                <a:avLst/>
              </a:prstGeom>
              <a:noFill/>
              <a:ln w="9525">
                <a:noFill/>
                <a:miter lim="800000"/>
                <a:headEnd/>
                <a:tailEnd/>
              </a:ln>
            </p:spPr>
            <p:txBody>
              <a:bodyPr>
                <a:spAutoFit/>
              </a:bodyPr>
              <a:lstStyle/>
              <a:p>
                <a:pPr algn="ctr">
                  <a:spcBef>
                    <a:spcPct val="20000"/>
                  </a:spcBef>
                </a:pPr>
                <a:r>
                  <a:rPr lang="en-US" sz="2800">
                    <a:latin typeface="Times New Roman" pitchFamily="18" charset="0"/>
                  </a:rPr>
                  <a:t>555</a:t>
                </a:r>
              </a:p>
            </p:txBody>
          </p:sp>
        </p:grpSp>
        <p:pic>
          <p:nvPicPr>
            <p:cNvPr id="17432" name="Picture 63" descr="equals"/>
            <p:cNvPicPr>
              <a:picLocks noChangeAspect="1" noChangeArrowheads="1"/>
            </p:cNvPicPr>
            <p:nvPr/>
          </p:nvPicPr>
          <p:blipFill>
            <a:blip r:embed="rId16" cstate="print"/>
            <a:srcRect/>
            <a:stretch>
              <a:fillRect/>
            </a:stretch>
          </p:blipFill>
          <p:spPr bwMode="black">
            <a:xfrm>
              <a:off x="4495" y="2136"/>
              <a:ext cx="126" cy="99"/>
            </a:xfrm>
            <a:prstGeom prst="rect">
              <a:avLst/>
            </a:prstGeom>
            <a:noFill/>
            <a:ln w="9525">
              <a:noFill/>
              <a:miter lim="800000"/>
              <a:headEnd/>
              <a:tailEnd/>
            </a:ln>
          </p:spPr>
        </p:pic>
        <p:pic>
          <p:nvPicPr>
            <p:cNvPr id="17433" name="Picture 64" descr="plus"/>
            <p:cNvPicPr>
              <a:picLocks noChangeAspect="1" noChangeArrowheads="1"/>
            </p:cNvPicPr>
            <p:nvPr/>
          </p:nvPicPr>
          <p:blipFill>
            <a:blip r:embed="rId17" cstate="print"/>
            <a:srcRect/>
            <a:stretch>
              <a:fillRect/>
            </a:stretch>
          </p:blipFill>
          <p:spPr bwMode="black">
            <a:xfrm>
              <a:off x="1985" y="2112"/>
              <a:ext cx="132" cy="132"/>
            </a:xfrm>
            <a:prstGeom prst="rect">
              <a:avLst/>
            </a:prstGeom>
            <a:noFill/>
            <a:ln w="9525">
              <a:noFill/>
              <a:miter lim="800000"/>
              <a:headEnd/>
              <a:tailEnd/>
            </a:ln>
          </p:spPr>
        </p:pic>
      </p:grpSp>
      <p:pic>
        <p:nvPicPr>
          <p:cNvPr id="17426" name="Picture 66" descr="5-min">
            <a:hlinkClick r:id="" action="ppaction://customshow?id=1&amp;return=true" highlightClick="1"/>
          </p:cNvPr>
          <p:cNvPicPr>
            <a:picLocks noChangeAspect="1" noChangeArrowheads="1"/>
          </p:cNvPicPr>
          <p:nvPr/>
        </p:nvPicPr>
        <p:blipFill>
          <a:blip r:embed="rId18" cstate="print"/>
          <a:srcRect/>
          <a:stretch>
            <a:fillRect/>
          </a:stretch>
        </p:blipFill>
        <p:spPr bwMode="auto">
          <a:xfrm>
            <a:off x="2524125" y="6465888"/>
            <a:ext cx="1663700" cy="347662"/>
          </a:xfrm>
          <a:prstGeom prst="rect">
            <a:avLst/>
          </a:prstGeom>
          <a:noFill/>
          <a:ln w="9525">
            <a:noFill/>
            <a:miter lim="800000"/>
            <a:headEnd/>
            <a:tailEnd/>
          </a:ln>
        </p:spPr>
      </p:pic>
      <p:grpSp>
        <p:nvGrpSpPr>
          <p:cNvPr id="6" name="Group 71"/>
          <p:cNvGrpSpPr>
            <a:grpSpLocks/>
          </p:cNvGrpSpPr>
          <p:nvPr/>
        </p:nvGrpSpPr>
        <p:grpSpPr bwMode="auto">
          <a:xfrm>
            <a:off x="720725" y="4202113"/>
            <a:ext cx="8237538" cy="527050"/>
            <a:chOff x="454" y="2647"/>
            <a:chExt cx="5189" cy="332"/>
          </a:xfrm>
        </p:grpSpPr>
        <p:sp>
          <p:nvSpPr>
            <p:cNvPr id="17429" name="Text Box 37"/>
            <p:cNvSpPr txBox="1">
              <a:spLocks noChangeArrowheads="1"/>
            </p:cNvSpPr>
            <p:nvPr/>
          </p:nvSpPr>
          <p:spPr bwMode="black">
            <a:xfrm>
              <a:off x="2904" y="2647"/>
              <a:ext cx="2739" cy="332"/>
            </a:xfrm>
            <a:prstGeom prst="rect">
              <a:avLst/>
            </a:prstGeom>
            <a:noFill/>
            <a:ln w="9525">
              <a:noFill/>
              <a:miter lim="800000"/>
              <a:headEnd/>
              <a:tailEnd/>
            </a:ln>
          </p:spPr>
          <p:txBody>
            <a:bodyPr/>
            <a:lstStyle/>
            <a:p>
              <a:pPr>
                <a:spcBef>
                  <a:spcPct val="20000"/>
                </a:spcBef>
              </a:pPr>
              <a:r>
                <a:rPr lang="en-US">
                  <a:solidFill>
                    <a:srgbClr val="FFFFFF"/>
                  </a:solidFill>
                </a:rPr>
                <a:t>Subtr</a:t>
              </a:r>
              <a:r>
                <a:rPr lang="en-US"/>
                <a:t>act </a:t>
              </a:r>
              <a:r>
                <a:rPr lang="en-US" sz="2800">
                  <a:latin typeface="Times New Roman" pitchFamily="18" charset="0"/>
                </a:rPr>
                <a:t>152</a:t>
              </a:r>
              <a:r>
                <a:rPr lang="en-US" sz="2800" i="1">
                  <a:latin typeface="Times New Roman" pitchFamily="18" charset="0"/>
                </a:rPr>
                <a:t> </a:t>
              </a:r>
              <a:r>
                <a:rPr lang="en-US"/>
                <a:t>from ea</a:t>
              </a:r>
              <a:r>
                <a:rPr lang="en-US">
                  <a:solidFill>
                    <a:srgbClr val="FFFFFF"/>
                  </a:solidFill>
                </a:rPr>
                <a:t>ch side.</a:t>
              </a:r>
            </a:p>
          </p:txBody>
        </p:sp>
        <p:pic>
          <p:nvPicPr>
            <p:cNvPr id="17430" name="Picture 70" descr="Eqn119"/>
            <p:cNvPicPr>
              <a:picLocks noChangeAspect="1" noChangeArrowheads="1"/>
            </p:cNvPicPr>
            <p:nvPr/>
          </p:nvPicPr>
          <p:blipFill>
            <a:blip r:embed="rId19" cstate="print"/>
            <a:srcRect/>
            <a:stretch>
              <a:fillRect/>
            </a:stretch>
          </p:blipFill>
          <p:spPr bwMode="black">
            <a:xfrm>
              <a:off x="454" y="2704"/>
              <a:ext cx="2210" cy="174"/>
            </a:xfrm>
            <a:prstGeom prst="rect">
              <a:avLst/>
            </a:prstGeom>
            <a:noFill/>
            <a:ln w="9525">
              <a:noFill/>
              <a:miter lim="800000"/>
              <a:headEnd/>
              <a:tailEnd/>
            </a:ln>
          </p:spPr>
        </p:pic>
      </p:grpSp>
      <p:pic>
        <p:nvPicPr>
          <p:cNvPr id="61513" name="Picture 73" descr="stop sign 3"/>
          <p:cNvPicPr>
            <a:picLocks noChangeAspect="1" noChangeArrowheads="1"/>
          </p:cNvPicPr>
          <p:nvPr/>
        </p:nvPicPr>
        <p:blipFill>
          <a:blip r:embed="rId20" cstate="print"/>
          <a:srcRect/>
          <a:stretch>
            <a:fillRect/>
          </a:stretch>
        </p:blipFill>
        <p:spPr bwMode="invGray">
          <a:xfrm>
            <a:off x="7797800" y="5983288"/>
            <a:ext cx="979488" cy="37941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53"/>
                                        </p:tgtEl>
                                        <p:attrNameLst>
                                          <p:attrName>style.visibility</p:attrName>
                                        </p:attrNameLst>
                                      </p:cBhvr>
                                      <p:to>
                                        <p:strVal val="visible"/>
                                      </p:to>
                                    </p:set>
                                    <p:animEffect transition="in" filter="wipe(left)">
                                      <p:cBhvr>
                                        <p:cTn id="7" dur="500"/>
                                        <p:tgtEl>
                                          <p:spTgt spid="61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54"/>
                                        </p:tgtEl>
                                        <p:attrNameLst>
                                          <p:attrName>style.visibility</p:attrName>
                                        </p:attrNameLst>
                                      </p:cBhvr>
                                      <p:to>
                                        <p:strVal val="visible"/>
                                      </p:to>
                                    </p:set>
                                    <p:animEffect transition="in" filter="wipe(left)">
                                      <p:cBhvr>
                                        <p:cTn id="12" dur="500"/>
                                        <p:tgtEl>
                                          <p:spTgt spid="614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55"/>
                                        </p:tgtEl>
                                        <p:attrNameLst>
                                          <p:attrName>style.visibility</p:attrName>
                                        </p:attrNameLst>
                                      </p:cBhvr>
                                      <p:to>
                                        <p:strVal val="visible"/>
                                      </p:to>
                                    </p:set>
                                    <p:animEffect transition="in" filter="wipe(left)">
                                      <p:cBhvr>
                                        <p:cTn id="17" dur="500"/>
                                        <p:tgtEl>
                                          <p:spTgt spid="614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83"/>
                                        </p:tgtEl>
                                        <p:attrNameLst>
                                          <p:attrName>style.visibility</p:attrName>
                                        </p:attrNameLst>
                                      </p:cBhvr>
                                      <p:to>
                                        <p:strVal val="visible"/>
                                      </p:to>
                                    </p:set>
                                    <p:animEffect transition="in" filter="wipe(left)">
                                      <p:cBhvr>
                                        <p:cTn id="42" dur="500"/>
                                        <p:tgtEl>
                                          <p:spTgt spid="61483"/>
                                        </p:tgtEl>
                                      </p:cBhvr>
                                    </p:animEffect>
                                  </p:childTnLst>
                                </p:cTn>
                              </p:par>
                            </p:childTnLst>
                          </p:cTn>
                        </p:par>
                        <p:par>
                          <p:cTn id="43" fill="hold">
                            <p:stCondLst>
                              <p:cond delay="500"/>
                            </p:stCondLst>
                            <p:childTnLst>
                              <p:par>
                                <p:cTn id="44" presetID="4" presetClass="entr" presetSubtype="32" fill="hold" nodeType="afterEffect">
                                  <p:stCondLst>
                                    <p:cond delay="0"/>
                                  </p:stCondLst>
                                  <p:childTnLst>
                                    <p:set>
                                      <p:cBhvr>
                                        <p:cTn id="45" dur="1" fill="hold">
                                          <p:stCondLst>
                                            <p:cond delay="0"/>
                                          </p:stCondLst>
                                        </p:cTn>
                                        <p:tgtEl>
                                          <p:spTgt spid="61513"/>
                                        </p:tgtEl>
                                        <p:attrNameLst>
                                          <p:attrName>style.visibility</p:attrName>
                                        </p:attrNameLst>
                                      </p:cBhvr>
                                      <p:to>
                                        <p:strVal val="visible"/>
                                      </p:to>
                                    </p:set>
                                    <p:animEffect transition="in" filter="box(out)">
                                      <p:cBhvr>
                                        <p:cTn id="46" dur="500"/>
                                        <p:tgtEl>
                                          <p:spTgt spid="6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3" grpId="0" autoUpdateAnimBg="0"/>
      <p:bldP spid="61453" grpId="0" autoUpdateAnimBg="0"/>
      <p:bldP spid="61454" grpId="0" autoUpdateAnimBg="0"/>
      <p:bldP spid="6145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98525" y="7018338"/>
            <a:ext cx="8229600" cy="296862"/>
          </a:xfrm>
        </p:spPr>
        <p:txBody>
          <a:bodyPr/>
          <a:lstStyle/>
          <a:p>
            <a:pPr algn="r" eaLnBrk="1" hangingPunct="1"/>
            <a:r>
              <a:rPr lang="en-US" sz="1200" smtClean="0"/>
              <a:t>Example 2-6c</a:t>
            </a:r>
          </a:p>
        </p:txBody>
      </p:sp>
      <p:sp>
        <p:nvSpPr>
          <p:cNvPr id="1843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8436" name="Picture 5" descr="next">
            <a:hlinkClick r:id="" action="ppaction://hlinkshowjump?jump=nextslide" highlightClick="1"/>
          </p:cNvPr>
          <p:cNvPicPr>
            <a:picLocks noChangeAspect="1" noChangeArrowheads="1"/>
          </p:cNvPicPr>
          <p:nvPr/>
        </p:nvPicPr>
        <p:blipFill>
          <a:blip r:embed="rId2" cstate="print"/>
          <a:srcRect/>
          <a:stretch>
            <a:fillRect/>
          </a:stretch>
        </p:blipFill>
        <p:spPr bwMode="auto">
          <a:xfrm>
            <a:off x="8518525" y="6470650"/>
            <a:ext cx="347663" cy="342900"/>
          </a:xfrm>
          <a:prstGeom prst="rect">
            <a:avLst/>
          </a:prstGeom>
          <a:noFill/>
          <a:ln w="9525">
            <a:noFill/>
            <a:miter lim="800000"/>
            <a:headEnd/>
            <a:tailEnd/>
          </a:ln>
        </p:spPr>
      </p:pic>
      <p:pic>
        <p:nvPicPr>
          <p:cNvPr id="18437" name="Picture 6" descr="back">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8126413" y="6470650"/>
            <a:ext cx="347662" cy="342900"/>
          </a:xfrm>
          <a:prstGeom prst="rect">
            <a:avLst/>
          </a:prstGeom>
          <a:noFill/>
          <a:ln w="9525">
            <a:noFill/>
            <a:miter lim="800000"/>
            <a:headEnd/>
            <a:tailEnd/>
          </a:ln>
        </p:spPr>
      </p:pic>
      <p:pic>
        <p:nvPicPr>
          <p:cNvPr id="18438" name="Picture 7" descr="secstart">
            <a:hlinkClick r:id="rId4" action="ppaction://hlinksldjump" highlightClick="1"/>
          </p:cNvPr>
          <p:cNvPicPr>
            <a:picLocks noChangeAspect="1" noChangeArrowheads="1"/>
          </p:cNvPicPr>
          <p:nvPr/>
        </p:nvPicPr>
        <p:blipFill>
          <a:blip r:embed="rId5" cstate="print"/>
          <a:srcRect/>
          <a:stretch>
            <a:fillRect/>
          </a:stretch>
        </p:blipFill>
        <p:spPr bwMode="auto">
          <a:xfrm>
            <a:off x="7723188" y="6470650"/>
            <a:ext cx="347662" cy="342900"/>
          </a:xfrm>
          <a:prstGeom prst="rect">
            <a:avLst/>
          </a:prstGeom>
          <a:noFill/>
          <a:ln w="9525">
            <a:noFill/>
            <a:miter lim="800000"/>
            <a:headEnd/>
            <a:tailEnd/>
          </a:ln>
        </p:spPr>
      </p:pic>
      <p:pic>
        <p:nvPicPr>
          <p:cNvPr id="18439" name="Picture 8" descr="home">
            <a:hlinkClick r:id="rId6" action="ppaction://hlinksldjump" highlightClick="1"/>
          </p:cNvPr>
          <p:cNvPicPr>
            <a:picLocks noChangeAspect="1" noChangeArrowheads="1"/>
          </p:cNvPicPr>
          <p:nvPr/>
        </p:nvPicPr>
        <p:blipFill>
          <a:blip r:embed="rId7" cstate="print"/>
          <a:srcRect/>
          <a:stretch>
            <a:fillRect/>
          </a:stretch>
        </p:blipFill>
        <p:spPr bwMode="auto">
          <a:xfrm>
            <a:off x="7331075" y="6470650"/>
            <a:ext cx="347663" cy="342900"/>
          </a:xfrm>
          <a:prstGeom prst="rect">
            <a:avLst/>
          </a:prstGeom>
          <a:noFill/>
          <a:ln w="9525">
            <a:noFill/>
            <a:miter lim="800000"/>
            <a:headEnd/>
            <a:tailEnd/>
          </a:ln>
        </p:spPr>
      </p:pic>
      <p:pic>
        <p:nvPicPr>
          <p:cNvPr id="18440" name="Picture 10" descr="3-2"/>
          <p:cNvPicPr>
            <a:picLocks noChangeAspect="1" noChangeArrowheads="1"/>
          </p:cNvPicPr>
          <p:nvPr/>
        </p:nvPicPr>
        <p:blipFill>
          <a:blip r:embed="rId8" cstate="print"/>
          <a:srcRect/>
          <a:stretch>
            <a:fillRect/>
          </a:stretch>
        </p:blipFill>
        <p:spPr bwMode="hidden">
          <a:xfrm>
            <a:off x="7212013" y="100013"/>
            <a:ext cx="1695450" cy="276225"/>
          </a:xfrm>
          <a:prstGeom prst="rect">
            <a:avLst/>
          </a:prstGeom>
          <a:noFill/>
          <a:ln w="9525">
            <a:noFill/>
            <a:miter lim="800000"/>
            <a:headEnd/>
            <a:tailEnd/>
          </a:ln>
        </p:spPr>
      </p:pic>
      <p:sp>
        <p:nvSpPr>
          <p:cNvPr id="62476" name="Text Box 12"/>
          <p:cNvSpPr txBox="1">
            <a:spLocks noChangeArrowheads="1"/>
          </p:cNvSpPr>
          <p:nvPr/>
        </p:nvSpPr>
        <p:spPr bwMode="auto">
          <a:xfrm>
            <a:off x="619125" y="1279525"/>
            <a:ext cx="7908925" cy="473075"/>
          </a:xfrm>
          <a:prstGeom prst="rect">
            <a:avLst/>
          </a:prstGeom>
          <a:noFill/>
          <a:ln w="9525">
            <a:noFill/>
            <a:miter lim="800000"/>
            <a:headEnd/>
            <a:tailEnd/>
          </a:ln>
        </p:spPr>
        <p:txBody>
          <a:bodyPr/>
          <a:lstStyle/>
          <a:p>
            <a:pPr>
              <a:spcBef>
                <a:spcPct val="20000"/>
              </a:spcBef>
            </a:pPr>
            <a:r>
              <a:rPr lang="en-US" b="1">
                <a:solidFill>
                  <a:srgbClr val="FFEB55"/>
                </a:solidFill>
              </a:rPr>
              <a:t>The Sears Tower was built in 1974. The height to the Sky Deck is 1353 feet. The actual recorded height is 1450 feet. In 1982, they added twin antenna towers, which does not count for the record, for a total structure height of 1707 feet. How tall are the twin antenna towers?</a:t>
            </a:r>
          </a:p>
        </p:txBody>
      </p:sp>
      <p:pic>
        <p:nvPicPr>
          <p:cNvPr id="62477" name="Picture 13" descr="your turn"/>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a:ln w="9525">
            <a:noFill/>
            <a:miter lim="800000"/>
            <a:headEnd/>
            <a:tailEnd/>
          </a:ln>
        </p:spPr>
      </p:pic>
      <p:sp>
        <p:nvSpPr>
          <p:cNvPr id="62478" name="Text Box 14"/>
          <p:cNvSpPr txBox="1">
            <a:spLocks noChangeArrowheads="1"/>
          </p:cNvSpPr>
          <p:nvPr/>
        </p:nvSpPr>
        <p:spPr bwMode="black">
          <a:xfrm>
            <a:off x="619125" y="3497263"/>
            <a:ext cx="3338513" cy="498475"/>
          </a:xfrm>
          <a:prstGeom prst="rect">
            <a:avLst/>
          </a:prstGeom>
          <a:noFill/>
          <a:ln w="9525">
            <a:noFill/>
            <a:miter lim="800000"/>
            <a:headEnd/>
            <a:tailEnd/>
          </a:ln>
        </p:spPr>
        <p:txBody>
          <a:bodyPr/>
          <a:lstStyle/>
          <a:p>
            <a:pPr>
              <a:spcBef>
                <a:spcPct val="20000"/>
              </a:spcBef>
            </a:pPr>
            <a:r>
              <a:rPr lang="en-US" b="1">
                <a:solidFill>
                  <a:srgbClr val="FFEB55"/>
                </a:solidFill>
              </a:rPr>
              <a:t>Answer:</a:t>
            </a:r>
            <a:r>
              <a:rPr lang="en-US" b="1">
                <a:solidFill>
                  <a:schemeClr val="hlink"/>
                </a:solidFill>
              </a:rPr>
              <a:t> </a:t>
            </a:r>
            <a:r>
              <a:rPr lang="en-US" sz="2800">
                <a:latin typeface="Times New Roman" pitchFamily="18" charset="0"/>
              </a:rPr>
              <a:t>257 feet</a:t>
            </a:r>
          </a:p>
        </p:txBody>
      </p:sp>
      <p:pic>
        <p:nvPicPr>
          <p:cNvPr id="18444" name="Picture 16"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a:ln w="9525">
            <a:noFill/>
            <a:miter lim="800000"/>
            <a:headEnd/>
            <a:tailEnd/>
          </a:ln>
        </p:spPr>
      </p:pic>
      <p:pic>
        <p:nvPicPr>
          <p:cNvPr id="62481" name="Picture 17" descr="stop sign 3"/>
          <p:cNvPicPr>
            <a:picLocks noChangeAspect="1" noChangeArrowheads="1"/>
          </p:cNvPicPr>
          <p:nvPr/>
        </p:nvPicPr>
        <p:blipFill>
          <a:blip r:embed="rId12" cstate="print"/>
          <a:srcRect/>
          <a:stretch>
            <a:fillRect/>
          </a:stretch>
        </p:blipFill>
        <p:spPr bwMode="invGray">
          <a:xfrm>
            <a:off x="7524750" y="5876925"/>
            <a:ext cx="1252538" cy="485775"/>
          </a:xfrm>
          <a:prstGeom prst="rect">
            <a:avLst/>
          </a:prstGeom>
          <a:noFill/>
          <a:ln w="9525">
            <a:noFill/>
            <a:miter lim="800000"/>
            <a:headEnd/>
            <a:tailEnd/>
          </a:ln>
        </p:spPr>
      </p:pic>
      <p:pic>
        <p:nvPicPr>
          <p:cNvPr id="18446" name="Picture 19" descr="5-min">
            <a:hlinkClick r:id="" action="ppaction://customshow?id=1&amp;return=true" highlightClick="1"/>
          </p:cNvPr>
          <p:cNvPicPr>
            <a:picLocks noChangeAspect="1" noChangeArrowheads="1"/>
          </p:cNvPicPr>
          <p:nvPr/>
        </p:nvPicPr>
        <p:blipFill>
          <a:blip r:embed="rId13" cstate="print"/>
          <a:srcRect/>
          <a:stretch>
            <a:fillRect/>
          </a:stretch>
        </p:blipFill>
        <p:spPr bwMode="auto">
          <a:xfrm>
            <a:off x="2524125" y="6465888"/>
            <a:ext cx="1663700" cy="3476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2477"/>
                                        </p:tgtEl>
                                        <p:attrNameLst>
                                          <p:attrName>style.visibility</p:attrName>
                                        </p:attrNameLst>
                                      </p:cBhvr>
                                      <p:to>
                                        <p:strVal val="visible"/>
                                      </p:to>
                                    </p:set>
                                    <p:animEffect transition="in" filter="box(out)">
                                      <p:cBhvr>
                                        <p:cTn id="7" dur="500"/>
                                        <p:tgtEl>
                                          <p:spTgt spid="624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476"/>
                                        </p:tgtEl>
                                        <p:attrNameLst>
                                          <p:attrName>style.visibility</p:attrName>
                                        </p:attrNameLst>
                                      </p:cBhvr>
                                      <p:to>
                                        <p:strVal val="visible"/>
                                      </p:to>
                                    </p:set>
                                    <p:animEffect transition="in" filter="wipe(left)">
                                      <p:cBhvr>
                                        <p:cTn id="11" dur="500"/>
                                        <p:tgtEl>
                                          <p:spTgt spid="6247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478"/>
                                        </p:tgtEl>
                                        <p:attrNameLst>
                                          <p:attrName>style.visibility</p:attrName>
                                        </p:attrNameLst>
                                      </p:cBhvr>
                                      <p:to>
                                        <p:strVal val="visible"/>
                                      </p:to>
                                    </p:set>
                                    <p:animEffect transition="in" filter="wipe(left)">
                                      <p:cBhvr>
                                        <p:cTn id="16" dur="500"/>
                                        <p:tgtEl>
                                          <p:spTgt spid="62478"/>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62481"/>
                                        </p:tgtEl>
                                        <p:attrNameLst>
                                          <p:attrName>style.visibility</p:attrName>
                                        </p:attrNameLst>
                                      </p:cBhvr>
                                      <p:to>
                                        <p:strVal val="visible"/>
                                      </p:to>
                                    </p:set>
                                    <p:animEffect transition="in" filter="box(out)">
                                      <p:cBhvr>
                                        <p:cTn id="20" dur="500"/>
                                        <p:tgtEl>
                                          <p:spTgt spid="62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utoUpdateAnimBg="0"/>
      <p:bldP spid="6247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23900"/>
            <a:ext cx="8229600" cy="1143000"/>
          </a:xfrm>
        </p:spPr>
        <p:txBody>
          <a:bodyPr/>
          <a:lstStyle/>
          <a:p>
            <a:pPr eaLnBrk="1" hangingPunct="1"/>
            <a:r>
              <a:rPr lang="en-US" dirty="0" smtClean="0"/>
              <a:t>Write this in your planner</a:t>
            </a:r>
            <a:br>
              <a:rPr lang="en-US" dirty="0" smtClean="0"/>
            </a:br>
            <a:r>
              <a:rPr lang="en-US" dirty="0" smtClean="0">
                <a:solidFill>
                  <a:srgbClr val="FFFF00"/>
                </a:solidFill>
              </a:rPr>
              <a:t>Homework</a:t>
            </a:r>
          </a:p>
        </p:txBody>
      </p:sp>
      <p:sp>
        <p:nvSpPr>
          <p:cNvPr id="33795" name="Rectangle 3"/>
          <p:cNvSpPr>
            <a:spLocks noGrp="1" noChangeArrowheads="1"/>
          </p:cNvSpPr>
          <p:nvPr>
            <p:ph type="body" idx="1"/>
          </p:nvPr>
        </p:nvSpPr>
        <p:spPr>
          <a:xfrm>
            <a:off x="457200" y="2324100"/>
            <a:ext cx="8229600" cy="3802063"/>
          </a:xfrm>
        </p:spPr>
        <p:txBody>
          <a:bodyPr/>
          <a:lstStyle/>
          <a:p>
            <a:pPr eaLnBrk="1" hangingPunct="1">
              <a:buNone/>
            </a:pPr>
            <a:r>
              <a:rPr lang="en-US" dirty="0" smtClean="0"/>
              <a:t>Workbooks</a:t>
            </a:r>
          </a:p>
          <a:p>
            <a:pPr eaLnBrk="1" hangingPunct="1"/>
            <a:r>
              <a:rPr lang="en-US" dirty="0" smtClean="0"/>
              <a:t>3-1  all</a:t>
            </a:r>
          </a:p>
          <a:p>
            <a:pPr eaLnBrk="1" hangingPunct="1"/>
            <a:r>
              <a:rPr lang="en-US" dirty="0" smtClean="0"/>
              <a:t>3-2  </a:t>
            </a:r>
            <a:r>
              <a:rPr lang="en-US" dirty="0" smtClean="0"/>
              <a:t>all</a:t>
            </a:r>
          </a:p>
          <a:p>
            <a:pPr eaLnBrk="1" hangingPunct="1"/>
            <a:endParaRPr lang="en-US" dirty="0" smtClean="0"/>
          </a:p>
          <a:p>
            <a:pPr eaLnBrk="1" hangingPunct="1">
              <a:buNone/>
            </a:pPr>
            <a:r>
              <a:rPr lang="en-US" dirty="0" smtClean="0"/>
              <a:t>Four pages total</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619125" y="2343150"/>
            <a:ext cx="5603875" cy="498475"/>
            <a:chOff x="390" y="1476"/>
            <a:chExt cx="3530" cy="314"/>
          </a:xfrm>
        </p:grpSpPr>
        <p:sp>
          <p:nvSpPr>
            <p:cNvPr id="20522" name="Text Box 42"/>
            <p:cNvSpPr txBox="1">
              <a:spLocks noChangeArrowheads="1"/>
            </p:cNvSpPr>
            <p:nvPr/>
          </p:nvSpPr>
          <p:spPr bwMode="black">
            <a:xfrm>
              <a:off x="390" y="1476"/>
              <a:ext cx="3530" cy="314"/>
            </a:xfrm>
            <a:prstGeom prst="rect">
              <a:avLst/>
            </a:prstGeom>
            <a:noFill/>
            <a:ln w="9525">
              <a:noFill/>
              <a:miter lim="800000"/>
              <a:headEnd/>
              <a:tailEnd/>
            </a:ln>
            <a:effectLst/>
          </p:spPr>
          <p:txBody>
            <a:bodyPr/>
            <a:lstStyle/>
            <a:p>
              <a:pPr>
                <a:spcBef>
                  <a:spcPct val="20000"/>
                </a:spcBef>
                <a:tabLst>
                  <a:tab pos="4972050" algn="l"/>
                </a:tabLst>
              </a:pPr>
              <a:r>
                <a:rPr lang="en-US" b="1">
                  <a:solidFill>
                    <a:srgbClr val="FFEB55"/>
                  </a:solidFill>
                </a:rPr>
                <a:t>Answer: </a:t>
              </a:r>
              <a:r>
                <a:rPr lang="en-US"/>
                <a:t>The equation is 	.</a:t>
              </a:r>
            </a:p>
          </p:txBody>
        </p:sp>
        <p:pic>
          <p:nvPicPr>
            <p:cNvPr id="20571" name="Picture 91" descr="Eqn8"/>
            <p:cNvPicPr>
              <a:picLocks noChangeAspect="1" noChangeArrowheads="1"/>
            </p:cNvPicPr>
            <p:nvPr/>
          </p:nvPicPr>
          <p:blipFill>
            <a:blip r:embed="rId2" cstate="print"/>
            <a:srcRect/>
            <a:stretch>
              <a:fillRect/>
            </a:stretch>
          </p:blipFill>
          <p:spPr bwMode="black">
            <a:xfrm>
              <a:off x="2668" y="1501"/>
              <a:ext cx="891" cy="180"/>
            </a:xfrm>
            <a:prstGeom prst="rect">
              <a:avLst/>
            </a:prstGeom>
            <a:noFill/>
          </p:spPr>
        </p:pic>
      </p:grpSp>
      <p:grpSp>
        <p:nvGrpSpPr>
          <p:cNvPr id="3" name="Group 94"/>
          <p:cNvGrpSpPr>
            <a:grpSpLocks/>
          </p:cNvGrpSpPr>
          <p:nvPr/>
        </p:nvGrpSpPr>
        <p:grpSpPr bwMode="auto">
          <a:xfrm>
            <a:off x="619125" y="3948113"/>
            <a:ext cx="5949950" cy="800100"/>
            <a:chOff x="390" y="2487"/>
            <a:chExt cx="3748" cy="504"/>
          </a:xfrm>
        </p:grpSpPr>
        <p:sp>
          <p:nvSpPr>
            <p:cNvPr id="20525" name="Text Box 45"/>
            <p:cNvSpPr txBox="1">
              <a:spLocks noChangeArrowheads="1"/>
            </p:cNvSpPr>
            <p:nvPr/>
          </p:nvSpPr>
          <p:spPr bwMode="black">
            <a:xfrm>
              <a:off x="390" y="2605"/>
              <a:ext cx="3748" cy="314"/>
            </a:xfrm>
            <a:prstGeom prst="rect">
              <a:avLst/>
            </a:prstGeom>
            <a:noFill/>
            <a:ln w="9525">
              <a:noFill/>
              <a:miter lim="800000"/>
              <a:headEnd/>
              <a:tailEnd/>
            </a:ln>
            <a:effectLst/>
          </p:spPr>
          <p:txBody>
            <a:bodyPr/>
            <a:lstStyle/>
            <a:p>
              <a:pPr>
                <a:spcBef>
                  <a:spcPct val="20000"/>
                </a:spcBef>
                <a:tabLst>
                  <a:tab pos="5429250" algn="l"/>
                </a:tabLst>
              </a:pPr>
              <a:r>
                <a:rPr lang="en-US" b="1">
                  <a:solidFill>
                    <a:srgbClr val="FFEB55"/>
                  </a:solidFill>
                </a:rPr>
                <a:t>Answer: </a:t>
              </a:r>
              <a:r>
                <a:rPr lang="en-US"/>
                <a:t>The equation is 	.</a:t>
              </a:r>
            </a:p>
          </p:txBody>
        </p:sp>
        <p:pic>
          <p:nvPicPr>
            <p:cNvPr id="20572" name="Picture 92" descr="Eqn9"/>
            <p:cNvPicPr>
              <a:picLocks noChangeAspect="1" noChangeArrowheads="1"/>
            </p:cNvPicPr>
            <p:nvPr/>
          </p:nvPicPr>
          <p:blipFill>
            <a:blip r:embed="rId3" cstate="print"/>
            <a:srcRect/>
            <a:stretch>
              <a:fillRect/>
            </a:stretch>
          </p:blipFill>
          <p:spPr bwMode="black">
            <a:xfrm>
              <a:off x="2662" y="2487"/>
              <a:ext cx="1206" cy="504"/>
            </a:xfrm>
            <a:prstGeom prst="rect">
              <a:avLst/>
            </a:prstGeom>
            <a:noFill/>
          </p:spPr>
        </p:pic>
      </p:grpSp>
      <p:sp>
        <p:nvSpPr>
          <p:cNvPr id="20482" name="Rectangle 2"/>
          <p:cNvSpPr>
            <a:spLocks noGrp="1" noChangeArrowheads="1"/>
          </p:cNvSpPr>
          <p:nvPr>
            <p:ph type="title"/>
          </p:nvPr>
        </p:nvSpPr>
        <p:spPr>
          <a:xfrm>
            <a:off x="898525" y="7018338"/>
            <a:ext cx="8229600" cy="296862"/>
          </a:xfrm>
        </p:spPr>
        <p:txBody>
          <a:bodyPr/>
          <a:lstStyle/>
          <a:p>
            <a:pPr algn="r"/>
            <a:r>
              <a:rPr lang="en-US" sz="1200"/>
              <a:t>Example 1-1c</a:t>
            </a: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0485"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0486"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sp>
        <p:nvSpPr>
          <p:cNvPr id="20518" name="Text Box 38"/>
          <p:cNvSpPr txBox="1">
            <a:spLocks noChangeArrowheads="1"/>
          </p:cNvSpPr>
          <p:nvPr/>
        </p:nvSpPr>
        <p:spPr bwMode="auto">
          <a:xfrm>
            <a:off x="619125" y="1279525"/>
            <a:ext cx="7975600" cy="473075"/>
          </a:xfrm>
          <a:prstGeom prst="rect">
            <a:avLst/>
          </a:prstGeom>
          <a:noFill/>
          <a:ln w="9525">
            <a:noFill/>
            <a:miter lim="800000"/>
            <a:headEnd/>
            <a:tailEnd/>
          </a:ln>
          <a:effectLst/>
        </p:spPr>
        <p:txBody>
          <a:bodyPr/>
          <a:lstStyle/>
          <a:p>
            <a:pPr>
              <a:spcBef>
                <a:spcPct val="20000"/>
              </a:spcBef>
            </a:pPr>
            <a:r>
              <a:rPr lang="en-US" sz="2400" b="1" dirty="0">
                <a:solidFill>
                  <a:srgbClr val="FFEB55"/>
                </a:solidFill>
              </a:rPr>
              <a:t>Translate each sentence into an equation.</a:t>
            </a:r>
          </a:p>
        </p:txBody>
      </p:sp>
      <p:sp>
        <p:nvSpPr>
          <p:cNvPr id="20519" name="Text Box 39"/>
          <p:cNvSpPr txBox="1">
            <a:spLocks noChangeArrowheads="1"/>
          </p:cNvSpPr>
          <p:nvPr/>
        </p:nvSpPr>
        <p:spPr bwMode="auto">
          <a:xfrm>
            <a:off x="619125" y="1758950"/>
            <a:ext cx="8372475" cy="527050"/>
          </a:xfrm>
          <a:prstGeom prst="rect">
            <a:avLst/>
          </a:prstGeom>
          <a:noFill/>
          <a:ln w="9525">
            <a:noFill/>
            <a:miter lim="800000"/>
            <a:headEnd/>
            <a:tailEnd/>
          </a:ln>
          <a:effectLst/>
        </p:spPr>
        <p:txBody>
          <a:bodyPr/>
          <a:lstStyle/>
          <a:p>
            <a:pPr marL="342900" indent="-342900">
              <a:spcBef>
                <a:spcPct val="20000"/>
              </a:spcBef>
            </a:pPr>
            <a:r>
              <a:rPr lang="en-US">
                <a:solidFill>
                  <a:schemeClr val="accent6">
                    <a:lumMod val="20000"/>
                    <a:lumOff val="80000"/>
                  </a:schemeClr>
                </a:solidFill>
              </a:rPr>
              <a:t>a.	A number </a:t>
            </a:r>
            <a:r>
              <a:rPr lang="en-US" sz="2800" i="1">
                <a:solidFill>
                  <a:schemeClr val="accent6">
                    <a:lumMod val="20000"/>
                    <a:lumOff val="80000"/>
                  </a:schemeClr>
                </a:solidFill>
                <a:latin typeface="Times New Roman" pitchFamily="18" charset="0"/>
              </a:rPr>
              <a:t>c</a:t>
            </a:r>
            <a:r>
              <a:rPr lang="en-US">
                <a:solidFill>
                  <a:schemeClr val="accent6">
                    <a:lumMod val="20000"/>
                    <a:lumOff val="80000"/>
                  </a:schemeClr>
                </a:solidFill>
              </a:rPr>
              <a:t> multiplied by six is equal to two more than </a:t>
            </a:r>
            <a:r>
              <a:rPr lang="en-US" sz="2800" i="1">
                <a:solidFill>
                  <a:schemeClr val="accent6">
                    <a:lumMod val="20000"/>
                    <a:lumOff val="80000"/>
                  </a:schemeClr>
                </a:solidFill>
                <a:latin typeface="Times New Roman" pitchFamily="18" charset="0"/>
              </a:rPr>
              <a:t>d</a:t>
            </a:r>
            <a:r>
              <a:rPr lang="en-US">
                <a:solidFill>
                  <a:schemeClr val="accent6">
                    <a:lumMod val="20000"/>
                    <a:lumOff val="80000"/>
                  </a:schemeClr>
                </a:solidFill>
              </a:rPr>
              <a:t>.</a:t>
            </a:r>
          </a:p>
        </p:txBody>
      </p:sp>
      <p:sp>
        <p:nvSpPr>
          <p:cNvPr id="20523" name="Text Box 43"/>
          <p:cNvSpPr txBox="1">
            <a:spLocks noChangeArrowheads="1"/>
          </p:cNvSpPr>
          <p:nvPr/>
        </p:nvSpPr>
        <p:spPr bwMode="auto">
          <a:xfrm>
            <a:off x="619125" y="3184525"/>
            <a:ext cx="8143875" cy="527050"/>
          </a:xfrm>
          <a:prstGeom prst="rect">
            <a:avLst/>
          </a:prstGeom>
          <a:noFill/>
          <a:ln w="9525">
            <a:noFill/>
            <a:miter lim="800000"/>
            <a:headEnd/>
            <a:tailEnd/>
          </a:ln>
          <a:effectLst/>
        </p:spPr>
        <p:txBody>
          <a:bodyPr/>
          <a:lstStyle/>
          <a:p>
            <a:pPr marL="342900" indent="-342900">
              <a:lnSpc>
                <a:spcPct val="80000"/>
              </a:lnSpc>
              <a:spcBef>
                <a:spcPct val="20000"/>
              </a:spcBef>
            </a:pPr>
            <a:r>
              <a:rPr lang="en-US">
                <a:solidFill>
                  <a:schemeClr val="accent6">
                    <a:lumMod val="20000"/>
                    <a:lumOff val="80000"/>
                  </a:schemeClr>
                </a:solidFill>
              </a:rPr>
              <a:t>b.	Three less than a number </a:t>
            </a:r>
            <a:r>
              <a:rPr lang="en-US" sz="2800" i="1">
                <a:solidFill>
                  <a:schemeClr val="accent6">
                    <a:lumMod val="20000"/>
                    <a:lumOff val="80000"/>
                  </a:schemeClr>
                </a:solidFill>
                <a:latin typeface="Times New Roman" pitchFamily="18" charset="0"/>
              </a:rPr>
              <a:t>a</a:t>
            </a:r>
            <a:r>
              <a:rPr lang="en-US">
                <a:solidFill>
                  <a:schemeClr val="accent6">
                    <a:lumMod val="20000"/>
                    <a:lumOff val="80000"/>
                  </a:schemeClr>
                </a:solidFill>
              </a:rPr>
              <a:t> divided by four is seven more than 3 times </a:t>
            </a:r>
            <a:r>
              <a:rPr lang="en-US" sz="2800" i="1">
                <a:solidFill>
                  <a:schemeClr val="accent6">
                    <a:lumMod val="20000"/>
                    <a:lumOff val="80000"/>
                  </a:schemeClr>
                </a:solidFill>
                <a:latin typeface="Times New Roman" pitchFamily="18" charset="0"/>
              </a:rPr>
              <a:t>b</a:t>
            </a:r>
            <a:r>
              <a:rPr lang="en-US">
                <a:solidFill>
                  <a:schemeClr val="accent6">
                    <a:lumMod val="20000"/>
                    <a:lumOff val="80000"/>
                  </a:schemeClr>
                </a:solidFill>
              </a:rPr>
              <a:t>.</a:t>
            </a:r>
          </a:p>
        </p:txBody>
      </p:sp>
      <p:pic>
        <p:nvPicPr>
          <p:cNvPr id="20530" name="Picture 50" descr="your turn"/>
          <p:cNvPicPr>
            <a:picLocks noChangeAspect="1" noChangeArrowheads="1"/>
          </p:cNvPicPr>
          <p:nvPr/>
        </p:nvPicPr>
        <p:blipFill>
          <a:blip r:embed="rId4" cstate="print"/>
          <a:srcRect/>
          <a:stretch>
            <a:fillRect/>
          </a:stretch>
        </p:blipFill>
        <p:spPr bwMode="auto">
          <a:xfrm>
            <a:off x="630238" y="739775"/>
            <a:ext cx="1938337" cy="476250"/>
          </a:xfrm>
          <a:prstGeom prst="rect">
            <a:avLst/>
          </a:prstGeom>
          <a:noFill/>
        </p:spPr>
      </p:pic>
      <p:pic>
        <p:nvPicPr>
          <p:cNvPr id="20579" name="Picture 99" descr="stop sign 3"/>
          <p:cNvPicPr>
            <a:picLocks noChangeAspect="1" noChangeArrowheads="1"/>
          </p:cNvPicPr>
          <p:nvPr/>
        </p:nvPicPr>
        <p:blipFill>
          <a:blip r:embed="rId5"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530"/>
                                        </p:tgtEl>
                                        <p:attrNameLst>
                                          <p:attrName>style.visibility</p:attrName>
                                        </p:attrNameLst>
                                      </p:cBhvr>
                                      <p:to>
                                        <p:strVal val="visible"/>
                                      </p:to>
                                    </p:set>
                                    <p:animEffect transition="in" filter="barn(outVertical)">
                                      <p:cBhvr>
                                        <p:cTn id="7" dur="500"/>
                                        <p:tgtEl>
                                          <p:spTgt spid="205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18"/>
                                        </p:tgtEl>
                                        <p:attrNameLst>
                                          <p:attrName>style.visibility</p:attrName>
                                        </p:attrNameLst>
                                      </p:cBhvr>
                                      <p:to>
                                        <p:strVal val="visible"/>
                                      </p:to>
                                    </p:set>
                                    <p:animEffect transition="in" filter="wipe(left)">
                                      <p:cBhvr>
                                        <p:cTn id="11" dur="500"/>
                                        <p:tgtEl>
                                          <p:spTgt spid="205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19"/>
                                        </p:tgtEl>
                                        <p:attrNameLst>
                                          <p:attrName>style.visibility</p:attrName>
                                        </p:attrNameLst>
                                      </p:cBhvr>
                                      <p:to>
                                        <p:strVal val="visible"/>
                                      </p:to>
                                    </p:set>
                                    <p:animEffect transition="in" filter="wipe(left)">
                                      <p:cBhvr>
                                        <p:cTn id="15" dur="500"/>
                                        <p:tgtEl>
                                          <p:spTgt spid="205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23"/>
                                        </p:tgtEl>
                                        <p:attrNameLst>
                                          <p:attrName>style.visibility</p:attrName>
                                        </p:attrNameLst>
                                      </p:cBhvr>
                                      <p:to>
                                        <p:strVal val="visible"/>
                                      </p:to>
                                    </p:set>
                                    <p:animEffect transition="in" filter="wipe(left)">
                                      <p:cBhvr>
                                        <p:cTn id="19" dur="500"/>
                                        <p:tgtEl>
                                          <p:spTgt spid="205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500"/>
                            </p:stCondLst>
                            <p:childTnLst>
                              <p:par>
                                <p:cTn id="31" presetID="4" presetClass="entr" presetSubtype="32" fill="hold" nodeType="afterEffect">
                                  <p:stCondLst>
                                    <p:cond delay="0"/>
                                  </p:stCondLst>
                                  <p:childTnLst>
                                    <p:set>
                                      <p:cBhvr>
                                        <p:cTn id="32" dur="1" fill="hold">
                                          <p:stCondLst>
                                            <p:cond delay="0"/>
                                          </p:stCondLst>
                                        </p:cTn>
                                        <p:tgtEl>
                                          <p:spTgt spid="20579"/>
                                        </p:tgtEl>
                                        <p:attrNameLst>
                                          <p:attrName>style.visibility</p:attrName>
                                        </p:attrNameLst>
                                      </p:cBhvr>
                                      <p:to>
                                        <p:strVal val="visible"/>
                                      </p:to>
                                    </p:set>
                                    <p:animEffect transition="in" filter="box(out)">
                                      <p:cBhvr>
                                        <p:cTn id="33" dur="500"/>
                                        <p:tgtEl>
                                          <p:spTgt spid="2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8" grpId="0" autoUpdateAnimBg="0"/>
      <p:bldP spid="20519" grpId="0" autoUpdateAnimBg="0"/>
      <p:bldP spid="2052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98525" y="7018338"/>
            <a:ext cx="8229600" cy="296862"/>
          </a:xfrm>
        </p:spPr>
        <p:txBody>
          <a:bodyPr/>
          <a:lstStyle/>
          <a:p>
            <a:pPr algn="r"/>
            <a:r>
              <a:rPr lang="en-US" sz="1200"/>
              <a:t>Example 1-2a</a:t>
            </a: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1543" name="Text Box 39"/>
          <p:cNvSpPr txBox="1">
            <a:spLocks noChangeArrowheads="1"/>
          </p:cNvSpPr>
          <p:nvPr/>
        </p:nvSpPr>
        <p:spPr bwMode="auto">
          <a:xfrm>
            <a:off x="619125" y="3402013"/>
            <a:ext cx="7975600" cy="527050"/>
          </a:xfrm>
          <a:prstGeom prst="rect">
            <a:avLst/>
          </a:prstGeom>
          <a:noFill/>
          <a:ln w="9525">
            <a:noFill/>
            <a:miter lim="800000"/>
            <a:headEnd/>
            <a:tailEnd/>
          </a:ln>
          <a:effectLst/>
        </p:spPr>
        <p:txBody>
          <a:bodyPr/>
          <a:lstStyle/>
          <a:p>
            <a:pPr marL="1255713" indent="-1255713">
              <a:spcBef>
                <a:spcPct val="20000"/>
              </a:spcBef>
            </a:pPr>
            <a:r>
              <a:rPr lang="en-US" sz="2400" b="1" dirty="0">
                <a:solidFill>
                  <a:srgbClr val="FFFF00"/>
                </a:solidFill>
              </a:rPr>
              <a:t>Explore</a:t>
            </a:r>
            <a:r>
              <a:rPr lang="en-US" b="1" dirty="0">
                <a:solidFill>
                  <a:schemeClr val="accent6">
                    <a:lumMod val="20000"/>
                    <a:lumOff val="80000"/>
                  </a:schemeClr>
                </a:solidFill>
              </a:rPr>
              <a:t>	</a:t>
            </a:r>
            <a:r>
              <a:rPr lang="en-US" sz="2800" dirty="0">
                <a:solidFill>
                  <a:schemeClr val="accent6">
                    <a:lumMod val="20000"/>
                    <a:lumOff val="80000"/>
                  </a:schemeClr>
                </a:solidFill>
              </a:rPr>
              <a:t>You know that 1,250,000 jellybeans are produced each hour. You want to know how  many hours it will take to produce 10,000,000 jellybeans.</a:t>
            </a:r>
          </a:p>
        </p:txBody>
      </p:sp>
      <p:pic>
        <p:nvPicPr>
          <p:cNvPr id="21544" name="Picture 40" descr="example 2"/>
          <p:cNvPicPr>
            <a:picLocks noChangeAspect="1" noChangeArrowheads="1"/>
          </p:cNvPicPr>
          <p:nvPr/>
        </p:nvPicPr>
        <p:blipFill>
          <a:blip r:embed="rId2" cstate="print"/>
          <a:srcRect/>
          <a:stretch>
            <a:fillRect/>
          </a:stretch>
        </p:blipFill>
        <p:spPr bwMode="auto">
          <a:xfrm>
            <a:off x="630238" y="739775"/>
            <a:ext cx="1938337" cy="476250"/>
          </a:xfrm>
          <a:prstGeom prst="rect">
            <a:avLst/>
          </a:prstGeom>
          <a:noFill/>
        </p:spPr>
      </p:pic>
      <p:grpSp>
        <p:nvGrpSpPr>
          <p:cNvPr id="2" name="Group 82"/>
          <p:cNvGrpSpPr>
            <a:grpSpLocks/>
          </p:cNvGrpSpPr>
          <p:nvPr/>
        </p:nvGrpSpPr>
        <p:grpSpPr bwMode="auto">
          <a:xfrm>
            <a:off x="619125" y="1279525"/>
            <a:ext cx="7943850" cy="1657350"/>
            <a:chOff x="390" y="806"/>
            <a:chExt cx="5004" cy="1044"/>
          </a:xfrm>
        </p:grpSpPr>
        <p:sp>
          <p:nvSpPr>
            <p:cNvPr id="21542" name="Text Box 38"/>
            <p:cNvSpPr txBox="1">
              <a:spLocks noChangeArrowheads="1"/>
            </p:cNvSpPr>
            <p:nvPr/>
          </p:nvSpPr>
          <p:spPr bwMode="auto">
            <a:xfrm>
              <a:off x="390" y="806"/>
              <a:ext cx="3192" cy="298"/>
            </a:xfrm>
            <a:prstGeom prst="rect">
              <a:avLst/>
            </a:prstGeom>
            <a:noFill/>
            <a:ln w="9525">
              <a:noFill/>
              <a:miter lim="800000"/>
              <a:headEnd/>
              <a:tailEnd/>
            </a:ln>
            <a:effectLst/>
          </p:spPr>
          <p:txBody>
            <a:bodyPr/>
            <a:lstStyle/>
            <a:p>
              <a:pPr>
                <a:spcBef>
                  <a:spcPct val="20000"/>
                </a:spcBef>
              </a:pPr>
              <a:r>
                <a:rPr lang="en-US" sz="2400" b="1" dirty="0">
                  <a:solidFill>
                    <a:srgbClr val="00FF00"/>
                  </a:solidFill>
                </a:rPr>
                <a:t>J</a:t>
              </a:r>
              <a:r>
                <a:rPr lang="en-US" sz="2400" b="1" dirty="0">
                  <a:solidFill>
                    <a:srgbClr val="FFFF00"/>
                  </a:solidFill>
                </a:rPr>
                <a:t>e</a:t>
              </a:r>
              <a:r>
                <a:rPr lang="en-US" sz="2400" b="1" dirty="0">
                  <a:solidFill>
                    <a:srgbClr val="CC00CC"/>
                  </a:solidFill>
                </a:rPr>
                <a:t>l</a:t>
              </a:r>
              <a:r>
                <a:rPr lang="en-US" sz="2400" b="1" dirty="0">
                  <a:solidFill>
                    <a:srgbClr val="FF9900"/>
                  </a:solidFill>
                </a:rPr>
                <a:t>l</a:t>
              </a:r>
              <a:r>
                <a:rPr lang="en-US" sz="2400" b="1" dirty="0">
                  <a:solidFill>
                    <a:srgbClr val="00FF99"/>
                  </a:solidFill>
                </a:rPr>
                <a:t>y</a:t>
              </a:r>
              <a:r>
                <a:rPr lang="en-US" sz="2400" b="1" dirty="0">
                  <a:solidFill>
                    <a:srgbClr val="FFCCFF"/>
                  </a:solidFill>
                </a:rPr>
                <a:t>b</a:t>
              </a:r>
              <a:r>
                <a:rPr lang="en-US" sz="2400" b="1" dirty="0">
                  <a:solidFill>
                    <a:srgbClr val="CC00CC"/>
                  </a:solidFill>
                </a:rPr>
                <a:t>e</a:t>
              </a:r>
              <a:r>
                <a:rPr lang="en-US" sz="2400" b="1" dirty="0">
                  <a:solidFill>
                    <a:srgbClr val="FF9900"/>
                  </a:solidFill>
                </a:rPr>
                <a:t>a</a:t>
              </a:r>
              <a:r>
                <a:rPr lang="en-US" sz="2400" b="1" dirty="0">
                  <a:solidFill>
                    <a:srgbClr val="00FF00"/>
                  </a:solidFill>
                </a:rPr>
                <a:t>n</a:t>
              </a:r>
              <a:r>
                <a:rPr lang="en-US" sz="2400" b="1" dirty="0">
                  <a:solidFill>
                    <a:srgbClr val="FFFF00"/>
                  </a:solidFill>
                </a:rPr>
                <a:t>s</a:t>
              </a:r>
              <a:r>
                <a:rPr lang="en-US" sz="2400" b="1" dirty="0">
                  <a:solidFill>
                    <a:schemeClr val="hlink"/>
                  </a:solidFill>
                </a:rPr>
                <a:t> </a:t>
              </a:r>
              <a:r>
                <a:rPr lang="en-US" sz="2400" b="1" dirty="0">
                  <a:solidFill>
                    <a:srgbClr val="FFFF83"/>
                  </a:solidFill>
                </a:rPr>
                <a:t> </a:t>
              </a:r>
              <a:r>
                <a:rPr lang="en-US" sz="2400" b="1" dirty="0">
                  <a:solidFill>
                    <a:srgbClr val="FFEB55"/>
                  </a:solidFill>
                </a:rPr>
                <a:t>A popular jellybean manufacturer produces 1,250,000 jellybeans per hour. How many hours does it take them to produce 10,000,000 jellybeans?  </a:t>
              </a:r>
            </a:p>
          </p:txBody>
        </p:sp>
        <p:pic>
          <p:nvPicPr>
            <p:cNvPr id="21581" name="Picture 77" descr="jelly beans"/>
            <p:cNvPicPr>
              <a:picLocks noChangeAspect="1" noChangeArrowheads="1"/>
            </p:cNvPicPr>
            <p:nvPr/>
          </p:nvPicPr>
          <p:blipFill>
            <a:blip r:embed="rId3" cstate="print"/>
            <a:srcRect/>
            <a:stretch>
              <a:fillRect/>
            </a:stretch>
          </p:blipFill>
          <p:spPr bwMode="auto">
            <a:xfrm>
              <a:off x="3582" y="950"/>
              <a:ext cx="1812" cy="900"/>
            </a:xfrm>
            <a:prstGeom prst="rect">
              <a:avLst/>
            </a:prstGeom>
            <a:noFill/>
          </p:spPr>
        </p:pic>
      </p:grpSp>
      <p:pic>
        <p:nvPicPr>
          <p:cNvPr id="21589" name="Picture 85" descr="stop sign 4"/>
          <p:cNvPicPr>
            <a:picLocks noChangeAspect="1" noChangeArrowheads="1"/>
          </p:cNvPicPr>
          <p:nvPr/>
        </p:nvPicPr>
        <p:blipFill>
          <a:blip r:embed="rId4" cstate="print"/>
          <a:srcRect/>
          <a:stretch>
            <a:fillRect/>
          </a:stretch>
        </p:blipFill>
        <p:spPr bwMode="invGray">
          <a:xfrm>
            <a:off x="7288213" y="5781675"/>
            <a:ext cx="1498600" cy="528638"/>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1544"/>
                                        </p:tgtEl>
                                        <p:attrNameLst>
                                          <p:attrName>style.visibility</p:attrName>
                                        </p:attrNameLst>
                                      </p:cBhvr>
                                      <p:to>
                                        <p:strVal val="visible"/>
                                      </p:to>
                                    </p:set>
                                    <p:animEffect transition="in" filter="barn(outVertical)">
                                      <p:cBhvr>
                                        <p:cTn id="7" dur="500"/>
                                        <p:tgtEl>
                                          <p:spTgt spid="215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543"/>
                                        </p:tgtEl>
                                        <p:attrNameLst>
                                          <p:attrName>style.visibility</p:attrName>
                                        </p:attrNameLst>
                                      </p:cBhvr>
                                      <p:to>
                                        <p:strVal val="visible"/>
                                      </p:to>
                                    </p:set>
                                    <p:animEffect transition="in" filter="wipe(left)">
                                      <p:cBhvr>
                                        <p:cTn id="16" dur="500"/>
                                        <p:tgtEl>
                                          <p:spTgt spid="21543"/>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21589"/>
                                        </p:tgtEl>
                                        <p:attrNameLst>
                                          <p:attrName>style.visibility</p:attrName>
                                        </p:attrNameLst>
                                      </p:cBhvr>
                                      <p:to>
                                        <p:strVal val="visible"/>
                                      </p:to>
                                    </p:set>
                                    <p:animEffect transition="in" filter="box(out)">
                                      <p:cBhvr>
                                        <p:cTn id="20" dur="500"/>
                                        <p:tgtEl>
                                          <p:spTgt spid="21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98525" y="7018338"/>
            <a:ext cx="8229600" cy="296862"/>
          </a:xfrm>
        </p:spPr>
        <p:txBody>
          <a:bodyPr/>
          <a:lstStyle/>
          <a:p>
            <a:pPr algn="r"/>
            <a:r>
              <a:rPr lang="en-US" sz="1200"/>
              <a:t>Example 1-2b</a:t>
            </a: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2533"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2567" name="Text Box 39"/>
          <p:cNvSpPr txBox="1">
            <a:spLocks noChangeArrowheads="1"/>
          </p:cNvSpPr>
          <p:nvPr/>
        </p:nvSpPr>
        <p:spPr bwMode="auto">
          <a:xfrm>
            <a:off x="619125" y="1279525"/>
            <a:ext cx="8296275" cy="473075"/>
          </a:xfrm>
          <a:prstGeom prst="rect">
            <a:avLst/>
          </a:prstGeom>
          <a:noFill/>
          <a:ln w="9525">
            <a:noFill/>
            <a:miter lim="800000"/>
            <a:headEnd/>
            <a:tailEnd/>
          </a:ln>
          <a:effectLst/>
        </p:spPr>
        <p:txBody>
          <a:bodyPr/>
          <a:lstStyle/>
          <a:p>
            <a:pPr marL="1255713" indent="-1255713">
              <a:lnSpc>
                <a:spcPct val="80000"/>
              </a:lnSpc>
              <a:spcBef>
                <a:spcPct val="20000"/>
              </a:spcBef>
            </a:pPr>
            <a:r>
              <a:rPr lang="en-US" b="1" dirty="0">
                <a:solidFill>
                  <a:srgbClr val="FFEB55"/>
                </a:solidFill>
              </a:rPr>
              <a:t>Plan</a:t>
            </a:r>
            <a:r>
              <a:rPr lang="en-US" b="1" dirty="0"/>
              <a:t>	</a:t>
            </a:r>
            <a:r>
              <a:rPr lang="en-US" sz="2000" dirty="0">
                <a:solidFill>
                  <a:schemeClr val="accent6">
                    <a:lumMod val="20000"/>
                    <a:lumOff val="80000"/>
                  </a:schemeClr>
                </a:solidFill>
              </a:rPr>
              <a:t>Write an equation to represent the situation.  </a:t>
            </a:r>
            <a:br>
              <a:rPr lang="en-US" sz="2000" dirty="0">
                <a:solidFill>
                  <a:schemeClr val="accent6">
                    <a:lumMod val="20000"/>
                    <a:lumOff val="80000"/>
                  </a:schemeClr>
                </a:solidFill>
              </a:rPr>
            </a:br>
            <a:r>
              <a:rPr lang="en-US" sz="2000" dirty="0">
                <a:solidFill>
                  <a:schemeClr val="accent6">
                    <a:lumMod val="20000"/>
                    <a:lumOff val="80000"/>
                  </a:schemeClr>
                </a:solidFill>
              </a:rPr>
              <a:t>Let </a:t>
            </a:r>
            <a:r>
              <a:rPr lang="en-US" sz="3200" i="1" dirty="0">
                <a:solidFill>
                  <a:schemeClr val="accent6">
                    <a:lumMod val="20000"/>
                    <a:lumOff val="80000"/>
                  </a:schemeClr>
                </a:solidFill>
                <a:latin typeface="Times New Roman" pitchFamily="18" charset="0"/>
              </a:rPr>
              <a:t>h</a:t>
            </a:r>
            <a:r>
              <a:rPr lang="en-US" sz="2000" dirty="0">
                <a:solidFill>
                  <a:schemeClr val="accent6">
                    <a:lumMod val="20000"/>
                    <a:lumOff val="80000"/>
                  </a:schemeClr>
                </a:solidFill>
              </a:rPr>
              <a:t> represent the number of hours needed</a:t>
            </a:r>
            <a:r>
              <a:rPr lang="en-US" sz="2000" b="1" dirty="0">
                <a:solidFill>
                  <a:schemeClr val="accent6">
                    <a:lumMod val="20000"/>
                    <a:lumOff val="80000"/>
                  </a:schemeClr>
                </a:solidFill>
              </a:rPr>
              <a:t> </a:t>
            </a:r>
            <a:r>
              <a:rPr lang="en-US" sz="2000" dirty="0">
                <a:solidFill>
                  <a:schemeClr val="accent6">
                    <a:lumMod val="20000"/>
                    <a:lumOff val="80000"/>
                  </a:schemeClr>
                </a:solidFill>
              </a:rPr>
              <a:t>to produce the jellybeans.</a:t>
            </a:r>
            <a:r>
              <a:rPr lang="en-US" sz="3200" dirty="0">
                <a:solidFill>
                  <a:schemeClr val="accent6">
                    <a:lumMod val="20000"/>
                    <a:lumOff val="80000"/>
                  </a:schemeClr>
                </a:solidFill>
              </a:rPr>
              <a:t> </a:t>
            </a:r>
          </a:p>
        </p:txBody>
      </p:sp>
      <p:grpSp>
        <p:nvGrpSpPr>
          <p:cNvPr id="2" name="Group 114"/>
          <p:cNvGrpSpPr>
            <a:grpSpLocks/>
          </p:cNvGrpSpPr>
          <p:nvPr/>
        </p:nvGrpSpPr>
        <p:grpSpPr bwMode="auto">
          <a:xfrm>
            <a:off x="1771650" y="2843217"/>
            <a:ext cx="7038975" cy="857251"/>
            <a:chOff x="1116" y="1791"/>
            <a:chExt cx="4434" cy="540"/>
          </a:xfrm>
        </p:grpSpPr>
        <p:pic>
          <p:nvPicPr>
            <p:cNvPr id="22638" name="Picture 110" descr="equals"/>
            <p:cNvPicPr>
              <a:picLocks noChangeAspect="1" noChangeArrowheads="1"/>
            </p:cNvPicPr>
            <p:nvPr/>
          </p:nvPicPr>
          <p:blipFill>
            <a:blip r:embed="rId2" cstate="print"/>
            <a:srcRect/>
            <a:stretch>
              <a:fillRect/>
            </a:stretch>
          </p:blipFill>
          <p:spPr bwMode="black">
            <a:xfrm>
              <a:off x="3896" y="2112"/>
              <a:ext cx="126" cy="99"/>
            </a:xfrm>
            <a:prstGeom prst="rect">
              <a:avLst/>
            </a:prstGeom>
            <a:noFill/>
          </p:spPr>
        </p:pic>
        <p:pic>
          <p:nvPicPr>
            <p:cNvPr id="22639" name="Picture 111" descr="times"/>
            <p:cNvPicPr>
              <a:picLocks noChangeAspect="1" noChangeArrowheads="1"/>
            </p:cNvPicPr>
            <p:nvPr/>
          </p:nvPicPr>
          <p:blipFill>
            <a:blip r:embed="rId3" cstate="print"/>
            <a:srcRect/>
            <a:stretch>
              <a:fillRect/>
            </a:stretch>
          </p:blipFill>
          <p:spPr bwMode="black">
            <a:xfrm>
              <a:off x="2481" y="2118"/>
              <a:ext cx="108" cy="123"/>
            </a:xfrm>
            <a:prstGeom prst="rect">
              <a:avLst/>
            </a:prstGeom>
            <a:noFill/>
          </p:spPr>
        </p:pic>
        <p:sp>
          <p:nvSpPr>
            <p:cNvPr id="22569" name="AutoShape 41"/>
            <p:cNvSpPr>
              <a:spLocks/>
            </p:cNvSpPr>
            <p:nvPr/>
          </p:nvSpPr>
          <p:spPr bwMode="black">
            <a:xfrm rot="-5400000">
              <a:off x="1578" y="1467"/>
              <a:ext cx="216" cy="864"/>
            </a:xfrm>
            <a:prstGeom prst="leftBrace">
              <a:avLst>
                <a:gd name="adj1" fmla="val 33333"/>
                <a:gd name="adj2" fmla="val 50000"/>
              </a:avLst>
            </a:prstGeom>
            <a:noFill/>
            <a:ln w="25400">
              <a:solidFill>
                <a:schemeClr val="folHlink"/>
              </a:solidFill>
              <a:round/>
              <a:headEnd/>
              <a:tailEnd/>
            </a:ln>
            <a:effectLst/>
          </p:spPr>
          <p:txBody>
            <a:bodyPr wrap="none" anchor="ctr"/>
            <a:lstStyle/>
            <a:p>
              <a:endParaRPr lang="en-US">
                <a:solidFill>
                  <a:schemeClr val="accent6">
                    <a:lumMod val="20000"/>
                    <a:lumOff val="80000"/>
                  </a:schemeClr>
                </a:solidFill>
              </a:endParaRPr>
            </a:p>
          </p:txBody>
        </p:sp>
        <p:sp>
          <p:nvSpPr>
            <p:cNvPr id="22575" name="AutoShape 47"/>
            <p:cNvSpPr>
              <a:spLocks/>
            </p:cNvSpPr>
            <p:nvPr/>
          </p:nvSpPr>
          <p:spPr bwMode="black">
            <a:xfrm rot="-5400000">
              <a:off x="2424" y="1635"/>
              <a:ext cx="216" cy="528"/>
            </a:xfrm>
            <a:prstGeom prst="leftBrace">
              <a:avLst>
                <a:gd name="adj1" fmla="val 20370"/>
                <a:gd name="adj2" fmla="val 50000"/>
              </a:avLst>
            </a:prstGeom>
            <a:noFill/>
            <a:ln w="25400">
              <a:solidFill>
                <a:schemeClr val="folHlink"/>
              </a:solidFill>
              <a:round/>
              <a:headEnd/>
              <a:tailEnd/>
            </a:ln>
            <a:effectLst/>
          </p:spPr>
          <p:txBody>
            <a:bodyPr wrap="none" anchor="ctr"/>
            <a:lstStyle/>
            <a:p>
              <a:endParaRPr lang="en-US">
                <a:solidFill>
                  <a:schemeClr val="accent6">
                    <a:lumMod val="20000"/>
                    <a:lumOff val="80000"/>
                  </a:schemeClr>
                </a:solidFill>
              </a:endParaRPr>
            </a:p>
          </p:txBody>
        </p:sp>
        <p:sp>
          <p:nvSpPr>
            <p:cNvPr id="22576" name="AutoShape 48"/>
            <p:cNvSpPr>
              <a:spLocks/>
            </p:cNvSpPr>
            <p:nvPr/>
          </p:nvSpPr>
          <p:spPr bwMode="black">
            <a:xfrm rot="-5400000">
              <a:off x="3108" y="1635"/>
              <a:ext cx="216" cy="528"/>
            </a:xfrm>
            <a:prstGeom prst="leftBrace">
              <a:avLst>
                <a:gd name="adj1" fmla="val 20370"/>
                <a:gd name="adj2" fmla="val 50000"/>
              </a:avLst>
            </a:prstGeom>
            <a:noFill/>
            <a:ln w="25400">
              <a:solidFill>
                <a:schemeClr val="folHlink"/>
              </a:solidFill>
              <a:round/>
              <a:headEnd/>
              <a:tailEnd/>
            </a:ln>
            <a:effectLst/>
          </p:spPr>
          <p:txBody>
            <a:bodyPr wrap="none" anchor="ctr"/>
            <a:lstStyle/>
            <a:p>
              <a:endParaRPr lang="en-US">
                <a:solidFill>
                  <a:schemeClr val="accent6">
                    <a:lumMod val="20000"/>
                    <a:lumOff val="80000"/>
                  </a:schemeClr>
                </a:solidFill>
              </a:endParaRPr>
            </a:p>
          </p:txBody>
        </p:sp>
        <p:sp>
          <p:nvSpPr>
            <p:cNvPr id="22577" name="AutoShape 49"/>
            <p:cNvSpPr>
              <a:spLocks/>
            </p:cNvSpPr>
            <p:nvPr/>
          </p:nvSpPr>
          <p:spPr bwMode="black">
            <a:xfrm rot="-5400000">
              <a:off x="3852" y="1599"/>
              <a:ext cx="216" cy="600"/>
            </a:xfrm>
            <a:prstGeom prst="leftBrace">
              <a:avLst>
                <a:gd name="adj1" fmla="val 23148"/>
                <a:gd name="adj2" fmla="val 50000"/>
              </a:avLst>
            </a:prstGeom>
            <a:noFill/>
            <a:ln w="25400">
              <a:solidFill>
                <a:schemeClr val="folHlink"/>
              </a:solidFill>
              <a:round/>
              <a:headEnd/>
              <a:tailEnd/>
            </a:ln>
            <a:effectLst/>
          </p:spPr>
          <p:txBody>
            <a:bodyPr wrap="none" anchor="ctr"/>
            <a:lstStyle/>
            <a:p>
              <a:endParaRPr lang="en-US">
                <a:solidFill>
                  <a:schemeClr val="accent6">
                    <a:lumMod val="20000"/>
                    <a:lumOff val="80000"/>
                  </a:schemeClr>
                </a:solidFill>
              </a:endParaRPr>
            </a:p>
          </p:txBody>
        </p:sp>
        <p:sp>
          <p:nvSpPr>
            <p:cNvPr id="22578" name="AutoShape 50"/>
            <p:cNvSpPr>
              <a:spLocks/>
            </p:cNvSpPr>
            <p:nvPr/>
          </p:nvSpPr>
          <p:spPr bwMode="black">
            <a:xfrm rot="-5400000">
              <a:off x="4818" y="1395"/>
              <a:ext cx="216" cy="1008"/>
            </a:xfrm>
            <a:prstGeom prst="leftBrace">
              <a:avLst>
                <a:gd name="adj1" fmla="val 38889"/>
                <a:gd name="adj2" fmla="val 50000"/>
              </a:avLst>
            </a:prstGeom>
            <a:noFill/>
            <a:ln w="25400">
              <a:solidFill>
                <a:schemeClr val="folHlink"/>
              </a:solidFill>
              <a:round/>
              <a:headEnd/>
              <a:tailEnd/>
            </a:ln>
            <a:effectLst/>
          </p:spPr>
          <p:txBody>
            <a:bodyPr wrap="none" anchor="ctr"/>
            <a:lstStyle/>
            <a:p>
              <a:endParaRPr lang="en-US">
                <a:solidFill>
                  <a:schemeClr val="accent6">
                    <a:lumMod val="20000"/>
                    <a:lumOff val="80000"/>
                  </a:schemeClr>
                </a:solidFill>
              </a:endParaRPr>
            </a:p>
          </p:txBody>
        </p:sp>
        <p:sp>
          <p:nvSpPr>
            <p:cNvPr id="22579" name="Text Box 51"/>
            <p:cNvSpPr txBox="1">
              <a:spLocks noChangeArrowheads="1"/>
            </p:cNvSpPr>
            <p:nvPr/>
          </p:nvSpPr>
          <p:spPr bwMode="black">
            <a:xfrm>
              <a:off x="1116" y="2000"/>
              <a:ext cx="1248" cy="330"/>
            </a:xfrm>
            <a:prstGeom prst="rect">
              <a:avLst/>
            </a:prstGeom>
            <a:noFill/>
            <a:ln w="9525">
              <a:noFill/>
              <a:miter lim="800000"/>
              <a:headEnd/>
              <a:tailEnd/>
            </a:ln>
            <a:effectLst/>
          </p:spPr>
          <p:txBody>
            <a:bodyPr>
              <a:spAutoFit/>
            </a:bodyPr>
            <a:lstStyle/>
            <a:p>
              <a:pPr algn="ctr">
                <a:spcBef>
                  <a:spcPct val="20000"/>
                </a:spcBef>
              </a:pPr>
              <a:r>
                <a:rPr lang="en-US" sz="2800">
                  <a:solidFill>
                    <a:schemeClr val="accent6">
                      <a:lumMod val="20000"/>
                      <a:lumOff val="80000"/>
                    </a:schemeClr>
                  </a:solidFill>
                  <a:latin typeface="Times New Roman" pitchFamily="18" charset="0"/>
                </a:rPr>
                <a:t>1,2500,000</a:t>
              </a:r>
            </a:p>
          </p:txBody>
        </p:sp>
        <p:sp>
          <p:nvSpPr>
            <p:cNvPr id="22581" name="Text Box 53"/>
            <p:cNvSpPr txBox="1">
              <a:spLocks noChangeArrowheads="1"/>
            </p:cNvSpPr>
            <p:nvPr/>
          </p:nvSpPr>
          <p:spPr bwMode="black">
            <a:xfrm>
              <a:off x="2808" y="2001"/>
              <a:ext cx="816" cy="330"/>
            </a:xfrm>
            <a:prstGeom prst="rect">
              <a:avLst/>
            </a:prstGeom>
            <a:noFill/>
            <a:ln w="9525">
              <a:noFill/>
              <a:miter lim="800000"/>
              <a:headEnd/>
              <a:tailEnd/>
            </a:ln>
            <a:effectLst/>
          </p:spPr>
          <p:txBody>
            <a:bodyPr>
              <a:spAutoFit/>
            </a:bodyPr>
            <a:lstStyle/>
            <a:p>
              <a:pPr algn="ctr">
                <a:spcBef>
                  <a:spcPct val="20000"/>
                </a:spcBef>
              </a:pPr>
              <a:r>
                <a:rPr lang="en-US" sz="2800" i="1">
                  <a:solidFill>
                    <a:schemeClr val="accent6">
                      <a:lumMod val="20000"/>
                      <a:lumOff val="80000"/>
                    </a:schemeClr>
                  </a:solidFill>
                  <a:latin typeface="Times New Roman" pitchFamily="18" charset="0"/>
                </a:rPr>
                <a:t>h</a:t>
              </a:r>
            </a:p>
          </p:txBody>
        </p:sp>
        <p:sp>
          <p:nvSpPr>
            <p:cNvPr id="22583" name="Text Box 55"/>
            <p:cNvSpPr txBox="1">
              <a:spLocks noChangeArrowheads="1"/>
            </p:cNvSpPr>
            <p:nvPr/>
          </p:nvSpPr>
          <p:spPr bwMode="black">
            <a:xfrm>
              <a:off x="4302" y="2000"/>
              <a:ext cx="1248" cy="330"/>
            </a:xfrm>
            <a:prstGeom prst="rect">
              <a:avLst/>
            </a:prstGeom>
            <a:noFill/>
            <a:ln w="9525">
              <a:noFill/>
              <a:miter lim="800000"/>
              <a:headEnd/>
              <a:tailEnd/>
            </a:ln>
            <a:effectLst/>
          </p:spPr>
          <p:txBody>
            <a:bodyPr>
              <a:spAutoFit/>
            </a:bodyPr>
            <a:lstStyle/>
            <a:p>
              <a:pPr algn="ctr">
                <a:spcBef>
                  <a:spcPct val="20000"/>
                </a:spcBef>
              </a:pPr>
              <a:r>
                <a:rPr lang="en-US" sz="2800">
                  <a:solidFill>
                    <a:schemeClr val="accent6">
                      <a:lumMod val="20000"/>
                      <a:lumOff val="80000"/>
                    </a:schemeClr>
                  </a:solidFill>
                  <a:latin typeface="Times New Roman" pitchFamily="18" charset="0"/>
                </a:rPr>
                <a:t>10,000,000</a:t>
              </a:r>
            </a:p>
          </p:txBody>
        </p:sp>
      </p:grpSp>
      <p:grpSp>
        <p:nvGrpSpPr>
          <p:cNvPr id="3" name="Group 103"/>
          <p:cNvGrpSpPr>
            <a:grpSpLocks/>
          </p:cNvGrpSpPr>
          <p:nvPr/>
        </p:nvGrpSpPr>
        <p:grpSpPr bwMode="auto">
          <a:xfrm>
            <a:off x="619125" y="3832225"/>
            <a:ext cx="4970463" cy="473075"/>
            <a:chOff x="390" y="2466"/>
            <a:chExt cx="3131" cy="298"/>
          </a:xfrm>
        </p:grpSpPr>
        <p:pic>
          <p:nvPicPr>
            <p:cNvPr id="22630" name="Picture 102" descr="Eqn11"/>
            <p:cNvPicPr>
              <a:picLocks noChangeAspect="1" noChangeArrowheads="1"/>
            </p:cNvPicPr>
            <p:nvPr/>
          </p:nvPicPr>
          <p:blipFill>
            <a:blip r:embed="rId4" cstate="print"/>
            <a:srcRect/>
            <a:stretch>
              <a:fillRect/>
            </a:stretch>
          </p:blipFill>
          <p:spPr bwMode="black">
            <a:xfrm>
              <a:off x="1247" y="2491"/>
              <a:ext cx="2274" cy="219"/>
            </a:xfrm>
            <a:prstGeom prst="rect">
              <a:avLst/>
            </a:prstGeom>
            <a:noFill/>
          </p:spPr>
        </p:pic>
        <p:sp>
          <p:nvSpPr>
            <p:cNvPr id="22585" name="Text Box 57"/>
            <p:cNvSpPr txBox="1">
              <a:spLocks noChangeArrowheads="1"/>
            </p:cNvSpPr>
            <p:nvPr/>
          </p:nvSpPr>
          <p:spPr bwMode="black">
            <a:xfrm>
              <a:off x="390" y="2466"/>
              <a:ext cx="762" cy="298"/>
            </a:xfrm>
            <a:prstGeom prst="rect">
              <a:avLst/>
            </a:prstGeom>
            <a:noFill/>
            <a:ln w="9525">
              <a:noFill/>
              <a:miter lim="800000"/>
              <a:headEnd/>
              <a:tailEnd/>
            </a:ln>
            <a:effectLst/>
          </p:spPr>
          <p:txBody>
            <a:bodyPr/>
            <a:lstStyle/>
            <a:p>
              <a:pPr marL="1255713" indent="-1255713">
                <a:spcBef>
                  <a:spcPct val="20000"/>
                </a:spcBef>
              </a:pPr>
              <a:r>
                <a:rPr lang="en-US" b="1">
                  <a:solidFill>
                    <a:srgbClr val="FFEB55"/>
                  </a:solidFill>
                </a:rPr>
                <a:t>Solve</a:t>
              </a:r>
              <a:endParaRPr lang="en-US" sz="2800">
                <a:solidFill>
                  <a:srgbClr val="FFEB55"/>
                </a:solidFill>
                <a:latin typeface="Times New Roman" pitchFamily="18" charset="0"/>
              </a:endParaRPr>
            </a:p>
          </p:txBody>
        </p:sp>
      </p:grpSp>
      <p:sp>
        <p:nvSpPr>
          <p:cNvPr id="22588" name="Text Box 60"/>
          <p:cNvSpPr txBox="1">
            <a:spLocks noChangeArrowheads="1"/>
          </p:cNvSpPr>
          <p:nvPr/>
        </p:nvSpPr>
        <p:spPr bwMode="auto">
          <a:xfrm>
            <a:off x="619125" y="4327525"/>
            <a:ext cx="7975600" cy="527050"/>
          </a:xfrm>
          <a:prstGeom prst="rect">
            <a:avLst/>
          </a:prstGeom>
          <a:noFill/>
          <a:ln w="9525">
            <a:noFill/>
            <a:miter lim="800000"/>
            <a:headEnd/>
            <a:tailEnd/>
          </a:ln>
          <a:effectLst/>
        </p:spPr>
        <p:txBody>
          <a:bodyPr/>
          <a:lstStyle/>
          <a:p>
            <a:pPr marL="1255713" indent="-1255713">
              <a:lnSpc>
                <a:spcPct val="80000"/>
              </a:lnSpc>
              <a:spcBef>
                <a:spcPct val="20000"/>
              </a:spcBef>
            </a:pPr>
            <a:r>
              <a:rPr lang="en-US" b="1">
                <a:solidFill>
                  <a:schemeClr val="accent6">
                    <a:lumMod val="20000"/>
                    <a:lumOff val="80000"/>
                  </a:schemeClr>
                </a:solidFill>
              </a:rPr>
              <a:t>	</a:t>
            </a:r>
            <a:r>
              <a:rPr lang="en-US">
                <a:solidFill>
                  <a:schemeClr val="accent6">
                    <a:lumMod val="20000"/>
                    <a:lumOff val="80000"/>
                  </a:schemeClr>
                </a:solidFill>
              </a:rPr>
              <a:t>Find </a:t>
            </a:r>
            <a:r>
              <a:rPr lang="en-US" sz="2800" i="1">
                <a:solidFill>
                  <a:schemeClr val="accent6">
                    <a:lumMod val="20000"/>
                    <a:lumOff val="80000"/>
                  </a:schemeClr>
                </a:solidFill>
                <a:latin typeface="Times New Roman" pitchFamily="18" charset="0"/>
              </a:rPr>
              <a:t>h</a:t>
            </a:r>
            <a:r>
              <a:rPr lang="en-US">
                <a:solidFill>
                  <a:schemeClr val="accent6">
                    <a:lumMod val="20000"/>
                    <a:lumOff val="80000"/>
                  </a:schemeClr>
                </a:solidFill>
              </a:rPr>
              <a:t> mentally by asking, “What number times 125 equals</a:t>
            </a:r>
            <a:r>
              <a:rPr lang="en-US" sz="2800">
                <a:solidFill>
                  <a:schemeClr val="accent6">
                    <a:lumMod val="20000"/>
                    <a:lumOff val="80000"/>
                  </a:schemeClr>
                </a:solidFill>
              </a:rPr>
              <a:t> </a:t>
            </a:r>
            <a:r>
              <a:rPr lang="en-US">
                <a:solidFill>
                  <a:schemeClr val="accent6">
                    <a:lumMod val="20000"/>
                    <a:lumOff val="80000"/>
                  </a:schemeClr>
                </a:solidFill>
              </a:rPr>
              <a:t>1000?”</a:t>
            </a:r>
          </a:p>
        </p:txBody>
      </p:sp>
      <p:sp>
        <p:nvSpPr>
          <p:cNvPr id="22590" name="Text Box 62"/>
          <p:cNvSpPr txBox="1">
            <a:spLocks noChangeArrowheads="1"/>
          </p:cNvSpPr>
          <p:nvPr/>
        </p:nvSpPr>
        <p:spPr bwMode="auto">
          <a:xfrm>
            <a:off x="619125" y="5629275"/>
            <a:ext cx="7975600" cy="527050"/>
          </a:xfrm>
          <a:prstGeom prst="rect">
            <a:avLst/>
          </a:prstGeom>
          <a:noFill/>
          <a:ln w="9525">
            <a:noFill/>
            <a:miter lim="800000"/>
            <a:headEnd/>
            <a:tailEnd/>
          </a:ln>
          <a:effectLst/>
        </p:spPr>
        <p:txBody>
          <a:bodyPr/>
          <a:lstStyle/>
          <a:p>
            <a:pPr marL="1257300" indent="-1257300">
              <a:spcBef>
                <a:spcPct val="20000"/>
              </a:spcBef>
            </a:pPr>
            <a:r>
              <a:rPr lang="en-US" b="1">
                <a:solidFill>
                  <a:srgbClr val="FFEB55"/>
                </a:solidFill>
              </a:rPr>
              <a:t>Answer:	</a:t>
            </a:r>
            <a:r>
              <a:rPr lang="en-US"/>
              <a:t>It will take 8 hours to produce </a:t>
            </a:r>
            <a:br>
              <a:rPr lang="en-US"/>
            </a:br>
            <a:r>
              <a:rPr lang="en-US"/>
              <a:t>10,000,000 jellybeans.</a:t>
            </a:r>
          </a:p>
        </p:txBody>
      </p:sp>
      <p:sp>
        <p:nvSpPr>
          <p:cNvPr id="22592" name="Text Box 64"/>
          <p:cNvSpPr txBox="1">
            <a:spLocks noChangeArrowheads="1"/>
          </p:cNvSpPr>
          <p:nvPr/>
        </p:nvSpPr>
        <p:spPr bwMode="auto">
          <a:xfrm>
            <a:off x="619125" y="2446338"/>
            <a:ext cx="8296275" cy="473075"/>
          </a:xfrm>
          <a:prstGeom prst="rect">
            <a:avLst/>
          </a:prstGeom>
          <a:noFill/>
          <a:ln w="9525">
            <a:noFill/>
            <a:miter lim="800000"/>
            <a:headEnd/>
            <a:tailEnd/>
          </a:ln>
          <a:effectLst/>
        </p:spPr>
        <p:txBody>
          <a:bodyPr/>
          <a:lstStyle/>
          <a:p>
            <a:pPr marL="1255713" indent="-1255713">
              <a:spcBef>
                <a:spcPct val="20000"/>
              </a:spcBef>
            </a:pPr>
            <a:r>
              <a:rPr lang="en-US" dirty="0">
                <a:solidFill>
                  <a:schemeClr val="accent6">
                    <a:lumMod val="20000"/>
                    <a:lumOff val="80000"/>
                  </a:schemeClr>
                </a:solidFill>
              </a:rPr>
              <a:t>	1,250,000  </a:t>
            </a:r>
            <a:r>
              <a:rPr lang="en-US" dirty="0" smtClean="0">
                <a:solidFill>
                  <a:schemeClr val="accent6">
                    <a:lumMod val="20000"/>
                    <a:lumOff val="80000"/>
                  </a:schemeClr>
                </a:solidFill>
              </a:rPr>
              <a:t>              </a:t>
            </a:r>
            <a:r>
              <a:rPr lang="en-US" dirty="0">
                <a:solidFill>
                  <a:schemeClr val="accent6">
                    <a:lumMod val="20000"/>
                    <a:lumOff val="80000"/>
                  </a:schemeClr>
                </a:solidFill>
              </a:rPr>
              <a:t>times   </a:t>
            </a:r>
            <a:r>
              <a:rPr lang="en-US" dirty="0" smtClean="0">
                <a:solidFill>
                  <a:schemeClr val="accent6">
                    <a:lumMod val="20000"/>
                    <a:lumOff val="80000"/>
                  </a:schemeClr>
                </a:solidFill>
              </a:rPr>
              <a:t>         </a:t>
            </a:r>
            <a:r>
              <a:rPr lang="en-US" dirty="0">
                <a:solidFill>
                  <a:schemeClr val="accent6">
                    <a:lumMod val="20000"/>
                    <a:lumOff val="80000"/>
                  </a:schemeClr>
                </a:solidFill>
              </a:rPr>
              <a:t>hours  </a:t>
            </a:r>
            <a:r>
              <a:rPr lang="en-US" dirty="0" smtClean="0">
                <a:solidFill>
                  <a:schemeClr val="accent6">
                    <a:lumMod val="20000"/>
                    <a:lumOff val="80000"/>
                  </a:schemeClr>
                </a:solidFill>
              </a:rPr>
              <a:t>          </a:t>
            </a:r>
            <a:r>
              <a:rPr lang="en-US" dirty="0">
                <a:solidFill>
                  <a:schemeClr val="accent6">
                    <a:lumMod val="20000"/>
                    <a:lumOff val="80000"/>
                  </a:schemeClr>
                </a:solidFill>
              </a:rPr>
              <a:t>equals   </a:t>
            </a:r>
            <a:r>
              <a:rPr lang="en-US" dirty="0" smtClean="0">
                <a:solidFill>
                  <a:schemeClr val="accent6">
                    <a:lumMod val="20000"/>
                    <a:lumOff val="80000"/>
                  </a:schemeClr>
                </a:solidFill>
              </a:rPr>
              <a:t>        </a:t>
            </a:r>
            <a:r>
              <a:rPr lang="en-US" dirty="0">
                <a:solidFill>
                  <a:schemeClr val="accent6">
                    <a:lumMod val="20000"/>
                    <a:lumOff val="80000"/>
                  </a:schemeClr>
                </a:solidFill>
              </a:rPr>
              <a:t>10,000,000.</a:t>
            </a:r>
          </a:p>
        </p:txBody>
      </p:sp>
      <p:pic>
        <p:nvPicPr>
          <p:cNvPr id="22594" name="Picture 66" descr="example 2"/>
          <p:cNvPicPr>
            <a:picLocks noChangeAspect="1" noChangeArrowheads="1"/>
          </p:cNvPicPr>
          <p:nvPr/>
        </p:nvPicPr>
        <p:blipFill>
          <a:blip r:embed="rId5" cstate="print"/>
          <a:srcRect/>
          <a:stretch>
            <a:fillRect/>
          </a:stretch>
        </p:blipFill>
        <p:spPr bwMode="auto">
          <a:xfrm>
            <a:off x="630238" y="739775"/>
            <a:ext cx="1938337" cy="476250"/>
          </a:xfrm>
          <a:prstGeom prst="rect">
            <a:avLst/>
          </a:prstGeom>
          <a:noFill/>
        </p:spPr>
      </p:pic>
      <p:sp>
        <p:nvSpPr>
          <p:cNvPr id="22623" name="Line 95"/>
          <p:cNvSpPr>
            <a:spLocks noChangeShapeType="1"/>
          </p:cNvSpPr>
          <p:nvPr/>
        </p:nvSpPr>
        <p:spPr bwMode="auto">
          <a:xfrm flipH="1">
            <a:off x="2590800" y="4056063"/>
            <a:ext cx="838200" cy="0"/>
          </a:xfrm>
          <a:prstGeom prst="line">
            <a:avLst/>
          </a:prstGeom>
          <a:noFill/>
          <a:ln w="38100">
            <a:solidFill>
              <a:srgbClr val="CC0000"/>
            </a:solidFill>
            <a:round/>
            <a:headEnd/>
            <a:tailEnd/>
          </a:ln>
          <a:effectLst/>
        </p:spPr>
        <p:txBody>
          <a:bodyPr/>
          <a:lstStyle/>
          <a:p>
            <a:endParaRPr lang="en-US"/>
          </a:p>
        </p:txBody>
      </p:sp>
      <p:sp>
        <p:nvSpPr>
          <p:cNvPr id="22624" name="Line 96"/>
          <p:cNvSpPr>
            <a:spLocks noChangeShapeType="1"/>
          </p:cNvSpPr>
          <p:nvPr/>
        </p:nvSpPr>
        <p:spPr bwMode="auto">
          <a:xfrm flipH="1">
            <a:off x="4764088" y="4056063"/>
            <a:ext cx="838200" cy="0"/>
          </a:xfrm>
          <a:prstGeom prst="line">
            <a:avLst/>
          </a:prstGeom>
          <a:noFill/>
          <a:ln w="38100">
            <a:solidFill>
              <a:srgbClr val="CC0000"/>
            </a:solidFill>
            <a:round/>
            <a:headEnd/>
            <a:tailEnd/>
          </a:ln>
          <a:effectLst/>
        </p:spPr>
        <p:txBody>
          <a:bodyPr/>
          <a:lstStyle/>
          <a:p>
            <a:endParaRPr lang="en-US"/>
          </a:p>
        </p:txBody>
      </p:sp>
      <p:pic>
        <p:nvPicPr>
          <p:cNvPr id="22635" name="Picture 107" descr="stop sign 4"/>
          <p:cNvPicPr>
            <a:picLocks noChangeAspect="1" noChangeArrowheads="1"/>
          </p:cNvPicPr>
          <p:nvPr/>
        </p:nvPicPr>
        <p:blipFill>
          <a:blip r:embed="rId6" cstate="print"/>
          <a:srcRect/>
          <a:stretch>
            <a:fillRect/>
          </a:stretch>
        </p:blipFill>
        <p:spPr bwMode="invGray">
          <a:xfrm>
            <a:off x="7288213" y="5781675"/>
            <a:ext cx="1498600" cy="528638"/>
          </a:xfrm>
          <a:prstGeom prst="rect">
            <a:avLst/>
          </a:prstGeom>
          <a:noFill/>
        </p:spPr>
      </p:pic>
      <p:sp>
        <p:nvSpPr>
          <p:cNvPr id="22643" name="Rectangle 115"/>
          <p:cNvSpPr>
            <a:spLocks noChangeArrowheads="1"/>
          </p:cNvSpPr>
          <p:nvPr/>
        </p:nvSpPr>
        <p:spPr bwMode="auto">
          <a:xfrm>
            <a:off x="1922055" y="5118820"/>
            <a:ext cx="957262" cy="476250"/>
          </a:xfrm>
          <a:prstGeom prst="rect">
            <a:avLst/>
          </a:prstGeom>
          <a:noFill/>
          <a:ln w="9525" algn="ctr">
            <a:noFill/>
            <a:miter lim="800000"/>
            <a:headEnd/>
            <a:tailEnd/>
          </a:ln>
          <a:effectLst/>
        </p:spPr>
        <p:txBody>
          <a:bodyPr wrap="none">
            <a:spAutoFit/>
          </a:bodyPr>
          <a:lstStyle/>
          <a:p>
            <a:r>
              <a:rPr lang="en-US" sz="2800" i="1" dirty="0">
                <a:solidFill>
                  <a:srgbClr val="FFFFFF"/>
                </a:solidFill>
                <a:latin typeface="Times New Roman" pitchFamily="18" charset="0"/>
              </a:rPr>
              <a:t>h = </a:t>
            </a:r>
            <a:r>
              <a:rPr lang="en-US" sz="2800" dirty="0">
                <a:solidFill>
                  <a:srgbClr val="FFFFFF"/>
                </a:solidFill>
                <a:latin typeface="Times New Roman" pitchFamily="18" charset="0"/>
              </a:rPr>
              <a:t>8</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67"/>
                                        </p:tgtEl>
                                        <p:attrNameLst>
                                          <p:attrName>style.visibility</p:attrName>
                                        </p:attrNameLst>
                                      </p:cBhvr>
                                      <p:to>
                                        <p:strVal val="visible"/>
                                      </p:to>
                                    </p:set>
                                    <p:animEffect transition="in" filter="wipe(left)">
                                      <p:cBhvr>
                                        <p:cTn id="7" dur="500"/>
                                        <p:tgtEl>
                                          <p:spTgt spid="225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92"/>
                                        </p:tgtEl>
                                        <p:attrNameLst>
                                          <p:attrName>style.visibility</p:attrName>
                                        </p:attrNameLst>
                                      </p:cBhvr>
                                      <p:to>
                                        <p:strVal val="visible"/>
                                      </p:to>
                                    </p:set>
                                    <p:animEffect transition="in" filter="wipe(left)">
                                      <p:cBhvr>
                                        <p:cTn id="11" dur="500"/>
                                        <p:tgtEl>
                                          <p:spTgt spid="2259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2623"/>
                                        </p:tgtEl>
                                        <p:attrNameLst>
                                          <p:attrName>style.visibility</p:attrName>
                                        </p:attrNameLst>
                                      </p:cBhvr>
                                      <p:to>
                                        <p:strVal val="visible"/>
                                      </p:to>
                                    </p:set>
                                    <p:animEffect transition="in" filter="wipe(right)">
                                      <p:cBhvr>
                                        <p:cTn id="26" dur="500"/>
                                        <p:tgtEl>
                                          <p:spTgt spid="22623"/>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22624"/>
                                        </p:tgtEl>
                                        <p:attrNameLst>
                                          <p:attrName>style.visibility</p:attrName>
                                        </p:attrNameLst>
                                      </p:cBhvr>
                                      <p:to>
                                        <p:strVal val="visible"/>
                                      </p:to>
                                    </p:set>
                                    <p:animEffect transition="in" filter="wipe(right)">
                                      <p:cBhvr>
                                        <p:cTn id="30" dur="500"/>
                                        <p:tgtEl>
                                          <p:spTgt spid="22624"/>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2588">
                                            <p:txEl>
                                              <p:pRg st="0" end="0"/>
                                            </p:txEl>
                                          </p:spTgt>
                                        </p:tgtEl>
                                        <p:attrNameLst>
                                          <p:attrName>style.visibility</p:attrName>
                                        </p:attrNameLst>
                                      </p:cBhvr>
                                      <p:to>
                                        <p:strVal val="visible"/>
                                      </p:to>
                                    </p:set>
                                    <p:animEffect transition="in" filter="wipe(left)">
                                      <p:cBhvr>
                                        <p:cTn id="34" dur="500"/>
                                        <p:tgtEl>
                                          <p:spTgt spid="2258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643"/>
                                        </p:tgtEl>
                                        <p:attrNameLst>
                                          <p:attrName>style.visibility</p:attrName>
                                        </p:attrNameLst>
                                      </p:cBhvr>
                                      <p:to>
                                        <p:strVal val="visible"/>
                                      </p:to>
                                    </p:set>
                                    <p:animEffect transition="in" filter="wipe(left)">
                                      <p:cBhvr>
                                        <p:cTn id="39" dur="500"/>
                                        <p:tgtEl>
                                          <p:spTgt spid="2264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590"/>
                                        </p:tgtEl>
                                        <p:attrNameLst>
                                          <p:attrName>style.visibility</p:attrName>
                                        </p:attrNameLst>
                                      </p:cBhvr>
                                      <p:to>
                                        <p:strVal val="visible"/>
                                      </p:to>
                                    </p:set>
                                    <p:animEffect transition="in" filter="wipe(left)">
                                      <p:cBhvr>
                                        <p:cTn id="44" dur="500"/>
                                        <p:tgtEl>
                                          <p:spTgt spid="22590"/>
                                        </p:tgtEl>
                                      </p:cBhvr>
                                    </p:animEffect>
                                  </p:childTnLst>
                                </p:cTn>
                              </p:par>
                            </p:childTnLst>
                          </p:cTn>
                        </p:par>
                        <p:par>
                          <p:cTn id="45" fill="hold">
                            <p:stCondLst>
                              <p:cond delay="500"/>
                            </p:stCondLst>
                            <p:childTnLst>
                              <p:par>
                                <p:cTn id="46" presetID="4" presetClass="entr" presetSubtype="32" fill="hold" nodeType="afterEffect">
                                  <p:stCondLst>
                                    <p:cond delay="0"/>
                                  </p:stCondLst>
                                  <p:childTnLst>
                                    <p:set>
                                      <p:cBhvr>
                                        <p:cTn id="47" dur="1" fill="hold">
                                          <p:stCondLst>
                                            <p:cond delay="0"/>
                                          </p:stCondLst>
                                        </p:cTn>
                                        <p:tgtEl>
                                          <p:spTgt spid="22635"/>
                                        </p:tgtEl>
                                        <p:attrNameLst>
                                          <p:attrName>style.visibility</p:attrName>
                                        </p:attrNameLst>
                                      </p:cBhvr>
                                      <p:to>
                                        <p:strVal val="visible"/>
                                      </p:to>
                                    </p:set>
                                    <p:animEffect transition="in" filter="box(out)">
                                      <p:cBhvr>
                                        <p:cTn id="48" dur="500"/>
                                        <p:tgtEl>
                                          <p:spTgt spid="22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7" grpId="0" autoUpdateAnimBg="0"/>
      <p:bldP spid="22588" grpId="0" build="p" autoUpdateAnimBg="0" advAuto="0"/>
      <p:bldP spid="22590" grpId="0" autoUpdateAnimBg="0"/>
      <p:bldP spid="22592" grpId="0" autoUpdateAnimBg="0"/>
      <p:bldP spid="22623" grpId="0" animBg="1"/>
      <p:bldP spid="22624" grpId="0" animBg="1"/>
      <p:bldP spid="2264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3590" name="Text Box 38"/>
          <p:cNvSpPr txBox="1">
            <a:spLocks noChangeArrowheads="1"/>
          </p:cNvSpPr>
          <p:nvPr/>
        </p:nvSpPr>
        <p:spPr bwMode="auto">
          <a:xfrm>
            <a:off x="619125" y="1279525"/>
            <a:ext cx="7991475" cy="473075"/>
          </a:xfrm>
          <a:prstGeom prst="rect">
            <a:avLst/>
          </a:prstGeom>
          <a:noFill/>
          <a:ln w="9525">
            <a:noFill/>
            <a:miter lim="800000"/>
            <a:headEnd/>
            <a:tailEnd/>
          </a:ln>
          <a:effectLst/>
        </p:spPr>
        <p:txBody>
          <a:bodyPr/>
          <a:lstStyle/>
          <a:p>
            <a:pPr marL="1487488" indent="-1487488">
              <a:spcBef>
                <a:spcPct val="20000"/>
              </a:spcBef>
            </a:pPr>
            <a:r>
              <a:rPr lang="en-US" b="1" dirty="0">
                <a:solidFill>
                  <a:srgbClr val="FFEB55"/>
                </a:solidFill>
              </a:rPr>
              <a:t>Examine</a:t>
            </a:r>
            <a:r>
              <a:rPr lang="en-US" sz="2400" b="1" dirty="0">
                <a:solidFill>
                  <a:schemeClr val="accent6">
                    <a:lumMod val="20000"/>
                    <a:lumOff val="80000"/>
                  </a:schemeClr>
                </a:solidFill>
              </a:rPr>
              <a:t>	</a:t>
            </a:r>
            <a:r>
              <a:rPr lang="en-US" sz="2400" dirty="0">
                <a:solidFill>
                  <a:schemeClr val="accent6">
                    <a:lumMod val="20000"/>
                    <a:lumOff val="80000"/>
                  </a:schemeClr>
                </a:solidFill>
              </a:rPr>
              <a:t>If 1,250,000 jellybeans are produced in one hour, then 1,250,000 x 8 or 10,000,000 jellybeans are produced in 8 hours. The answer makes sense.</a:t>
            </a:r>
          </a:p>
        </p:txBody>
      </p:sp>
      <p:pic>
        <p:nvPicPr>
          <p:cNvPr id="23591" name="Picture 39" descr="example 2"/>
          <p:cNvPicPr>
            <a:picLocks noChangeAspect="1" noChangeArrowheads="1"/>
          </p:cNvPicPr>
          <p:nvPr/>
        </p:nvPicPr>
        <p:blipFill>
          <a:blip r:embed="rId2" cstate="print"/>
          <a:srcRect/>
          <a:stretch>
            <a:fillRect/>
          </a:stretch>
        </p:blipFill>
        <p:spPr bwMode="auto">
          <a:xfrm>
            <a:off x="630238" y="739775"/>
            <a:ext cx="1938337" cy="47625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90"/>
                                        </p:tgtEl>
                                        <p:attrNameLst>
                                          <p:attrName>style.visibility</p:attrName>
                                        </p:attrNameLst>
                                      </p:cBhvr>
                                      <p:to>
                                        <p:strVal val="visible"/>
                                      </p:to>
                                    </p:set>
                                    <p:animEffect transition="in" filter="wipe(left)">
                                      <p:cBhvr>
                                        <p:cTn id="7" dur="500"/>
                                        <p:tgtEl>
                                          <p:spTgt spid="2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98525" y="7018338"/>
            <a:ext cx="8229600" cy="296862"/>
          </a:xfrm>
        </p:spPr>
        <p:txBody>
          <a:bodyPr/>
          <a:lstStyle/>
          <a:p>
            <a:pPr algn="r"/>
            <a:r>
              <a:rPr lang="en-US" sz="1200"/>
              <a:t>Example 1-2d</a:t>
            </a:r>
          </a:p>
        </p:txBody>
      </p:sp>
      <p:sp>
        <p:nvSpPr>
          <p:cNvPr id="24581"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4582"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sp>
        <p:nvSpPr>
          <p:cNvPr id="24614" name="Text Box 38"/>
          <p:cNvSpPr txBox="1">
            <a:spLocks noChangeArrowheads="1"/>
          </p:cNvSpPr>
          <p:nvPr/>
        </p:nvSpPr>
        <p:spPr bwMode="auto">
          <a:xfrm>
            <a:off x="619125" y="1279525"/>
            <a:ext cx="8296275" cy="473075"/>
          </a:xfrm>
          <a:prstGeom prst="rect">
            <a:avLst/>
          </a:prstGeom>
          <a:noFill/>
          <a:ln w="9525">
            <a:noFill/>
            <a:miter lim="800000"/>
            <a:headEnd/>
            <a:tailEnd/>
          </a:ln>
          <a:effectLst/>
        </p:spPr>
        <p:txBody>
          <a:bodyPr/>
          <a:lstStyle/>
          <a:p>
            <a:pPr>
              <a:spcBef>
                <a:spcPct val="20000"/>
              </a:spcBef>
            </a:pPr>
            <a:r>
              <a:rPr lang="en-US" sz="2400" b="1" dirty="0">
                <a:solidFill>
                  <a:srgbClr val="FFEB55"/>
                </a:solidFill>
                <a:latin typeface="Courier New" pitchFamily="49" charset="0"/>
              </a:rPr>
              <a:t>A person at the </a:t>
            </a:r>
            <a:r>
              <a:rPr lang="en-US" sz="2400" b="1" dirty="0" err="1">
                <a:solidFill>
                  <a:srgbClr val="FFEB55"/>
                </a:solidFill>
                <a:latin typeface="Courier New" pitchFamily="49" charset="0"/>
              </a:rPr>
              <a:t>KeyTronic</a:t>
            </a:r>
            <a:r>
              <a:rPr lang="en-US" sz="2400" b="1" dirty="0">
                <a:solidFill>
                  <a:srgbClr val="FFEB55"/>
                </a:solidFill>
                <a:latin typeface="Courier New" pitchFamily="49" charset="0"/>
              </a:rPr>
              <a:t> World Invitational</a:t>
            </a:r>
          </a:p>
        </p:txBody>
      </p:sp>
      <p:sp>
        <p:nvSpPr>
          <p:cNvPr id="24615" name="Text Box 39"/>
          <p:cNvSpPr txBox="1">
            <a:spLocks noChangeArrowheads="1"/>
          </p:cNvSpPr>
          <p:nvPr/>
        </p:nvSpPr>
        <p:spPr bwMode="auto">
          <a:xfrm>
            <a:off x="619125" y="2882900"/>
            <a:ext cx="7975600" cy="527050"/>
          </a:xfrm>
          <a:prstGeom prst="rect">
            <a:avLst/>
          </a:prstGeom>
          <a:noFill/>
          <a:ln w="9525">
            <a:noFill/>
            <a:miter lim="800000"/>
            <a:headEnd/>
            <a:tailEnd/>
          </a:ln>
          <a:effectLst/>
        </p:spPr>
        <p:txBody>
          <a:bodyPr/>
          <a:lstStyle/>
          <a:p>
            <a:pPr>
              <a:spcBef>
                <a:spcPct val="20000"/>
              </a:spcBef>
            </a:pPr>
            <a:r>
              <a:rPr lang="en-US" sz="2800" b="1" dirty="0">
                <a:solidFill>
                  <a:srgbClr val="FFEB55"/>
                </a:solidFill>
              </a:rPr>
              <a:t>Answer: </a:t>
            </a:r>
            <a:r>
              <a:rPr lang="en-US" sz="2800" dirty="0">
                <a:solidFill>
                  <a:srgbClr val="FFFFFF"/>
                </a:solidFill>
              </a:rPr>
              <a:t>It would take 24 minutes.</a:t>
            </a:r>
          </a:p>
        </p:txBody>
      </p:sp>
      <p:pic>
        <p:nvPicPr>
          <p:cNvPr id="24616" name="Picture 40" descr="your turn"/>
          <p:cNvPicPr>
            <a:picLocks noChangeAspect="1" noChangeArrowheads="1"/>
          </p:cNvPicPr>
          <p:nvPr/>
        </p:nvPicPr>
        <p:blipFill>
          <a:blip r:embed="rId4" cstate="print"/>
          <a:srcRect/>
          <a:stretch>
            <a:fillRect/>
          </a:stretch>
        </p:blipFill>
        <p:spPr bwMode="auto">
          <a:xfrm>
            <a:off x="630238" y="739775"/>
            <a:ext cx="1938337" cy="476250"/>
          </a:xfrm>
          <a:prstGeom prst="rect">
            <a:avLst/>
          </a:prstGeom>
          <a:noFill/>
        </p:spPr>
      </p:pic>
      <p:sp>
        <p:nvSpPr>
          <p:cNvPr id="24617" name="Rectangle 41"/>
          <p:cNvSpPr>
            <a:spLocks noChangeArrowheads="1"/>
          </p:cNvSpPr>
          <p:nvPr/>
        </p:nvSpPr>
        <p:spPr bwMode="auto">
          <a:xfrm>
            <a:off x="7696200" y="1524000"/>
            <a:ext cx="685800" cy="457200"/>
          </a:xfrm>
          <a:prstGeom prst="rect">
            <a:avLst/>
          </a:prstGeom>
          <a:noFill/>
          <a:ln w="9525">
            <a:noFill/>
            <a:miter lim="800000"/>
            <a:headEnd/>
            <a:tailEnd/>
          </a:ln>
          <a:effectLst/>
        </p:spPr>
        <p:txBody>
          <a:bodyPr wrap="none" anchor="ctr"/>
          <a:lstStyle/>
          <a:p>
            <a:endParaRPr lang="en-US" sz="2400"/>
          </a:p>
        </p:txBody>
      </p:sp>
      <p:sp>
        <p:nvSpPr>
          <p:cNvPr id="24618" name="Text Box 42"/>
          <p:cNvSpPr txBox="1">
            <a:spLocks noChangeArrowheads="1"/>
          </p:cNvSpPr>
          <p:nvPr/>
        </p:nvSpPr>
        <p:spPr bwMode="auto">
          <a:xfrm>
            <a:off x="619125" y="1603375"/>
            <a:ext cx="7975600" cy="473075"/>
          </a:xfrm>
          <a:prstGeom prst="rect">
            <a:avLst/>
          </a:prstGeom>
          <a:noFill/>
          <a:ln w="9525">
            <a:noFill/>
            <a:miter lim="800000"/>
            <a:headEnd/>
            <a:tailEnd/>
          </a:ln>
          <a:effectLst/>
        </p:spPr>
        <p:txBody>
          <a:bodyPr/>
          <a:lstStyle/>
          <a:p>
            <a:pPr>
              <a:spcBef>
                <a:spcPct val="20000"/>
              </a:spcBef>
            </a:pPr>
            <a:r>
              <a:rPr lang="en-US" sz="2400" b="1">
                <a:solidFill>
                  <a:srgbClr val="FFEB55"/>
                </a:solidFill>
                <a:latin typeface="Courier New" pitchFamily="49" charset="0"/>
              </a:rPr>
              <a:t>Type-Off typed 148 words per minute. How</a:t>
            </a:r>
          </a:p>
        </p:txBody>
      </p:sp>
      <p:sp>
        <p:nvSpPr>
          <p:cNvPr id="24619" name="Text Box 43"/>
          <p:cNvSpPr txBox="1">
            <a:spLocks noChangeArrowheads="1"/>
          </p:cNvSpPr>
          <p:nvPr/>
        </p:nvSpPr>
        <p:spPr bwMode="auto">
          <a:xfrm>
            <a:off x="619125" y="1936750"/>
            <a:ext cx="7975600" cy="473075"/>
          </a:xfrm>
          <a:prstGeom prst="rect">
            <a:avLst/>
          </a:prstGeom>
          <a:noFill/>
          <a:ln w="9525">
            <a:noFill/>
            <a:miter lim="800000"/>
            <a:headEnd/>
            <a:tailEnd/>
          </a:ln>
          <a:effectLst/>
        </p:spPr>
        <p:txBody>
          <a:bodyPr/>
          <a:lstStyle/>
          <a:p>
            <a:pPr>
              <a:spcBef>
                <a:spcPct val="20000"/>
              </a:spcBef>
            </a:pPr>
            <a:r>
              <a:rPr lang="en-US" sz="2400" b="1" dirty="0">
                <a:solidFill>
                  <a:srgbClr val="FFEB55"/>
                </a:solidFill>
                <a:latin typeface="Courier New" pitchFamily="49" charset="0"/>
              </a:rPr>
              <a:t>many minutes would it take to type 3552</a:t>
            </a:r>
          </a:p>
        </p:txBody>
      </p:sp>
      <p:sp>
        <p:nvSpPr>
          <p:cNvPr id="24620" name="Rectangle 44"/>
          <p:cNvSpPr>
            <a:spLocks noChangeArrowheads="1"/>
          </p:cNvSpPr>
          <p:nvPr/>
        </p:nvSpPr>
        <p:spPr bwMode="auto">
          <a:xfrm>
            <a:off x="7848600" y="1676400"/>
            <a:ext cx="685800" cy="457200"/>
          </a:xfrm>
          <a:prstGeom prst="rect">
            <a:avLst/>
          </a:prstGeom>
          <a:noFill/>
          <a:ln w="9525">
            <a:noFill/>
            <a:miter lim="800000"/>
            <a:headEnd/>
            <a:tailEnd/>
          </a:ln>
          <a:effectLst/>
        </p:spPr>
        <p:txBody>
          <a:bodyPr wrap="none" anchor="ctr"/>
          <a:lstStyle/>
          <a:p>
            <a:endParaRPr lang="en-US" sz="2400"/>
          </a:p>
        </p:txBody>
      </p:sp>
      <p:sp>
        <p:nvSpPr>
          <p:cNvPr id="24621" name="Rectangle 45"/>
          <p:cNvSpPr>
            <a:spLocks noChangeArrowheads="1"/>
          </p:cNvSpPr>
          <p:nvPr/>
        </p:nvSpPr>
        <p:spPr bwMode="auto">
          <a:xfrm>
            <a:off x="8001000" y="1828800"/>
            <a:ext cx="685800" cy="457200"/>
          </a:xfrm>
          <a:prstGeom prst="rect">
            <a:avLst/>
          </a:prstGeom>
          <a:noFill/>
          <a:ln w="9525">
            <a:noFill/>
            <a:miter lim="800000"/>
            <a:headEnd/>
            <a:tailEnd/>
          </a:ln>
          <a:effectLst/>
        </p:spPr>
        <p:txBody>
          <a:bodyPr wrap="none" anchor="ctr"/>
          <a:lstStyle/>
          <a:p>
            <a:endParaRPr lang="en-US" sz="2400"/>
          </a:p>
        </p:txBody>
      </p:sp>
      <p:sp>
        <p:nvSpPr>
          <p:cNvPr id="24622" name="Text Box 46"/>
          <p:cNvSpPr txBox="1">
            <a:spLocks noChangeArrowheads="1"/>
          </p:cNvSpPr>
          <p:nvPr/>
        </p:nvSpPr>
        <p:spPr bwMode="auto">
          <a:xfrm>
            <a:off x="609600" y="2270125"/>
            <a:ext cx="7975600" cy="473075"/>
          </a:xfrm>
          <a:prstGeom prst="rect">
            <a:avLst/>
          </a:prstGeom>
          <a:noFill/>
          <a:ln w="9525">
            <a:noFill/>
            <a:miter lim="800000"/>
            <a:headEnd/>
            <a:tailEnd/>
          </a:ln>
          <a:effectLst/>
        </p:spPr>
        <p:txBody>
          <a:bodyPr/>
          <a:lstStyle/>
          <a:p>
            <a:pPr>
              <a:spcBef>
                <a:spcPct val="20000"/>
              </a:spcBef>
            </a:pPr>
            <a:r>
              <a:rPr lang="en-US" sz="2400" b="1">
                <a:solidFill>
                  <a:srgbClr val="FFEB55"/>
                </a:solidFill>
                <a:latin typeface="Courier New" pitchFamily="49" charset="0"/>
              </a:rPr>
              <a:t>words?</a:t>
            </a:r>
          </a:p>
        </p:txBody>
      </p:sp>
      <p:sp>
        <p:nvSpPr>
          <p:cNvPr id="24623" name="Rectangle 47"/>
          <p:cNvSpPr>
            <a:spLocks noChangeArrowheads="1"/>
          </p:cNvSpPr>
          <p:nvPr/>
        </p:nvSpPr>
        <p:spPr bwMode="auto">
          <a:xfrm>
            <a:off x="8153400" y="1981200"/>
            <a:ext cx="685800" cy="457200"/>
          </a:xfrm>
          <a:prstGeom prst="rect">
            <a:avLst/>
          </a:prstGeom>
          <a:noFill/>
          <a:ln w="9525">
            <a:noFill/>
            <a:miter lim="800000"/>
            <a:headEnd/>
            <a:tailEnd/>
          </a:ln>
          <a:effectLst/>
        </p:spPr>
        <p:txBody>
          <a:bodyPr wrap="none" anchor="ctr"/>
          <a:lstStyle/>
          <a:p>
            <a:endParaRPr lang="en-US" sz="2400"/>
          </a:p>
        </p:txBody>
      </p:sp>
      <p:pic>
        <p:nvPicPr>
          <p:cNvPr id="24655" name="Picture 79" descr="stop sign 3"/>
          <p:cNvPicPr>
            <a:picLocks noChangeAspect="1" noChangeArrowheads="1"/>
          </p:cNvPicPr>
          <p:nvPr/>
        </p:nvPicPr>
        <p:blipFill>
          <a:blip r:embed="rId5"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4616"/>
                                        </p:tgtEl>
                                        <p:attrNameLst>
                                          <p:attrName>style.visibility</p:attrName>
                                        </p:attrNameLst>
                                      </p:cBhvr>
                                      <p:to>
                                        <p:strVal val="visible"/>
                                      </p:to>
                                    </p:set>
                                    <p:animEffect transition="in" filter="barn(outVertical)">
                                      <p:cBhvr>
                                        <p:cTn id="7" dur="500"/>
                                        <p:tgtEl>
                                          <p:spTgt spid="24616"/>
                                        </p:tgtEl>
                                      </p:cBhvr>
                                    </p:animEffect>
                                  </p:childTnLst>
                                </p:cTn>
                              </p:par>
                            </p:childTnLst>
                          </p:cTn>
                        </p:par>
                        <p:par>
                          <p:cTn id="8" fill="hold">
                            <p:stCondLst>
                              <p:cond delay="500"/>
                            </p:stCondLst>
                            <p:childTnLst>
                              <p:par>
                                <p:cTn id="9" presetID="4" presetClass="entr" presetSubtype="32" fill="hold" grpId="0" nodeType="afterEffect">
                                  <p:stCondLst>
                                    <p:cond delay="0"/>
                                  </p:stCondLst>
                                  <p:iterate type="lt">
                                    <p:tmPct val="100000"/>
                                  </p:iterate>
                                  <p:childTnLst>
                                    <p:set>
                                      <p:cBhvr>
                                        <p:cTn id="10" dur="1" fill="hold">
                                          <p:stCondLst>
                                            <p:cond delay="0"/>
                                          </p:stCondLst>
                                        </p:cTn>
                                        <p:tgtEl>
                                          <p:spTgt spid="24614"/>
                                        </p:tgtEl>
                                        <p:attrNameLst>
                                          <p:attrName>style.visibility</p:attrName>
                                        </p:attrNameLst>
                                      </p:cBhvr>
                                      <p:to>
                                        <p:strVal val="visible"/>
                                      </p:to>
                                    </p:set>
                                    <p:animEffect transition="in" filter="box(out)">
                                      <p:cBhvr>
                                        <p:cTn id="11" dur="75"/>
                                        <p:tgtEl>
                                          <p:spTgt spid="24614"/>
                                        </p:tgtEl>
                                      </p:cBhvr>
                                    </p:animEffec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par>
                          <p:cTn id="12" fill="hold">
                            <p:stCondLst>
                              <p:cond delay="3350"/>
                            </p:stCondLst>
                            <p:childTnLst>
                              <p:par>
                                <p:cTn id="13" presetID="1" presetClass="entr" presetSubtype="0" fill="hold" grpId="0" nodeType="afterEffect" nodePh="1">
                                  <p:stCondLst>
                                    <p:cond delay="0"/>
                                  </p:stCondLst>
                                  <p:endCondLst>
                                    <p:cond evt="begin" delay="0">
                                      <p:tn val="13"/>
                                    </p:cond>
                                  </p:endCondLst>
                                  <p:childTnLst>
                                    <p:set>
                                      <p:cBhvr>
                                        <p:cTn id="14" dur="1" fill="hold">
                                          <p:stCondLst>
                                            <p:cond delay="499"/>
                                          </p:stCondLst>
                                        </p:cTn>
                                        <p:tgtEl>
                                          <p:spTgt spid="2461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bell.wav"/>
                                        </p:tgtEl>
                                      </p:cMediaNode>
                                    </p:audio>
                                  </p:subTnLst>
                                </p:cTn>
                              </p:par>
                            </p:childTnLst>
                          </p:cTn>
                        </p:par>
                        <p:par>
                          <p:cTn id="15" fill="hold">
                            <p:stCondLst>
                              <p:cond delay="3850"/>
                            </p:stCondLst>
                            <p:childTnLst>
                              <p:par>
                                <p:cTn id="16" presetID="4" presetClass="entr" presetSubtype="32" fill="hold" grpId="0" nodeType="afterEffect">
                                  <p:stCondLst>
                                    <p:cond delay="500"/>
                                  </p:stCondLst>
                                  <p:iterate type="lt">
                                    <p:tmPct val="100000"/>
                                  </p:iterate>
                                  <p:childTnLst>
                                    <p:set>
                                      <p:cBhvr>
                                        <p:cTn id="17" dur="1" fill="hold">
                                          <p:stCondLst>
                                            <p:cond delay="0"/>
                                          </p:stCondLst>
                                        </p:cTn>
                                        <p:tgtEl>
                                          <p:spTgt spid="24618"/>
                                        </p:tgtEl>
                                        <p:attrNameLst>
                                          <p:attrName>style.visibility</p:attrName>
                                        </p:attrNameLst>
                                      </p:cBhvr>
                                      <p:to>
                                        <p:strVal val="visible"/>
                                      </p:to>
                                    </p:set>
                                    <p:animEffect transition="in" filter="box(out)">
                                      <p:cBhvr>
                                        <p:cTn id="18" dur="75"/>
                                        <p:tgtEl>
                                          <p:spTgt spid="24618"/>
                                        </p:tgtEl>
                                      </p:cBhvr>
                                    </p:animEffect>
                                  </p:childTnLst>
                                  <p:subTnLst>
                                    <p:audio>
                                      <p:cMediaNode>
                                        <p:cTn display="0" masterRel="sameClick">
                                          <p:stCondLst>
                                            <p:cond evt="begin" delay="0">
                                              <p:tn val="16"/>
                                            </p:cond>
                                          </p:stCondLst>
                                          <p:endCondLst>
                                            <p:cond evt="onStopAudio" delay="0">
                                              <p:tgtEl>
                                                <p:sldTgt/>
                                              </p:tgtEl>
                                            </p:cond>
                                          </p:endCondLst>
                                        </p:cTn>
                                        <p:tgtEl>
                                          <p:sndTgt r:embed="rId2" name="type.wav"/>
                                        </p:tgtEl>
                                      </p:cMediaNode>
                                    </p:audio>
                                  </p:subTnLst>
                                </p:cTn>
                              </p:par>
                            </p:childTnLst>
                          </p:cTn>
                        </p:par>
                        <p:par>
                          <p:cTn id="19" fill="hold">
                            <p:stCondLst>
                              <p:cond delay="6900"/>
                            </p:stCondLst>
                            <p:childTnLst>
                              <p:par>
                                <p:cTn id="20" presetID="1" presetClass="entr" presetSubtype="0" fill="hold" grpId="0" nodeType="afterEffect" nodePh="1">
                                  <p:stCondLst>
                                    <p:cond delay="0"/>
                                  </p:stCondLst>
                                  <p:endCondLst>
                                    <p:cond evt="begin" delay="0">
                                      <p:tn val="20"/>
                                    </p:cond>
                                  </p:endCondLst>
                                  <p:childTnLst>
                                    <p:set>
                                      <p:cBhvr>
                                        <p:cTn id="21" dur="1" fill="hold">
                                          <p:stCondLst>
                                            <p:cond delay="499"/>
                                          </p:stCondLst>
                                        </p:cTn>
                                        <p:tgtEl>
                                          <p:spTgt spid="2462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ll.wav"/>
                                        </p:tgtEl>
                                      </p:cMediaNode>
                                    </p:audio>
                                  </p:subTnLst>
                                </p:cTn>
                              </p:par>
                            </p:childTnLst>
                          </p:cTn>
                        </p:par>
                        <p:par>
                          <p:cTn id="22" fill="hold">
                            <p:stCondLst>
                              <p:cond delay="7400"/>
                            </p:stCondLst>
                            <p:childTnLst>
                              <p:par>
                                <p:cTn id="23" presetID="4" presetClass="entr" presetSubtype="32" fill="hold" grpId="0" nodeType="afterEffect">
                                  <p:stCondLst>
                                    <p:cond delay="500"/>
                                  </p:stCondLst>
                                  <p:iterate type="lt">
                                    <p:tmPct val="100000"/>
                                  </p:iterate>
                                  <p:childTnLst>
                                    <p:set>
                                      <p:cBhvr>
                                        <p:cTn id="24" dur="1" fill="hold">
                                          <p:stCondLst>
                                            <p:cond delay="0"/>
                                          </p:stCondLst>
                                        </p:cTn>
                                        <p:tgtEl>
                                          <p:spTgt spid="24619"/>
                                        </p:tgtEl>
                                        <p:attrNameLst>
                                          <p:attrName>style.visibility</p:attrName>
                                        </p:attrNameLst>
                                      </p:cBhvr>
                                      <p:to>
                                        <p:strVal val="visible"/>
                                      </p:to>
                                    </p:set>
                                    <p:animEffect transition="in" filter="box(out)">
                                      <p:cBhvr>
                                        <p:cTn id="25" dur="75"/>
                                        <p:tgtEl>
                                          <p:spTgt spid="24619"/>
                                        </p:tgtEl>
                                      </p:cBhvr>
                                    </p:animEffec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par>
                          <p:cTn id="26" fill="hold">
                            <p:stCondLst>
                              <p:cond delay="10300"/>
                            </p:stCondLst>
                            <p:childTnLst>
                              <p:par>
                                <p:cTn id="27" presetID="1" presetClass="entr" presetSubtype="0" fill="hold" grpId="0" nodeType="afterEffect" nodePh="1">
                                  <p:stCondLst>
                                    <p:cond delay="0"/>
                                  </p:stCondLst>
                                  <p:endCondLst>
                                    <p:cond evt="begin" delay="0">
                                      <p:tn val="27"/>
                                    </p:cond>
                                  </p:endCondLst>
                                  <p:childTnLst>
                                    <p:set>
                                      <p:cBhvr>
                                        <p:cTn id="28" dur="1" fill="hold">
                                          <p:stCondLst>
                                            <p:cond delay="499"/>
                                          </p:stCondLst>
                                        </p:cTn>
                                        <p:tgtEl>
                                          <p:spTgt spid="2462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ll.wav"/>
                                        </p:tgtEl>
                                      </p:cMediaNode>
                                    </p:audio>
                                  </p:subTnLst>
                                </p:cTn>
                              </p:par>
                            </p:childTnLst>
                          </p:cTn>
                        </p:par>
                        <p:par>
                          <p:cTn id="29" fill="hold">
                            <p:stCondLst>
                              <p:cond delay="10800"/>
                            </p:stCondLst>
                            <p:childTnLst>
                              <p:par>
                                <p:cTn id="30" presetID="4" presetClass="entr" presetSubtype="32" fill="hold" grpId="0" nodeType="afterEffect">
                                  <p:stCondLst>
                                    <p:cond delay="500"/>
                                  </p:stCondLst>
                                  <p:iterate type="lt">
                                    <p:tmPct val="100000"/>
                                  </p:iterate>
                                  <p:childTnLst>
                                    <p:set>
                                      <p:cBhvr>
                                        <p:cTn id="31" dur="1" fill="hold">
                                          <p:stCondLst>
                                            <p:cond delay="0"/>
                                          </p:stCondLst>
                                        </p:cTn>
                                        <p:tgtEl>
                                          <p:spTgt spid="24622"/>
                                        </p:tgtEl>
                                        <p:attrNameLst>
                                          <p:attrName>style.visibility</p:attrName>
                                        </p:attrNameLst>
                                      </p:cBhvr>
                                      <p:to>
                                        <p:strVal val="visible"/>
                                      </p:to>
                                    </p:set>
                                    <p:animEffect transition="in" filter="box(out)">
                                      <p:cBhvr>
                                        <p:cTn id="32" dur="75"/>
                                        <p:tgtEl>
                                          <p:spTgt spid="24622"/>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615"/>
                                        </p:tgtEl>
                                        <p:attrNameLst>
                                          <p:attrName>style.visibility</p:attrName>
                                        </p:attrNameLst>
                                      </p:cBhvr>
                                      <p:to>
                                        <p:strVal val="visible"/>
                                      </p:to>
                                    </p:set>
                                    <p:animEffect transition="in" filter="wipe(left)">
                                      <p:cBhvr>
                                        <p:cTn id="37" dur="500"/>
                                        <p:tgtEl>
                                          <p:spTgt spid="24615"/>
                                        </p:tgtEl>
                                      </p:cBhvr>
                                    </p:animEffect>
                                  </p:childTnLst>
                                </p:cTn>
                              </p:par>
                            </p:childTnLst>
                          </p:cTn>
                        </p:par>
                        <p:par>
                          <p:cTn id="38" fill="hold">
                            <p:stCondLst>
                              <p:cond delay="500"/>
                            </p:stCondLst>
                            <p:childTnLst>
                              <p:par>
                                <p:cTn id="39" presetID="4" presetClass="entr" presetSubtype="32" fill="hold" nodeType="afterEffect">
                                  <p:stCondLst>
                                    <p:cond delay="0"/>
                                  </p:stCondLst>
                                  <p:childTnLst>
                                    <p:set>
                                      <p:cBhvr>
                                        <p:cTn id="40" dur="1" fill="hold">
                                          <p:stCondLst>
                                            <p:cond delay="0"/>
                                          </p:stCondLst>
                                        </p:cTn>
                                        <p:tgtEl>
                                          <p:spTgt spid="24655"/>
                                        </p:tgtEl>
                                        <p:attrNameLst>
                                          <p:attrName>style.visibility</p:attrName>
                                        </p:attrNameLst>
                                      </p:cBhvr>
                                      <p:to>
                                        <p:strVal val="visible"/>
                                      </p:to>
                                    </p:set>
                                    <p:animEffect transition="in" filter="box(out)">
                                      <p:cBhvr>
                                        <p:cTn id="41" dur="500"/>
                                        <p:tgtEl>
                                          <p:spTgt spid="24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autoUpdateAnimBg="0"/>
      <p:bldP spid="24615" grpId="0" autoUpdateAnimBg="0"/>
      <p:bldP spid="24617" grpId="0" animBg="1"/>
      <p:bldP spid="24618" grpId="0" autoUpdateAnimBg="0"/>
      <p:bldP spid="24619" grpId="0" autoUpdateAnimBg="0"/>
      <p:bldP spid="24620" grpId="0" animBg="1"/>
      <p:bldP spid="24621" grpId="0" animBg="1"/>
      <p:bldP spid="2462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619125" y="5715000"/>
            <a:ext cx="5027613" cy="498475"/>
            <a:chOff x="390" y="3600"/>
            <a:chExt cx="3167" cy="314"/>
          </a:xfrm>
        </p:grpSpPr>
        <p:sp>
          <p:nvSpPr>
            <p:cNvPr id="25657" name="Text Box 57"/>
            <p:cNvSpPr txBox="1">
              <a:spLocks noChangeArrowheads="1"/>
            </p:cNvSpPr>
            <p:nvPr/>
          </p:nvSpPr>
          <p:spPr bwMode="black">
            <a:xfrm>
              <a:off x="390" y="3600"/>
              <a:ext cx="3167" cy="314"/>
            </a:xfrm>
            <a:prstGeom prst="rect">
              <a:avLst/>
            </a:prstGeom>
            <a:noFill/>
            <a:ln w="9525">
              <a:noFill/>
              <a:miter lim="800000"/>
              <a:headEnd/>
              <a:tailEnd/>
            </a:ln>
            <a:effectLst/>
          </p:spPr>
          <p:txBody>
            <a:bodyPr/>
            <a:lstStyle/>
            <a:p>
              <a:pPr>
                <a:spcBef>
                  <a:spcPct val="20000"/>
                </a:spcBef>
                <a:tabLst>
                  <a:tab pos="4343400" algn="l"/>
                </a:tabLst>
              </a:pPr>
              <a:r>
                <a:rPr lang="en-US" b="1">
                  <a:solidFill>
                    <a:srgbClr val="FFEB55"/>
                  </a:solidFill>
                </a:rPr>
                <a:t>Answer: </a:t>
              </a:r>
              <a:r>
                <a:rPr lang="en-US"/>
                <a:t>The formula is	. </a:t>
              </a:r>
            </a:p>
          </p:txBody>
        </p:sp>
        <p:pic>
          <p:nvPicPr>
            <p:cNvPr id="25695" name="Picture 95" descr="Eqn12"/>
            <p:cNvPicPr>
              <a:picLocks noChangeAspect="1" noChangeArrowheads="1"/>
            </p:cNvPicPr>
            <p:nvPr/>
          </p:nvPicPr>
          <p:blipFill>
            <a:blip r:embed="rId2" cstate="print"/>
            <a:srcRect/>
            <a:stretch>
              <a:fillRect/>
            </a:stretch>
          </p:blipFill>
          <p:spPr bwMode="black">
            <a:xfrm>
              <a:off x="2572" y="3632"/>
              <a:ext cx="587" cy="173"/>
            </a:xfrm>
            <a:prstGeom prst="rect">
              <a:avLst/>
            </a:prstGeom>
            <a:noFill/>
          </p:spPr>
        </p:pic>
      </p:grpSp>
      <p:sp>
        <p:nvSpPr>
          <p:cNvPr id="25602" name="Rectangle 2"/>
          <p:cNvSpPr>
            <a:spLocks noGrp="1" noChangeArrowheads="1"/>
          </p:cNvSpPr>
          <p:nvPr>
            <p:ph type="title"/>
          </p:nvPr>
        </p:nvSpPr>
        <p:spPr>
          <a:xfrm>
            <a:off x="898525" y="7018338"/>
            <a:ext cx="8229600" cy="296862"/>
          </a:xfrm>
        </p:spPr>
        <p:txBody>
          <a:bodyPr/>
          <a:lstStyle/>
          <a:p>
            <a:pPr algn="r"/>
            <a:r>
              <a:rPr lang="en-US" sz="1200"/>
              <a:t>Example 1-3a</a:t>
            </a:r>
          </a:p>
        </p:txBody>
      </p:sp>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5605"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5606"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sp>
        <p:nvSpPr>
          <p:cNvPr id="25638" name="Text Box 38"/>
          <p:cNvSpPr txBox="1">
            <a:spLocks noChangeArrowheads="1"/>
          </p:cNvSpPr>
          <p:nvPr/>
        </p:nvSpPr>
        <p:spPr bwMode="auto">
          <a:xfrm>
            <a:off x="619125" y="1279525"/>
            <a:ext cx="7534275" cy="473075"/>
          </a:xfrm>
          <a:prstGeom prst="rect">
            <a:avLst/>
          </a:prstGeom>
          <a:noFill/>
          <a:ln w="9525">
            <a:noFill/>
            <a:miter lim="800000"/>
            <a:headEnd/>
            <a:tailEnd/>
          </a:ln>
          <a:effectLst/>
        </p:spPr>
        <p:txBody>
          <a:bodyPr/>
          <a:lstStyle/>
          <a:p>
            <a:pPr>
              <a:spcBef>
                <a:spcPct val="20000"/>
              </a:spcBef>
              <a:buClrTx/>
            </a:pPr>
            <a:r>
              <a:rPr lang="en-US" sz="2400" b="1">
                <a:solidFill>
                  <a:srgbClr val="FFEB55"/>
                </a:solidFill>
              </a:rPr>
              <a:t>Translate the sentence into a formula.</a:t>
            </a:r>
          </a:p>
        </p:txBody>
      </p:sp>
      <p:sp>
        <p:nvSpPr>
          <p:cNvPr id="25639" name="Text Box 39"/>
          <p:cNvSpPr txBox="1">
            <a:spLocks noChangeArrowheads="1"/>
          </p:cNvSpPr>
          <p:nvPr/>
        </p:nvSpPr>
        <p:spPr bwMode="auto">
          <a:xfrm>
            <a:off x="619125" y="2562225"/>
            <a:ext cx="7839075" cy="527050"/>
          </a:xfrm>
          <a:prstGeom prst="rect">
            <a:avLst/>
          </a:prstGeom>
          <a:noFill/>
          <a:ln w="9525">
            <a:noFill/>
            <a:miter lim="800000"/>
            <a:headEnd/>
            <a:tailEnd/>
          </a:ln>
          <a:effectLst/>
        </p:spPr>
        <p:txBody>
          <a:bodyPr/>
          <a:lstStyle/>
          <a:p>
            <a:pPr marL="1717675" indent="-1717675">
              <a:spcBef>
                <a:spcPct val="20000"/>
              </a:spcBef>
            </a:pPr>
            <a:r>
              <a:rPr lang="en-US" sz="2000" b="1" dirty="0">
                <a:solidFill>
                  <a:srgbClr val="FFEB55"/>
                </a:solidFill>
              </a:rPr>
              <a:t>Words</a:t>
            </a:r>
            <a:r>
              <a:rPr lang="en-US" dirty="0">
                <a:solidFill>
                  <a:schemeClr val="accent6">
                    <a:lumMod val="20000"/>
                    <a:lumOff val="80000"/>
                  </a:schemeClr>
                </a:solidFill>
              </a:rPr>
              <a:t>	</a:t>
            </a:r>
            <a:r>
              <a:rPr lang="en-US" sz="2000" dirty="0">
                <a:solidFill>
                  <a:schemeClr val="accent6">
                    <a:lumMod val="20000"/>
                    <a:lumOff val="80000"/>
                  </a:schemeClr>
                </a:solidFill>
              </a:rPr>
              <a:t>Perimeter equals four times the length </a:t>
            </a:r>
            <a:r>
              <a:rPr lang="en-US" sz="2000" dirty="0" smtClean="0">
                <a:solidFill>
                  <a:schemeClr val="accent6">
                    <a:lumMod val="20000"/>
                    <a:lumOff val="80000"/>
                  </a:schemeClr>
                </a:solidFill>
              </a:rPr>
              <a:t>of </a:t>
            </a:r>
            <a:r>
              <a:rPr lang="en-US" sz="2000" dirty="0">
                <a:solidFill>
                  <a:schemeClr val="accent6">
                    <a:lumMod val="20000"/>
                    <a:lumOff val="80000"/>
                  </a:schemeClr>
                </a:solidFill>
              </a:rPr>
              <a:t>the side.</a:t>
            </a:r>
            <a:endParaRPr lang="en-US" dirty="0">
              <a:solidFill>
                <a:schemeClr val="accent6">
                  <a:lumMod val="20000"/>
                  <a:lumOff val="80000"/>
                </a:schemeClr>
              </a:solidFill>
            </a:endParaRPr>
          </a:p>
          <a:p>
            <a:pPr marL="1717675" indent="-1717675">
              <a:spcBef>
                <a:spcPct val="20000"/>
              </a:spcBef>
            </a:pPr>
            <a:r>
              <a:rPr lang="en-US" sz="2000" b="1" dirty="0">
                <a:solidFill>
                  <a:schemeClr val="accent6">
                    <a:lumMod val="20000"/>
                    <a:lumOff val="80000"/>
                  </a:schemeClr>
                </a:solidFill>
              </a:rPr>
              <a:t>Variables</a:t>
            </a:r>
            <a:r>
              <a:rPr lang="en-US" dirty="0">
                <a:solidFill>
                  <a:schemeClr val="accent6">
                    <a:lumMod val="20000"/>
                    <a:lumOff val="80000"/>
                  </a:schemeClr>
                </a:solidFill>
              </a:rPr>
              <a:t>	Let </a:t>
            </a:r>
            <a:r>
              <a:rPr lang="en-US" dirty="0" smtClean="0">
                <a:solidFill>
                  <a:schemeClr val="accent6">
                    <a:lumMod val="20000"/>
                    <a:lumOff val="80000"/>
                  </a:schemeClr>
                </a:solidFill>
              </a:rPr>
              <a:t>   </a:t>
            </a:r>
            <a:r>
              <a:rPr lang="en-US" sz="2800" i="1" dirty="0" smtClean="0">
                <a:solidFill>
                  <a:schemeClr val="accent6">
                    <a:lumMod val="20000"/>
                    <a:lumOff val="80000"/>
                  </a:schemeClr>
                </a:solidFill>
                <a:latin typeface="Times New Roman" pitchFamily="18" charset="0"/>
              </a:rPr>
              <a:t>P </a:t>
            </a:r>
            <a:r>
              <a:rPr lang="en-US" sz="2800" i="1" dirty="0">
                <a:solidFill>
                  <a:schemeClr val="accent6">
                    <a:lumMod val="20000"/>
                    <a:lumOff val="80000"/>
                  </a:schemeClr>
                </a:solidFill>
                <a:latin typeface="Times New Roman" pitchFamily="18" charset="0"/>
              </a:rPr>
              <a:t>=</a:t>
            </a:r>
            <a:r>
              <a:rPr lang="en-US" sz="2800" b="1" i="1" dirty="0">
                <a:solidFill>
                  <a:schemeClr val="accent6">
                    <a:lumMod val="20000"/>
                    <a:lumOff val="80000"/>
                  </a:schemeClr>
                </a:solidFill>
                <a:latin typeface="Times New Roman" pitchFamily="18" charset="0"/>
              </a:rPr>
              <a:t> </a:t>
            </a:r>
            <a:r>
              <a:rPr lang="en-US" dirty="0">
                <a:solidFill>
                  <a:schemeClr val="accent6">
                    <a:lumMod val="20000"/>
                    <a:lumOff val="80000"/>
                  </a:schemeClr>
                </a:solidFill>
              </a:rPr>
              <a:t>perimeter and </a:t>
            </a:r>
            <a:r>
              <a:rPr lang="en-US" dirty="0" smtClean="0">
                <a:solidFill>
                  <a:schemeClr val="accent6">
                    <a:lumMod val="20000"/>
                    <a:lumOff val="80000"/>
                  </a:schemeClr>
                </a:solidFill>
              </a:rPr>
              <a:t>   </a:t>
            </a:r>
            <a:r>
              <a:rPr lang="en-US" sz="2800" i="1" dirty="0" smtClean="0">
                <a:solidFill>
                  <a:schemeClr val="accent6">
                    <a:lumMod val="20000"/>
                    <a:lumOff val="80000"/>
                  </a:schemeClr>
                </a:solidFill>
                <a:latin typeface="Times New Roman" pitchFamily="18" charset="0"/>
              </a:rPr>
              <a:t>s </a:t>
            </a:r>
            <a:r>
              <a:rPr lang="en-US" sz="2800" i="1" dirty="0">
                <a:solidFill>
                  <a:schemeClr val="accent6">
                    <a:lumMod val="20000"/>
                    <a:lumOff val="80000"/>
                  </a:schemeClr>
                </a:solidFill>
                <a:latin typeface="Times New Roman" pitchFamily="18" charset="0"/>
              </a:rPr>
              <a:t>=</a:t>
            </a:r>
            <a:r>
              <a:rPr lang="en-US" dirty="0">
                <a:solidFill>
                  <a:schemeClr val="accent6">
                    <a:lumMod val="20000"/>
                    <a:lumOff val="80000"/>
                  </a:schemeClr>
                </a:solidFill>
              </a:rPr>
              <a:t> length of a side.</a:t>
            </a:r>
          </a:p>
        </p:txBody>
      </p:sp>
      <p:pic>
        <p:nvPicPr>
          <p:cNvPr id="25641" name="Picture 41" descr="example 3"/>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sp>
        <p:nvSpPr>
          <p:cNvPr id="25642" name="Text Box 42"/>
          <p:cNvSpPr txBox="1">
            <a:spLocks noChangeArrowheads="1"/>
          </p:cNvSpPr>
          <p:nvPr/>
        </p:nvSpPr>
        <p:spPr bwMode="auto">
          <a:xfrm>
            <a:off x="619125" y="1758950"/>
            <a:ext cx="7975600" cy="527050"/>
          </a:xfrm>
          <a:prstGeom prst="rect">
            <a:avLst/>
          </a:prstGeom>
          <a:noFill/>
          <a:ln w="9525">
            <a:noFill/>
            <a:miter lim="800000"/>
            <a:headEnd/>
            <a:tailEnd/>
          </a:ln>
          <a:effectLst/>
        </p:spPr>
        <p:txBody>
          <a:bodyPr/>
          <a:lstStyle/>
          <a:p>
            <a:pPr>
              <a:spcBef>
                <a:spcPct val="20000"/>
              </a:spcBef>
            </a:pPr>
            <a:r>
              <a:rPr lang="en-US" sz="2400">
                <a:solidFill>
                  <a:srgbClr val="FFEB55"/>
                </a:solidFill>
              </a:rPr>
              <a:t>The perimeter of a square equals four times the length </a:t>
            </a:r>
            <a:br>
              <a:rPr lang="en-US" sz="2400">
                <a:solidFill>
                  <a:srgbClr val="FFEB55"/>
                </a:solidFill>
              </a:rPr>
            </a:br>
            <a:r>
              <a:rPr lang="en-US" sz="2400">
                <a:solidFill>
                  <a:srgbClr val="FFEB55"/>
                </a:solidFill>
              </a:rPr>
              <a:t>of the side.</a:t>
            </a:r>
          </a:p>
        </p:txBody>
      </p:sp>
      <p:sp>
        <p:nvSpPr>
          <p:cNvPr id="25643" name="Text Box 43"/>
          <p:cNvSpPr txBox="1">
            <a:spLocks noChangeArrowheads="1"/>
          </p:cNvSpPr>
          <p:nvPr/>
        </p:nvSpPr>
        <p:spPr bwMode="auto">
          <a:xfrm>
            <a:off x="619125" y="3930650"/>
            <a:ext cx="7975600" cy="527050"/>
          </a:xfrm>
          <a:prstGeom prst="rect">
            <a:avLst/>
          </a:prstGeom>
          <a:noFill/>
          <a:ln w="9525">
            <a:noFill/>
            <a:miter lim="800000"/>
            <a:headEnd/>
            <a:tailEnd/>
          </a:ln>
          <a:effectLst/>
        </p:spPr>
        <p:txBody>
          <a:bodyPr/>
          <a:lstStyle/>
          <a:p>
            <a:pPr indent="1717675">
              <a:spcBef>
                <a:spcPct val="20000"/>
              </a:spcBef>
              <a:tabLst>
                <a:tab pos="3543300" algn="l"/>
                <a:tab pos="4914900" algn="l"/>
              </a:tabLst>
            </a:pPr>
            <a:r>
              <a:rPr lang="en-US">
                <a:solidFill>
                  <a:srgbClr val="FFFFFF"/>
                </a:solidFill>
              </a:rPr>
              <a:t>Perimeter 	equals	four times the length </a:t>
            </a:r>
            <a:br>
              <a:rPr lang="en-US">
                <a:solidFill>
                  <a:srgbClr val="FFFFFF"/>
                </a:solidFill>
              </a:rPr>
            </a:br>
            <a:r>
              <a:rPr lang="en-US">
                <a:solidFill>
                  <a:srgbClr val="FFFFFF"/>
                </a:solidFill>
              </a:rPr>
              <a:t>		          of a side.</a:t>
            </a:r>
          </a:p>
        </p:txBody>
      </p:sp>
      <p:grpSp>
        <p:nvGrpSpPr>
          <p:cNvPr id="3" name="Group 104"/>
          <p:cNvGrpSpPr>
            <a:grpSpLocks/>
          </p:cNvGrpSpPr>
          <p:nvPr/>
        </p:nvGrpSpPr>
        <p:grpSpPr bwMode="auto">
          <a:xfrm>
            <a:off x="2085975" y="4595809"/>
            <a:ext cx="6372225" cy="992186"/>
            <a:chOff x="1314" y="2895"/>
            <a:chExt cx="4014" cy="625"/>
          </a:xfrm>
        </p:grpSpPr>
        <p:pic>
          <p:nvPicPr>
            <p:cNvPr id="25703" name="Picture 103" descr="equals"/>
            <p:cNvPicPr>
              <a:picLocks noChangeAspect="1" noChangeArrowheads="1"/>
            </p:cNvPicPr>
            <p:nvPr/>
          </p:nvPicPr>
          <p:blipFill>
            <a:blip r:embed="rId4" cstate="print"/>
            <a:srcRect/>
            <a:stretch>
              <a:fillRect/>
            </a:stretch>
          </p:blipFill>
          <p:spPr bwMode="black">
            <a:xfrm>
              <a:off x="2892" y="3297"/>
              <a:ext cx="127" cy="100"/>
            </a:xfrm>
            <a:prstGeom prst="rect">
              <a:avLst/>
            </a:prstGeom>
            <a:noFill/>
          </p:spPr>
        </p:pic>
        <p:sp>
          <p:nvSpPr>
            <p:cNvPr id="25646" name="AutoShape 46"/>
            <p:cNvSpPr>
              <a:spLocks/>
            </p:cNvSpPr>
            <p:nvPr/>
          </p:nvSpPr>
          <p:spPr bwMode="black">
            <a:xfrm rot="-5400000">
              <a:off x="1830" y="2571"/>
              <a:ext cx="216" cy="864"/>
            </a:xfrm>
            <a:prstGeom prst="leftBrace">
              <a:avLst>
                <a:gd name="adj1" fmla="val 33333"/>
                <a:gd name="adj2" fmla="val 50000"/>
              </a:avLst>
            </a:prstGeom>
            <a:noFill/>
            <a:ln w="25400">
              <a:solidFill>
                <a:schemeClr val="folHlink"/>
              </a:solidFill>
              <a:round/>
              <a:headEnd/>
              <a:tailEnd/>
            </a:ln>
            <a:effectLst/>
          </p:spPr>
          <p:txBody>
            <a:bodyPr wrap="none" anchor="ctr"/>
            <a:lstStyle/>
            <a:p>
              <a:endParaRPr lang="en-US">
                <a:solidFill>
                  <a:schemeClr val="accent6">
                    <a:lumMod val="20000"/>
                    <a:lumOff val="80000"/>
                  </a:schemeClr>
                </a:solidFill>
              </a:endParaRPr>
            </a:p>
          </p:txBody>
        </p:sp>
        <p:sp>
          <p:nvSpPr>
            <p:cNvPr id="25647" name="AutoShape 47"/>
            <p:cNvSpPr>
              <a:spLocks/>
            </p:cNvSpPr>
            <p:nvPr/>
          </p:nvSpPr>
          <p:spPr bwMode="black">
            <a:xfrm rot="-5400000">
              <a:off x="2850" y="2703"/>
              <a:ext cx="216" cy="600"/>
            </a:xfrm>
            <a:prstGeom prst="leftBrace">
              <a:avLst>
                <a:gd name="adj1" fmla="val 23148"/>
                <a:gd name="adj2" fmla="val 50000"/>
              </a:avLst>
            </a:prstGeom>
            <a:noFill/>
            <a:ln w="25400">
              <a:solidFill>
                <a:schemeClr val="folHlink"/>
              </a:solidFill>
              <a:round/>
              <a:headEnd/>
              <a:tailEnd/>
            </a:ln>
            <a:effectLst/>
          </p:spPr>
          <p:txBody>
            <a:bodyPr wrap="none" anchor="ctr"/>
            <a:lstStyle/>
            <a:p>
              <a:endParaRPr lang="en-US">
                <a:solidFill>
                  <a:schemeClr val="accent6">
                    <a:lumMod val="20000"/>
                    <a:lumOff val="80000"/>
                  </a:schemeClr>
                </a:solidFill>
              </a:endParaRPr>
            </a:p>
          </p:txBody>
        </p:sp>
        <p:sp>
          <p:nvSpPr>
            <p:cNvPr id="25648" name="AutoShape 48"/>
            <p:cNvSpPr>
              <a:spLocks/>
            </p:cNvSpPr>
            <p:nvPr/>
          </p:nvSpPr>
          <p:spPr bwMode="black">
            <a:xfrm rot="-5400000">
              <a:off x="4326" y="2109"/>
              <a:ext cx="216" cy="1788"/>
            </a:xfrm>
            <a:prstGeom prst="leftBrace">
              <a:avLst>
                <a:gd name="adj1" fmla="val 68981"/>
                <a:gd name="adj2" fmla="val 50000"/>
              </a:avLst>
            </a:prstGeom>
            <a:noFill/>
            <a:ln w="25400">
              <a:solidFill>
                <a:schemeClr val="folHlink"/>
              </a:solidFill>
              <a:round/>
              <a:headEnd/>
              <a:tailEnd/>
            </a:ln>
            <a:effectLst/>
          </p:spPr>
          <p:txBody>
            <a:bodyPr wrap="none" anchor="ctr"/>
            <a:lstStyle/>
            <a:p>
              <a:endParaRPr lang="en-US">
                <a:solidFill>
                  <a:schemeClr val="accent6">
                    <a:lumMod val="20000"/>
                    <a:lumOff val="80000"/>
                  </a:schemeClr>
                </a:solidFill>
              </a:endParaRPr>
            </a:p>
          </p:txBody>
        </p:sp>
        <p:sp>
          <p:nvSpPr>
            <p:cNvPr id="25651" name="Text Box 51"/>
            <p:cNvSpPr txBox="1">
              <a:spLocks noChangeArrowheads="1"/>
            </p:cNvSpPr>
            <p:nvPr/>
          </p:nvSpPr>
          <p:spPr bwMode="black">
            <a:xfrm>
              <a:off x="1314" y="3189"/>
              <a:ext cx="1248" cy="330"/>
            </a:xfrm>
            <a:prstGeom prst="rect">
              <a:avLst/>
            </a:prstGeom>
            <a:noFill/>
            <a:ln w="9525">
              <a:noFill/>
              <a:miter lim="800000"/>
              <a:headEnd/>
              <a:tailEnd/>
            </a:ln>
            <a:effectLst/>
          </p:spPr>
          <p:txBody>
            <a:bodyPr>
              <a:spAutoFit/>
            </a:bodyPr>
            <a:lstStyle/>
            <a:p>
              <a:pPr algn="ctr">
                <a:spcBef>
                  <a:spcPct val="20000"/>
                </a:spcBef>
              </a:pPr>
              <a:r>
                <a:rPr lang="en-US" sz="2800" i="1">
                  <a:solidFill>
                    <a:schemeClr val="accent6">
                      <a:lumMod val="20000"/>
                      <a:lumOff val="80000"/>
                    </a:schemeClr>
                  </a:solidFill>
                  <a:latin typeface="Times New Roman" pitchFamily="18" charset="0"/>
                </a:rPr>
                <a:t>P</a:t>
              </a:r>
            </a:p>
          </p:txBody>
        </p:sp>
        <p:sp>
          <p:nvSpPr>
            <p:cNvPr id="25653" name="Text Box 53"/>
            <p:cNvSpPr txBox="1">
              <a:spLocks noChangeArrowheads="1"/>
            </p:cNvSpPr>
            <p:nvPr/>
          </p:nvSpPr>
          <p:spPr bwMode="black">
            <a:xfrm>
              <a:off x="4020" y="3190"/>
              <a:ext cx="816" cy="330"/>
            </a:xfrm>
            <a:prstGeom prst="rect">
              <a:avLst/>
            </a:prstGeom>
            <a:noFill/>
            <a:ln w="9525">
              <a:noFill/>
              <a:miter lim="800000"/>
              <a:headEnd/>
              <a:tailEnd/>
            </a:ln>
            <a:effectLst/>
          </p:spPr>
          <p:txBody>
            <a:bodyPr>
              <a:spAutoFit/>
            </a:bodyPr>
            <a:lstStyle/>
            <a:p>
              <a:pPr algn="ctr">
                <a:spcBef>
                  <a:spcPct val="20000"/>
                </a:spcBef>
              </a:pPr>
              <a:r>
                <a:rPr lang="en-US" sz="2800" i="1">
                  <a:solidFill>
                    <a:schemeClr val="accent6">
                      <a:lumMod val="20000"/>
                      <a:lumOff val="80000"/>
                    </a:schemeClr>
                  </a:solidFill>
                  <a:latin typeface="Times New Roman" pitchFamily="18" charset="0"/>
                </a:rPr>
                <a:t>4s</a:t>
              </a:r>
            </a:p>
          </p:txBody>
        </p:sp>
      </p:grpSp>
      <p:pic>
        <p:nvPicPr>
          <p:cNvPr id="25700" name="Picture 100" descr="stop sign 3"/>
          <p:cNvPicPr>
            <a:picLocks noChangeAspect="1" noChangeArrowheads="1"/>
          </p:cNvPicPr>
          <p:nvPr/>
        </p:nvPicPr>
        <p:blipFill>
          <a:blip r:embed="rId5" cstate="print"/>
          <a:srcRect/>
          <a:stretch>
            <a:fillRect/>
          </a:stretch>
        </p:blipFill>
        <p:spPr bwMode="invGray">
          <a:xfrm>
            <a:off x="7524750" y="5876925"/>
            <a:ext cx="1252538" cy="48577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5641"/>
                                        </p:tgtEl>
                                        <p:attrNameLst>
                                          <p:attrName>style.visibility</p:attrName>
                                        </p:attrNameLst>
                                      </p:cBhvr>
                                      <p:to>
                                        <p:strVal val="visible"/>
                                      </p:to>
                                    </p:set>
                                    <p:animEffect transition="in" filter="barn(outVertical)">
                                      <p:cBhvr>
                                        <p:cTn id="7" dur="500"/>
                                        <p:tgtEl>
                                          <p:spTgt spid="256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638"/>
                                        </p:tgtEl>
                                        <p:attrNameLst>
                                          <p:attrName>style.visibility</p:attrName>
                                        </p:attrNameLst>
                                      </p:cBhvr>
                                      <p:to>
                                        <p:strVal val="visible"/>
                                      </p:to>
                                    </p:set>
                                    <p:animEffect transition="in" filter="wipe(left)">
                                      <p:cBhvr>
                                        <p:cTn id="11" dur="500"/>
                                        <p:tgtEl>
                                          <p:spTgt spid="256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642">
                                            <p:txEl>
                                              <p:pRg st="0" end="0"/>
                                            </p:txEl>
                                          </p:spTgt>
                                        </p:tgtEl>
                                        <p:attrNameLst>
                                          <p:attrName>style.visibility</p:attrName>
                                        </p:attrNameLst>
                                      </p:cBhvr>
                                      <p:to>
                                        <p:strVal val="visible"/>
                                      </p:to>
                                    </p:set>
                                    <p:animEffect transition="in" filter="wipe(left)">
                                      <p:cBhvr>
                                        <p:cTn id="15" dur="500"/>
                                        <p:tgtEl>
                                          <p:spTgt spid="2564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639">
                                            <p:txEl>
                                              <p:pRg st="0" end="0"/>
                                            </p:txEl>
                                          </p:spTgt>
                                        </p:tgtEl>
                                        <p:attrNameLst>
                                          <p:attrName>style.visibility</p:attrName>
                                        </p:attrNameLst>
                                      </p:cBhvr>
                                      <p:to>
                                        <p:strVal val="visible"/>
                                      </p:to>
                                    </p:set>
                                    <p:animEffect transition="in" filter="wipe(left)">
                                      <p:cBhvr>
                                        <p:cTn id="20" dur="500"/>
                                        <p:tgtEl>
                                          <p:spTgt spid="2563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639">
                                            <p:txEl>
                                              <p:pRg st="1" end="1"/>
                                            </p:txEl>
                                          </p:spTgt>
                                        </p:tgtEl>
                                        <p:attrNameLst>
                                          <p:attrName>style.visibility</p:attrName>
                                        </p:attrNameLst>
                                      </p:cBhvr>
                                      <p:to>
                                        <p:strVal val="visible"/>
                                      </p:to>
                                    </p:set>
                                    <p:animEffect transition="in" filter="wipe(left)">
                                      <p:cBhvr>
                                        <p:cTn id="25" dur="500"/>
                                        <p:tgtEl>
                                          <p:spTgt spid="2563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643"/>
                                        </p:tgtEl>
                                        <p:attrNameLst>
                                          <p:attrName>style.visibility</p:attrName>
                                        </p:attrNameLst>
                                      </p:cBhvr>
                                      <p:to>
                                        <p:strVal val="visible"/>
                                      </p:to>
                                    </p:set>
                                    <p:animEffect transition="in" filter="wipe(left)">
                                      <p:cBhvr>
                                        <p:cTn id="30" dur="500"/>
                                        <p:tgtEl>
                                          <p:spTgt spid="2564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par>
                          <p:cTn id="41" fill="hold">
                            <p:stCondLst>
                              <p:cond delay="500"/>
                            </p:stCondLst>
                            <p:childTnLst>
                              <p:par>
                                <p:cTn id="42" presetID="4" presetClass="entr" presetSubtype="32" fill="hold" nodeType="afterEffect">
                                  <p:stCondLst>
                                    <p:cond delay="0"/>
                                  </p:stCondLst>
                                  <p:childTnLst>
                                    <p:set>
                                      <p:cBhvr>
                                        <p:cTn id="43" dur="1" fill="hold">
                                          <p:stCondLst>
                                            <p:cond delay="0"/>
                                          </p:stCondLst>
                                        </p:cTn>
                                        <p:tgtEl>
                                          <p:spTgt spid="25700"/>
                                        </p:tgtEl>
                                        <p:attrNameLst>
                                          <p:attrName>style.visibility</p:attrName>
                                        </p:attrNameLst>
                                      </p:cBhvr>
                                      <p:to>
                                        <p:strVal val="visible"/>
                                      </p:to>
                                    </p:set>
                                    <p:animEffect transition="in" filter="box(out)">
                                      <p:cBhvr>
                                        <p:cTn id="44" dur="500"/>
                                        <p:tgtEl>
                                          <p:spTgt spid="2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8" grpId="0" autoUpdateAnimBg="0"/>
      <p:bldP spid="25639" grpId="0" build="p" autoUpdateAnimBg="0"/>
      <p:bldP spid="25642" grpId="0" build="p" autoUpdateAnimBg="0" advAuto="0"/>
      <p:bldP spid="2564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ICTUREPATH" val="P:\Algebra 1\graphics\equations\03-01"/>
</p:tagLst>
</file>

<file path=ppt/theme/theme1.xml><?xml version="1.0" encoding="utf-8"?>
<a:theme xmlns:a="http://schemas.openxmlformats.org/drawingml/2006/main" name="Default Design">
  <a:themeElements>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66CC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20000"/>
          </a:spcAft>
          <a:buClr>
            <a:srgbClr val="FFFFFF"/>
          </a:buClr>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20000"/>
          </a:spcAft>
          <a:buClr>
            <a:srgbClr val="FFFFFF"/>
          </a:buClr>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66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11530</TotalTime>
  <Words>989</Words>
  <Application>Microsoft Office PowerPoint</Application>
  <PresentationFormat>On-screen Show (4:3)</PresentationFormat>
  <Paragraphs>188</Paragraphs>
  <Slides>38</Slides>
  <Notes>0</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38</vt:i4>
      </vt:variant>
      <vt:variant>
        <vt:lpstr>Custom Shows</vt:lpstr>
      </vt:variant>
      <vt:variant>
        <vt:i4>10</vt:i4>
      </vt:variant>
    </vt:vector>
  </HeadingPairs>
  <TitlesOfParts>
    <vt:vector size="50" baseType="lpstr">
      <vt:lpstr>Default Design</vt:lpstr>
      <vt:lpstr>Equation</vt:lpstr>
      <vt:lpstr>Writing Equations  Solving Addition and Subtraction problems</vt:lpstr>
      <vt:lpstr>Example 1-1a</vt:lpstr>
      <vt:lpstr>Example 1-1b</vt:lpstr>
      <vt:lpstr>Example 1-1c</vt:lpstr>
      <vt:lpstr>Example 1-2a</vt:lpstr>
      <vt:lpstr>Example 1-2b</vt:lpstr>
      <vt:lpstr>Slide 7</vt:lpstr>
      <vt:lpstr>Example 1-2d</vt:lpstr>
      <vt:lpstr>Example 1-3a</vt:lpstr>
      <vt:lpstr>Example 1-3b</vt:lpstr>
      <vt:lpstr>Example 1-4a</vt:lpstr>
      <vt:lpstr>Example 1-4b</vt:lpstr>
      <vt:lpstr>Example 1-4c</vt:lpstr>
      <vt:lpstr>Example 1-5a</vt:lpstr>
      <vt:lpstr>Example 1-5b</vt:lpstr>
      <vt:lpstr>Slide 16</vt:lpstr>
      <vt:lpstr>Slide 17</vt:lpstr>
      <vt:lpstr>Slide 18</vt:lpstr>
      <vt:lpstr>Slide 19</vt:lpstr>
      <vt:lpstr>Slide 20</vt:lpstr>
      <vt:lpstr>Solving Equations</vt:lpstr>
      <vt:lpstr>Properties</vt:lpstr>
      <vt:lpstr>Example 2-1a</vt:lpstr>
      <vt:lpstr>Example 2-1b</vt:lpstr>
      <vt:lpstr>Example 2-2a</vt:lpstr>
      <vt:lpstr>Example 2-2b</vt:lpstr>
      <vt:lpstr>Example 2-3a</vt:lpstr>
      <vt:lpstr>Example 2-3b</vt:lpstr>
      <vt:lpstr>Example 2-4a</vt:lpstr>
      <vt:lpstr>Example 2-4b</vt:lpstr>
      <vt:lpstr>Example 2-4c</vt:lpstr>
      <vt:lpstr>Example 2-5a</vt:lpstr>
      <vt:lpstr>Example 2-5b</vt:lpstr>
      <vt:lpstr>Example 2-5c</vt:lpstr>
      <vt:lpstr>Example 2-6a</vt:lpstr>
      <vt:lpstr>Example 2-6b</vt:lpstr>
      <vt:lpstr>Example 2-6c</vt:lpstr>
      <vt:lpstr>Write this in your planner Homework</vt:lpstr>
      <vt:lpstr>transparency 1</vt:lpstr>
      <vt:lpstr>transparency 2</vt:lpstr>
      <vt:lpstr>transparency 3</vt:lpstr>
      <vt:lpstr>transparency 4</vt:lpstr>
      <vt:lpstr>transparency 5</vt:lpstr>
      <vt:lpstr>transparency 6</vt:lpstr>
      <vt:lpstr>transparency 7</vt:lpstr>
      <vt:lpstr>transparency 8</vt:lpstr>
      <vt:lpstr>transparency 9</vt:lpstr>
      <vt:lpstr>dotcom</vt:lpstr>
    </vt:vector>
  </TitlesOfParts>
  <Company>FSCreations,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Chalkboard</dc:title>
  <dc:subject>Algebra 1</dc:subject>
  <dc:creator>Glencoe/McGraw-Hill, Inc.</dc:creator>
  <cp:lastModifiedBy>Jeff Fronius</cp:lastModifiedBy>
  <cp:revision>283</cp:revision>
  <dcterms:created xsi:type="dcterms:W3CDTF">2002-01-18T18:33:30Z</dcterms:created>
  <dcterms:modified xsi:type="dcterms:W3CDTF">2010-08-27T00:00:25Z</dcterms:modified>
</cp:coreProperties>
</file>