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594" r:id="rId2"/>
    <p:sldId id="595" r:id="rId3"/>
    <p:sldId id="596" r:id="rId4"/>
    <p:sldId id="481" r:id="rId5"/>
    <p:sldId id="482" r:id="rId6"/>
    <p:sldId id="483" r:id="rId7"/>
    <p:sldId id="484" r:id="rId8"/>
    <p:sldId id="597" r:id="rId9"/>
    <p:sldId id="487" r:id="rId10"/>
    <p:sldId id="561" r:id="rId11"/>
    <p:sldId id="488" r:id="rId12"/>
    <p:sldId id="489" r:id="rId13"/>
    <p:sldId id="562" r:id="rId14"/>
    <p:sldId id="563" r:id="rId15"/>
    <p:sldId id="564" r:id="rId16"/>
    <p:sldId id="565" r:id="rId17"/>
    <p:sldId id="490" r:id="rId18"/>
    <p:sldId id="603" r:id="rId19"/>
    <p:sldId id="629" r:id="rId20"/>
    <p:sldId id="630" r:id="rId21"/>
    <p:sldId id="631" r:id="rId22"/>
    <p:sldId id="632" r:id="rId23"/>
    <p:sldId id="633" r:id="rId24"/>
    <p:sldId id="634" r:id="rId25"/>
    <p:sldId id="635" r:id="rId26"/>
    <p:sldId id="636" r:id="rId27"/>
    <p:sldId id="637" r:id="rId28"/>
    <p:sldId id="638" r:id="rId29"/>
    <p:sldId id="639" r:id="rId30"/>
    <p:sldId id="640" r:id="rId31"/>
  </p:sldIdLst>
  <p:sldSz cx="9144000" cy="6858000" type="screen4x3"/>
  <p:notesSz cx="6858000" cy="9144000"/>
  <p:custShowLst>
    <p:custShow name="transparency 1" id="0">
      <p:sldLst/>
    </p:custShow>
    <p:custShow name="transparency 2" id="1">
      <p:sldLst/>
    </p:custShow>
    <p:custShow name="transparency 3" id="2">
      <p:sldLst/>
    </p:custShow>
    <p:custShow name="transparency 4" id="3">
      <p:sldLst/>
    </p:custShow>
    <p:custShow name="transparency 5" id="4">
      <p:sldLst/>
    </p:custShow>
    <p:custShow name="transparency 6" id="5">
      <p:sldLst/>
    </p:custShow>
    <p:custShow name="transparency 7" id="6">
      <p:sldLst/>
    </p:custShow>
    <p:custShow name="transparency 8" id="7">
      <p:sldLst/>
    </p:custShow>
    <p:custShow name="transparency 9" id="8">
      <p:sldLst/>
    </p:custShow>
    <p:custShow name="dotcom" id="9">
      <p:sldLst/>
    </p:custShow>
  </p:custShowLst>
  <p:custDataLst>
    <p:tags r:id="rId34"/>
  </p:custDataLst>
  <p:defaultTextStyle>
    <a:defPPr>
      <a:defRPr lang="en-US"/>
    </a:defPPr>
    <a:lvl1pPr algn="l" rtl="0" fontAlgn="base">
      <a:lnSpc>
        <a:spcPct val="90000"/>
      </a:lnSpc>
      <a:spcBef>
        <a:spcPct val="50000"/>
      </a:spcBef>
      <a:spcAft>
        <a:spcPct val="20000"/>
      </a:spcAft>
      <a:buClr>
        <a:srgbClr val="FFFFFF"/>
      </a:buClr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50000"/>
      </a:spcBef>
      <a:spcAft>
        <a:spcPct val="20000"/>
      </a:spcAft>
      <a:buClr>
        <a:srgbClr val="FFFFFF"/>
      </a:buClr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50000"/>
      </a:spcBef>
      <a:spcAft>
        <a:spcPct val="20000"/>
      </a:spcAft>
      <a:buClr>
        <a:srgbClr val="FFFFFF"/>
      </a:buClr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50000"/>
      </a:spcBef>
      <a:spcAft>
        <a:spcPct val="20000"/>
      </a:spcAft>
      <a:buClr>
        <a:srgbClr val="FFFFFF"/>
      </a:buClr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50000"/>
      </a:spcBef>
      <a:spcAft>
        <a:spcPct val="20000"/>
      </a:spcAft>
      <a:buClr>
        <a:srgbClr val="FFFFFF"/>
      </a:buClr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6E"/>
    <a:srgbClr val="00FF00"/>
    <a:srgbClr val="FFCCFF"/>
    <a:srgbClr val="00CCFF"/>
    <a:srgbClr val="FF9900"/>
    <a:srgbClr val="FFEB55"/>
    <a:srgbClr val="5F5F5F"/>
    <a:srgbClr val="A2FF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1" autoAdjust="0"/>
    <p:restoredTop sz="94613" autoAdjust="0"/>
  </p:normalViewPr>
  <p:slideViewPr>
    <p:cSldViewPr>
      <p:cViewPr>
        <p:scale>
          <a:sx n="90" d="100"/>
          <a:sy n="90" d="100"/>
        </p:scale>
        <p:origin x="-1752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200"/>
            </a:lvl1pPr>
          </a:lstStyle>
          <a:p>
            <a:endParaRPr lang="en-US"/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200"/>
            </a:lvl1pPr>
          </a:lstStyle>
          <a:p>
            <a:endParaRPr lang="en-US"/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200"/>
            </a:lvl1pPr>
          </a:lstStyle>
          <a:p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200"/>
            </a:lvl1pPr>
          </a:lstStyle>
          <a:p>
            <a:fld id="{2705BC6A-CAFB-40B0-946D-3FE5D7F452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25285-B750-4FD3-B9C9-90057306A790}" type="datetimeFigureOut">
              <a:rPr lang="en-US" smtClean="0"/>
              <a:t>10/9/2010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99270-DF70-44ED-BC72-E9CFA1FE6A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9270-DF70-44ED-BC72-E9CFA1FE6AA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9270-DF70-44ED-BC72-E9CFA1FE6AA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9270-DF70-44ED-BC72-E9CFA1FE6AA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9270-DF70-44ED-BC72-E9CFA1FE6AA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9270-DF70-44ED-BC72-E9CFA1FE6AA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9270-DF70-44ED-BC72-E9CFA1FE6AA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9270-DF70-44ED-BC72-E9CFA1FE6AA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9270-DF70-44ED-BC72-E9CFA1FE6AA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9270-DF70-44ED-BC72-E9CFA1FE6AAB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9270-DF70-44ED-BC72-E9CFA1FE6AAB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FE27-BC84-4F5D-B0A9-46D1AC98ED70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9270-DF70-44ED-BC72-E9CFA1FE6AA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FE27-BC84-4F5D-B0A9-46D1AC98ED70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FE27-BC84-4F5D-B0A9-46D1AC98ED70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FE27-BC84-4F5D-B0A9-46D1AC98ED70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FE27-BC84-4F5D-B0A9-46D1AC98ED70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FE27-BC84-4F5D-B0A9-46D1AC98ED70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FE27-BC84-4F5D-B0A9-46D1AC98ED70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FE27-BC84-4F5D-B0A9-46D1AC98ED70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FE27-BC84-4F5D-B0A9-46D1AC98ED70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FE27-BC84-4F5D-B0A9-46D1AC98ED70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FE27-BC84-4F5D-B0A9-46D1AC98ED70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9270-DF70-44ED-BC72-E9CFA1FE6AA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9270-DF70-44ED-BC72-E9CFA1FE6AAB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9270-DF70-44ED-BC72-E9CFA1FE6AA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9270-DF70-44ED-BC72-E9CFA1FE6AA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9270-DF70-44ED-BC72-E9CFA1FE6AA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9270-DF70-44ED-BC72-E9CFA1FE6AA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9270-DF70-44ED-BC72-E9CFA1FE6AA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9270-DF70-44ED-BC72-E9CFA1FE6AA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77EDB-51BA-4745-9EDD-4EAC753D7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1C777-5EE3-486F-94C0-DDCD2D10DB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7B22A-E654-46EE-B96F-8BC05300F9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30A49-4334-48EF-A9EA-33A12C19E6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29E79-67E7-475D-AAE8-241B3310F7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5BCCB-D13B-4EB9-99E1-94BA9AA7FD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1F338-8998-464E-A655-38EE476319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39075-EFC4-4A5B-B33B-3204C33F22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92035-3B3F-43E0-8707-FD6303BBE1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60F6B-AB8A-4ED5-90BD-FDC9808A42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4688C-F253-4D66-B168-D043F3D0AD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ch05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400"/>
            </a:lvl1pPr>
          </a:lstStyle>
          <a:p>
            <a:fld id="{ED620AB5-109A-4801-80EA-A16FDB51D89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2" name="Picture 18" descr="extra examples">
            <a:hlinkClick r:id="" action="ppaction://customshow?id=9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1850" y="6465888"/>
            <a:ext cx="1663700" cy="347662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fscstart%20/al1%20/3%20101" TargetMode="External"/><Relationship Id="rId13" Type="http://schemas.openxmlformats.org/officeDocument/2006/relationships/image" Target="../media/image41.png"/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slide" Target="slide2.xml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fscstart%20/al1%20/3%20101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slide" Target="slide2.xml"/><Relationship Id="rId15" Type="http://schemas.openxmlformats.org/officeDocument/2006/relationships/image" Target="../media/image44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6.png"/><Relationship Id="rId3" Type="http://schemas.openxmlformats.org/officeDocument/2006/relationships/image" Target="../media/image8.png"/><Relationship Id="rId7" Type="http://schemas.openxmlformats.org/officeDocument/2006/relationships/hyperlink" Target="fscstart%20/al1%20/3%20101" TargetMode="External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slide" Target="slide2.xml"/><Relationship Id="rId15" Type="http://schemas.openxmlformats.org/officeDocument/2006/relationships/image" Target="../media/image4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8.png"/><Relationship Id="rId21" Type="http://schemas.openxmlformats.org/officeDocument/2006/relationships/image" Target="../media/image40.png"/><Relationship Id="rId7" Type="http://schemas.openxmlformats.org/officeDocument/2006/relationships/hyperlink" Target="fscstart%20/al1%20/3%20101" TargetMode="External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slide" Target="slide2.xml"/><Relationship Id="rId15" Type="http://schemas.openxmlformats.org/officeDocument/2006/relationships/image" Target="../media/image52.png"/><Relationship Id="rId10" Type="http://schemas.openxmlformats.org/officeDocument/2006/relationships/image" Target="../media/image13.png"/><Relationship Id="rId19" Type="http://schemas.openxmlformats.org/officeDocument/2006/relationships/image" Target="../media/image56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image" Target="../media/image51.png"/><Relationship Id="rId22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fscstart%20/al1%20/3%20101" TargetMode="External"/><Relationship Id="rId13" Type="http://schemas.openxmlformats.org/officeDocument/2006/relationships/image" Target="../media/image51.png"/><Relationship Id="rId18" Type="http://schemas.openxmlformats.org/officeDocument/2006/relationships/image" Target="../media/image48.png"/><Relationship Id="rId3" Type="http://schemas.openxmlformats.org/officeDocument/2006/relationships/image" Target="../media/image58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59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3.png"/><Relationship Id="rId1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9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63.png"/><Relationship Id="rId15" Type="http://schemas.openxmlformats.org/officeDocument/2006/relationships/image" Target="../media/image57.png"/><Relationship Id="rId10" Type="http://schemas.openxmlformats.org/officeDocument/2006/relationships/hyperlink" Target="fscstart%20/al1%20/3%20101" TargetMode="External"/><Relationship Id="rId19" Type="http://schemas.openxmlformats.org/officeDocument/2006/relationships/image" Target="../media/image14.png"/><Relationship Id="rId4" Type="http://schemas.openxmlformats.org/officeDocument/2006/relationships/image" Target="../media/image62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1.png"/><Relationship Id="rId18" Type="http://schemas.openxmlformats.org/officeDocument/2006/relationships/image" Target="../media/image57.png"/><Relationship Id="rId3" Type="http://schemas.openxmlformats.org/officeDocument/2006/relationships/image" Target="../media/image8.png"/><Relationship Id="rId21" Type="http://schemas.openxmlformats.org/officeDocument/2006/relationships/image" Target="../media/image14.png"/><Relationship Id="rId7" Type="http://schemas.openxmlformats.org/officeDocument/2006/relationships/hyperlink" Target="fscstart%20/al1%20/3%20101" TargetMode="External"/><Relationship Id="rId12" Type="http://schemas.openxmlformats.org/officeDocument/2006/relationships/image" Target="../media/image66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8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slide" Target="slide2.xml"/><Relationship Id="rId15" Type="http://schemas.openxmlformats.org/officeDocument/2006/relationships/image" Target="../media/image67.png"/><Relationship Id="rId10" Type="http://schemas.openxmlformats.org/officeDocument/2006/relationships/image" Target="../media/image13.png"/><Relationship Id="rId19" Type="http://schemas.openxmlformats.org/officeDocument/2006/relationships/image" Target="../media/image69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fscstart%20/al1%20/3%20101" TargetMode="External"/><Relationship Id="rId13" Type="http://schemas.openxmlformats.org/officeDocument/2006/relationships/image" Target="../media/image15.png"/><Relationship Id="rId18" Type="http://schemas.openxmlformats.org/officeDocument/2006/relationships/image" Target="../media/image75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12" Type="http://schemas.openxmlformats.org/officeDocument/2006/relationships/image" Target="../media/image14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slide" Target="slide2.xml"/><Relationship Id="rId15" Type="http://schemas.openxmlformats.org/officeDocument/2006/relationships/image" Target="../media/image72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slide" Target="slide2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10" Type="http://schemas.openxmlformats.org/officeDocument/2006/relationships/hyperlink" Target="fscstart%20/al1%20/3%20101" TargetMode="External"/><Relationship Id="rId19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fscstart%20/al1%20/3%20101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slide" Target="slide2.xml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fscstart%20/al1%20/3%20101" TargetMode="External"/><Relationship Id="rId13" Type="http://schemas.openxmlformats.org/officeDocument/2006/relationships/image" Target="../media/image15.png"/><Relationship Id="rId1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slide" Target="slide2.xml"/><Relationship Id="rId15" Type="http://schemas.openxmlformats.org/officeDocument/2006/relationships/image" Target="../media/image27.png"/><Relationship Id="rId10" Type="http://schemas.openxmlformats.org/officeDocument/2006/relationships/image" Target="../media/image11.png"/><Relationship Id="rId19" Type="http://schemas.openxmlformats.org/officeDocument/2006/relationships/image" Target="../media/image3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12" Type="http://schemas.openxmlformats.org/officeDocument/2006/relationships/image" Target="../media/image11.png"/><Relationship Id="rId17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2.png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hyperlink" Target="fscstart%20/al1%20/3%20101" TargetMode="External"/><Relationship Id="rId4" Type="http://schemas.openxmlformats.org/officeDocument/2006/relationships/image" Target="../media/image8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fscstart%20/al1%20/3%20101" TargetMode="External"/><Relationship Id="rId13" Type="http://schemas.openxmlformats.org/officeDocument/2006/relationships/image" Target="../media/image36.png"/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12" Type="http://schemas.openxmlformats.org/officeDocument/2006/relationships/image" Target="../media/image1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slide" Target="slide2.xml"/><Relationship Id="rId15" Type="http://schemas.openxmlformats.org/officeDocument/2006/relationships/image" Target="../media/image38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Point Slope Formula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5-4b</a:t>
            </a:r>
          </a:p>
        </p:txBody>
      </p:sp>
      <p:sp>
        <p:nvSpPr>
          <p:cNvPr id="4024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2436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402437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402438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402439" name="Picture 7" descr="exampl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  <p:pic>
        <p:nvPicPr>
          <p:cNvPr id="402440" name="Picture 8" descr="help">
            <a:hlinkClick r:id="rId8" action="ppaction://program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402441" name="Picture 9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402442" name="Picture 10" descr="5-min">
            <a:hlinkClick r:id="" action="ppaction://customshow?id=4&amp;return=true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402443" name="Picture 11" descr="5-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grpSp>
        <p:nvGrpSpPr>
          <p:cNvPr id="402462" name="Group 30"/>
          <p:cNvGrpSpPr>
            <a:grpSpLocks/>
          </p:cNvGrpSpPr>
          <p:nvPr/>
        </p:nvGrpSpPr>
        <p:grpSpPr bwMode="auto">
          <a:xfrm>
            <a:off x="1709738" y="1393825"/>
            <a:ext cx="6548437" cy="804863"/>
            <a:chOff x="1077" y="878"/>
            <a:chExt cx="4125" cy="507"/>
          </a:xfrm>
        </p:grpSpPr>
        <p:sp>
          <p:nvSpPr>
            <p:cNvPr id="402450" name="Text Box 18"/>
            <p:cNvSpPr txBox="1">
              <a:spLocks noChangeArrowheads="1"/>
            </p:cNvSpPr>
            <p:nvPr/>
          </p:nvSpPr>
          <p:spPr bwMode="invGray">
            <a:xfrm>
              <a:off x="2493" y="1006"/>
              <a:ext cx="2709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Simplify.</a:t>
              </a:r>
            </a:p>
          </p:txBody>
        </p:sp>
        <p:pic>
          <p:nvPicPr>
            <p:cNvPr id="402457" name="Picture 25" descr="05-05-2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invGray">
            <a:xfrm>
              <a:off x="1077" y="878"/>
              <a:ext cx="915" cy="507"/>
            </a:xfrm>
            <a:prstGeom prst="rect">
              <a:avLst/>
            </a:prstGeom>
            <a:noFill/>
          </p:spPr>
        </p:pic>
      </p:grpSp>
      <p:grpSp>
        <p:nvGrpSpPr>
          <p:cNvPr id="402463" name="Group 31"/>
          <p:cNvGrpSpPr>
            <a:grpSpLocks/>
          </p:cNvGrpSpPr>
          <p:nvPr/>
        </p:nvGrpSpPr>
        <p:grpSpPr bwMode="auto">
          <a:xfrm>
            <a:off x="625475" y="2662238"/>
            <a:ext cx="7978775" cy="1263650"/>
            <a:chOff x="394" y="1677"/>
            <a:chExt cx="5026" cy="796"/>
          </a:xfrm>
        </p:grpSpPr>
        <p:pic>
          <p:nvPicPr>
            <p:cNvPr id="402458" name="Picture 26" descr="05-05-2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invGray">
            <a:xfrm>
              <a:off x="1491" y="1966"/>
              <a:ext cx="978" cy="507"/>
            </a:xfrm>
            <a:prstGeom prst="rect">
              <a:avLst/>
            </a:prstGeom>
            <a:noFill/>
          </p:spPr>
        </p:pic>
        <p:sp>
          <p:nvSpPr>
            <p:cNvPr id="402460" name="Text Box 28"/>
            <p:cNvSpPr txBox="1">
              <a:spLocks noChangeArrowheads="1"/>
            </p:cNvSpPr>
            <p:nvPr/>
          </p:nvSpPr>
          <p:spPr bwMode="invGray">
            <a:xfrm>
              <a:off x="394" y="1677"/>
              <a:ext cx="5026" cy="6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tabLst>
                  <a:tab pos="1314450" algn="l"/>
                  <a:tab pos="542925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Answer:	</a:t>
              </a:r>
              <a:r>
                <a:rPr lang="en-US"/>
                <a:t>The slope-intercept form of the equation </a:t>
              </a:r>
              <a:br>
                <a:rPr lang="en-US"/>
              </a:br>
              <a:r>
                <a:rPr lang="en-US"/>
                <a:t>	</a:t>
              </a:r>
              <a:br>
                <a:rPr lang="en-US"/>
              </a:br>
              <a:r>
                <a:rPr lang="en-US"/>
                <a:t>	is</a:t>
              </a:r>
            </a:p>
          </p:txBody>
        </p:sp>
      </p:grpSp>
      <p:pic>
        <p:nvPicPr>
          <p:cNvPr id="402464" name="Picture 32" descr="stop sign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0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5-4c</a:t>
            </a:r>
          </a:p>
        </p:txBody>
      </p:sp>
      <p:sp>
        <p:nvSpPr>
          <p:cNvPr id="2990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99012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299013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299014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299015" name="Picture 7" descr="your tur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  <p:pic>
        <p:nvPicPr>
          <p:cNvPr id="299016" name="Picture 8" descr="help">
            <a:hlinkClick r:id="rId8" action="ppaction://program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299020" name="Picture 12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299022" name="Picture 14" descr="5-min">
            <a:hlinkClick r:id="" action="ppaction://customshow?id=4&amp;return=true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299025" name="Picture 17" descr="stop sign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</p:spPr>
      </p:pic>
      <p:pic>
        <p:nvPicPr>
          <p:cNvPr id="299026" name="Picture 18" descr="5-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grpSp>
        <p:nvGrpSpPr>
          <p:cNvPr id="299031" name="Group 23"/>
          <p:cNvGrpSpPr>
            <a:grpSpLocks/>
          </p:cNvGrpSpPr>
          <p:nvPr/>
        </p:nvGrpSpPr>
        <p:grpSpPr bwMode="auto">
          <a:xfrm>
            <a:off x="619125" y="1289050"/>
            <a:ext cx="8062913" cy="412750"/>
            <a:chOff x="390" y="812"/>
            <a:chExt cx="5079" cy="260"/>
          </a:xfrm>
        </p:grpSpPr>
        <p:sp>
          <p:nvSpPr>
            <p:cNvPr id="299028" name="Text Box 20"/>
            <p:cNvSpPr txBox="1">
              <a:spLocks noChangeArrowheads="1"/>
            </p:cNvSpPr>
            <p:nvPr/>
          </p:nvSpPr>
          <p:spPr bwMode="invGray">
            <a:xfrm>
              <a:off x="390" y="812"/>
              <a:ext cx="507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tabLst>
                  <a:tab pos="262890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Write	in slope-intercept form.</a:t>
              </a:r>
            </a:p>
          </p:txBody>
        </p:sp>
        <p:pic>
          <p:nvPicPr>
            <p:cNvPr id="299030" name="Picture 22" descr="05-05-2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invGray">
            <a:xfrm>
              <a:off x="1023" y="848"/>
              <a:ext cx="1013" cy="224"/>
            </a:xfrm>
            <a:prstGeom prst="rect">
              <a:avLst/>
            </a:prstGeom>
            <a:noFill/>
          </p:spPr>
        </p:pic>
      </p:grpSp>
      <p:grpSp>
        <p:nvGrpSpPr>
          <p:cNvPr id="299036" name="Group 28"/>
          <p:cNvGrpSpPr>
            <a:grpSpLocks/>
          </p:cNvGrpSpPr>
          <p:nvPr/>
        </p:nvGrpSpPr>
        <p:grpSpPr bwMode="auto">
          <a:xfrm>
            <a:off x="625475" y="1930400"/>
            <a:ext cx="7978775" cy="804863"/>
            <a:chOff x="394" y="1216"/>
            <a:chExt cx="5026" cy="507"/>
          </a:xfrm>
        </p:grpSpPr>
        <p:sp>
          <p:nvSpPr>
            <p:cNvPr id="299033" name="Text Box 25"/>
            <p:cNvSpPr txBox="1">
              <a:spLocks noChangeArrowheads="1"/>
            </p:cNvSpPr>
            <p:nvPr/>
          </p:nvSpPr>
          <p:spPr bwMode="invGray">
            <a:xfrm>
              <a:off x="394" y="1350"/>
              <a:ext cx="5026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tabLst>
                  <a:tab pos="1314450" algn="l"/>
                  <a:tab pos="542925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Answer:</a:t>
              </a:r>
              <a:endParaRPr lang="en-US"/>
            </a:p>
          </p:txBody>
        </p:sp>
        <p:pic>
          <p:nvPicPr>
            <p:cNvPr id="299035" name="Picture 27" descr="05-05-3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invGray">
            <a:xfrm>
              <a:off x="1284" y="1216"/>
              <a:ext cx="1100" cy="50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99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5-5a</a:t>
            </a:r>
          </a:p>
        </p:txBody>
      </p:sp>
      <p:sp>
        <p:nvSpPr>
          <p:cNvPr id="3000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00036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300037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300038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300040" name="Picture 8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300044" name="Picture 12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300046" name="Picture 14" descr="5-min">
            <a:hlinkClick r:id="" action="ppaction://customshow?id=4&amp;return=true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300050" name="Picture 18" descr="5-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grpSp>
        <p:nvGrpSpPr>
          <p:cNvPr id="300068" name="Group 36"/>
          <p:cNvGrpSpPr>
            <a:grpSpLocks/>
          </p:cNvGrpSpPr>
          <p:nvPr/>
        </p:nvGrpSpPr>
        <p:grpSpPr bwMode="auto">
          <a:xfrm>
            <a:off x="619125" y="1241425"/>
            <a:ext cx="8062913" cy="1073150"/>
            <a:chOff x="390" y="782"/>
            <a:chExt cx="5079" cy="676"/>
          </a:xfrm>
        </p:grpSpPr>
        <p:sp>
          <p:nvSpPr>
            <p:cNvPr id="300052" name="Text Box 20"/>
            <p:cNvSpPr txBox="1">
              <a:spLocks noChangeArrowheads="1"/>
            </p:cNvSpPr>
            <p:nvPr/>
          </p:nvSpPr>
          <p:spPr bwMode="invGray">
            <a:xfrm>
              <a:off x="390" y="782"/>
              <a:ext cx="507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tabLst>
                  <a:tab pos="148590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The figure shows </a:t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>trapezoid </a:t>
              </a:r>
              <a:r>
                <a:rPr lang="en-US" sz="2800" i="1">
                  <a:solidFill>
                    <a:srgbClr val="FFEB55"/>
                  </a:solidFill>
                  <a:latin typeface="Times New Roman" pitchFamily="18" charset="0"/>
                </a:rPr>
                <a:t>ABCD</a:t>
              </a:r>
              <a:r>
                <a:rPr lang="en-US" b="1">
                  <a:solidFill>
                    <a:srgbClr val="FFEB55"/>
                  </a:solidFill>
                </a:rPr>
                <a:t> with</a:t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>bases	and</a:t>
              </a:r>
              <a:r>
                <a:rPr lang="en-US" sz="2800" b="1">
                  <a:solidFill>
                    <a:srgbClr val="FFEB55"/>
                  </a:solidFill>
                </a:rPr>
                <a:t> </a:t>
              </a:r>
              <a:r>
                <a:rPr lang="en-US" b="1">
                  <a:solidFill>
                    <a:srgbClr val="FFEB55"/>
                  </a:solidFill>
                </a:rPr>
                <a:t> </a:t>
              </a:r>
            </a:p>
          </p:txBody>
        </p:sp>
        <p:pic>
          <p:nvPicPr>
            <p:cNvPr id="300056" name="Picture 24" descr="05-05-3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invGray">
            <a:xfrm>
              <a:off x="1060" y="1251"/>
              <a:ext cx="271" cy="206"/>
            </a:xfrm>
            <a:prstGeom prst="rect">
              <a:avLst/>
            </a:prstGeom>
            <a:noFill/>
          </p:spPr>
        </p:pic>
        <p:pic>
          <p:nvPicPr>
            <p:cNvPr id="300057" name="Picture 25" descr="05-05-3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invGray">
            <a:xfrm>
              <a:off x="1796" y="1252"/>
              <a:ext cx="322" cy="206"/>
            </a:xfrm>
            <a:prstGeom prst="rect">
              <a:avLst/>
            </a:prstGeom>
            <a:noFill/>
          </p:spPr>
        </p:pic>
      </p:grpSp>
      <p:pic>
        <p:nvPicPr>
          <p:cNvPr id="300058" name="Picture 26" descr="ex0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invGray">
          <a:xfrm>
            <a:off x="4256088" y="1244600"/>
            <a:ext cx="4284662" cy="3375025"/>
          </a:xfrm>
          <a:prstGeom prst="rect">
            <a:avLst/>
          </a:prstGeom>
          <a:noFill/>
        </p:spPr>
      </p:pic>
      <p:sp>
        <p:nvSpPr>
          <p:cNvPr id="300059" name="Text Box 27"/>
          <p:cNvSpPr txBox="1">
            <a:spLocks noChangeArrowheads="1"/>
          </p:cNvSpPr>
          <p:nvPr/>
        </p:nvSpPr>
        <p:spPr bwMode="auto">
          <a:xfrm>
            <a:off x="619125" y="2584450"/>
            <a:ext cx="3684588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tabLst>
                <a:tab pos="457200" algn="l"/>
              </a:tabLst>
            </a:pPr>
            <a:r>
              <a:rPr lang="en-US" b="1">
                <a:solidFill>
                  <a:srgbClr val="FFEB55"/>
                </a:solidFill>
              </a:rPr>
              <a:t>Write the point-slope</a:t>
            </a:r>
            <a:br>
              <a:rPr lang="en-US" b="1">
                <a:solidFill>
                  <a:srgbClr val="FFEB55"/>
                </a:solidFill>
              </a:rPr>
            </a:br>
            <a:r>
              <a:rPr lang="en-US" b="1">
                <a:solidFill>
                  <a:srgbClr val="FFEB55"/>
                </a:solidFill>
              </a:rPr>
              <a:t>form of the lines</a:t>
            </a:r>
            <a:br>
              <a:rPr lang="en-US" b="1">
                <a:solidFill>
                  <a:srgbClr val="FFEB55"/>
                </a:solidFill>
              </a:rPr>
            </a:br>
            <a:r>
              <a:rPr lang="en-US" b="1">
                <a:solidFill>
                  <a:srgbClr val="FFEB55"/>
                </a:solidFill>
              </a:rPr>
              <a:t>containing the bases </a:t>
            </a:r>
            <a:br>
              <a:rPr lang="en-US" b="1">
                <a:solidFill>
                  <a:srgbClr val="FFEB55"/>
                </a:solidFill>
              </a:rPr>
            </a:br>
            <a:r>
              <a:rPr lang="en-US" b="1">
                <a:solidFill>
                  <a:srgbClr val="FFEB55"/>
                </a:solidFill>
              </a:rPr>
              <a:t>of the trapezoid. </a:t>
            </a:r>
          </a:p>
        </p:txBody>
      </p:sp>
      <p:pic>
        <p:nvPicPr>
          <p:cNvPr id="300069" name="Picture 37" descr="stop sign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invGray">
          <a:xfrm>
            <a:off x="7288213" y="5781675"/>
            <a:ext cx="1498600" cy="528638"/>
          </a:xfrm>
          <a:prstGeom prst="rect">
            <a:avLst/>
          </a:prstGeom>
          <a:noFill/>
        </p:spPr>
      </p:pic>
      <p:pic>
        <p:nvPicPr>
          <p:cNvPr id="300070" name="Picture 38" descr="example 5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0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0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5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5-5b</a:t>
            </a:r>
          </a:p>
        </p:txBody>
      </p:sp>
      <p:sp>
        <p:nvSpPr>
          <p:cNvPr id="4034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3460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403461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403462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403464" name="Picture 8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403465" name="Picture 9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403466" name="Picture 10" descr="5-min">
            <a:hlinkClick r:id="" action="ppaction://customshow?id=4&amp;return=true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403467" name="Picture 11" descr="5-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grpSp>
        <p:nvGrpSpPr>
          <p:cNvPr id="403496" name="Group 40"/>
          <p:cNvGrpSpPr>
            <a:grpSpLocks/>
          </p:cNvGrpSpPr>
          <p:nvPr/>
        </p:nvGrpSpPr>
        <p:grpSpPr bwMode="auto">
          <a:xfrm>
            <a:off x="625475" y="1277938"/>
            <a:ext cx="8062913" cy="500062"/>
            <a:chOff x="394" y="805"/>
            <a:chExt cx="5079" cy="315"/>
          </a:xfrm>
        </p:grpSpPr>
        <p:sp>
          <p:nvSpPr>
            <p:cNvPr id="403473" name="Text Box 17"/>
            <p:cNvSpPr txBox="1">
              <a:spLocks noChangeArrowheads="1"/>
            </p:cNvSpPr>
            <p:nvPr/>
          </p:nvSpPr>
          <p:spPr bwMode="invGray">
            <a:xfrm>
              <a:off x="394" y="806"/>
              <a:ext cx="5079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257300" indent="-1257300">
                <a:spcBef>
                  <a:spcPct val="20000"/>
                </a:spcBef>
                <a:tabLst>
                  <a:tab pos="4800600" algn="l"/>
                  <a:tab pos="5143500" algn="l"/>
                  <a:tab pos="5715000" algn="l"/>
                </a:tabLst>
              </a:pPr>
              <a:r>
                <a:rPr lang="en-US" b="1">
                  <a:solidFill>
                    <a:schemeClr val="folHlink"/>
                  </a:solidFill>
                  <a:cs typeface="Arial" charset="0"/>
                </a:rPr>
                <a:t>Step 1</a:t>
              </a:r>
              <a:r>
                <a:rPr lang="en-US" b="1">
                  <a:solidFill>
                    <a:srgbClr val="FFEB55"/>
                  </a:solidFill>
                  <a:cs typeface="Arial" charset="0"/>
                </a:rPr>
                <a:t>	</a:t>
              </a:r>
              <a:r>
                <a:rPr lang="en-US"/>
                <a:t>First find the slopes of  	and </a:t>
              </a:r>
            </a:p>
          </p:txBody>
        </p:sp>
        <p:pic>
          <p:nvPicPr>
            <p:cNvPr id="403474" name="Picture 18" descr="05-05-3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invGray">
            <a:xfrm>
              <a:off x="3154" y="806"/>
              <a:ext cx="270" cy="205"/>
            </a:xfrm>
            <a:prstGeom prst="rect">
              <a:avLst/>
            </a:prstGeom>
            <a:noFill/>
          </p:spPr>
        </p:pic>
        <p:pic>
          <p:nvPicPr>
            <p:cNvPr id="403475" name="Picture 19" descr="05-05-3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invGray">
            <a:xfrm>
              <a:off x="3830" y="805"/>
              <a:ext cx="316" cy="208"/>
            </a:xfrm>
            <a:prstGeom prst="rect">
              <a:avLst/>
            </a:prstGeom>
            <a:noFill/>
          </p:spPr>
        </p:pic>
      </p:grpSp>
      <p:grpSp>
        <p:nvGrpSpPr>
          <p:cNvPr id="403488" name="Group 32"/>
          <p:cNvGrpSpPr>
            <a:grpSpLocks/>
          </p:cNvGrpSpPr>
          <p:nvPr/>
        </p:nvGrpSpPr>
        <p:grpSpPr bwMode="auto">
          <a:xfrm>
            <a:off x="750888" y="1798638"/>
            <a:ext cx="7046912" cy="885825"/>
            <a:chOff x="473" y="1133"/>
            <a:chExt cx="4439" cy="558"/>
          </a:xfrm>
        </p:grpSpPr>
        <p:pic>
          <p:nvPicPr>
            <p:cNvPr id="403476" name="Picture 20" descr="05-05-3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invGray">
            <a:xfrm>
              <a:off x="473" y="1231"/>
              <a:ext cx="336" cy="228"/>
            </a:xfrm>
            <a:prstGeom prst="rect">
              <a:avLst/>
            </a:prstGeom>
            <a:noFill/>
          </p:spPr>
        </p:pic>
        <p:pic>
          <p:nvPicPr>
            <p:cNvPr id="403477" name="Picture 21" descr="05-05-3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invGray">
            <a:xfrm>
              <a:off x="919" y="1133"/>
              <a:ext cx="1023" cy="558"/>
            </a:xfrm>
            <a:prstGeom prst="rect">
              <a:avLst/>
            </a:prstGeom>
            <a:noFill/>
          </p:spPr>
        </p:pic>
        <p:sp>
          <p:nvSpPr>
            <p:cNvPr id="403478" name="Text Box 22"/>
            <p:cNvSpPr txBox="1">
              <a:spLocks noChangeArrowheads="1"/>
            </p:cNvSpPr>
            <p:nvPr/>
          </p:nvSpPr>
          <p:spPr bwMode="invGray">
            <a:xfrm>
              <a:off x="2783" y="1254"/>
              <a:ext cx="2129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Slope formula</a:t>
              </a:r>
            </a:p>
          </p:txBody>
        </p:sp>
      </p:grpSp>
      <p:grpSp>
        <p:nvGrpSpPr>
          <p:cNvPr id="403489" name="Group 33"/>
          <p:cNvGrpSpPr>
            <a:grpSpLocks/>
          </p:cNvGrpSpPr>
          <p:nvPr/>
        </p:nvGrpSpPr>
        <p:grpSpPr bwMode="auto">
          <a:xfrm>
            <a:off x="1462088" y="2928938"/>
            <a:ext cx="5395912" cy="917575"/>
            <a:chOff x="921" y="1845"/>
            <a:chExt cx="3399" cy="578"/>
          </a:xfrm>
        </p:grpSpPr>
        <p:pic>
          <p:nvPicPr>
            <p:cNvPr id="403479" name="Picture 23" descr="05-05-3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invGray">
            <a:xfrm>
              <a:off x="921" y="1845"/>
              <a:ext cx="1554" cy="552"/>
            </a:xfrm>
            <a:prstGeom prst="rect">
              <a:avLst/>
            </a:prstGeom>
            <a:noFill/>
          </p:spPr>
        </p:pic>
        <p:pic>
          <p:nvPicPr>
            <p:cNvPr id="403480" name="Picture 24" descr="05-05-38"/>
            <p:cNvPicPr>
              <a:picLocks noChangeAspect="1" noChangeArrowheads="1"/>
            </p:cNvPicPr>
            <p:nvPr/>
          </p:nvPicPr>
          <p:blipFill>
            <a:blip r:embed="rId17" cstate="print"/>
            <a:srcRect r="48041" b="-20326"/>
            <a:stretch>
              <a:fillRect/>
            </a:stretch>
          </p:blipFill>
          <p:spPr bwMode="invGray">
            <a:xfrm>
              <a:off x="2835" y="1871"/>
              <a:ext cx="1485" cy="296"/>
            </a:xfrm>
            <a:prstGeom prst="rect">
              <a:avLst/>
            </a:prstGeom>
            <a:noFill/>
          </p:spPr>
        </p:pic>
        <p:pic>
          <p:nvPicPr>
            <p:cNvPr id="403485" name="Picture 29" descr="05-05-38"/>
            <p:cNvPicPr>
              <a:picLocks noChangeAspect="1" noChangeArrowheads="1"/>
            </p:cNvPicPr>
            <p:nvPr/>
          </p:nvPicPr>
          <p:blipFill>
            <a:blip r:embed="rId17" cstate="print"/>
            <a:srcRect l="51399" b="-21545"/>
            <a:stretch>
              <a:fillRect/>
            </a:stretch>
          </p:blipFill>
          <p:spPr bwMode="invGray">
            <a:xfrm>
              <a:off x="2783" y="2124"/>
              <a:ext cx="1389" cy="299"/>
            </a:xfrm>
            <a:prstGeom prst="rect">
              <a:avLst/>
            </a:prstGeom>
            <a:noFill/>
          </p:spPr>
        </p:pic>
      </p:grpSp>
      <p:grpSp>
        <p:nvGrpSpPr>
          <p:cNvPr id="403491" name="Group 35"/>
          <p:cNvGrpSpPr>
            <a:grpSpLocks/>
          </p:cNvGrpSpPr>
          <p:nvPr/>
        </p:nvGrpSpPr>
        <p:grpSpPr bwMode="auto">
          <a:xfrm>
            <a:off x="1446213" y="5233988"/>
            <a:ext cx="5516562" cy="901700"/>
            <a:chOff x="911" y="3297"/>
            <a:chExt cx="3475" cy="568"/>
          </a:xfrm>
        </p:grpSpPr>
        <p:pic>
          <p:nvPicPr>
            <p:cNvPr id="403483" name="Picture 27" descr="05-05-41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invGray">
            <a:xfrm>
              <a:off x="911" y="3297"/>
              <a:ext cx="1679" cy="507"/>
            </a:xfrm>
            <a:prstGeom prst="rect">
              <a:avLst/>
            </a:prstGeom>
            <a:noFill/>
          </p:spPr>
        </p:pic>
        <p:pic>
          <p:nvPicPr>
            <p:cNvPr id="403484" name="Picture 28" descr="05-05-42"/>
            <p:cNvPicPr>
              <a:picLocks noChangeAspect="1" noChangeArrowheads="1"/>
            </p:cNvPicPr>
            <p:nvPr/>
          </p:nvPicPr>
          <p:blipFill>
            <a:blip r:embed="rId19" cstate="print"/>
            <a:srcRect r="50763" b="-7317"/>
            <a:stretch>
              <a:fillRect/>
            </a:stretch>
          </p:blipFill>
          <p:spPr bwMode="invGray">
            <a:xfrm>
              <a:off x="2836" y="3311"/>
              <a:ext cx="1549" cy="264"/>
            </a:xfrm>
            <a:prstGeom prst="rect">
              <a:avLst/>
            </a:prstGeom>
            <a:noFill/>
          </p:spPr>
        </p:pic>
        <p:pic>
          <p:nvPicPr>
            <p:cNvPr id="403486" name="Picture 30" descr="05-05-42"/>
            <p:cNvPicPr>
              <a:picLocks noChangeAspect="1" noChangeArrowheads="1"/>
            </p:cNvPicPr>
            <p:nvPr/>
          </p:nvPicPr>
          <p:blipFill>
            <a:blip r:embed="rId19" cstate="print"/>
            <a:srcRect l="48442" r="954" b="-17886"/>
            <a:stretch>
              <a:fillRect/>
            </a:stretch>
          </p:blipFill>
          <p:spPr bwMode="invGray">
            <a:xfrm>
              <a:off x="2794" y="3575"/>
              <a:ext cx="1592" cy="290"/>
            </a:xfrm>
            <a:prstGeom prst="rect">
              <a:avLst/>
            </a:prstGeom>
            <a:noFill/>
          </p:spPr>
        </p:pic>
      </p:grpSp>
      <p:grpSp>
        <p:nvGrpSpPr>
          <p:cNvPr id="403490" name="Group 34"/>
          <p:cNvGrpSpPr>
            <a:grpSpLocks/>
          </p:cNvGrpSpPr>
          <p:nvPr/>
        </p:nvGrpSpPr>
        <p:grpSpPr bwMode="auto">
          <a:xfrm>
            <a:off x="750888" y="4060825"/>
            <a:ext cx="7046912" cy="885825"/>
            <a:chOff x="473" y="2558"/>
            <a:chExt cx="4439" cy="558"/>
          </a:xfrm>
        </p:grpSpPr>
        <p:pic>
          <p:nvPicPr>
            <p:cNvPr id="403481" name="Picture 25" descr="05-05-39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invGray">
            <a:xfrm>
              <a:off x="473" y="2655"/>
              <a:ext cx="351" cy="231"/>
            </a:xfrm>
            <a:prstGeom prst="rect">
              <a:avLst/>
            </a:prstGeom>
            <a:noFill/>
          </p:spPr>
        </p:pic>
        <p:pic>
          <p:nvPicPr>
            <p:cNvPr id="403482" name="Picture 26" descr="05-05-4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invGray">
            <a:xfrm>
              <a:off x="914" y="2558"/>
              <a:ext cx="1023" cy="558"/>
            </a:xfrm>
            <a:prstGeom prst="rect">
              <a:avLst/>
            </a:prstGeom>
            <a:noFill/>
          </p:spPr>
        </p:pic>
        <p:sp>
          <p:nvSpPr>
            <p:cNvPr id="403487" name="Text Box 31"/>
            <p:cNvSpPr txBox="1">
              <a:spLocks noChangeArrowheads="1"/>
            </p:cNvSpPr>
            <p:nvPr/>
          </p:nvSpPr>
          <p:spPr bwMode="invGray">
            <a:xfrm>
              <a:off x="2783" y="2681"/>
              <a:ext cx="2129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Slope formula</a:t>
              </a:r>
            </a:p>
          </p:txBody>
        </p:sp>
      </p:grpSp>
      <p:pic>
        <p:nvPicPr>
          <p:cNvPr id="403493" name="Picture 37" descr="stop sign 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invGray">
          <a:xfrm>
            <a:off x="7288213" y="5781675"/>
            <a:ext cx="1498600" cy="528638"/>
          </a:xfrm>
          <a:prstGeom prst="rect">
            <a:avLst/>
          </a:prstGeom>
          <a:noFill/>
        </p:spPr>
      </p:pic>
      <p:pic>
        <p:nvPicPr>
          <p:cNvPr id="403495" name="Picture 39" descr="example 5a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0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521" name="Picture 41" descr="05-05-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invGray">
          <a:xfrm>
            <a:off x="5130800" y="3590925"/>
            <a:ext cx="2166938" cy="366713"/>
          </a:xfrm>
          <a:prstGeom prst="rect">
            <a:avLst/>
          </a:prstGeom>
          <a:noFill/>
        </p:spPr>
      </p:pic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5-5c</a:t>
            </a:r>
          </a:p>
        </p:txBody>
      </p:sp>
      <p:sp>
        <p:nvSpPr>
          <p:cNvPr id="4044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4484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404485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404486" name="Picture 6" descr="home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404488" name="Picture 8" descr="help">
            <a:hlinkClick r:id="rId8" action="ppaction://program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404489" name="Picture 9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404490" name="Picture 10" descr="5-min">
            <a:hlinkClick r:id="" action="ppaction://customshow?id=4&amp;return=true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404491" name="Picture 11" descr="5-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sp>
        <p:nvSpPr>
          <p:cNvPr id="404493" name="Text Box 13"/>
          <p:cNvSpPr txBox="1">
            <a:spLocks noChangeArrowheads="1"/>
          </p:cNvSpPr>
          <p:nvPr/>
        </p:nvSpPr>
        <p:spPr bwMode="auto">
          <a:xfrm>
            <a:off x="625475" y="1241425"/>
            <a:ext cx="80629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57300" indent="-1257300">
              <a:spcBef>
                <a:spcPct val="20000"/>
              </a:spcBef>
              <a:tabLst>
                <a:tab pos="4743450" algn="l"/>
              </a:tabLst>
            </a:pPr>
            <a:r>
              <a:rPr lang="en-US" b="1">
                <a:solidFill>
                  <a:schemeClr val="folHlink"/>
                </a:solidFill>
                <a:cs typeface="Arial" charset="0"/>
              </a:rPr>
              <a:t>Step 2</a:t>
            </a:r>
            <a:r>
              <a:rPr lang="en-US" b="1">
                <a:solidFill>
                  <a:srgbClr val="FFEB55"/>
                </a:solidFill>
                <a:cs typeface="Arial" charset="0"/>
              </a:rPr>
              <a:t>	</a:t>
            </a:r>
            <a:r>
              <a:rPr lang="en-US"/>
              <a:t>You can use either point for (</a:t>
            </a:r>
            <a:r>
              <a:rPr lang="en-US" sz="2800" i="1">
                <a:latin typeface="Times New Roman" pitchFamily="18" charset="0"/>
              </a:rPr>
              <a:t>x</a:t>
            </a:r>
            <a:r>
              <a:rPr lang="en-US" sz="2800" baseline="-25000">
                <a:latin typeface="Times New Roman" pitchFamily="18" charset="0"/>
              </a:rPr>
              <a:t>1</a:t>
            </a:r>
            <a:r>
              <a:rPr lang="en-US" i="1"/>
              <a:t>, </a:t>
            </a:r>
            <a:r>
              <a:rPr lang="en-US" sz="2800" i="1">
                <a:latin typeface="Times New Roman" pitchFamily="18" charset="0"/>
              </a:rPr>
              <a:t>y</a:t>
            </a:r>
            <a:r>
              <a:rPr lang="en-US" sz="2800" baseline="-25000">
                <a:latin typeface="Times New Roman" pitchFamily="18" charset="0"/>
              </a:rPr>
              <a:t>1</a:t>
            </a:r>
            <a:r>
              <a:rPr lang="en-US"/>
              <a:t>) in the </a:t>
            </a:r>
            <a:br>
              <a:rPr lang="en-US"/>
            </a:br>
            <a:r>
              <a:rPr lang="en-US"/>
              <a:t>point-slope form. </a:t>
            </a:r>
          </a:p>
        </p:txBody>
      </p:sp>
      <p:grpSp>
        <p:nvGrpSpPr>
          <p:cNvPr id="404522" name="Group 42"/>
          <p:cNvGrpSpPr>
            <a:grpSpLocks/>
          </p:cNvGrpSpPr>
          <p:nvPr/>
        </p:nvGrpSpPr>
        <p:grpSpPr bwMode="auto">
          <a:xfrm>
            <a:off x="779463" y="2357438"/>
            <a:ext cx="3937000" cy="476250"/>
            <a:chOff x="491" y="1485"/>
            <a:chExt cx="2480" cy="300"/>
          </a:xfrm>
        </p:grpSpPr>
        <p:sp>
          <p:nvSpPr>
            <p:cNvPr id="404499" name="Text Box 19"/>
            <p:cNvSpPr txBox="1">
              <a:spLocks noChangeArrowheads="1"/>
            </p:cNvSpPr>
            <p:nvPr/>
          </p:nvSpPr>
          <p:spPr bwMode="invGray">
            <a:xfrm>
              <a:off x="842" y="1485"/>
              <a:ext cx="2129" cy="3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EB55"/>
                  </a:solidFill>
                </a:rPr>
                <a:t>Method 1</a:t>
              </a:r>
              <a:r>
                <a:rPr lang="en-US"/>
                <a:t>  Use </a:t>
              </a:r>
              <a:r>
                <a:rPr lang="en-US" sz="2800">
                  <a:latin typeface="Times New Roman" pitchFamily="18" charset="0"/>
                </a:rPr>
                <a:t>(–2</a:t>
              </a:r>
              <a:r>
                <a:rPr lang="en-US"/>
                <a:t>, </a:t>
              </a:r>
              <a:r>
                <a:rPr lang="en-US" sz="2800">
                  <a:latin typeface="Times New Roman" pitchFamily="18" charset="0"/>
                </a:rPr>
                <a:t>3).</a:t>
              </a:r>
            </a:p>
          </p:txBody>
        </p:sp>
        <p:pic>
          <p:nvPicPr>
            <p:cNvPr id="404512" name="Picture 32" descr="05-05-4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invGray">
            <a:xfrm>
              <a:off x="491" y="1503"/>
              <a:ext cx="322" cy="218"/>
            </a:xfrm>
            <a:prstGeom prst="rect">
              <a:avLst/>
            </a:prstGeom>
            <a:noFill/>
          </p:spPr>
        </p:pic>
      </p:grpSp>
      <p:pic>
        <p:nvPicPr>
          <p:cNvPr id="404513" name="Picture 33" descr="05-05-4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invGray">
          <a:xfrm>
            <a:off x="768350" y="2968625"/>
            <a:ext cx="2462213" cy="390525"/>
          </a:xfrm>
          <a:prstGeom prst="rect">
            <a:avLst/>
          </a:prstGeom>
          <a:noFill/>
        </p:spPr>
      </p:pic>
      <p:pic>
        <p:nvPicPr>
          <p:cNvPr id="404514" name="Picture 34" descr="05-05-4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invGray">
          <a:xfrm>
            <a:off x="901700" y="3582988"/>
            <a:ext cx="2143125" cy="361950"/>
          </a:xfrm>
          <a:prstGeom prst="rect">
            <a:avLst/>
          </a:prstGeom>
          <a:noFill/>
        </p:spPr>
      </p:pic>
      <p:pic>
        <p:nvPicPr>
          <p:cNvPr id="404515" name="Picture 35" descr="05-05-4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invGray">
          <a:xfrm>
            <a:off x="904875" y="4229100"/>
            <a:ext cx="1209675" cy="352425"/>
          </a:xfrm>
          <a:prstGeom prst="rect">
            <a:avLst/>
          </a:prstGeom>
          <a:noFill/>
        </p:spPr>
      </p:pic>
      <p:grpSp>
        <p:nvGrpSpPr>
          <p:cNvPr id="404523" name="Group 43"/>
          <p:cNvGrpSpPr>
            <a:grpSpLocks/>
          </p:cNvGrpSpPr>
          <p:nvPr/>
        </p:nvGrpSpPr>
        <p:grpSpPr bwMode="auto">
          <a:xfrm>
            <a:off x="5013325" y="2363788"/>
            <a:ext cx="3937000" cy="476250"/>
            <a:chOff x="3158" y="1489"/>
            <a:chExt cx="2480" cy="300"/>
          </a:xfrm>
        </p:grpSpPr>
        <p:sp>
          <p:nvSpPr>
            <p:cNvPr id="404516" name="Text Box 36"/>
            <p:cNvSpPr txBox="1">
              <a:spLocks noChangeArrowheads="1"/>
            </p:cNvSpPr>
            <p:nvPr/>
          </p:nvSpPr>
          <p:spPr bwMode="invGray">
            <a:xfrm>
              <a:off x="3509" y="1489"/>
              <a:ext cx="2129" cy="3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EB55"/>
                  </a:solidFill>
                </a:rPr>
                <a:t>Method 2</a:t>
              </a:r>
              <a:r>
                <a:rPr lang="en-US"/>
                <a:t>  Use </a:t>
              </a:r>
              <a:r>
                <a:rPr lang="en-US" sz="2800">
                  <a:latin typeface="Times New Roman" pitchFamily="18" charset="0"/>
                </a:rPr>
                <a:t>(4</a:t>
              </a:r>
              <a:r>
                <a:rPr lang="en-US"/>
                <a:t>, </a:t>
              </a:r>
              <a:r>
                <a:rPr lang="en-US" sz="2800">
                  <a:latin typeface="Times New Roman" pitchFamily="18" charset="0"/>
                </a:rPr>
                <a:t>3).</a:t>
              </a:r>
            </a:p>
          </p:txBody>
        </p:sp>
        <p:pic>
          <p:nvPicPr>
            <p:cNvPr id="404517" name="Picture 37" descr="05-05-4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invGray">
            <a:xfrm>
              <a:off x="3158" y="1507"/>
              <a:ext cx="322" cy="218"/>
            </a:xfrm>
            <a:prstGeom prst="rect">
              <a:avLst/>
            </a:prstGeom>
            <a:noFill/>
          </p:spPr>
        </p:pic>
      </p:grpSp>
      <p:pic>
        <p:nvPicPr>
          <p:cNvPr id="404518" name="Picture 38" descr="05-05-4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invGray">
          <a:xfrm>
            <a:off x="5002213" y="2974975"/>
            <a:ext cx="2462212" cy="390525"/>
          </a:xfrm>
          <a:prstGeom prst="rect">
            <a:avLst/>
          </a:prstGeom>
          <a:noFill/>
        </p:spPr>
      </p:pic>
      <p:pic>
        <p:nvPicPr>
          <p:cNvPr id="404520" name="Picture 40" descr="05-05-4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invGray">
          <a:xfrm>
            <a:off x="5138738" y="4235450"/>
            <a:ext cx="1209675" cy="352425"/>
          </a:xfrm>
          <a:prstGeom prst="rect">
            <a:avLst/>
          </a:prstGeom>
          <a:noFill/>
        </p:spPr>
      </p:pic>
      <p:pic>
        <p:nvPicPr>
          <p:cNvPr id="404524" name="Picture 44" descr="stop sign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invGray">
          <a:xfrm>
            <a:off x="7288213" y="5781675"/>
            <a:ext cx="1498600" cy="528638"/>
          </a:xfrm>
          <a:prstGeom prst="rect">
            <a:avLst/>
          </a:prstGeom>
          <a:noFill/>
        </p:spPr>
      </p:pic>
      <p:pic>
        <p:nvPicPr>
          <p:cNvPr id="404525" name="Picture 45" descr="example 5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40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9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34" name="Picture 30" descr="05-05-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invGray">
          <a:xfrm>
            <a:off x="5110163" y="3236913"/>
            <a:ext cx="1238250" cy="352425"/>
          </a:xfrm>
          <a:prstGeom prst="rect">
            <a:avLst/>
          </a:prstGeom>
          <a:noFill/>
        </p:spPr>
      </p:pic>
      <p:pic>
        <p:nvPicPr>
          <p:cNvPr id="405533" name="Picture 29" descr="05-05-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invGray">
          <a:xfrm>
            <a:off x="5110163" y="2601913"/>
            <a:ext cx="2162175" cy="361950"/>
          </a:xfrm>
          <a:prstGeom prst="rect">
            <a:avLst/>
          </a:prstGeom>
          <a:noFill/>
        </p:spPr>
      </p:pic>
      <p:pic>
        <p:nvPicPr>
          <p:cNvPr id="405532" name="Picture 28" descr="05-05-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invGray">
          <a:xfrm>
            <a:off x="885825" y="3236913"/>
            <a:ext cx="1238250" cy="352425"/>
          </a:xfrm>
          <a:prstGeom prst="rect">
            <a:avLst/>
          </a:prstGeom>
          <a:noFill/>
        </p:spPr>
      </p:pic>
      <p:pic>
        <p:nvPicPr>
          <p:cNvPr id="405531" name="Picture 27" descr="05-05-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invGray">
          <a:xfrm>
            <a:off x="876300" y="2593975"/>
            <a:ext cx="2100263" cy="361950"/>
          </a:xfrm>
          <a:prstGeom prst="rect">
            <a:avLst/>
          </a:prstGeom>
          <a:noFill/>
        </p:spPr>
      </p:pic>
      <p:sp>
        <p:nvSpPr>
          <p:cNvPr id="405507" name="Rectangle 3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5-5d</a:t>
            </a:r>
          </a:p>
        </p:txBody>
      </p:sp>
      <p:sp>
        <p:nvSpPr>
          <p:cNvPr id="405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5509" name="Picture 5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405510" name="Picture 6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405511" name="Picture 7" descr="home">
            <a:hlinkClick r:id="rId8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405513" name="Picture 9" descr="help">
            <a:hlinkClick r:id="rId10" action="ppaction://program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405514" name="Picture 10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405515" name="Picture 11" descr="5-min">
            <a:hlinkClick r:id="" action="ppaction://customshow?id=4&amp;return=true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405516" name="Picture 12" descr="5-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grpSp>
        <p:nvGrpSpPr>
          <p:cNvPr id="405535" name="Group 31"/>
          <p:cNvGrpSpPr>
            <a:grpSpLocks/>
          </p:cNvGrpSpPr>
          <p:nvPr/>
        </p:nvGrpSpPr>
        <p:grpSpPr bwMode="auto">
          <a:xfrm>
            <a:off x="750888" y="1365250"/>
            <a:ext cx="3965575" cy="476250"/>
            <a:chOff x="473" y="860"/>
            <a:chExt cx="2498" cy="300"/>
          </a:xfrm>
        </p:grpSpPr>
        <p:pic>
          <p:nvPicPr>
            <p:cNvPr id="405529" name="Picture 25" descr="05-05-4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invGray">
            <a:xfrm>
              <a:off x="473" y="883"/>
              <a:ext cx="340" cy="224"/>
            </a:xfrm>
            <a:prstGeom prst="rect">
              <a:avLst/>
            </a:prstGeom>
            <a:noFill/>
          </p:spPr>
        </p:pic>
        <p:sp>
          <p:nvSpPr>
            <p:cNvPr id="405519" name="Text Box 15"/>
            <p:cNvSpPr txBox="1">
              <a:spLocks noChangeArrowheads="1"/>
            </p:cNvSpPr>
            <p:nvPr/>
          </p:nvSpPr>
          <p:spPr bwMode="invGray">
            <a:xfrm>
              <a:off x="842" y="860"/>
              <a:ext cx="2129" cy="3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EB55"/>
                  </a:solidFill>
                </a:rPr>
                <a:t>Method 1</a:t>
              </a:r>
              <a:r>
                <a:rPr lang="en-US"/>
                <a:t>  Use </a:t>
              </a:r>
              <a:r>
                <a:rPr lang="en-US" sz="2800">
                  <a:latin typeface="Times New Roman" pitchFamily="18" charset="0"/>
                </a:rPr>
                <a:t>(1</a:t>
              </a:r>
              <a:r>
                <a:rPr lang="en-US"/>
                <a:t>, </a:t>
              </a:r>
              <a:r>
                <a:rPr lang="en-US" sz="2800">
                  <a:latin typeface="Times New Roman" pitchFamily="18" charset="0"/>
                </a:rPr>
                <a:t>–2).</a:t>
              </a:r>
            </a:p>
          </p:txBody>
        </p:sp>
      </p:grpSp>
      <p:pic>
        <p:nvPicPr>
          <p:cNvPr id="405521" name="Picture 17" descr="05-05-4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invGray">
          <a:xfrm>
            <a:off x="768350" y="1976438"/>
            <a:ext cx="2462213" cy="390525"/>
          </a:xfrm>
          <a:prstGeom prst="rect">
            <a:avLst/>
          </a:prstGeom>
          <a:noFill/>
        </p:spPr>
      </p:pic>
      <p:grpSp>
        <p:nvGrpSpPr>
          <p:cNvPr id="405536" name="Group 32"/>
          <p:cNvGrpSpPr>
            <a:grpSpLocks/>
          </p:cNvGrpSpPr>
          <p:nvPr/>
        </p:nvGrpSpPr>
        <p:grpSpPr bwMode="auto">
          <a:xfrm>
            <a:off x="4981575" y="1371600"/>
            <a:ext cx="3968750" cy="476250"/>
            <a:chOff x="3138" y="864"/>
            <a:chExt cx="2500" cy="300"/>
          </a:xfrm>
        </p:grpSpPr>
        <p:pic>
          <p:nvPicPr>
            <p:cNvPr id="405530" name="Picture 26" descr="05-05-4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invGray">
            <a:xfrm>
              <a:off x="3138" y="884"/>
              <a:ext cx="340" cy="224"/>
            </a:xfrm>
            <a:prstGeom prst="rect">
              <a:avLst/>
            </a:prstGeom>
            <a:noFill/>
          </p:spPr>
        </p:pic>
        <p:sp>
          <p:nvSpPr>
            <p:cNvPr id="405525" name="Text Box 21"/>
            <p:cNvSpPr txBox="1">
              <a:spLocks noChangeArrowheads="1"/>
            </p:cNvSpPr>
            <p:nvPr/>
          </p:nvSpPr>
          <p:spPr bwMode="invGray">
            <a:xfrm>
              <a:off x="3509" y="864"/>
              <a:ext cx="2129" cy="3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EB55"/>
                  </a:solidFill>
                </a:rPr>
                <a:t>Method 2</a:t>
              </a:r>
              <a:r>
                <a:rPr lang="en-US"/>
                <a:t>  Use </a:t>
              </a:r>
              <a:r>
                <a:rPr lang="en-US" sz="2800">
                  <a:latin typeface="Times New Roman" pitchFamily="18" charset="0"/>
                </a:rPr>
                <a:t>(6</a:t>
              </a:r>
              <a:r>
                <a:rPr lang="en-US"/>
                <a:t>, </a:t>
              </a:r>
              <a:r>
                <a:rPr lang="en-US" sz="2800">
                  <a:latin typeface="Times New Roman" pitchFamily="18" charset="0"/>
                </a:rPr>
                <a:t>–2).</a:t>
              </a:r>
            </a:p>
          </p:txBody>
        </p:sp>
      </p:grpSp>
      <p:pic>
        <p:nvPicPr>
          <p:cNvPr id="405527" name="Picture 23" descr="05-05-4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invGray">
          <a:xfrm>
            <a:off x="5002213" y="1982788"/>
            <a:ext cx="2462212" cy="390525"/>
          </a:xfrm>
          <a:prstGeom prst="rect">
            <a:avLst/>
          </a:prstGeom>
          <a:noFill/>
        </p:spPr>
      </p:pic>
      <p:grpSp>
        <p:nvGrpSpPr>
          <p:cNvPr id="405542" name="Group 38"/>
          <p:cNvGrpSpPr>
            <a:grpSpLocks/>
          </p:cNvGrpSpPr>
          <p:nvPr/>
        </p:nvGrpSpPr>
        <p:grpSpPr bwMode="auto">
          <a:xfrm>
            <a:off x="625475" y="4067175"/>
            <a:ext cx="7978775" cy="1296988"/>
            <a:chOff x="394" y="2562"/>
            <a:chExt cx="5026" cy="817"/>
          </a:xfrm>
        </p:grpSpPr>
        <p:sp>
          <p:nvSpPr>
            <p:cNvPr id="405539" name="Text Box 35"/>
            <p:cNvSpPr txBox="1">
              <a:spLocks noChangeArrowheads="1"/>
            </p:cNvSpPr>
            <p:nvPr/>
          </p:nvSpPr>
          <p:spPr bwMode="invGray">
            <a:xfrm>
              <a:off x="394" y="2562"/>
              <a:ext cx="5026" cy="8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tabLst>
                  <a:tab pos="1314450" algn="l"/>
                  <a:tab pos="2228850" algn="l"/>
                  <a:tab pos="542925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Answer:	</a:t>
              </a:r>
              <a:r>
                <a:rPr lang="en-US"/>
                <a:t>The point-slope form of the equation containing</a:t>
              </a:r>
              <a:br>
                <a:rPr lang="en-US"/>
              </a:br>
              <a:r>
                <a:rPr lang="en-US"/>
                <a:t>		The point-slope form of the equation containing</a:t>
              </a:r>
            </a:p>
          </p:txBody>
        </p:sp>
        <p:pic>
          <p:nvPicPr>
            <p:cNvPr id="405540" name="Picture 36" descr="05-05-5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invGray">
            <a:xfrm>
              <a:off x="455" y="2834"/>
              <a:ext cx="1353" cy="282"/>
            </a:xfrm>
            <a:prstGeom prst="rect">
              <a:avLst/>
            </a:prstGeom>
            <a:noFill/>
          </p:spPr>
        </p:pic>
        <p:pic>
          <p:nvPicPr>
            <p:cNvPr id="405541" name="Picture 37" descr="05-05-6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invGray">
            <a:xfrm>
              <a:off x="1389" y="3081"/>
              <a:ext cx="1388" cy="282"/>
            </a:xfrm>
            <a:prstGeom prst="rect">
              <a:avLst/>
            </a:prstGeom>
            <a:noFill/>
          </p:spPr>
        </p:pic>
      </p:grpSp>
      <p:pic>
        <p:nvPicPr>
          <p:cNvPr id="405543" name="Picture 39" descr="stop sign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</p:spPr>
      </p:pic>
      <p:pic>
        <p:nvPicPr>
          <p:cNvPr id="405544" name="Picture 40" descr="example 5a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5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40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4" name="Rectangle 6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5-5e</a:t>
            </a:r>
          </a:p>
        </p:txBody>
      </p:sp>
      <p:sp>
        <p:nvSpPr>
          <p:cNvPr id="4065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6536" name="Picture 8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406537" name="Picture 9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406538" name="Picture 10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406540" name="Picture 12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406541" name="Picture 13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406542" name="Picture 14" descr="5-min">
            <a:hlinkClick r:id="" action="ppaction://customshow?id=4&amp;return=true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406543" name="Picture 15" descr="5-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pic>
        <p:nvPicPr>
          <p:cNvPr id="406557" name="Picture 29" descr="example 5b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  <p:sp>
        <p:nvSpPr>
          <p:cNvPr id="406559" name="Text Box 31"/>
          <p:cNvSpPr txBox="1">
            <a:spLocks noChangeArrowheads="1"/>
          </p:cNvSpPr>
          <p:nvPr/>
        </p:nvSpPr>
        <p:spPr bwMode="auto">
          <a:xfrm>
            <a:off x="619125" y="1279525"/>
            <a:ext cx="78708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tabLst>
                <a:tab pos="457200" algn="l"/>
              </a:tabLst>
            </a:pPr>
            <a:r>
              <a:rPr lang="en-US" b="1">
                <a:solidFill>
                  <a:srgbClr val="FFEB55"/>
                </a:solidFill>
              </a:rPr>
              <a:t>Write each equation in standard form.</a:t>
            </a:r>
          </a:p>
        </p:txBody>
      </p:sp>
      <p:grpSp>
        <p:nvGrpSpPr>
          <p:cNvPr id="406568" name="Group 40"/>
          <p:cNvGrpSpPr>
            <a:grpSpLocks/>
          </p:cNvGrpSpPr>
          <p:nvPr/>
        </p:nvGrpSpPr>
        <p:grpSpPr bwMode="auto">
          <a:xfrm>
            <a:off x="731838" y="1885950"/>
            <a:ext cx="7019925" cy="465138"/>
            <a:chOff x="461" y="1188"/>
            <a:chExt cx="4422" cy="293"/>
          </a:xfrm>
        </p:grpSpPr>
        <p:pic>
          <p:nvPicPr>
            <p:cNvPr id="406560" name="Picture 32" descr="05-05-6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invGray">
            <a:xfrm>
              <a:off x="461" y="1188"/>
              <a:ext cx="336" cy="228"/>
            </a:xfrm>
            <a:prstGeom prst="rect">
              <a:avLst/>
            </a:prstGeom>
            <a:noFill/>
          </p:spPr>
        </p:pic>
        <p:pic>
          <p:nvPicPr>
            <p:cNvPr id="406561" name="Picture 33" descr="05-05-6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invGray">
            <a:xfrm>
              <a:off x="1302" y="1251"/>
              <a:ext cx="762" cy="222"/>
            </a:xfrm>
            <a:prstGeom prst="rect">
              <a:avLst/>
            </a:prstGeom>
            <a:noFill/>
          </p:spPr>
        </p:pic>
        <p:sp>
          <p:nvSpPr>
            <p:cNvPr id="406565" name="Text Box 37"/>
            <p:cNvSpPr txBox="1">
              <a:spLocks noChangeArrowheads="1"/>
            </p:cNvSpPr>
            <p:nvPr/>
          </p:nvSpPr>
          <p:spPr bwMode="invGray">
            <a:xfrm>
              <a:off x="2851" y="1216"/>
              <a:ext cx="2032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Original equation</a:t>
              </a:r>
            </a:p>
          </p:txBody>
        </p:sp>
      </p:grpSp>
      <p:grpSp>
        <p:nvGrpSpPr>
          <p:cNvPr id="406569" name="Group 41"/>
          <p:cNvGrpSpPr>
            <a:grpSpLocks/>
          </p:cNvGrpSpPr>
          <p:nvPr/>
        </p:nvGrpSpPr>
        <p:grpSpPr bwMode="auto">
          <a:xfrm>
            <a:off x="1593850" y="2624138"/>
            <a:ext cx="6156325" cy="476250"/>
            <a:chOff x="1004" y="1653"/>
            <a:chExt cx="3878" cy="300"/>
          </a:xfrm>
        </p:grpSpPr>
        <p:pic>
          <p:nvPicPr>
            <p:cNvPr id="406562" name="Picture 34" descr="05-05-6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invGray">
            <a:xfrm>
              <a:off x="1004" y="1717"/>
              <a:ext cx="1368" cy="222"/>
            </a:xfrm>
            <a:prstGeom prst="rect">
              <a:avLst/>
            </a:prstGeom>
            <a:noFill/>
          </p:spPr>
        </p:pic>
        <p:sp>
          <p:nvSpPr>
            <p:cNvPr id="406566" name="Text Box 38"/>
            <p:cNvSpPr txBox="1">
              <a:spLocks noChangeArrowheads="1"/>
            </p:cNvSpPr>
            <p:nvPr/>
          </p:nvSpPr>
          <p:spPr bwMode="invGray">
            <a:xfrm>
              <a:off x="2850" y="1653"/>
              <a:ext cx="2032" cy="3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Add </a:t>
              </a:r>
              <a:r>
                <a:rPr lang="en-US" sz="2800">
                  <a:latin typeface="Times New Roman" pitchFamily="18" charset="0"/>
                </a:rPr>
                <a:t>3</a:t>
              </a:r>
              <a:r>
                <a:rPr lang="en-US"/>
                <a:t> to each side.</a:t>
              </a:r>
            </a:p>
          </p:txBody>
        </p:sp>
      </p:grpSp>
      <p:grpSp>
        <p:nvGrpSpPr>
          <p:cNvPr id="406570" name="Group 42"/>
          <p:cNvGrpSpPr>
            <a:grpSpLocks/>
          </p:cNvGrpSpPr>
          <p:nvPr/>
        </p:nvGrpSpPr>
        <p:grpSpPr bwMode="auto">
          <a:xfrm>
            <a:off x="619125" y="3402013"/>
            <a:ext cx="7131050" cy="430212"/>
            <a:chOff x="390" y="2143"/>
            <a:chExt cx="4492" cy="271"/>
          </a:xfrm>
        </p:grpSpPr>
        <p:pic>
          <p:nvPicPr>
            <p:cNvPr id="406563" name="Picture 35" descr="05-05-6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invGray">
            <a:xfrm>
              <a:off x="1602" y="2184"/>
              <a:ext cx="456" cy="222"/>
            </a:xfrm>
            <a:prstGeom prst="rect">
              <a:avLst/>
            </a:prstGeom>
            <a:noFill/>
          </p:spPr>
        </p:pic>
        <p:sp>
          <p:nvSpPr>
            <p:cNvPr id="406564" name="Rectangle 36"/>
            <p:cNvSpPr>
              <a:spLocks noChangeArrowheads="1"/>
            </p:cNvSpPr>
            <p:nvPr/>
          </p:nvSpPr>
          <p:spPr bwMode="invGray">
            <a:xfrm>
              <a:off x="390" y="2149"/>
              <a:ext cx="1268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EB55"/>
                  </a:solidFill>
                </a:rPr>
                <a:t>Answer:	</a:t>
              </a:r>
            </a:p>
          </p:txBody>
        </p:sp>
        <p:sp>
          <p:nvSpPr>
            <p:cNvPr id="406567" name="Text Box 39"/>
            <p:cNvSpPr txBox="1">
              <a:spLocks noChangeArrowheads="1"/>
            </p:cNvSpPr>
            <p:nvPr/>
          </p:nvSpPr>
          <p:spPr bwMode="invGray">
            <a:xfrm>
              <a:off x="2850" y="2143"/>
              <a:ext cx="2032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Simplify.</a:t>
              </a:r>
            </a:p>
          </p:txBody>
        </p:sp>
      </p:grpSp>
      <p:grpSp>
        <p:nvGrpSpPr>
          <p:cNvPr id="406586" name="Group 58"/>
          <p:cNvGrpSpPr>
            <a:grpSpLocks/>
          </p:cNvGrpSpPr>
          <p:nvPr/>
        </p:nvGrpSpPr>
        <p:grpSpPr bwMode="auto">
          <a:xfrm>
            <a:off x="703263" y="4130675"/>
            <a:ext cx="7045325" cy="466725"/>
            <a:chOff x="443" y="2602"/>
            <a:chExt cx="4438" cy="294"/>
          </a:xfrm>
        </p:grpSpPr>
        <p:pic>
          <p:nvPicPr>
            <p:cNvPr id="406583" name="Picture 55" descr="05-05-66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invGray">
            <a:xfrm>
              <a:off x="1284" y="2662"/>
              <a:ext cx="780" cy="222"/>
            </a:xfrm>
            <a:prstGeom prst="rect">
              <a:avLst/>
            </a:prstGeom>
            <a:noFill/>
          </p:spPr>
        </p:pic>
        <p:pic>
          <p:nvPicPr>
            <p:cNvPr id="406582" name="Picture 54" descr="05-05-65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invGray">
            <a:xfrm>
              <a:off x="443" y="2602"/>
              <a:ext cx="351" cy="231"/>
            </a:xfrm>
            <a:prstGeom prst="rect">
              <a:avLst/>
            </a:prstGeom>
            <a:noFill/>
          </p:spPr>
        </p:pic>
        <p:sp>
          <p:nvSpPr>
            <p:cNvPr id="406574" name="Text Box 46"/>
            <p:cNvSpPr txBox="1">
              <a:spLocks noChangeArrowheads="1"/>
            </p:cNvSpPr>
            <p:nvPr/>
          </p:nvSpPr>
          <p:spPr bwMode="invGray">
            <a:xfrm>
              <a:off x="2849" y="2631"/>
              <a:ext cx="2032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Original equation</a:t>
              </a:r>
            </a:p>
          </p:txBody>
        </p:sp>
      </p:grpSp>
      <p:grpSp>
        <p:nvGrpSpPr>
          <p:cNvPr id="406587" name="Group 59"/>
          <p:cNvGrpSpPr>
            <a:grpSpLocks/>
          </p:cNvGrpSpPr>
          <p:nvPr/>
        </p:nvGrpSpPr>
        <p:grpSpPr bwMode="auto">
          <a:xfrm>
            <a:off x="1543050" y="4870450"/>
            <a:ext cx="7099300" cy="476250"/>
            <a:chOff x="972" y="3068"/>
            <a:chExt cx="4472" cy="300"/>
          </a:xfrm>
        </p:grpSpPr>
        <p:pic>
          <p:nvPicPr>
            <p:cNvPr id="406584" name="Picture 56" descr="05-05-67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invGray">
            <a:xfrm>
              <a:off x="972" y="3134"/>
              <a:ext cx="1404" cy="222"/>
            </a:xfrm>
            <a:prstGeom prst="rect">
              <a:avLst/>
            </a:prstGeom>
            <a:noFill/>
          </p:spPr>
        </p:pic>
        <p:sp>
          <p:nvSpPr>
            <p:cNvPr id="406577" name="Text Box 49"/>
            <p:cNvSpPr txBox="1">
              <a:spLocks noChangeArrowheads="1"/>
            </p:cNvSpPr>
            <p:nvPr/>
          </p:nvSpPr>
          <p:spPr bwMode="invGray">
            <a:xfrm>
              <a:off x="2848" y="3068"/>
              <a:ext cx="2596" cy="3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Subtract </a:t>
              </a:r>
              <a:r>
                <a:rPr lang="en-US" sz="2800">
                  <a:latin typeface="Times New Roman" pitchFamily="18" charset="0"/>
                </a:rPr>
                <a:t>2</a:t>
              </a:r>
              <a:r>
                <a:rPr lang="en-US"/>
                <a:t> from each side.</a:t>
              </a:r>
            </a:p>
          </p:txBody>
        </p:sp>
      </p:grpSp>
      <p:grpSp>
        <p:nvGrpSpPr>
          <p:cNvPr id="406588" name="Group 60"/>
          <p:cNvGrpSpPr>
            <a:grpSpLocks/>
          </p:cNvGrpSpPr>
          <p:nvPr/>
        </p:nvGrpSpPr>
        <p:grpSpPr bwMode="auto">
          <a:xfrm>
            <a:off x="615950" y="5648325"/>
            <a:ext cx="7131050" cy="430213"/>
            <a:chOff x="388" y="3558"/>
            <a:chExt cx="4492" cy="271"/>
          </a:xfrm>
        </p:grpSpPr>
        <p:pic>
          <p:nvPicPr>
            <p:cNvPr id="406585" name="Picture 57" descr="05-05-68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invGray">
            <a:xfrm>
              <a:off x="1594" y="3599"/>
              <a:ext cx="591" cy="222"/>
            </a:xfrm>
            <a:prstGeom prst="rect">
              <a:avLst/>
            </a:prstGeom>
            <a:noFill/>
          </p:spPr>
        </p:pic>
        <p:sp>
          <p:nvSpPr>
            <p:cNvPr id="406580" name="Rectangle 52"/>
            <p:cNvSpPr>
              <a:spLocks noChangeArrowheads="1"/>
            </p:cNvSpPr>
            <p:nvPr/>
          </p:nvSpPr>
          <p:spPr bwMode="invGray">
            <a:xfrm>
              <a:off x="388" y="3564"/>
              <a:ext cx="1268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EB55"/>
                  </a:solidFill>
                </a:rPr>
                <a:t>Answer:	</a:t>
              </a:r>
            </a:p>
          </p:txBody>
        </p:sp>
        <p:sp>
          <p:nvSpPr>
            <p:cNvPr id="406581" name="Text Box 53"/>
            <p:cNvSpPr txBox="1">
              <a:spLocks noChangeArrowheads="1"/>
            </p:cNvSpPr>
            <p:nvPr/>
          </p:nvSpPr>
          <p:spPr bwMode="invGray">
            <a:xfrm>
              <a:off x="2848" y="3558"/>
              <a:ext cx="2032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Simplify.</a:t>
              </a:r>
            </a:p>
          </p:txBody>
        </p:sp>
      </p:grpSp>
      <p:pic>
        <p:nvPicPr>
          <p:cNvPr id="406589" name="Picture 61" descr="stop sign 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6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6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40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5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5-5f</a:t>
            </a:r>
          </a:p>
        </p:txBody>
      </p:sp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01060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301061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301062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301063" name="Picture 7" descr="your tur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  <p:pic>
        <p:nvPicPr>
          <p:cNvPr id="301064" name="Picture 8" descr="help">
            <a:hlinkClick r:id="rId8" action="ppaction://program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301068" name="Picture 12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301070" name="Picture 14" descr="5-min">
            <a:hlinkClick r:id="" action="ppaction://customshow?id=4&amp;return=true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301073" name="Picture 17" descr="stop sign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</p:spPr>
      </p:pic>
      <p:pic>
        <p:nvPicPr>
          <p:cNvPr id="301074" name="Picture 18" descr="5-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pic>
        <p:nvPicPr>
          <p:cNvPr id="301076" name="Picture 20" descr="yt0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invGray">
          <a:xfrm>
            <a:off x="5032375" y="587375"/>
            <a:ext cx="3725863" cy="3725863"/>
          </a:xfrm>
          <a:prstGeom prst="rect">
            <a:avLst/>
          </a:prstGeom>
          <a:noFill/>
        </p:spPr>
      </p:pic>
      <p:grpSp>
        <p:nvGrpSpPr>
          <p:cNvPr id="301090" name="Group 34"/>
          <p:cNvGrpSpPr>
            <a:grpSpLocks/>
          </p:cNvGrpSpPr>
          <p:nvPr/>
        </p:nvGrpSpPr>
        <p:grpSpPr bwMode="auto">
          <a:xfrm>
            <a:off x="619125" y="1279525"/>
            <a:ext cx="7870825" cy="2149475"/>
            <a:chOff x="390" y="806"/>
            <a:chExt cx="4958" cy="1354"/>
          </a:xfrm>
        </p:grpSpPr>
        <p:sp>
          <p:nvSpPr>
            <p:cNvPr id="301075" name="Text Box 19"/>
            <p:cNvSpPr txBox="1">
              <a:spLocks noChangeArrowheads="1"/>
            </p:cNvSpPr>
            <p:nvPr/>
          </p:nvSpPr>
          <p:spPr bwMode="invGray">
            <a:xfrm>
              <a:off x="390" y="806"/>
              <a:ext cx="4958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tabLst>
                  <a:tab pos="45720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The figure shows right </a:t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>triangle </a:t>
              </a:r>
              <a:r>
                <a:rPr lang="en-US" sz="2800" i="1">
                  <a:solidFill>
                    <a:srgbClr val="FFEB55"/>
                  </a:solidFill>
                  <a:latin typeface="Times New Roman" pitchFamily="18" charset="0"/>
                </a:rPr>
                <a:t>ABC</a:t>
              </a:r>
              <a:r>
                <a:rPr lang="en-US" b="1">
                  <a:solidFill>
                    <a:srgbClr val="FFEB55"/>
                  </a:solidFill>
                </a:rPr>
                <a:t>. </a:t>
              </a:r>
            </a:p>
            <a:p>
              <a:pPr>
                <a:tabLst>
                  <a:tab pos="45720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a.	</a:t>
              </a:r>
              <a:r>
                <a:rPr lang="en-US"/>
                <a:t>Write</a:t>
              </a:r>
              <a:r>
                <a:rPr lang="en-US" sz="2800"/>
                <a:t> </a:t>
              </a:r>
              <a:r>
                <a:rPr lang="en-US"/>
                <a:t>the point-slope form</a:t>
              </a:r>
              <a:br>
                <a:rPr lang="en-US"/>
              </a:br>
              <a:r>
                <a:rPr lang="en-US"/>
                <a:t>	of the</a:t>
              </a:r>
              <a:r>
                <a:rPr lang="en-US" sz="2800"/>
                <a:t> </a:t>
              </a:r>
              <a:r>
                <a:rPr lang="en-US"/>
                <a:t>line containing the</a:t>
              </a:r>
              <a:br>
                <a:rPr lang="en-US"/>
              </a:br>
              <a:r>
                <a:rPr lang="en-US"/>
                <a:t>	hypotenuse</a:t>
              </a:r>
              <a:r>
                <a:rPr lang="en-US" sz="2800"/>
                <a:t> </a:t>
              </a:r>
              <a:r>
                <a:rPr lang="en-US"/>
                <a:t/>
              </a:r>
              <a:br>
                <a:rPr lang="en-US"/>
              </a:br>
              <a:r>
                <a:rPr lang="en-US"/>
                <a:t/>
              </a:r>
              <a:br>
                <a:rPr lang="en-US"/>
              </a:br>
              <a:r>
                <a:rPr lang="en-US"/>
                <a:t/>
              </a:r>
              <a:br>
                <a:rPr lang="en-US"/>
              </a:br>
              <a:endParaRPr lang="en-US"/>
            </a:p>
            <a:p>
              <a:pPr>
                <a:tabLst>
                  <a:tab pos="45720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b.</a:t>
              </a:r>
              <a:r>
                <a:rPr lang="en-US"/>
                <a:t>	Write the equation in </a:t>
              </a:r>
              <a:br>
                <a:rPr lang="en-US"/>
              </a:br>
              <a:r>
                <a:rPr lang="en-US"/>
                <a:t>	standard form.</a:t>
              </a:r>
              <a:endParaRPr lang="en-US" b="1">
                <a:solidFill>
                  <a:srgbClr val="FFEB55"/>
                </a:solidFill>
              </a:endParaRPr>
            </a:p>
          </p:txBody>
        </p:sp>
        <p:pic>
          <p:nvPicPr>
            <p:cNvPr id="301077" name="Picture 21" descr="05-05-6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invGray">
            <a:xfrm>
              <a:off x="1789" y="1954"/>
              <a:ext cx="305" cy="206"/>
            </a:xfrm>
            <a:prstGeom prst="rect">
              <a:avLst/>
            </a:prstGeom>
            <a:noFill/>
          </p:spPr>
        </p:pic>
      </p:grpSp>
      <p:grpSp>
        <p:nvGrpSpPr>
          <p:cNvPr id="301089" name="Group 33"/>
          <p:cNvGrpSpPr>
            <a:grpSpLocks/>
          </p:cNvGrpSpPr>
          <p:nvPr/>
        </p:nvGrpSpPr>
        <p:grpSpPr bwMode="auto">
          <a:xfrm>
            <a:off x="619125" y="3698875"/>
            <a:ext cx="3789363" cy="801688"/>
            <a:chOff x="390" y="2330"/>
            <a:chExt cx="2387" cy="505"/>
          </a:xfrm>
        </p:grpSpPr>
        <p:sp>
          <p:nvSpPr>
            <p:cNvPr id="301080" name="Rectangle 24"/>
            <p:cNvSpPr>
              <a:spLocks noChangeArrowheads="1"/>
            </p:cNvSpPr>
            <p:nvPr/>
          </p:nvSpPr>
          <p:spPr bwMode="invGray">
            <a:xfrm>
              <a:off x="390" y="2330"/>
              <a:ext cx="1268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EB55"/>
                  </a:solidFill>
                </a:rPr>
                <a:t>Answer:	</a:t>
              </a:r>
            </a:p>
          </p:txBody>
        </p:sp>
        <p:pic>
          <p:nvPicPr>
            <p:cNvPr id="301084" name="Picture 28" descr="05-05-7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invGray">
            <a:xfrm>
              <a:off x="1318" y="2354"/>
              <a:ext cx="1326" cy="228"/>
            </a:xfrm>
            <a:prstGeom prst="rect">
              <a:avLst/>
            </a:prstGeom>
            <a:noFill/>
          </p:spPr>
        </p:pic>
        <p:pic>
          <p:nvPicPr>
            <p:cNvPr id="301085" name="Picture 29" descr="05-05-7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invGray">
            <a:xfrm>
              <a:off x="1307" y="2607"/>
              <a:ext cx="1470" cy="228"/>
            </a:xfrm>
            <a:prstGeom prst="rect">
              <a:avLst/>
            </a:prstGeom>
            <a:noFill/>
          </p:spPr>
        </p:pic>
      </p:grpSp>
      <p:grpSp>
        <p:nvGrpSpPr>
          <p:cNvPr id="301088" name="Group 32"/>
          <p:cNvGrpSpPr>
            <a:grpSpLocks/>
          </p:cNvGrpSpPr>
          <p:nvPr/>
        </p:nvGrpSpPr>
        <p:grpSpPr bwMode="auto">
          <a:xfrm>
            <a:off x="615950" y="5475288"/>
            <a:ext cx="3092450" cy="420687"/>
            <a:chOff x="388" y="3449"/>
            <a:chExt cx="1948" cy="265"/>
          </a:xfrm>
        </p:grpSpPr>
        <p:pic>
          <p:nvPicPr>
            <p:cNvPr id="301086" name="Picture 30" descr="05-05-7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invGray">
            <a:xfrm>
              <a:off x="1292" y="3479"/>
              <a:ext cx="1044" cy="222"/>
            </a:xfrm>
            <a:prstGeom prst="rect">
              <a:avLst/>
            </a:prstGeom>
            <a:noFill/>
          </p:spPr>
        </p:pic>
        <p:sp>
          <p:nvSpPr>
            <p:cNvPr id="301087" name="Rectangle 31"/>
            <p:cNvSpPr>
              <a:spLocks noChangeArrowheads="1"/>
            </p:cNvSpPr>
            <p:nvPr/>
          </p:nvSpPr>
          <p:spPr bwMode="invGray">
            <a:xfrm>
              <a:off x="388" y="3449"/>
              <a:ext cx="1268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EB55"/>
                  </a:solidFill>
                </a:rPr>
                <a:t>Answer:	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0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0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Homework Quiz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90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22800"/>
            <a:ext cx="9169728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04900"/>
            <a:ext cx="9144000" cy="35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Spaghetti Beam Exploration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44000" cy="473178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4403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48300"/>
            <a:ext cx="9144000" cy="78319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 the following chart into your notes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0" y="2590800"/>
          <a:ext cx="4419600" cy="3743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51760"/>
                <a:gridCol w="1767840"/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Spaghetti Strands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Pennies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7300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800600"/>
            <a:ext cx="8177213" cy="533400"/>
          </a:xfrm>
          <a:prstGeom prst="rect">
            <a:avLst/>
          </a:prstGeom>
          <a:noFill/>
          <a:ln w="476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58928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116524"/>
            <a:ext cx="4953000" cy="37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899294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0453" y="3352800"/>
            <a:ext cx="4653547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9144000" cy="158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800"/>
            <a:ext cx="913235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1" y="4497466"/>
            <a:ext cx="3124200" cy="236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905316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1195" y="3124200"/>
            <a:ext cx="499280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8077200" cy="517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904918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900728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9144000" cy="179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Point Slope Formula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41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62100"/>
            <a:ext cx="9144000" cy="306543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Homework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5-5 Writing Equations in Point Slope Form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Two Pages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All Problems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62" name="Picture 22" descr="ex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invGray">
          <a:xfrm>
            <a:off x="5613400" y="739775"/>
            <a:ext cx="3155950" cy="3187700"/>
          </a:xfrm>
          <a:prstGeom prst="rect">
            <a:avLst/>
          </a:prstGeom>
          <a:noFill/>
        </p:spPr>
      </p:pic>
      <p:pic>
        <p:nvPicPr>
          <p:cNvPr id="291842" name="Picture 2" descr="exampl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" y="742950"/>
            <a:ext cx="1938338" cy="476250"/>
          </a:xfrm>
          <a:prstGeom prst="rect">
            <a:avLst/>
          </a:prstGeom>
          <a:noFill/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5-1a</a:t>
            </a:r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91845" name="Picture 5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291846" name="Picture 6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291847" name="Picture 7" descr="home">
            <a:hlinkClick r:id="rId7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291848" name="Picture 8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291849" name="Picture 9" descr="help">
            <a:hlinkClick r:id="rId10" action="ppaction://program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291853" name="Picture 13" descr="5-min">
            <a:hlinkClick r:id="" action="ppaction://customshow?id=4&amp;return=true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291856" name="Picture 16" descr="stop sign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</p:spPr>
      </p:pic>
      <p:pic>
        <p:nvPicPr>
          <p:cNvPr id="291857" name="Picture 17" descr="5-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grpSp>
        <p:nvGrpSpPr>
          <p:cNvPr id="291875" name="Group 35"/>
          <p:cNvGrpSpPr>
            <a:grpSpLocks/>
          </p:cNvGrpSpPr>
          <p:nvPr/>
        </p:nvGrpSpPr>
        <p:grpSpPr bwMode="auto">
          <a:xfrm>
            <a:off x="619125" y="1279525"/>
            <a:ext cx="8377238" cy="1774825"/>
            <a:chOff x="390" y="806"/>
            <a:chExt cx="5277" cy="1118"/>
          </a:xfrm>
        </p:grpSpPr>
        <p:sp>
          <p:nvSpPr>
            <p:cNvPr id="291858" name="Text Box 18"/>
            <p:cNvSpPr txBox="1">
              <a:spLocks noChangeArrowheads="1"/>
            </p:cNvSpPr>
            <p:nvPr/>
          </p:nvSpPr>
          <p:spPr bwMode="invGray">
            <a:xfrm>
              <a:off x="390" y="806"/>
              <a:ext cx="5277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tabLst>
                  <a:tab pos="45720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Write the point-slope form of an </a:t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/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>equation for a line that passes </a:t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/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>through </a:t>
              </a:r>
              <a:r>
                <a:rPr lang="en-US" sz="2800">
                  <a:solidFill>
                    <a:srgbClr val="FFEB55"/>
                  </a:solidFill>
                  <a:latin typeface="Times New Roman" pitchFamily="18" charset="0"/>
                </a:rPr>
                <a:t>(–2</a:t>
              </a:r>
              <a:r>
                <a:rPr lang="en-US" b="1">
                  <a:solidFill>
                    <a:srgbClr val="FFEB55"/>
                  </a:solidFill>
                </a:rPr>
                <a:t>,</a:t>
              </a:r>
              <a:r>
                <a:rPr lang="en-US" sz="2800">
                  <a:solidFill>
                    <a:srgbClr val="FFEB55"/>
                  </a:solidFill>
                  <a:latin typeface="Times New Roman" pitchFamily="18" charset="0"/>
                </a:rPr>
                <a:t> 0)</a:t>
              </a:r>
              <a:r>
                <a:rPr lang="en-US" b="1">
                  <a:solidFill>
                    <a:srgbClr val="FFEB55"/>
                  </a:solidFill>
                </a:rPr>
                <a:t> with slope </a:t>
              </a:r>
            </a:p>
          </p:txBody>
        </p:sp>
        <p:pic>
          <p:nvPicPr>
            <p:cNvPr id="291860" name="Picture 20" descr="05-05-0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invGray">
            <a:xfrm>
              <a:off x="2885" y="1420"/>
              <a:ext cx="363" cy="504"/>
            </a:xfrm>
            <a:prstGeom prst="rect">
              <a:avLst/>
            </a:prstGeom>
            <a:noFill/>
          </p:spPr>
        </p:pic>
      </p:grpSp>
      <p:grpSp>
        <p:nvGrpSpPr>
          <p:cNvPr id="291877" name="Group 37"/>
          <p:cNvGrpSpPr>
            <a:grpSpLocks/>
          </p:cNvGrpSpPr>
          <p:nvPr/>
        </p:nvGrpSpPr>
        <p:grpSpPr bwMode="auto">
          <a:xfrm>
            <a:off x="847725" y="3886200"/>
            <a:ext cx="5375275" cy="800100"/>
            <a:chOff x="534" y="2484"/>
            <a:chExt cx="3386" cy="504"/>
          </a:xfrm>
        </p:grpSpPr>
        <p:pic>
          <p:nvPicPr>
            <p:cNvPr id="291864" name="Picture 24" descr="05-05-0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invGray">
            <a:xfrm>
              <a:off x="534" y="2484"/>
              <a:ext cx="1814" cy="504"/>
            </a:xfrm>
            <a:prstGeom prst="rect">
              <a:avLst/>
            </a:prstGeom>
            <a:noFill/>
          </p:spPr>
        </p:pic>
        <p:pic>
          <p:nvPicPr>
            <p:cNvPr id="291865" name="Picture 25" descr="05-05-0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invGray">
            <a:xfrm>
              <a:off x="2498" y="2623"/>
              <a:ext cx="1422" cy="246"/>
            </a:xfrm>
            <a:prstGeom prst="rect">
              <a:avLst/>
            </a:prstGeom>
            <a:noFill/>
          </p:spPr>
        </p:pic>
      </p:grpSp>
      <p:grpSp>
        <p:nvGrpSpPr>
          <p:cNvPr id="291872" name="Group 32"/>
          <p:cNvGrpSpPr>
            <a:grpSpLocks/>
          </p:cNvGrpSpPr>
          <p:nvPr/>
        </p:nvGrpSpPr>
        <p:grpSpPr bwMode="auto">
          <a:xfrm>
            <a:off x="731838" y="3179763"/>
            <a:ext cx="5184775" cy="749300"/>
            <a:chOff x="461" y="1949"/>
            <a:chExt cx="3266" cy="472"/>
          </a:xfrm>
        </p:grpSpPr>
        <p:pic>
          <p:nvPicPr>
            <p:cNvPr id="291863" name="Picture 23" descr="05-05-0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invGray">
            <a:xfrm>
              <a:off x="461" y="1962"/>
              <a:ext cx="1551" cy="246"/>
            </a:xfrm>
            <a:prstGeom prst="rect">
              <a:avLst/>
            </a:prstGeom>
            <a:noFill/>
          </p:spPr>
        </p:pic>
        <p:sp>
          <p:nvSpPr>
            <p:cNvPr id="291867" name="Text Box 27"/>
            <p:cNvSpPr txBox="1">
              <a:spLocks noChangeArrowheads="1"/>
            </p:cNvSpPr>
            <p:nvPr/>
          </p:nvSpPr>
          <p:spPr bwMode="invGray">
            <a:xfrm>
              <a:off x="2445" y="1949"/>
              <a:ext cx="1282" cy="4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Point-slope</a:t>
              </a:r>
              <a:br>
                <a:rPr lang="en-US"/>
              </a:br>
              <a:r>
                <a:rPr lang="en-US"/>
                <a:t>form</a:t>
              </a:r>
            </a:p>
          </p:txBody>
        </p:sp>
      </p:grpSp>
      <p:grpSp>
        <p:nvGrpSpPr>
          <p:cNvPr id="291876" name="Group 36"/>
          <p:cNvGrpSpPr>
            <a:grpSpLocks/>
          </p:cNvGrpSpPr>
          <p:nvPr/>
        </p:nvGrpSpPr>
        <p:grpSpPr bwMode="auto">
          <a:xfrm>
            <a:off x="1333500" y="4824413"/>
            <a:ext cx="4583113" cy="800100"/>
            <a:chOff x="840" y="2979"/>
            <a:chExt cx="2887" cy="504"/>
          </a:xfrm>
        </p:grpSpPr>
        <p:pic>
          <p:nvPicPr>
            <p:cNvPr id="291866" name="Picture 26" descr="05-05-05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invGray">
            <a:xfrm>
              <a:off x="840" y="2979"/>
              <a:ext cx="1260" cy="504"/>
            </a:xfrm>
            <a:prstGeom prst="rect">
              <a:avLst/>
            </a:prstGeom>
            <a:noFill/>
          </p:spPr>
        </p:pic>
        <p:sp>
          <p:nvSpPr>
            <p:cNvPr id="291868" name="Text Box 28"/>
            <p:cNvSpPr txBox="1">
              <a:spLocks noChangeArrowheads="1"/>
            </p:cNvSpPr>
            <p:nvPr/>
          </p:nvSpPr>
          <p:spPr bwMode="invGray">
            <a:xfrm>
              <a:off x="2445" y="3106"/>
              <a:ext cx="1282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Simplify.</a:t>
              </a:r>
            </a:p>
          </p:txBody>
        </p:sp>
      </p:grpSp>
      <p:grpSp>
        <p:nvGrpSpPr>
          <p:cNvPr id="291871" name="Group 31"/>
          <p:cNvGrpSpPr>
            <a:grpSpLocks/>
          </p:cNvGrpSpPr>
          <p:nvPr/>
        </p:nvGrpSpPr>
        <p:grpSpPr bwMode="auto">
          <a:xfrm>
            <a:off x="625475" y="5543550"/>
            <a:ext cx="7978775" cy="803275"/>
            <a:chOff x="394" y="3450"/>
            <a:chExt cx="5026" cy="506"/>
          </a:xfrm>
        </p:grpSpPr>
        <p:sp>
          <p:nvSpPr>
            <p:cNvPr id="291869" name="Text Box 29"/>
            <p:cNvSpPr txBox="1">
              <a:spLocks noChangeArrowheads="1"/>
            </p:cNvSpPr>
            <p:nvPr/>
          </p:nvSpPr>
          <p:spPr bwMode="invGray">
            <a:xfrm>
              <a:off x="394" y="3572"/>
              <a:ext cx="5026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tabLst>
                  <a:tab pos="1314450" algn="l"/>
                  <a:tab pos="542925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Answer:	</a:t>
              </a:r>
              <a:r>
                <a:rPr lang="en-US"/>
                <a:t>The equation is</a:t>
              </a:r>
            </a:p>
          </p:txBody>
        </p:sp>
        <p:pic>
          <p:nvPicPr>
            <p:cNvPr id="291870" name="Picture 30" descr="05-05-0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invGray">
            <a:xfrm>
              <a:off x="2655" y="3450"/>
              <a:ext cx="1301" cy="50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9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9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5-1b</a:t>
            </a: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92868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292869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292870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292871" name="Picture 7" descr="your tur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  <p:pic>
        <p:nvPicPr>
          <p:cNvPr id="292873" name="Picture 9" descr="help">
            <a:hlinkClick r:id="rId8" action="ppaction://program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292876" name="Picture 12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292878" name="Picture 14" descr="5-min">
            <a:hlinkClick r:id="" action="ppaction://customshow?id=4&amp;return=true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292881" name="Picture 17" descr="stop sign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</p:spPr>
      </p:pic>
      <p:pic>
        <p:nvPicPr>
          <p:cNvPr id="292882" name="Picture 18" descr="5-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sp>
        <p:nvSpPr>
          <p:cNvPr id="292885" name="Text Box 21"/>
          <p:cNvSpPr txBox="1">
            <a:spLocks noChangeArrowheads="1"/>
          </p:cNvSpPr>
          <p:nvPr/>
        </p:nvSpPr>
        <p:spPr bwMode="auto">
          <a:xfrm>
            <a:off x="619125" y="1279525"/>
            <a:ext cx="8377238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tabLst>
                <a:tab pos="457200" algn="l"/>
              </a:tabLst>
            </a:pPr>
            <a:r>
              <a:rPr lang="en-US" b="1">
                <a:solidFill>
                  <a:srgbClr val="FFEB55"/>
                </a:solidFill>
              </a:rPr>
              <a:t>Write the point-slope form of an </a:t>
            </a:r>
            <a:br>
              <a:rPr lang="en-US" b="1">
                <a:solidFill>
                  <a:srgbClr val="FFEB55"/>
                </a:solidFill>
              </a:rPr>
            </a:br>
            <a:r>
              <a:rPr lang="en-US" b="1">
                <a:solidFill>
                  <a:srgbClr val="FFEB55"/>
                </a:solidFill>
              </a:rPr>
              <a:t>equation</a:t>
            </a:r>
            <a:r>
              <a:rPr lang="en-US" sz="2800" b="1">
                <a:solidFill>
                  <a:srgbClr val="FFEB55"/>
                </a:solidFill>
              </a:rPr>
              <a:t> </a:t>
            </a:r>
            <a:r>
              <a:rPr lang="en-US" b="1">
                <a:solidFill>
                  <a:srgbClr val="FFEB55"/>
                </a:solidFill>
              </a:rPr>
              <a:t>for a line that passes </a:t>
            </a:r>
            <a:br>
              <a:rPr lang="en-US" b="1">
                <a:solidFill>
                  <a:srgbClr val="FFEB55"/>
                </a:solidFill>
              </a:rPr>
            </a:br>
            <a:r>
              <a:rPr lang="en-US" b="1">
                <a:solidFill>
                  <a:srgbClr val="FFEB55"/>
                </a:solidFill>
              </a:rPr>
              <a:t>through </a:t>
            </a:r>
            <a:r>
              <a:rPr lang="en-US" sz="2800">
                <a:solidFill>
                  <a:srgbClr val="FFEB55"/>
                </a:solidFill>
                <a:latin typeface="Times New Roman" pitchFamily="18" charset="0"/>
              </a:rPr>
              <a:t>(4</a:t>
            </a:r>
            <a:r>
              <a:rPr lang="en-US" b="1">
                <a:solidFill>
                  <a:srgbClr val="FFEB55"/>
                </a:solidFill>
              </a:rPr>
              <a:t>,</a:t>
            </a:r>
            <a:r>
              <a:rPr lang="en-US" sz="2800">
                <a:solidFill>
                  <a:srgbClr val="FFEB55"/>
                </a:solidFill>
                <a:latin typeface="Times New Roman" pitchFamily="18" charset="0"/>
              </a:rPr>
              <a:t> –3)</a:t>
            </a:r>
            <a:r>
              <a:rPr lang="en-US" b="1">
                <a:solidFill>
                  <a:srgbClr val="FFEB55"/>
                </a:solidFill>
              </a:rPr>
              <a:t> with slope </a:t>
            </a:r>
            <a:r>
              <a:rPr lang="en-US" sz="2800">
                <a:solidFill>
                  <a:srgbClr val="FFEB55"/>
                </a:solidFill>
                <a:latin typeface="Times New Roman" pitchFamily="18" charset="0"/>
              </a:rPr>
              <a:t>–2</a:t>
            </a:r>
            <a:r>
              <a:rPr lang="en-US" b="1">
                <a:solidFill>
                  <a:srgbClr val="FFEB55"/>
                </a:solidFill>
              </a:rPr>
              <a:t>. </a:t>
            </a:r>
          </a:p>
        </p:txBody>
      </p:sp>
      <p:pic>
        <p:nvPicPr>
          <p:cNvPr id="292890" name="Picture 26" descr="yt0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invGray">
          <a:xfrm>
            <a:off x="5556250" y="701675"/>
            <a:ext cx="3155950" cy="3222625"/>
          </a:xfrm>
          <a:prstGeom prst="rect">
            <a:avLst/>
          </a:prstGeom>
          <a:noFill/>
        </p:spPr>
      </p:pic>
      <p:grpSp>
        <p:nvGrpSpPr>
          <p:cNvPr id="292892" name="Group 28"/>
          <p:cNvGrpSpPr>
            <a:grpSpLocks/>
          </p:cNvGrpSpPr>
          <p:nvPr/>
        </p:nvGrpSpPr>
        <p:grpSpPr bwMode="auto">
          <a:xfrm>
            <a:off x="625475" y="2890838"/>
            <a:ext cx="7978775" cy="420687"/>
            <a:chOff x="394" y="1821"/>
            <a:chExt cx="5026" cy="265"/>
          </a:xfrm>
        </p:grpSpPr>
        <p:sp>
          <p:nvSpPr>
            <p:cNvPr id="292888" name="Text Box 24"/>
            <p:cNvSpPr txBox="1">
              <a:spLocks noChangeArrowheads="1"/>
            </p:cNvSpPr>
            <p:nvPr/>
          </p:nvSpPr>
          <p:spPr bwMode="invGray">
            <a:xfrm>
              <a:off x="394" y="1821"/>
              <a:ext cx="5026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tabLst>
                  <a:tab pos="1314450" algn="l"/>
                  <a:tab pos="542925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Answer:	</a:t>
              </a:r>
              <a:endParaRPr lang="en-US"/>
            </a:p>
          </p:txBody>
        </p:sp>
        <p:pic>
          <p:nvPicPr>
            <p:cNvPr id="292891" name="Picture 27" descr="05-05-0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invGray">
            <a:xfrm>
              <a:off x="1286" y="1845"/>
              <a:ext cx="1497" cy="23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9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9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8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5-2a</a:t>
            </a:r>
          </a:p>
        </p:txBody>
      </p:sp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93892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293893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293894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293895" name="Picture 7" descr="exampl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  <p:pic>
        <p:nvPicPr>
          <p:cNvPr id="293896" name="Picture 8" descr="help">
            <a:hlinkClick r:id="rId8" action="ppaction://program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293900" name="Picture 12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293902" name="Picture 14" descr="5-min">
            <a:hlinkClick r:id="" action="ppaction://customshow?id=4&amp;return=true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293905" name="Picture 17" descr="stop sign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</p:spPr>
      </p:pic>
      <p:pic>
        <p:nvPicPr>
          <p:cNvPr id="293906" name="Picture 18" descr="5-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sp>
        <p:nvSpPr>
          <p:cNvPr id="293907" name="Text Box 19"/>
          <p:cNvSpPr txBox="1">
            <a:spLocks noChangeArrowheads="1"/>
          </p:cNvSpPr>
          <p:nvPr/>
        </p:nvSpPr>
        <p:spPr bwMode="auto">
          <a:xfrm>
            <a:off x="619125" y="1279525"/>
            <a:ext cx="47212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tabLst>
                <a:tab pos="457200" algn="l"/>
              </a:tabLst>
            </a:pPr>
            <a:r>
              <a:rPr lang="en-US" b="1">
                <a:solidFill>
                  <a:srgbClr val="FFEB55"/>
                </a:solidFill>
              </a:rPr>
              <a:t>Write the point-slope form of an equation for</a:t>
            </a:r>
            <a:r>
              <a:rPr lang="en-US" sz="2800" b="1">
                <a:solidFill>
                  <a:srgbClr val="FFEB55"/>
                </a:solidFill>
              </a:rPr>
              <a:t> </a:t>
            </a:r>
            <a:r>
              <a:rPr lang="en-US" b="1">
                <a:solidFill>
                  <a:srgbClr val="FFEB55"/>
                </a:solidFill>
              </a:rPr>
              <a:t>a horizontal line that passes through </a:t>
            </a:r>
            <a:r>
              <a:rPr lang="en-US" sz="2800">
                <a:solidFill>
                  <a:srgbClr val="FFEB55"/>
                </a:solidFill>
                <a:latin typeface="Times New Roman" pitchFamily="18" charset="0"/>
              </a:rPr>
              <a:t>(0</a:t>
            </a:r>
            <a:r>
              <a:rPr lang="en-US" b="1">
                <a:solidFill>
                  <a:srgbClr val="FFEB55"/>
                </a:solidFill>
              </a:rPr>
              <a:t>,</a:t>
            </a:r>
            <a:r>
              <a:rPr lang="en-US" sz="2800">
                <a:solidFill>
                  <a:srgbClr val="FFEB55"/>
                </a:solidFill>
                <a:latin typeface="Times New Roman" pitchFamily="18" charset="0"/>
              </a:rPr>
              <a:t> 5)</a:t>
            </a:r>
            <a:r>
              <a:rPr lang="en-US" b="1">
                <a:solidFill>
                  <a:srgbClr val="FFEB55"/>
                </a:solidFill>
              </a:rPr>
              <a:t>. </a:t>
            </a:r>
          </a:p>
        </p:txBody>
      </p:sp>
      <p:pic>
        <p:nvPicPr>
          <p:cNvPr id="293908" name="Picture 20" descr="ex0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invGray">
          <a:xfrm>
            <a:off x="5603875" y="741363"/>
            <a:ext cx="3155950" cy="3221037"/>
          </a:xfrm>
          <a:prstGeom prst="rect">
            <a:avLst/>
          </a:prstGeom>
          <a:noFill/>
        </p:spPr>
      </p:pic>
      <p:grpSp>
        <p:nvGrpSpPr>
          <p:cNvPr id="293921" name="Group 33"/>
          <p:cNvGrpSpPr>
            <a:grpSpLocks/>
          </p:cNvGrpSpPr>
          <p:nvPr/>
        </p:nvGrpSpPr>
        <p:grpSpPr bwMode="auto">
          <a:xfrm>
            <a:off x="846138" y="3748088"/>
            <a:ext cx="4638675" cy="390525"/>
            <a:chOff x="533" y="2325"/>
            <a:chExt cx="2922" cy="246"/>
          </a:xfrm>
        </p:grpSpPr>
        <p:pic>
          <p:nvPicPr>
            <p:cNvPr id="293910" name="Picture 22" descr="05-05-0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invGray">
            <a:xfrm>
              <a:off x="533" y="2343"/>
              <a:ext cx="1350" cy="228"/>
            </a:xfrm>
            <a:prstGeom prst="rect">
              <a:avLst/>
            </a:prstGeom>
            <a:noFill/>
          </p:spPr>
        </p:pic>
        <p:pic>
          <p:nvPicPr>
            <p:cNvPr id="293911" name="Picture 23" descr="05-05-1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invGray">
            <a:xfrm>
              <a:off x="2165" y="2325"/>
              <a:ext cx="1290" cy="246"/>
            </a:xfrm>
            <a:prstGeom prst="rect">
              <a:avLst/>
            </a:prstGeom>
            <a:noFill/>
          </p:spPr>
        </p:pic>
      </p:grpSp>
      <p:grpSp>
        <p:nvGrpSpPr>
          <p:cNvPr id="293920" name="Group 32"/>
          <p:cNvGrpSpPr>
            <a:grpSpLocks/>
          </p:cNvGrpSpPr>
          <p:nvPr/>
        </p:nvGrpSpPr>
        <p:grpSpPr bwMode="auto">
          <a:xfrm>
            <a:off x="712788" y="2632075"/>
            <a:ext cx="4857750" cy="749300"/>
            <a:chOff x="449" y="1658"/>
            <a:chExt cx="3060" cy="472"/>
          </a:xfrm>
        </p:grpSpPr>
        <p:pic>
          <p:nvPicPr>
            <p:cNvPr id="293909" name="Picture 21" descr="05-05-0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invGray">
            <a:xfrm>
              <a:off x="449" y="1675"/>
              <a:ext cx="1551" cy="246"/>
            </a:xfrm>
            <a:prstGeom prst="rect">
              <a:avLst/>
            </a:prstGeom>
            <a:noFill/>
          </p:spPr>
        </p:pic>
        <p:sp>
          <p:nvSpPr>
            <p:cNvPr id="293914" name="Text Box 26"/>
            <p:cNvSpPr txBox="1">
              <a:spLocks noChangeArrowheads="1"/>
            </p:cNvSpPr>
            <p:nvPr/>
          </p:nvSpPr>
          <p:spPr bwMode="invGray">
            <a:xfrm>
              <a:off x="2106" y="1658"/>
              <a:ext cx="1403" cy="4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Point-slope</a:t>
              </a:r>
              <a:br>
                <a:rPr lang="en-US"/>
              </a:br>
              <a:r>
                <a:rPr lang="en-US"/>
                <a:t>form</a:t>
              </a:r>
            </a:p>
          </p:txBody>
        </p:sp>
      </p:grpSp>
      <p:grpSp>
        <p:nvGrpSpPr>
          <p:cNvPr id="293922" name="Group 34"/>
          <p:cNvGrpSpPr>
            <a:grpSpLocks/>
          </p:cNvGrpSpPr>
          <p:nvPr/>
        </p:nvGrpSpPr>
        <p:grpSpPr bwMode="auto">
          <a:xfrm>
            <a:off x="847725" y="4619625"/>
            <a:ext cx="4722813" cy="420688"/>
            <a:chOff x="534" y="2837"/>
            <a:chExt cx="2975" cy="265"/>
          </a:xfrm>
        </p:grpSpPr>
        <p:pic>
          <p:nvPicPr>
            <p:cNvPr id="293912" name="Picture 24" descr="05-05-11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invGray">
            <a:xfrm>
              <a:off x="534" y="2869"/>
              <a:ext cx="768" cy="222"/>
            </a:xfrm>
            <a:prstGeom prst="rect">
              <a:avLst/>
            </a:prstGeom>
            <a:noFill/>
          </p:spPr>
        </p:pic>
        <p:sp>
          <p:nvSpPr>
            <p:cNvPr id="293915" name="Text Box 27"/>
            <p:cNvSpPr txBox="1">
              <a:spLocks noChangeArrowheads="1"/>
            </p:cNvSpPr>
            <p:nvPr/>
          </p:nvSpPr>
          <p:spPr bwMode="invGray">
            <a:xfrm>
              <a:off x="2106" y="2837"/>
              <a:ext cx="1403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Simplify.</a:t>
              </a:r>
            </a:p>
          </p:txBody>
        </p:sp>
      </p:grpSp>
      <p:grpSp>
        <p:nvGrpSpPr>
          <p:cNvPr id="293919" name="Group 31"/>
          <p:cNvGrpSpPr>
            <a:grpSpLocks/>
          </p:cNvGrpSpPr>
          <p:nvPr/>
        </p:nvGrpSpPr>
        <p:grpSpPr bwMode="auto">
          <a:xfrm>
            <a:off x="625475" y="5464175"/>
            <a:ext cx="7978775" cy="420688"/>
            <a:chOff x="394" y="3614"/>
            <a:chExt cx="5026" cy="265"/>
          </a:xfrm>
        </p:grpSpPr>
        <p:pic>
          <p:nvPicPr>
            <p:cNvPr id="293913" name="Picture 25" descr="05-05-12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invGray">
            <a:xfrm>
              <a:off x="2661" y="3649"/>
              <a:ext cx="810" cy="222"/>
            </a:xfrm>
            <a:prstGeom prst="rect">
              <a:avLst/>
            </a:prstGeom>
            <a:noFill/>
          </p:spPr>
        </p:pic>
        <p:sp>
          <p:nvSpPr>
            <p:cNvPr id="293917" name="Text Box 29"/>
            <p:cNvSpPr txBox="1">
              <a:spLocks noChangeArrowheads="1"/>
            </p:cNvSpPr>
            <p:nvPr/>
          </p:nvSpPr>
          <p:spPr bwMode="invGray">
            <a:xfrm>
              <a:off x="394" y="3614"/>
              <a:ext cx="5026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tabLst>
                  <a:tab pos="1314450" algn="l"/>
                  <a:tab pos="542925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Answer:	</a:t>
              </a:r>
              <a:r>
                <a:rPr lang="en-US"/>
                <a:t>The equation is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9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9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0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5-2b</a:t>
            </a:r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94916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294917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294918" name="Picture 6" descr="home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294919" name="Picture 7" descr="your tur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  <p:graphicFrame>
        <p:nvGraphicFramePr>
          <p:cNvPr id="294920" name="Object 8"/>
          <p:cNvGraphicFramePr>
            <a:graphicFrameLocks noChangeAspect="1"/>
          </p:cNvGraphicFramePr>
          <p:nvPr/>
        </p:nvGraphicFramePr>
        <p:xfrm>
          <a:off x="0" y="0"/>
          <a:ext cx="914400" cy="596900"/>
        </p:xfrm>
        <a:graphic>
          <a:graphicData uri="http://schemas.openxmlformats.org/presentationml/2006/ole">
            <p:oleObj spid="_x0000_s294920" name="Equation" r:id="rId9" imgW="914400" imgH="596880" progId="">
              <p:embed/>
            </p:oleObj>
          </a:graphicData>
        </a:graphic>
      </p:graphicFrame>
      <p:pic>
        <p:nvPicPr>
          <p:cNvPr id="294921" name="Picture 9" descr="help">
            <a:hlinkClick r:id="rId10" action="ppaction://program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294925" name="Picture 13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294927" name="Picture 15" descr="5-min">
            <a:hlinkClick r:id="" action="ppaction://customshow?id=4&amp;return=true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294930" name="Picture 18" descr="stop sign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</p:spPr>
      </p:pic>
      <p:pic>
        <p:nvPicPr>
          <p:cNvPr id="294931" name="Picture 19" descr="5-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sp>
        <p:nvSpPr>
          <p:cNvPr id="294932" name="Text Box 20"/>
          <p:cNvSpPr txBox="1">
            <a:spLocks noChangeArrowheads="1"/>
          </p:cNvSpPr>
          <p:nvPr/>
        </p:nvSpPr>
        <p:spPr bwMode="auto">
          <a:xfrm>
            <a:off x="619125" y="1279525"/>
            <a:ext cx="50165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tabLst>
                <a:tab pos="457200" algn="l"/>
              </a:tabLst>
            </a:pPr>
            <a:r>
              <a:rPr lang="en-US" b="1">
                <a:solidFill>
                  <a:srgbClr val="FFEB55"/>
                </a:solidFill>
              </a:rPr>
              <a:t>Write the point-slope form of </a:t>
            </a:r>
            <a:br>
              <a:rPr lang="en-US" b="1">
                <a:solidFill>
                  <a:srgbClr val="FFEB55"/>
                </a:solidFill>
              </a:rPr>
            </a:br>
            <a:r>
              <a:rPr lang="en-US" b="1">
                <a:solidFill>
                  <a:srgbClr val="FFEB55"/>
                </a:solidFill>
              </a:rPr>
              <a:t>an equation for</a:t>
            </a:r>
            <a:r>
              <a:rPr lang="en-US" sz="2800" b="1">
                <a:solidFill>
                  <a:srgbClr val="FFEB55"/>
                </a:solidFill>
              </a:rPr>
              <a:t> </a:t>
            </a:r>
            <a:r>
              <a:rPr lang="en-US" b="1">
                <a:solidFill>
                  <a:srgbClr val="FFEB55"/>
                </a:solidFill>
              </a:rPr>
              <a:t>a horizontal line that passes through </a:t>
            </a:r>
            <a:r>
              <a:rPr lang="en-US" sz="2800">
                <a:solidFill>
                  <a:srgbClr val="FFEB55"/>
                </a:solidFill>
                <a:latin typeface="Times New Roman" pitchFamily="18" charset="0"/>
              </a:rPr>
              <a:t>(–3</a:t>
            </a:r>
            <a:r>
              <a:rPr lang="en-US" b="1">
                <a:solidFill>
                  <a:srgbClr val="FFEB55"/>
                </a:solidFill>
              </a:rPr>
              <a:t>,</a:t>
            </a:r>
            <a:r>
              <a:rPr lang="en-US" sz="2800">
                <a:solidFill>
                  <a:srgbClr val="FFEB55"/>
                </a:solidFill>
                <a:latin typeface="Times New Roman" pitchFamily="18" charset="0"/>
              </a:rPr>
              <a:t> –4)</a:t>
            </a:r>
            <a:r>
              <a:rPr lang="en-US" b="1">
                <a:solidFill>
                  <a:srgbClr val="FFEB55"/>
                </a:solidFill>
              </a:rPr>
              <a:t>. </a:t>
            </a:r>
          </a:p>
        </p:txBody>
      </p:sp>
      <p:pic>
        <p:nvPicPr>
          <p:cNvPr id="294933" name="Picture 21" descr="yt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invGray">
          <a:xfrm>
            <a:off x="5556250" y="779463"/>
            <a:ext cx="3155950" cy="3221037"/>
          </a:xfrm>
          <a:prstGeom prst="rect">
            <a:avLst/>
          </a:prstGeom>
          <a:noFill/>
        </p:spPr>
      </p:pic>
      <p:grpSp>
        <p:nvGrpSpPr>
          <p:cNvPr id="294938" name="Group 26"/>
          <p:cNvGrpSpPr>
            <a:grpSpLocks/>
          </p:cNvGrpSpPr>
          <p:nvPr/>
        </p:nvGrpSpPr>
        <p:grpSpPr bwMode="auto">
          <a:xfrm>
            <a:off x="625475" y="2890838"/>
            <a:ext cx="7978775" cy="420687"/>
            <a:chOff x="394" y="1821"/>
            <a:chExt cx="5026" cy="265"/>
          </a:xfrm>
        </p:grpSpPr>
        <p:sp>
          <p:nvSpPr>
            <p:cNvPr id="294935" name="Text Box 23"/>
            <p:cNvSpPr txBox="1">
              <a:spLocks noChangeArrowheads="1"/>
            </p:cNvSpPr>
            <p:nvPr/>
          </p:nvSpPr>
          <p:spPr bwMode="invGray">
            <a:xfrm>
              <a:off x="394" y="1821"/>
              <a:ext cx="5026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tabLst>
                  <a:tab pos="1314450" algn="l"/>
                  <a:tab pos="542925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Answer:	</a:t>
              </a:r>
              <a:endParaRPr lang="en-US"/>
            </a:p>
          </p:txBody>
        </p:sp>
        <p:pic>
          <p:nvPicPr>
            <p:cNvPr id="294937" name="Picture 25" descr="05-05-1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invGray">
            <a:xfrm>
              <a:off x="1280" y="1852"/>
              <a:ext cx="789" cy="22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4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9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9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3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Linear Equation Forms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42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68" y="1447800"/>
            <a:ext cx="9126132" cy="28956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5-4a</a:t>
            </a:r>
          </a:p>
        </p:txBody>
      </p:sp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97988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297989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297990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297991" name="Picture 7" descr="exampl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  <p:pic>
        <p:nvPicPr>
          <p:cNvPr id="297992" name="Picture 8" descr="help">
            <a:hlinkClick r:id="rId8" action="ppaction://program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297996" name="Picture 12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297998" name="Picture 14" descr="5-min">
            <a:hlinkClick r:id="" action="ppaction://customshow?id=4&amp;return=true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298002" name="Picture 18" descr="5-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grpSp>
        <p:nvGrpSpPr>
          <p:cNvPr id="298007" name="Group 23"/>
          <p:cNvGrpSpPr>
            <a:grpSpLocks/>
          </p:cNvGrpSpPr>
          <p:nvPr/>
        </p:nvGrpSpPr>
        <p:grpSpPr bwMode="auto">
          <a:xfrm>
            <a:off x="619125" y="1096963"/>
            <a:ext cx="8062913" cy="803275"/>
            <a:chOff x="390" y="691"/>
            <a:chExt cx="5079" cy="506"/>
          </a:xfrm>
        </p:grpSpPr>
        <p:sp>
          <p:nvSpPr>
            <p:cNvPr id="298004" name="Text Box 20"/>
            <p:cNvSpPr txBox="1">
              <a:spLocks noChangeArrowheads="1"/>
            </p:cNvSpPr>
            <p:nvPr/>
          </p:nvSpPr>
          <p:spPr bwMode="invGray">
            <a:xfrm>
              <a:off x="390" y="812"/>
              <a:ext cx="507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tabLst>
                  <a:tab pos="320040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Write	in slope-intercept form.</a:t>
              </a:r>
            </a:p>
          </p:txBody>
        </p:sp>
        <p:pic>
          <p:nvPicPr>
            <p:cNvPr id="298006" name="Picture 22" descr="05-05-2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invGray">
            <a:xfrm>
              <a:off x="1009" y="691"/>
              <a:ext cx="1393" cy="506"/>
            </a:xfrm>
            <a:prstGeom prst="rect">
              <a:avLst/>
            </a:prstGeom>
            <a:noFill/>
          </p:spPr>
        </p:pic>
      </p:grpSp>
      <p:sp>
        <p:nvSpPr>
          <p:cNvPr id="298008" name="Text Box 24"/>
          <p:cNvSpPr txBox="1">
            <a:spLocks noChangeArrowheads="1"/>
          </p:cNvSpPr>
          <p:nvPr/>
        </p:nvSpPr>
        <p:spPr bwMode="auto">
          <a:xfrm>
            <a:off x="619125" y="2135188"/>
            <a:ext cx="8023225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tabLst>
                <a:tab pos="457200" algn="l"/>
              </a:tabLst>
            </a:pPr>
            <a:r>
              <a:rPr lang="en-US"/>
              <a:t>In slope-intercept form, </a:t>
            </a:r>
            <a:r>
              <a:rPr lang="en-US" sz="2800" i="1">
                <a:latin typeface="Times New Roman" pitchFamily="18" charset="0"/>
              </a:rPr>
              <a:t>y</a:t>
            </a:r>
            <a:r>
              <a:rPr lang="en-US"/>
              <a:t> is on the left side of the equation. The constant and </a:t>
            </a:r>
            <a:r>
              <a:rPr lang="en-US" sz="2800" i="1">
                <a:latin typeface="Times New Roman" pitchFamily="18" charset="0"/>
              </a:rPr>
              <a:t>x</a:t>
            </a:r>
            <a:r>
              <a:rPr lang="en-US"/>
              <a:t> are on the right side. </a:t>
            </a:r>
          </a:p>
        </p:txBody>
      </p:sp>
      <p:grpSp>
        <p:nvGrpSpPr>
          <p:cNvPr id="298016" name="Group 32"/>
          <p:cNvGrpSpPr>
            <a:grpSpLocks/>
          </p:cNvGrpSpPr>
          <p:nvPr/>
        </p:nvGrpSpPr>
        <p:grpSpPr bwMode="auto">
          <a:xfrm>
            <a:off x="1233488" y="3073400"/>
            <a:ext cx="7024687" cy="804863"/>
            <a:chOff x="777" y="1936"/>
            <a:chExt cx="4425" cy="507"/>
          </a:xfrm>
        </p:grpSpPr>
        <p:pic>
          <p:nvPicPr>
            <p:cNvPr id="298009" name="Picture 25" descr="05-05-2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invGray">
            <a:xfrm>
              <a:off x="777" y="1936"/>
              <a:ext cx="1395" cy="507"/>
            </a:xfrm>
            <a:prstGeom prst="rect">
              <a:avLst/>
            </a:prstGeom>
            <a:noFill/>
          </p:spPr>
        </p:pic>
        <p:sp>
          <p:nvSpPr>
            <p:cNvPr id="298013" name="Text Box 29"/>
            <p:cNvSpPr txBox="1">
              <a:spLocks noChangeArrowheads="1"/>
            </p:cNvSpPr>
            <p:nvPr/>
          </p:nvSpPr>
          <p:spPr bwMode="invGray">
            <a:xfrm>
              <a:off x="2493" y="2064"/>
              <a:ext cx="2709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Original equation</a:t>
              </a:r>
            </a:p>
          </p:txBody>
        </p:sp>
      </p:grpSp>
      <p:grpSp>
        <p:nvGrpSpPr>
          <p:cNvPr id="298017" name="Group 33"/>
          <p:cNvGrpSpPr>
            <a:grpSpLocks/>
          </p:cNvGrpSpPr>
          <p:nvPr/>
        </p:nvGrpSpPr>
        <p:grpSpPr bwMode="auto">
          <a:xfrm>
            <a:off x="1236663" y="4149725"/>
            <a:ext cx="7021512" cy="804863"/>
            <a:chOff x="779" y="2614"/>
            <a:chExt cx="4423" cy="507"/>
          </a:xfrm>
        </p:grpSpPr>
        <p:pic>
          <p:nvPicPr>
            <p:cNvPr id="298010" name="Picture 26" descr="05-05-2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invGray">
            <a:xfrm>
              <a:off x="779" y="2614"/>
              <a:ext cx="1254" cy="507"/>
            </a:xfrm>
            <a:prstGeom prst="rect">
              <a:avLst/>
            </a:prstGeom>
            <a:noFill/>
          </p:spPr>
        </p:pic>
        <p:sp>
          <p:nvSpPr>
            <p:cNvPr id="298014" name="Text Box 30"/>
            <p:cNvSpPr txBox="1">
              <a:spLocks noChangeArrowheads="1"/>
            </p:cNvSpPr>
            <p:nvPr/>
          </p:nvSpPr>
          <p:spPr bwMode="invGray">
            <a:xfrm>
              <a:off x="2493" y="2742"/>
              <a:ext cx="2709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Distributive Property</a:t>
              </a:r>
            </a:p>
          </p:txBody>
        </p:sp>
      </p:grpSp>
      <p:grpSp>
        <p:nvGrpSpPr>
          <p:cNvPr id="298018" name="Group 34"/>
          <p:cNvGrpSpPr>
            <a:grpSpLocks/>
          </p:cNvGrpSpPr>
          <p:nvPr/>
        </p:nvGrpSpPr>
        <p:grpSpPr bwMode="auto">
          <a:xfrm>
            <a:off x="750888" y="5159375"/>
            <a:ext cx="7507287" cy="804863"/>
            <a:chOff x="473" y="3250"/>
            <a:chExt cx="4729" cy="507"/>
          </a:xfrm>
        </p:grpSpPr>
        <p:pic>
          <p:nvPicPr>
            <p:cNvPr id="298011" name="Picture 27" descr="05-05-2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invGray">
            <a:xfrm>
              <a:off x="473" y="3250"/>
              <a:ext cx="1865" cy="507"/>
            </a:xfrm>
            <a:prstGeom prst="rect">
              <a:avLst/>
            </a:prstGeom>
            <a:noFill/>
          </p:spPr>
        </p:pic>
        <p:sp>
          <p:nvSpPr>
            <p:cNvPr id="298015" name="Text Box 31"/>
            <p:cNvSpPr txBox="1">
              <a:spLocks noChangeArrowheads="1"/>
            </p:cNvSpPr>
            <p:nvPr/>
          </p:nvSpPr>
          <p:spPr bwMode="invGray">
            <a:xfrm>
              <a:off x="2493" y="3346"/>
              <a:ext cx="2709" cy="3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Add </a:t>
              </a:r>
              <a:r>
                <a:rPr lang="en-US" sz="2800">
                  <a:latin typeface="Times New Roman" pitchFamily="18" charset="0"/>
                </a:rPr>
                <a:t>5</a:t>
              </a:r>
              <a:r>
                <a:rPr lang="en-US"/>
                <a:t> to each side.</a:t>
              </a:r>
            </a:p>
          </p:txBody>
        </p:sp>
      </p:grpSp>
      <p:pic>
        <p:nvPicPr>
          <p:cNvPr id="298019" name="Picture 35" descr="stop sign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invGray">
          <a:xfrm>
            <a:off x="7288213" y="5781675"/>
            <a:ext cx="1498600" cy="52863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29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08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P:\Algebra 1\graphics\equations\03-01"/>
</p:tagLst>
</file>

<file path=ppt/theme/theme1.xml><?xml version="1.0" encoding="utf-8"?>
<a:theme xmlns:a="http://schemas.openxmlformats.org/drawingml/2006/main" name="Default Design">
  <a:themeElements>
    <a:clrScheme name="Default Design 13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66CC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20000"/>
          </a:spcAft>
          <a:buClr>
            <a:srgbClr val="FFFFFF"/>
          </a:buClr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20000"/>
          </a:spcAft>
          <a:buClr>
            <a:srgbClr val="FFFFFF"/>
          </a:buClr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11337</TotalTime>
  <Words>278</Words>
  <Application>Microsoft Office PowerPoint</Application>
  <PresentationFormat>On-screen Show (4:3)</PresentationFormat>
  <Paragraphs>111</Paragraphs>
  <Slides>30</Slides>
  <Notes>30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  <vt:variant>
        <vt:lpstr>Custom Shows</vt:lpstr>
      </vt:variant>
      <vt:variant>
        <vt:i4>10</vt:i4>
      </vt:variant>
    </vt:vector>
  </HeadingPairs>
  <TitlesOfParts>
    <vt:vector size="42" baseType="lpstr">
      <vt:lpstr>Default Design</vt:lpstr>
      <vt:lpstr>Equation</vt:lpstr>
      <vt:lpstr>Point Slope Formula</vt:lpstr>
      <vt:lpstr>Slide 2</vt:lpstr>
      <vt:lpstr>Point Slope Formula</vt:lpstr>
      <vt:lpstr>Example 5-1a</vt:lpstr>
      <vt:lpstr>Example 5-1b</vt:lpstr>
      <vt:lpstr>Example 5-2a</vt:lpstr>
      <vt:lpstr>Example 5-2b</vt:lpstr>
      <vt:lpstr>Linear Equation Forms</vt:lpstr>
      <vt:lpstr>Example 5-4a</vt:lpstr>
      <vt:lpstr>Example 5-4b</vt:lpstr>
      <vt:lpstr>Example 5-4c</vt:lpstr>
      <vt:lpstr>Example 5-5a</vt:lpstr>
      <vt:lpstr>Example 5-5b</vt:lpstr>
      <vt:lpstr>Example 5-5c</vt:lpstr>
      <vt:lpstr>Example 5-5d</vt:lpstr>
      <vt:lpstr>Example 5-5e</vt:lpstr>
      <vt:lpstr>Example 5-5f</vt:lpstr>
      <vt:lpstr>Homework Quiz</vt:lpstr>
      <vt:lpstr>Spaghetti Beam Exploration</vt:lpstr>
      <vt:lpstr>Exploration</vt:lpstr>
      <vt:lpstr>Slide 21</vt:lpstr>
      <vt:lpstr>Exploration</vt:lpstr>
      <vt:lpstr>Exploration</vt:lpstr>
      <vt:lpstr>Exploration</vt:lpstr>
      <vt:lpstr>Exploration</vt:lpstr>
      <vt:lpstr>Exploration</vt:lpstr>
      <vt:lpstr>Exploration</vt:lpstr>
      <vt:lpstr>Exploration</vt:lpstr>
      <vt:lpstr>Exploration</vt:lpstr>
      <vt:lpstr>Homework</vt:lpstr>
      <vt:lpstr>transparency 1</vt:lpstr>
      <vt:lpstr>transparency 2</vt:lpstr>
      <vt:lpstr>transparency 3</vt:lpstr>
      <vt:lpstr>transparency 4</vt:lpstr>
      <vt:lpstr>transparency 5</vt:lpstr>
      <vt:lpstr>transparency 6</vt:lpstr>
      <vt:lpstr>transparency 7</vt:lpstr>
      <vt:lpstr>transparency 8</vt:lpstr>
      <vt:lpstr>transparency 9</vt:lpstr>
      <vt:lpstr>dotcom</vt:lpstr>
    </vt:vector>
  </TitlesOfParts>
  <Company>FSCreations,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Chalkboard</dc:title>
  <dc:subject>Algebra 1</dc:subject>
  <dc:creator>Glencoe/McGraw-Hill, Inc.</dc:creator>
  <cp:lastModifiedBy>Jeff Fronius</cp:lastModifiedBy>
  <cp:revision>313</cp:revision>
  <dcterms:created xsi:type="dcterms:W3CDTF">2002-01-18T18:33:30Z</dcterms:created>
  <dcterms:modified xsi:type="dcterms:W3CDTF">2010-10-09T14:29:58Z</dcterms:modified>
</cp:coreProperties>
</file>