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4" r:id="rId10"/>
    <p:sldId id="271" r:id="rId11"/>
    <p:sldId id="272" r:id="rId12"/>
    <p:sldId id="273" r:id="rId13"/>
    <p:sldId id="274" r:id="rId14"/>
    <p:sldId id="275" r:id="rId15"/>
    <p:sldId id="276" r:id="rId16"/>
    <p:sldId id="278" r:id="rId17"/>
    <p:sldId id="279" r:id="rId18"/>
    <p:sldId id="280" r:id="rId19"/>
    <p:sldId id="283" r:id="rId20"/>
    <p:sldId id="277" r:id="rId21"/>
    <p:sldId id="281" r:id="rId22"/>
    <p:sldId id="282" r:id="rId23"/>
    <p:sldId id="284" r:id="rId24"/>
    <p:sldId id="285" r:id="rId25"/>
    <p:sldId id="265" r:id="rId26"/>
    <p:sldId id="266" r:id="rId27"/>
    <p:sldId id="267" r:id="rId28"/>
    <p:sldId id="268" r:id="rId29"/>
    <p:sldId id="286" r:id="rId30"/>
    <p:sldId id="287" r:id="rId31"/>
    <p:sldId id="288" r:id="rId32"/>
    <p:sldId id="270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461E64"/>
    <a:srgbClr val="FFDDDD"/>
    <a:srgbClr val="FFCCCC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98" y="-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FB991F2-E7A7-473A-AF30-E277C6D04341}" type="datetimeFigureOut">
              <a:rPr lang="en-US"/>
              <a:pPr>
                <a:defRPr/>
              </a:pPr>
              <a:t>8/26/2010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E220D45-92A5-4DF0-9133-E111D2F04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F73AA-85DE-4A21-A252-3ACFE556735A}" type="datetimeFigureOut">
              <a:rPr lang="en-US"/>
              <a:pPr>
                <a:defRPr/>
              </a:pPr>
              <a:t>8/26/2010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A76C7-118A-48BE-BC7D-37CE00869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120BD-8CD6-46A2-B192-716EA4EE1816}" type="datetimeFigureOut">
              <a:rPr lang="en-US"/>
              <a:pPr>
                <a:defRPr/>
              </a:pPr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6DA75-4871-41D2-A8AE-FB25A0EE8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F8FB3-C6B4-47D1-BD39-EC5F613C0E9A}" type="datetimeFigureOut">
              <a:rPr lang="en-US"/>
              <a:pPr>
                <a:defRPr/>
              </a:pPr>
              <a:t>8/26/2010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C7637-F479-4375-A829-31805309E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B46B9-DC39-45BD-8282-9255BC264123}" type="datetimeFigureOut">
              <a:rPr lang="en-US"/>
              <a:pPr>
                <a:defRPr/>
              </a:pPr>
              <a:t>8/26/2010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40013" y="6477000"/>
            <a:ext cx="5508625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04200" y="6477000"/>
            <a:ext cx="733425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13A3A-A326-44E1-B109-1A5B0F14A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E0C09-B965-49AB-A9F2-3C0D1E21E530}" type="datetimeFigureOut">
              <a:rPr lang="en-US"/>
              <a:pPr>
                <a:defRPr/>
              </a:pPr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29EE2-EAC6-4E26-ADC7-D1645A83D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72245-4873-4DF1-885B-9903D1D05D7D}" type="datetimeFigureOut">
              <a:rPr lang="en-US"/>
              <a:pPr>
                <a:defRPr/>
              </a:pPr>
              <a:t>8/26/2010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33AD7-EA91-40E1-8998-1E70025CB8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305E6-A64C-4F1F-9ECD-0D99E1C59404}" type="datetimeFigureOut">
              <a:rPr lang="en-US"/>
              <a:pPr>
                <a:defRPr/>
              </a:pPr>
              <a:t>8/26/2010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55E40-5916-46FA-8EE9-ABC1F0719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D1CBB-F3D5-479D-860D-01265A2CF427}" type="datetimeFigureOut">
              <a:rPr lang="en-US"/>
              <a:pPr>
                <a:defRPr/>
              </a:pPr>
              <a:t>8/26/2010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39BAC-C5B1-42AD-A95C-DFDB03D64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21457-0E4F-4EAA-8DFF-C580F6461061}" type="datetimeFigureOut">
              <a:rPr lang="en-US"/>
              <a:pPr>
                <a:defRPr/>
              </a:pPr>
              <a:t>8/26/2010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5AE8F-AF10-4DDC-843D-553A5B484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8D82-0215-4913-8556-B5BFB458F3C3}" type="datetimeFigureOut">
              <a:rPr lang="en-US"/>
              <a:pPr>
                <a:defRPr/>
              </a:pPr>
              <a:t>8/26/2010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8B8C9-3A24-4E29-8FD3-0432A53B4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79723-22B5-4743-AC96-DADC4185EC9F}" type="datetimeFigureOut">
              <a:rPr lang="en-US"/>
              <a:pPr>
                <a:defRPr/>
              </a:pPr>
              <a:t>8/26/2010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E94F2-7854-48D8-8209-54C8DD35A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40158-5F57-45A8-816A-441519723EE5}" type="datetimeFigureOut">
              <a:rPr lang="en-US"/>
              <a:pPr>
                <a:defRPr/>
              </a:pPr>
              <a:t>8/26/2010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D8918-EDF3-46C0-8D63-0BA668AD2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CE20F60-FB28-4B50-AE56-796259BF56F7}" type="datetimeFigureOut">
              <a:rPr lang="en-US"/>
              <a:pPr>
                <a:defRPr/>
              </a:pPr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1DD015D-0091-4634-8B32-75B59FBF5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8" r:id="rId2"/>
    <p:sldLayoutId id="2147483685" r:id="rId3"/>
    <p:sldLayoutId id="2147483679" r:id="rId4"/>
    <p:sldLayoutId id="2147483680" r:id="rId5"/>
    <p:sldLayoutId id="2147483681" r:id="rId6"/>
    <p:sldLayoutId id="2147483686" r:id="rId7"/>
    <p:sldLayoutId id="2147483687" r:id="rId8"/>
    <p:sldLayoutId id="2147483688" r:id="rId9"/>
    <p:sldLayoutId id="2147483682" r:id="rId10"/>
    <p:sldLayoutId id="2147483689" r:id="rId11"/>
    <p:sldLayoutId id="2147483683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10" Type="http://schemas.openxmlformats.org/officeDocument/2006/relationships/image" Target="../media/image66.png"/><Relationship Id="rId4" Type="http://schemas.openxmlformats.org/officeDocument/2006/relationships/image" Target="../media/image60.png"/><Relationship Id="rId9" Type="http://schemas.openxmlformats.org/officeDocument/2006/relationships/image" Target="../media/image65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image" Target="../media/image67.png"/><Relationship Id="rId7" Type="http://schemas.openxmlformats.org/officeDocument/2006/relationships/image" Target="../media/image71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10" Type="http://schemas.openxmlformats.org/officeDocument/2006/relationships/image" Target="../media/image74.png"/><Relationship Id="rId4" Type="http://schemas.openxmlformats.org/officeDocument/2006/relationships/image" Target="../media/image68.png"/><Relationship Id="rId9" Type="http://schemas.openxmlformats.org/officeDocument/2006/relationships/image" Target="../media/image7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22325" y="2255838"/>
            <a:ext cx="68326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rgbClr val="FFFF00"/>
                </a:solidFill>
              </a:rPr>
              <a:t>Solving Equations</a:t>
            </a:r>
          </a:p>
          <a:p>
            <a:r>
              <a:rPr lang="en-US" sz="4800" b="1">
                <a:solidFill>
                  <a:srgbClr val="FFFF00"/>
                </a:solidFill>
              </a:rPr>
              <a:t>Variable on Both Sides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00"/>
                </a:solidFill>
              </a:rPr>
              <a:t>Homework Quiz</a:t>
            </a:r>
            <a:endParaRPr lang="en-US" sz="6000" dirty="0">
              <a:solidFill>
                <a:srgbClr val="FFFF00"/>
              </a:solidFill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05607"/>
            <a:ext cx="8458200" cy="5452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19200"/>
            <a:ext cx="8305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Calculator Exploration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892651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057400"/>
            <a:ext cx="8636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00400" y="213360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6</a:t>
            </a:r>
            <a:endParaRPr lang="en-US" sz="3600" b="1" dirty="0"/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819400"/>
            <a:ext cx="81343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3539212"/>
            <a:ext cx="4419600" cy="331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Calculator Exploration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670156"/>
            <a:ext cx="4267200" cy="318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9144000" cy="49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057400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2667000"/>
            <a:ext cx="34544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667000" y="2133600"/>
            <a:ext cx="398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Values in Expressions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1" y="3429000"/>
            <a:ext cx="304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False,</a:t>
            </a:r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The expressions never equal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Calculator Exploration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8915400" cy="1422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670156"/>
            <a:ext cx="4267200" cy="318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" y="3429000"/>
            <a:ext cx="3581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The right is always five greater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Calculator Exploration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600200"/>
            <a:ext cx="6157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Could you find a solution to the equation</a:t>
            </a:r>
            <a:endParaRPr lang="en-US" sz="2400" b="1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09800"/>
            <a:ext cx="3450431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670156"/>
            <a:ext cx="4267200" cy="318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" y="3429000"/>
            <a:ext cx="426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No, the expression on the right will ALWAYS be five more than the expression on the left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Calculator Exploration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59309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4980" y="3048000"/>
            <a:ext cx="507902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362200"/>
            <a:ext cx="761841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Calculator Exploration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4980" y="3048000"/>
            <a:ext cx="507902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752600"/>
            <a:ext cx="7696200" cy="1227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81000" y="3429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X = 3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Calculator Exploration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4980" y="3048000"/>
            <a:ext cx="507902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76400"/>
            <a:ext cx="7331676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" y="3429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X = -1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Calculator Exploration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4980" y="3048000"/>
            <a:ext cx="507902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4800" y="1600200"/>
            <a:ext cx="6157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Could you find a solution to the equation</a:t>
            </a:r>
            <a:endParaRPr lang="en-US" sz="2400" b="1" dirty="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209800"/>
            <a:ext cx="3663731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81000" y="3429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X = -5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2200" y="2743200"/>
            <a:ext cx="5511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Calculator Exploration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4980" y="3048000"/>
            <a:ext cx="507902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0"/>
            <a:ext cx="71454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743200"/>
            <a:ext cx="69707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3182900"/>
            <a:ext cx="4572000" cy="36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066800" y="304800"/>
            <a:ext cx="6508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srgbClr val="FFFF00"/>
                </a:solidFill>
              </a:rPr>
              <a:t>Warm Up Problems</a:t>
            </a: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44000" cy="808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514600"/>
            <a:ext cx="4695825" cy="4075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791200" y="2514600"/>
            <a:ext cx="5334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67400" y="3505200"/>
            <a:ext cx="5334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953000" y="4724400"/>
            <a:ext cx="5334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5410200" y="5638800"/>
            <a:ext cx="5334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Calculator Exploration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" y="1600200"/>
            <a:ext cx="790302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909786"/>
            <a:ext cx="5257800" cy="394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Calculator Exploration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854926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653652"/>
            <a:ext cx="4267200" cy="3204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3429000"/>
            <a:ext cx="419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Expressions change, the totals are always the same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Calculator Exploration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8829541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653652"/>
            <a:ext cx="4267200" cy="3204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34290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Infinite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Calculator Exploration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653652"/>
            <a:ext cx="4267200" cy="3204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3962400"/>
            <a:ext cx="419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Yes, both equations are exactly the same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676400"/>
            <a:ext cx="8458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Simplify the equation on the right with the distributive property and combining like terms</a:t>
            </a:r>
          </a:p>
          <a:p>
            <a:endParaRPr lang="en-US" sz="2800" b="1" dirty="0"/>
          </a:p>
          <a:p>
            <a:r>
              <a:rPr lang="en-US" sz="2800" b="1" dirty="0" smtClean="0"/>
              <a:t>Does this justify the infinite answer?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Calculator Exploration - Summary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characteristics of an equation that would have each of the possible solution sets.</a:t>
            </a:r>
          </a:p>
          <a:p>
            <a:pPr lvl="1"/>
            <a:r>
              <a:rPr lang="en-US" dirty="0" smtClean="0"/>
              <a:t>No Solution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One Solution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Infinite Solutions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76600" y="3429000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Variables have same coefficients, but different constants in the equations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6600" y="45720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Variables have different coefficients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55626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Expressions on each side are identical when simplified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3879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srgbClr val="FFFF00"/>
                </a:solidFill>
              </a:rPr>
              <a:t>Vocabulary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65125" y="1941513"/>
            <a:ext cx="839787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No solution</a:t>
            </a:r>
            <a:r>
              <a:rPr lang="en-US" sz="2800" b="1"/>
              <a:t> – When no value for the variable will make the equation true</a:t>
            </a:r>
          </a:p>
          <a:p>
            <a:endParaRPr lang="en-US" sz="2800" b="1"/>
          </a:p>
          <a:p>
            <a:r>
              <a:rPr lang="en-US" sz="2800" b="1">
                <a:solidFill>
                  <a:schemeClr val="accent2"/>
                </a:solidFill>
              </a:rPr>
              <a:t>Identity</a:t>
            </a:r>
            <a:r>
              <a:rPr lang="en-US" sz="2800" b="1"/>
              <a:t> – When every value for the variable will make the equation true</a:t>
            </a:r>
          </a:p>
          <a:p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066800" y="304800"/>
            <a:ext cx="3003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srgbClr val="FFFF00"/>
                </a:solidFill>
              </a:rPr>
              <a:t>Example</a:t>
            </a:r>
          </a:p>
        </p:txBody>
      </p:sp>
      <p:pic>
        <p:nvPicPr>
          <p:cNvPr id="39948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8458200" cy="505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1752600" y="3581400"/>
            <a:ext cx="48006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1066800" y="4114800"/>
            <a:ext cx="5410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2057400" y="4724400"/>
            <a:ext cx="48006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533400" y="5334000"/>
            <a:ext cx="6248400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9" grpId="0" animBg="1"/>
      <p:bldP spid="39950" grpId="0" animBg="1"/>
      <p:bldP spid="39951" grpId="0" animBg="1"/>
      <p:bldP spid="3995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3003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srgbClr val="FFFF00"/>
                </a:solidFill>
              </a:rPr>
              <a:t>Example</a:t>
            </a:r>
          </a:p>
        </p:txBody>
      </p:sp>
      <p:pic>
        <p:nvPicPr>
          <p:cNvPr id="4096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1752600" y="3581400"/>
            <a:ext cx="5334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1905000" y="4114800"/>
            <a:ext cx="5334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1143000" y="4800600"/>
            <a:ext cx="6172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1981200" y="5410200"/>
            <a:ext cx="5334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838200" y="6096000"/>
            <a:ext cx="56388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9" grpId="0" animBg="1"/>
      <p:bldP spid="40970" grpId="0" animBg="1"/>
      <p:bldP spid="40971" grpId="0" animBg="1"/>
      <p:bldP spid="40972" grpId="0" animBg="1"/>
      <p:bldP spid="4097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2851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srgbClr val="FFFF00"/>
                </a:solidFill>
              </a:rPr>
              <a:t>Practice</a:t>
            </a:r>
          </a:p>
        </p:txBody>
      </p:sp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71628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895600"/>
            <a:ext cx="38862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9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648200"/>
            <a:ext cx="51657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9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738" y="3019425"/>
            <a:ext cx="2100262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93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400" y="4764088"/>
            <a:ext cx="13716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2851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srgbClr val="FFFF00"/>
                </a:solidFill>
              </a:rPr>
              <a:t>Practice</a:t>
            </a: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52600"/>
            <a:ext cx="6019800" cy="507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514600"/>
            <a:ext cx="350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4572000"/>
            <a:ext cx="3752850" cy="726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2514600"/>
            <a:ext cx="376237" cy="67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4648200"/>
            <a:ext cx="376237" cy="67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3657600"/>
            <a:ext cx="4573121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0" y="3733800"/>
            <a:ext cx="1769241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90600" y="5715000"/>
            <a:ext cx="452628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7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38800" y="5715000"/>
            <a:ext cx="2315029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6242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srgbClr val="FFFF00"/>
                </a:solidFill>
              </a:rPr>
              <a:t>Warm Up Answers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2851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srgbClr val="FFFF00"/>
                </a:solidFill>
              </a:rPr>
              <a:t>Practice</a:t>
            </a: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52600"/>
            <a:ext cx="6019800" cy="507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352800"/>
            <a:ext cx="3254484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3429000"/>
            <a:ext cx="395287" cy="561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4267200"/>
            <a:ext cx="4016829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0" y="4267200"/>
            <a:ext cx="609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4399" y="2514600"/>
            <a:ext cx="452966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62600" y="2514600"/>
            <a:ext cx="2745509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00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90600" y="5299516"/>
            <a:ext cx="4800600" cy="574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01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43600" y="5334000"/>
            <a:ext cx="1617296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2851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srgbClr val="FFFF00"/>
                </a:solidFill>
              </a:rPr>
              <a:t>Practice</a:t>
            </a: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52600"/>
            <a:ext cx="6019800" cy="507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743200"/>
            <a:ext cx="40227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2819400"/>
            <a:ext cx="679450" cy="485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3505200"/>
            <a:ext cx="3582714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00600" y="3505200"/>
            <a:ext cx="476250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800" y="4343400"/>
            <a:ext cx="493183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4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48400" y="4572000"/>
            <a:ext cx="2134306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5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19199" y="5486400"/>
            <a:ext cx="342737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6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76800" y="5562600"/>
            <a:ext cx="495300" cy="1018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noFill/>
        </p:spPr>
        <p:txBody>
          <a:bodyPr wrap="square" tIns="4572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Homework – Write in your planner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3-5 in your workbook</a:t>
            </a:r>
          </a:p>
          <a:p>
            <a:pPr>
              <a:buNone/>
            </a:pPr>
            <a:r>
              <a:rPr lang="en-US" dirty="0" smtClean="0"/>
              <a:t>			Even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6242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srgbClr val="FFFF00"/>
                </a:solidFill>
              </a:rPr>
              <a:t>Warm Up Answers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44000" cy="808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514600"/>
            <a:ext cx="4695825" cy="4075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5791200" y="2514600"/>
            <a:ext cx="5334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5791200" y="3581400"/>
            <a:ext cx="5334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4953000" y="4648200"/>
            <a:ext cx="5334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5410200" y="5638800"/>
            <a:ext cx="5334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0" grpId="0" animBg="1"/>
      <p:bldP spid="31751" grpId="0" animBg="1"/>
      <p:bldP spid="317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4375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srgbClr val="FFFF00"/>
                </a:solidFill>
              </a:rPr>
              <a:t>New Material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0800" y="1600200"/>
            <a:ext cx="4013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3003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srgbClr val="FFFF00"/>
                </a:solidFill>
              </a:rPr>
              <a:t>Example</a:t>
            </a: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35113"/>
            <a:ext cx="548640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04800" y="3124200"/>
            <a:ext cx="52578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81000" y="3733800"/>
            <a:ext cx="5257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533400" y="4038600"/>
            <a:ext cx="5257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533400" y="4343400"/>
            <a:ext cx="5257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533400" y="4648200"/>
            <a:ext cx="5257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533400" y="5029200"/>
            <a:ext cx="5257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304800" y="5410200"/>
            <a:ext cx="5257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  <p:bldP spid="33798" grpId="0" animBg="1"/>
      <p:bldP spid="33799" grpId="0" animBg="1"/>
      <p:bldP spid="33800" grpId="0" animBg="1"/>
      <p:bldP spid="33801" grpId="0" animBg="1"/>
      <p:bldP spid="33802" grpId="0" animBg="1"/>
      <p:bldP spid="3380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066800" y="304800"/>
            <a:ext cx="2851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srgbClr val="FFFF00"/>
                </a:solidFill>
              </a:rPr>
              <a:t>Practice</a:t>
            </a:r>
          </a:p>
        </p:txBody>
      </p:sp>
      <p:pic>
        <p:nvPicPr>
          <p:cNvPr id="35852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441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53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514600"/>
            <a:ext cx="4046538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54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505200"/>
            <a:ext cx="4719638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55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4572000"/>
            <a:ext cx="396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56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5715000"/>
            <a:ext cx="48768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57" name="Picture 1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5800" y="4495800"/>
            <a:ext cx="798513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58" name="Picture 1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8200" y="2438400"/>
            <a:ext cx="67945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59" name="Picture 1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57800" y="3581400"/>
            <a:ext cx="8382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60" name="Picture 2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62600" y="5715000"/>
            <a:ext cx="68580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140450" y="0"/>
            <a:ext cx="3003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srgbClr val="FFFF00"/>
                </a:solidFill>
              </a:rPr>
              <a:t>Example</a:t>
            </a:r>
          </a:p>
        </p:txBody>
      </p:sp>
      <p:pic>
        <p:nvPicPr>
          <p:cNvPr id="36876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7250"/>
            <a:ext cx="725805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990600" y="2209800"/>
            <a:ext cx="64770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990600" y="2895600"/>
            <a:ext cx="5257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1295400" y="3200400"/>
            <a:ext cx="54864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914400" y="3733800"/>
            <a:ext cx="5257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533400" y="4038600"/>
            <a:ext cx="5486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1143000" y="4343400"/>
            <a:ext cx="5257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1066800" y="4648200"/>
            <a:ext cx="5257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1143000" y="5029200"/>
            <a:ext cx="5257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228600" y="5334000"/>
            <a:ext cx="5257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304800" y="5715000"/>
            <a:ext cx="7086600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7" grpId="0" animBg="1"/>
      <p:bldP spid="36878" grpId="0" animBg="1"/>
      <p:bldP spid="36879" grpId="0" animBg="1"/>
      <p:bldP spid="36880" grpId="0" animBg="1"/>
      <p:bldP spid="36881" grpId="0" animBg="1"/>
      <p:bldP spid="36882" grpId="0" animBg="1"/>
      <p:bldP spid="36883" grpId="0" animBg="1"/>
      <p:bldP spid="36884" grpId="0" animBg="1"/>
      <p:bldP spid="36885" grpId="0" animBg="1"/>
      <p:bldP spid="3688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2851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srgbClr val="FFFF00"/>
                </a:solidFill>
              </a:rPr>
              <a:t>Practice</a:t>
            </a: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9144000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95600"/>
            <a:ext cx="242252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1858</TotalTime>
  <Words>242</Words>
  <Application>Microsoft Office PowerPoint</Application>
  <PresentationFormat>On-screen Show (4:3)</PresentationFormat>
  <Paragraphs>64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Module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Homework Quiz</vt:lpstr>
      <vt:lpstr>Calculator Exploration</vt:lpstr>
      <vt:lpstr>Calculator Exploration</vt:lpstr>
      <vt:lpstr>Calculator Exploration</vt:lpstr>
      <vt:lpstr>Calculator Exploration</vt:lpstr>
      <vt:lpstr>Calculator Exploration</vt:lpstr>
      <vt:lpstr>Calculator Exploration</vt:lpstr>
      <vt:lpstr>Calculator Exploration</vt:lpstr>
      <vt:lpstr>Calculator Exploration</vt:lpstr>
      <vt:lpstr>Calculator Exploration</vt:lpstr>
      <vt:lpstr>Calculator Exploration</vt:lpstr>
      <vt:lpstr>Calculator Exploration</vt:lpstr>
      <vt:lpstr>Calculator Exploration</vt:lpstr>
      <vt:lpstr>Calculator Exploration</vt:lpstr>
      <vt:lpstr>Calculator Exploration - Summary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Homework – Write in your planner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Algebraic Expressions</dc:title>
  <dc:creator>Fronius</dc:creator>
  <cp:lastModifiedBy>Jeff Fronius</cp:lastModifiedBy>
  <cp:revision>89</cp:revision>
  <dcterms:created xsi:type="dcterms:W3CDTF">2008-08-10T20:43:11Z</dcterms:created>
  <dcterms:modified xsi:type="dcterms:W3CDTF">2010-08-27T01:17:50Z</dcterms:modified>
</cp:coreProperties>
</file>