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3" r:id="rId11"/>
    <p:sldId id="264" r:id="rId12"/>
    <p:sldId id="271" r:id="rId13"/>
    <p:sldId id="275" r:id="rId14"/>
    <p:sldId id="277" r:id="rId15"/>
    <p:sldId id="276" r:id="rId16"/>
    <p:sldId id="265" r:id="rId17"/>
    <p:sldId id="266" r:id="rId18"/>
    <p:sldId id="272" r:id="rId19"/>
    <p:sldId id="273" r:id="rId20"/>
    <p:sldId id="267" r:id="rId21"/>
    <p:sldId id="262" r:id="rId22"/>
    <p:sldId id="279" r:id="rId23"/>
    <p:sldId id="25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60"/>
  </p:normalViewPr>
  <p:slideViewPr>
    <p:cSldViewPr>
      <p:cViewPr>
        <p:scale>
          <a:sx n="100" d="100"/>
          <a:sy n="100" d="100"/>
        </p:scale>
        <p:origin x="-13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636229-280D-4F54-9F03-735DC7B9F799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45578F-9B31-4458-A768-9A2424AB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5578F-9B31-4458-A768-9A2424AB05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4602-1CF1-42E2-BC15-7F585822A123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D4E7-FE0E-44D2-B876-C66D8004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57F4-8C1F-4222-BF85-38B8D288591C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F21D-8D6E-48F7-AFAD-6EA34364D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DE67-ACC6-4D79-A853-1742BC677A49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FA53-5A4D-43FF-846F-2F185E14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C207-D46F-48D7-AE7E-B2E9E5BEE070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2BA8-0660-4DA5-A23C-A0F84F64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03BA-322B-43F9-9ABD-28D735F6E5BF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CE0A-1696-4E3B-8766-61B413E4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C55C-8E90-4E4D-841E-533123114234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891A-DD1B-41F9-B274-C7D0E368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A5E5-C630-455E-B3D9-6C24B7E7D095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1F18-696D-42ED-9673-A5187D94E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DECD-0470-484E-9466-FD30C0A03822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1370-89C1-4C3B-B077-F5594E81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DE5D-B631-443C-8BC1-309B54EE741A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154D-2875-45F3-8DDF-77A8E6EE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BC08-46F0-4371-B14D-4055CF623491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9581-04B1-4729-8C06-C7027B0E7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50B8-E85A-4BFC-8B43-FF6C85DDEFFC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69FB-B05E-4AE0-B2E5-0F37F560B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9213CF2-2FE2-4204-BFE0-57BB91B99553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5C0137-2487-4177-B02E-02BE8E3F3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0" r:id="rId2"/>
    <p:sldLayoutId id="2147483717" r:id="rId3"/>
    <p:sldLayoutId id="2147483711" r:id="rId4"/>
    <p:sldLayoutId id="2147483712" r:id="rId5"/>
    <p:sldLayoutId id="2147483713" r:id="rId6"/>
    <p:sldLayoutId id="2147483714" r:id="rId7"/>
    <p:sldLayoutId id="2147483718" r:id="rId8"/>
    <p:sldLayoutId id="2147483719" r:id="rId9"/>
    <p:sldLayoutId id="2147483715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84582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Graphing Systems of Inequalities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FF"/>
                </a:solidFill>
                <a:cs typeface="Arial" charset="0"/>
              </a:rPr>
              <a:t>y &gt; x + 2</a:t>
            </a:r>
          </a:p>
          <a:p>
            <a:pPr eaLnBrk="1" hangingPunct="1"/>
            <a:r>
              <a:rPr lang="en-US" sz="4000" smtClean="0">
                <a:solidFill>
                  <a:srgbClr val="FFFFFF"/>
                </a:solidFill>
                <a:cs typeface="Arial" charset="0"/>
              </a:rPr>
              <a:t>y ≤ -2x – 1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Graphing Inequalities -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69342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 - Practice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90800"/>
            <a:ext cx="1263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1650" y="2057400"/>
            <a:ext cx="4832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Investigation – Work with a partner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1219200"/>
            <a:ext cx="9137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75050"/>
            <a:ext cx="1981200" cy="16065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057400"/>
            <a:ext cx="1736725" cy="1447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7250" y="3581400"/>
            <a:ext cx="2266950" cy="1574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Investigation – Work with a partner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437188"/>
            <a:ext cx="2044700" cy="14208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8225" y="0"/>
            <a:ext cx="5565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Investigation – Work with a partner</a:t>
            </a:r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6233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3124200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35052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72200" y="32766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4724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4724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80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7724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 - Practice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1743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09800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 - Practice</a:t>
            </a: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1930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2057400"/>
            <a:ext cx="4960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 - Summary</a:t>
            </a:r>
            <a:endParaRPr 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1524000"/>
            <a:ext cx="914717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3276600"/>
            <a:ext cx="16002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32004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7250" y="4102100"/>
            <a:ext cx="1600200" cy="33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85051" y="4108450"/>
            <a:ext cx="165258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6638" y="4781550"/>
            <a:ext cx="160020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0763" y="5368925"/>
            <a:ext cx="160020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30888" y="5368925"/>
            <a:ext cx="160020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Variables with same coefficients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Variables with different coefficients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4800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Multiply by a factor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2014538"/>
            <a:ext cx="9093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648200"/>
            <a:ext cx="2362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5113" y="4711700"/>
            <a:ext cx="2438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00800" y="24384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25146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25146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emotivators_1821_14533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3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Review</a:t>
            </a:r>
            <a:r>
              <a:rPr lang="en-US" dirty="0"/>
              <a:t>	</a:t>
            </a:r>
          </a:p>
        </p:txBody>
      </p:sp>
      <p:sp>
        <p:nvSpPr>
          <p:cNvPr id="35846" name="Rectangle 6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/>
              <a:t>How many solutions are there to a system of inequalities</a:t>
            </a:r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	</a:t>
            </a:r>
            <a:r>
              <a:rPr lang="en-US" b="1" dirty="0" smtClean="0"/>
              <a:t>If there is an answer, it includes an infinite region</a:t>
            </a:r>
            <a:endParaRPr lang="en-US" b="1" dirty="0"/>
          </a:p>
          <a:p>
            <a:r>
              <a:rPr lang="en-US" dirty="0" smtClean="0"/>
              <a:t>How do we solve a system of inequalities</a:t>
            </a:r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	</a:t>
            </a:r>
            <a:r>
              <a:rPr lang="en-US" b="1" dirty="0" smtClean="0"/>
              <a:t>Shade each individual equation (after solving for y).  Shade above the line for “&gt;” and below the line for “&lt;“.  The one area of the graph that was shaded twice is the region of possible answers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Workbook</a:t>
            </a:r>
          </a:p>
          <a:p>
            <a:pPr eaLnBrk="1" hangingPunct="1"/>
            <a:r>
              <a:rPr lang="en-US" dirty="0" smtClean="0"/>
              <a:t>7-5 </a:t>
            </a:r>
            <a:r>
              <a:rPr lang="en-US" dirty="0" smtClean="0"/>
              <a:t>Graphing Systems of Inequalities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</a:t>
            </a:r>
            <a:r>
              <a:rPr lang="en-US" dirty="0" smtClean="0"/>
              <a:t>All Problems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7-5 Worksheet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smtClean="0"/>
              <a:t>	Even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Determine the graph of the line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If it is &lt; or &gt; graph it with a dashed line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If it is </a:t>
            </a:r>
            <a:r>
              <a:rPr lang="en-US" smtClean="0">
                <a:solidFill>
                  <a:srgbClr val="FFFFFF"/>
                </a:solidFill>
                <a:cs typeface="Arial" charset="0"/>
              </a:rPr>
              <a:t>≤ or ≥ it with a solid line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cs typeface="Arial" charset="0"/>
              </a:rPr>
              <a:t>Shade everything on one side of the line</a:t>
            </a:r>
          </a:p>
          <a:p>
            <a:pPr lvl="1" eaLnBrk="1" hangingPunct="1"/>
            <a:r>
              <a:rPr lang="en-US" smtClean="0">
                <a:solidFill>
                  <a:srgbClr val="FFFFFF"/>
                </a:solidFill>
                <a:cs typeface="Arial" charset="0"/>
              </a:rPr>
              <a:t>If the sign is &gt;, shade “above” the line</a:t>
            </a:r>
          </a:p>
          <a:p>
            <a:pPr lvl="1" eaLnBrk="1" hangingPunct="1"/>
            <a:r>
              <a:rPr lang="en-US" smtClean="0">
                <a:solidFill>
                  <a:srgbClr val="FFFFFF"/>
                </a:solidFill>
                <a:cs typeface="Arial" charset="0"/>
              </a:rPr>
              <a:t>If the sign is &lt;, shade “below” the line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434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FF00"/>
                </a:solidFill>
              </a:rPr>
              <a:t>Graphing an inequality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Graph each inequality separately, then the result is where BOTH are shaded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042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Graphing a system</a:t>
            </a:r>
          </a:p>
          <a:p>
            <a:pPr algn="ctr"/>
            <a:r>
              <a:rPr lang="en-US" sz="6000" b="1">
                <a:solidFill>
                  <a:srgbClr val="FFFF00"/>
                </a:solidFill>
              </a:rPr>
              <a:t>of inequalities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</a:rPr>
              <a:t>       y &lt; -x + 3  				y </a:t>
            </a:r>
            <a:r>
              <a:rPr lang="en-US" smtClean="0">
                <a:solidFill>
                  <a:srgbClr val="FFFFFF"/>
                </a:solidFill>
                <a:cs typeface="Arial" charset="0"/>
              </a:rPr>
              <a:t>≤ 2x + 2</a:t>
            </a: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500" y="152400"/>
            <a:ext cx="331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Example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90048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90048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219200" y="2209800"/>
            <a:ext cx="3124200" cy="304800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 rot="2647962">
            <a:off x="346075" y="3519488"/>
            <a:ext cx="3657600" cy="1968500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5753100" y="2133600"/>
            <a:ext cx="1943100" cy="3632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 rot="-3705943">
            <a:off x="5981700" y="3517900"/>
            <a:ext cx="3124200" cy="1905000"/>
          </a:xfrm>
          <a:prstGeom prst="rect">
            <a:avLst/>
          </a:prstGeom>
          <a:solidFill>
            <a:srgbClr val="FFFF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8" grpId="0" animBg="1"/>
      <p:bldP spid="80909" grpId="0" animBg="1"/>
      <p:bldP spid="809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</a:rPr>
              <a:t>       y &lt; -x + 3  				y </a:t>
            </a:r>
            <a:r>
              <a:rPr lang="en-US" smtClean="0">
                <a:solidFill>
                  <a:srgbClr val="FFFFFF"/>
                </a:solidFill>
                <a:cs typeface="Arial" charset="0"/>
              </a:rPr>
              <a:t>≤ 2x + 2</a:t>
            </a: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57500" y="152400"/>
            <a:ext cx="331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</a:rPr>
              <a:t>Example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390048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505200" y="2362200"/>
            <a:ext cx="3124200" cy="304800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 rot="2647962">
            <a:off x="2632075" y="3671888"/>
            <a:ext cx="3657600" cy="1968500"/>
          </a:xfrm>
          <a:prstGeom prst="rect">
            <a:avLst/>
          </a:prstGeom>
          <a:solidFill>
            <a:schemeClr val="accent2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3581400" y="2362200"/>
            <a:ext cx="2743200" cy="3898900"/>
            <a:chOff x="3624" y="1344"/>
            <a:chExt cx="1728" cy="2456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3624" y="1344"/>
              <a:ext cx="1224" cy="228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 rot="-3705943">
              <a:off x="3768" y="2216"/>
              <a:ext cx="1968" cy="1200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2188"/>
            <a:ext cx="91440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1213"/>
            <a:ext cx="83820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Graphing Inequalities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020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3226</TotalTime>
  <Words>211</Words>
  <Application>Microsoft Office PowerPoint</Application>
  <PresentationFormat>On-screen Show (4:3)</PresentationFormat>
  <Paragraphs>70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Graphing Systems of Inequalities</vt:lpstr>
      <vt:lpstr>Review - Summary</vt:lpstr>
      <vt:lpstr>Slide 3</vt:lpstr>
      <vt:lpstr>Slide 4</vt:lpstr>
      <vt:lpstr>Slide 5</vt:lpstr>
      <vt:lpstr>Slide 6</vt:lpstr>
      <vt:lpstr>Graphing Inequalities</vt:lpstr>
      <vt:lpstr>Graphing Inequalities</vt:lpstr>
      <vt:lpstr>Graphing Inequalities</vt:lpstr>
      <vt:lpstr>Slide 10</vt:lpstr>
      <vt:lpstr>Slide 11</vt:lpstr>
      <vt:lpstr>Graphing Inequalities - Practice</vt:lpstr>
      <vt:lpstr>Investigation – Work with a partner</vt:lpstr>
      <vt:lpstr>Investigation – Work with a partner</vt:lpstr>
      <vt:lpstr>Investigation – Work with a partner</vt:lpstr>
      <vt:lpstr>Slide 16</vt:lpstr>
      <vt:lpstr>Slide 17</vt:lpstr>
      <vt:lpstr>Graphing Inequalities - Practice</vt:lpstr>
      <vt:lpstr>Graphing Inequalities - Practice</vt:lpstr>
      <vt:lpstr>Slide 20</vt:lpstr>
      <vt:lpstr>Slide 21</vt:lpstr>
      <vt:lpstr>Review 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233</cp:revision>
  <dcterms:created xsi:type="dcterms:W3CDTF">2008-08-10T20:43:11Z</dcterms:created>
  <dcterms:modified xsi:type="dcterms:W3CDTF">2010-12-20T20:19:50Z</dcterms:modified>
</cp:coreProperties>
</file>