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5"/>
  </p:handoutMasterIdLst>
  <p:sldIdLst>
    <p:sldId id="607" r:id="rId2"/>
    <p:sldId id="609" r:id="rId3"/>
    <p:sldId id="610" r:id="rId4"/>
    <p:sldId id="611" r:id="rId5"/>
    <p:sldId id="612" r:id="rId6"/>
    <p:sldId id="613" r:id="rId7"/>
    <p:sldId id="617" r:id="rId8"/>
    <p:sldId id="618" r:id="rId9"/>
    <p:sldId id="619" r:id="rId10"/>
    <p:sldId id="620" r:id="rId11"/>
    <p:sldId id="621" r:id="rId12"/>
    <p:sldId id="622" r:id="rId13"/>
    <p:sldId id="623" r:id="rId14"/>
    <p:sldId id="624" r:id="rId15"/>
    <p:sldId id="288" r:id="rId16"/>
    <p:sldId id="542" r:id="rId17"/>
    <p:sldId id="543" r:id="rId18"/>
    <p:sldId id="544" r:id="rId19"/>
    <p:sldId id="289" r:id="rId20"/>
    <p:sldId id="290" r:id="rId21"/>
    <p:sldId id="545" r:id="rId22"/>
    <p:sldId id="293" r:id="rId23"/>
    <p:sldId id="546" r:id="rId24"/>
    <p:sldId id="294" r:id="rId25"/>
    <p:sldId id="547" r:id="rId26"/>
    <p:sldId id="295" r:id="rId27"/>
    <p:sldId id="296" r:id="rId28"/>
    <p:sldId id="595" r:id="rId29"/>
    <p:sldId id="548" r:id="rId30"/>
    <p:sldId id="298" r:id="rId31"/>
    <p:sldId id="550" r:id="rId32"/>
    <p:sldId id="299" r:id="rId33"/>
    <p:sldId id="549" r:id="rId34"/>
    <p:sldId id="301" r:id="rId35"/>
    <p:sldId id="603" r:id="rId36"/>
    <p:sldId id="599" r:id="rId37"/>
    <p:sldId id="600" r:id="rId38"/>
    <p:sldId id="604" r:id="rId39"/>
    <p:sldId id="605" r:id="rId40"/>
    <p:sldId id="606" r:id="rId41"/>
    <p:sldId id="651" r:id="rId42"/>
    <p:sldId id="650" r:id="rId43"/>
    <p:sldId id="652" r:id="rId44"/>
  </p:sldIdLst>
  <p:sldSz cx="9144000" cy="6858000" type="screen4x3"/>
  <p:notesSz cx="6858000" cy="9180513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</p:custShowLst>
  <p:custDataLst>
    <p:tags r:id="rId46"/>
  </p:custDataLst>
  <p:defaultTextStyle>
    <a:defPPr>
      <a:defRPr lang="en-US"/>
    </a:defPPr>
    <a:lvl1pPr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6E"/>
    <a:srgbClr val="00FF00"/>
    <a:srgbClr val="FFCCFF"/>
    <a:srgbClr val="00CCFF"/>
    <a:srgbClr val="FF9900"/>
    <a:srgbClr val="FFEB55"/>
    <a:srgbClr val="5F5F5F"/>
    <a:srgbClr val="A2FF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4613" autoAdjust="0"/>
  </p:normalViewPr>
  <p:slideViewPr>
    <p:cSldViewPr>
      <p:cViewPr>
        <p:scale>
          <a:sx n="80" d="100"/>
          <a:sy n="80" d="100"/>
        </p:scale>
        <p:origin x="-2106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76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29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8C74B6-0C74-4C9D-A90A-267E517ACE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144A2-C658-46E8-9F4A-2AE8162D0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8F23C-C4DA-4F05-8A6A-15DB3F5FA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733AE-A1E1-4FCC-A016-20C24E071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475B4C-B51D-458A-B4E3-D3F7ADAA7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A8EF5-466F-4D59-8464-34E3BC4A8C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6AF16-9B3B-4532-8A71-F3EADD8AF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AC241-52F5-4FDF-8BA8-AA2963498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D1B00-966F-4D0F-90F2-311369B6C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579CC-42CC-4F0C-8FC2-D425C89B3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E7434-09D4-4D7B-9171-8B426EF0A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6AAB6-1BFA-420F-B1AE-BC34E5D19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67F70-3DB6-4CCD-AB01-C0D2CA80A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ch0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>
                <a:latin typeface="+mn-lt"/>
              </a:defRPr>
            </a:lvl1pPr>
          </a:lstStyle>
          <a:p>
            <a:fld id="{0933471D-4F46-4A85-A6FC-B5199A12DA7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42" name="Picture 18" descr="extra examples">
            <a:hlinkClick r:id="" action="ppaction://customshow?id=9&amp;return=true" highlightClick="1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1850" y="6465888"/>
            <a:ext cx="1663700" cy="34766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29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slide" Target="slide3.xml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slide" Target="slide3.xml"/><Relationship Id="rId9" Type="http://schemas.openxmlformats.org/officeDocument/2006/relationships/image" Target="../media/image25.png"/><Relationship Id="rId1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33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slide" Target="slide3.xml"/><Relationship Id="rId9" Type="http://schemas.openxmlformats.org/officeDocument/2006/relationships/image" Target="../media/image25.png"/><Relationship Id="rId1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35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slide" Target="slide3.xml"/><Relationship Id="rId9" Type="http://schemas.openxmlformats.org/officeDocument/2006/relationships/image" Target="../media/image25.png"/><Relationship Id="rId1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slide" Target="slide20.xml"/><Relationship Id="rId12" Type="http://schemas.openxmlformats.org/officeDocument/2006/relationships/image" Target="../media/image27.png"/><Relationship Id="rId17" Type="http://schemas.openxmlformats.org/officeDocument/2006/relationships/image" Target="../media/image41.png"/><Relationship Id="rId2" Type="http://schemas.openxmlformats.org/officeDocument/2006/relationships/image" Target="../media/image21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11" Type="http://schemas.openxmlformats.org/officeDocument/2006/relationships/image" Target="../media/image26.png"/><Relationship Id="rId5" Type="http://schemas.openxmlformats.org/officeDocument/2006/relationships/image" Target="../media/image23.png"/><Relationship Id="rId15" Type="http://schemas.openxmlformats.org/officeDocument/2006/relationships/image" Target="../media/image39.png"/><Relationship Id="rId10" Type="http://schemas.openxmlformats.org/officeDocument/2006/relationships/image" Target="../media/image25.png"/><Relationship Id="rId4" Type="http://schemas.openxmlformats.org/officeDocument/2006/relationships/slide" Target="slide3.xml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42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0" Type="http://schemas.openxmlformats.org/officeDocument/2006/relationships/image" Target="../media/image26.png"/><Relationship Id="rId4" Type="http://schemas.openxmlformats.org/officeDocument/2006/relationships/slide" Target="slide20.xml"/><Relationship Id="rId9" Type="http://schemas.openxmlformats.org/officeDocument/2006/relationships/image" Target="../media/image25.png"/><Relationship Id="rId1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1.png"/><Relationship Id="rId7" Type="http://schemas.openxmlformats.org/officeDocument/2006/relationships/slide" Target="slide3.xml"/><Relationship Id="rId12" Type="http://schemas.openxmlformats.org/officeDocument/2006/relationships/image" Target="../media/image2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11" Type="http://schemas.openxmlformats.org/officeDocument/2006/relationships/image" Target="../media/image26.png"/><Relationship Id="rId5" Type="http://schemas.openxmlformats.org/officeDocument/2006/relationships/slide" Target="slide20.xml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slide" Target="slide3.xml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png"/><Relationship Id="rId11" Type="http://schemas.openxmlformats.org/officeDocument/2006/relationships/hyperlink" Target="fscstart%20/al1%20/3%20101" TargetMode="External"/><Relationship Id="rId5" Type="http://schemas.openxmlformats.org/officeDocument/2006/relationships/slide" Target="slide20.xml"/><Relationship Id="rId15" Type="http://schemas.openxmlformats.org/officeDocument/2006/relationships/image" Target="../media/image47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22.png"/><Relationship Id="rId9" Type="http://schemas.openxmlformats.org/officeDocument/2006/relationships/image" Target="../media/image37.png"/><Relationship Id="rId1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slide" Target="slide3.xml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8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png"/><Relationship Id="rId11" Type="http://schemas.openxmlformats.org/officeDocument/2006/relationships/hyperlink" Target="fscstart%20/al1%20/3%20101" TargetMode="External"/><Relationship Id="rId5" Type="http://schemas.openxmlformats.org/officeDocument/2006/relationships/slide" Target="slide20.xml"/><Relationship Id="rId15" Type="http://schemas.openxmlformats.org/officeDocument/2006/relationships/image" Target="../media/image28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22.png"/><Relationship Id="rId9" Type="http://schemas.openxmlformats.org/officeDocument/2006/relationships/image" Target="../media/image37.png"/><Relationship Id="rId1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49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53.png"/><Relationship Id="rId2" Type="http://schemas.openxmlformats.org/officeDocument/2006/relationships/image" Target="../media/image21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51.png"/><Relationship Id="rId10" Type="http://schemas.openxmlformats.org/officeDocument/2006/relationships/image" Target="../media/image26.png"/><Relationship Id="rId4" Type="http://schemas.openxmlformats.org/officeDocument/2006/relationships/slide" Target="slide20.xml"/><Relationship Id="rId9" Type="http://schemas.openxmlformats.org/officeDocument/2006/relationships/image" Target="../media/image25.png"/><Relationship Id="rId14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1.png"/><Relationship Id="rId7" Type="http://schemas.openxmlformats.org/officeDocument/2006/relationships/slide" Target="slide3.xml"/><Relationship Id="rId12" Type="http://schemas.openxmlformats.org/officeDocument/2006/relationships/image" Target="../media/image27.png"/><Relationship Id="rId2" Type="http://schemas.openxmlformats.org/officeDocument/2006/relationships/image" Target="../media/image54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11" Type="http://schemas.openxmlformats.org/officeDocument/2006/relationships/image" Target="../media/image26.png"/><Relationship Id="rId5" Type="http://schemas.openxmlformats.org/officeDocument/2006/relationships/slide" Target="slide20.xml"/><Relationship Id="rId15" Type="http://schemas.openxmlformats.org/officeDocument/2006/relationships/image" Target="../media/image56.png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image" Target="../media/image26.png"/><Relationship Id="rId5" Type="http://schemas.openxmlformats.org/officeDocument/2006/relationships/image" Target="../media/image24.png"/><Relationship Id="rId10" Type="http://schemas.openxmlformats.org/officeDocument/2006/relationships/image" Target="../media/image25.png"/><Relationship Id="rId4" Type="http://schemas.openxmlformats.org/officeDocument/2006/relationships/slide" Target="slide20.xml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5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image" Target="../media/image21.png"/><Relationship Id="rId16" Type="http://schemas.openxmlformats.org/officeDocument/2006/relationships/image" Target="../media/image63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image" Target="../media/image28.png"/><Relationship Id="rId5" Type="http://schemas.openxmlformats.org/officeDocument/2006/relationships/image" Target="../media/image24.png"/><Relationship Id="rId15" Type="http://schemas.openxmlformats.org/officeDocument/2006/relationships/image" Target="../media/image62.png"/><Relationship Id="rId10" Type="http://schemas.openxmlformats.org/officeDocument/2006/relationships/image" Target="../media/image26.png"/><Relationship Id="rId19" Type="http://schemas.openxmlformats.org/officeDocument/2006/relationships/image" Target="../media/image47.png"/><Relationship Id="rId4" Type="http://schemas.openxmlformats.org/officeDocument/2006/relationships/slide" Target="slide20.xml"/><Relationship Id="rId9" Type="http://schemas.openxmlformats.org/officeDocument/2006/relationships/image" Target="../media/image25.png"/><Relationship Id="rId14" Type="http://schemas.openxmlformats.org/officeDocument/2006/relationships/image" Target="../media/image6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59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0" Type="http://schemas.openxmlformats.org/officeDocument/2006/relationships/image" Target="../media/image26.png"/><Relationship Id="rId4" Type="http://schemas.openxmlformats.org/officeDocument/2006/relationships/slide" Target="slide20.xml"/><Relationship Id="rId9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1.png"/><Relationship Id="rId7" Type="http://schemas.openxmlformats.org/officeDocument/2006/relationships/slide" Target="slide3.xml"/><Relationship Id="rId12" Type="http://schemas.openxmlformats.org/officeDocument/2006/relationships/image" Target="../media/image27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11" Type="http://schemas.openxmlformats.org/officeDocument/2006/relationships/image" Target="../media/image26.png"/><Relationship Id="rId5" Type="http://schemas.openxmlformats.org/officeDocument/2006/relationships/slide" Target="slide20.xml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6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67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image" Target="../media/image26.png"/><Relationship Id="rId5" Type="http://schemas.openxmlformats.org/officeDocument/2006/relationships/image" Target="../media/image24.png"/><Relationship Id="rId15" Type="http://schemas.openxmlformats.org/officeDocument/2006/relationships/image" Target="../media/image47.png"/><Relationship Id="rId10" Type="http://schemas.openxmlformats.org/officeDocument/2006/relationships/image" Target="../media/image25.png"/><Relationship Id="rId4" Type="http://schemas.openxmlformats.org/officeDocument/2006/relationships/slide" Target="slide20.xml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6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image" Target="../media/image26.png"/><Relationship Id="rId5" Type="http://schemas.openxmlformats.org/officeDocument/2006/relationships/image" Target="../media/image24.png"/><Relationship Id="rId10" Type="http://schemas.openxmlformats.org/officeDocument/2006/relationships/image" Target="../media/image25.png"/><Relationship Id="rId4" Type="http://schemas.openxmlformats.org/officeDocument/2006/relationships/slide" Target="slide20.xml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6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1.png"/><Relationship Id="rId7" Type="http://schemas.openxmlformats.org/officeDocument/2006/relationships/slide" Target="slide3.xml"/><Relationship Id="rId12" Type="http://schemas.openxmlformats.org/officeDocument/2006/relationships/image" Target="../media/image27.png"/><Relationship Id="rId17" Type="http://schemas.openxmlformats.org/officeDocument/2006/relationships/image" Target="../media/image74.png"/><Relationship Id="rId2" Type="http://schemas.openxmlformats.org/officeDocument/2006/relationships/image" Target="../media/image70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11" Type="http://schemas.openxmlformats.org/officeDocument/2006/relationships/image" Target="../media/image26.png"/><Relationship Id="rId5" Type="http://schemas.openxmlformats.org/officeDocument/2006/relationships/slide" Target="slide20.xml"/><Relationship Id="rId15" Type="http://schemas.openxmlformats.org/officeDocument/2006/relationships/image" Target="../media/image72.png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7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1.png"/><Relationship Id="rId7" Type="http://schemas.openxmlformats.org/officeDocument/2006/relationships/slide" Target="slide3.xml"/><Relationship Id="rId12" Type="http://schemas.openxmlformats.org/officeDocument/2006/relationships/image" Target="../media/image27.png"/><Relationship Id="rId2" Type="http://schemas.openxmlformats.org/officeDocument/2006/relationships/image" Target="../media/image75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11" Type="http://schemas.openxmlformats.org/officeDocument/2006/relationships/image" Target="../media/image26.png"/><Relationship Id="rId5" Type="http://schemas.openxmlformats.org/officeDocument/2006/relationships/slide" Target="slide20.xml"/><Relationship Id="rId15" Type="http://schemas.openxmlformats.org/officeDocument/2006/relationships/image" Target="../media/image56.png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76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image" Target="../media/image26.png"/><Relationship Id="rId5" Type="http://schemas.openxmlformats.org/officeDocument/2006/relationships/image" Target="../media/image24.png"/><Relationship Id="rId10" Type="http://schemas.openxmlformats.org/officeDocument/2006/relationships/image" Target="../media/image25.png"/><Relationship Id="rId4" Type="http://schemas.openxmlformats.org/officeDocument/2006/relationships/slide" Target="slide20.xml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7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1622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Transformations on the coordinate </a:t>
            </a:r>
            <a:r>
              <a:rPr lang="en-US" dirty="0" smtClean="0">
                <a:solidFill>
                  <a:srgbClr val="FFFF00"/>
                </a:solidFill>
              </a:rPr>
              <a:t>plane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Examples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63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219200"/>
            <a:ext cx="8496300" cy="12511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6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" y="2438400"/>
            <a:ext cx="4448241" cy="30861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69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6300" y="2895600"/>
            <a:ext cx="4038600" cy="61747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Transformation in the coordinate plane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679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04900"/>
            <a:ext cx="8558213" cy="1016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79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2019300"/>
            <a:ext cx="8520113" cy="1930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8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95500"/>
            <a:ext cx="8443913" cy="1892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Transformation in the coordinate plane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679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04900"/>
            <a:ext cx="8558213" cy="1016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Transformation in the coordinate plane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70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2095500"/>
            <a:ext cx="8456613" cy="1930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79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04900"/>
            <a:ext cx="8558213" cy="1016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Transformation in the coordinate plane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71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95500"/>
            <a:ext cx="8189913" cy="2921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79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04900"/>
            <a:ext cx="8558213" cy="1016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2-1a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6102" name="Picture 22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46103" name="Picture 23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46105" name="Picture 25" descr="home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46124" name="Picture 44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46148" name="Picture 6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46152" name="Picture 72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46155" name="Picture 75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46156" name="Picture 76" descr="4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46157" name="Text Box 77"/>
          <p:cNvSpPr txBox="1">
            <a:spLocks noChangeArrowheads="1"/>
          </p:cNvSpPr>
          <p:nvPr/>
        </p:nvSpPr>
        <p:spPr bwMode="auto">
          <a:xfrm>
            <a:off x="619125" y="128587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Identify the transformation as a </a:t>
            </a:r>
            <a:r>
              <a:rPr lang="en-US" sz="2400" b="1" i="1">
                <a:solidFill>
                  <a:srgbClr val="FFEB55"/>
                </a:solidFill>
                <a:latin typeface="Arial" charset="0"/>
              </a:rPr>
              <a:t>reflection, translation, dilation,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or </a:t>
            </a:r>
            <a:r>
              <a:rPr lang="en-US" sz="2400" b="1" i="1">
                <a:solidFill>
                  <a:srgbClr val="FFEB55"/>
                </a:solidFill>
                <a:latin typeface="Arial" charset="0"/>
              </a:rPr>
              <a:t>rotation.</a:t>
            </a:r>
            <a:endParaRPr lang="en-US" sz="2400" b="1">
              <a:solidFill>
                <a:srgbClr val="FFEB55"/>
              </a:solidFill>
              <a:latin typeface="Arial" charset="0"/>
            </a:endParaRPr>
          </a:p>
        </p:txBody>
      </p:sp>
      <p:pic>
        <p:nvPicPr>
          <p:cNvPr id="46158" name="Picture 78" descr="example 1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46162" name="Text Box 82"/>
          <p:cNvSpPr txBox="1">
            <a:spLocks noChangeArrowheads="1"/>
          </p:cNvSpPr>
          <p:nvPr/>
        </p:nvSpPr>
        <p:spPr bwMode="invGray">
          <a:xfrm>
            <a:off x="619125" y="3929063"/>
            <a:ext cx="8177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The figure has been increased in size.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This is a dilation.</a:t>
            </a:r>
          </a:p>
        </p:txBody>
      </p:sp>
      <p:pic>
        <p:nvPicPr>
          <p:cNvPr id="46163" name="Picture 83" descr="p198-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3562350" y="2390775"/>
            <a:ext cx="2000250" cy="10001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7" grpId="0" autoUpdateAnimBg="0"/>
      <p:bldP spid="461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2-1b</a:t>
            </a:r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68644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68645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68646" name="Picture 6" descr="home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68647" name="Picture 7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68648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68649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68650" name="Picture 10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68651" name="Picture 11" descr="4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368652" name="Text Box 12"/>
          <p:cNvSpPr txBox="1">
            <a:spLocks noChangeArrowheads="1"/>
          </p:cNvSpPr>
          <p:nvPr/>
        </p:nvSpPr>
        <p:spPr bwMode="auto">
          <a:xfrm>
            <a:off x="619125" y="128587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Identify the transformation as a </a:t>
            </a:r>
            <a:r>
              <a:rPr lang="en-US" sz="2400" b="1" i="1">
                <a:solidFill>
                  <a:srgbClr val="FFEB55"/>
                </a:solidFill>
                <a:latin typeface="Arial" charset="0"/>
              </a:rPr>
              <a:t>reflection, translation, dilation,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or </a:t>
            </a:r>
            <a:r>
              <a:rPr lang="en-US" sz="2400" b="1" i="1">
                <a:solidFill>
                  <a:srgbClr val="FFEB55"/>
                </a:solidFill>
                <a:latin typeface="Arial" charset="0"/>
              </a:rPr>
              <a:t>rotation.</a:t>
            </a:r>
            <a:endParaRPr lang="en-US" sz="2400" b="1">
              <a:solidFill>
                <a:srgbClr val="FFEB55"/>
              </a:solidFill>
              <a:latin typeface="Arial" charset="0"/>
            </a:endParaRPr>
          </a:p>
        </p:txBody>
      </p:sp>
      <p:pic>
        <p:nvPicPr>
          <p:cNvPr id="368654" name="Picture 14" descr="example 1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368657" name="Text Box 17"/>
          <p:cNvSpPr txBox="1">
            <a:spLocks noChangeArrowheads="1"/>
          </p:cNvSpPr>
          <p:nvPr/>
        </p:nvSpPr>
        <p:spPr bwMode="invGray">
          <a:xfrm>
            <a:off x="619125" y="3929063"/>
            <a:ext cx="8177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The figure has been shifted horizontally to the 	right. This is a translation.</a:t>
            </a:r>
          </a:p>
        </p:txBody>
      </p:sp>
      <p:pic>
        <p:nvPicPr>
          <p:cNvPr id="368658" name="Picture 18" descr="p198-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3643313" y="2584450"/>
            <a:ext cx="1857375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2" grpId="0" autoUpdateAnimBg="0"/>
      <p:bldP spid="3686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2-1c</a:t>
            </a:r>
          </a:p>
        </p:txBody>
      </p:sp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69668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69669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69670" name="Picture 6" descr="home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69671" name="Picture 7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69672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69673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69674" name="Picture 10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69675" name="Picture 11" descr="4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369676" name="Text Box 12"/>
          <p:cNvSpPr txBox="1">
            <a:spLocks noChangeArrowheads="1"/>
          </p:cNvSpPr>
          <p:nvPr/>
        </p:nvSpPr>
        <p:spPr bwMode="auto">
          <a:xfrm>
            <a:off x="619125" y="128587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Identify the transformation as a </a:t>
            </a:r>
            <a:r>
              <a:rPr lang="en-US" sz="2400" b="1" i="1">
                <a:solidFill>
                  <a:srgbClr val="FFEB55"/>
                </a:solidFill>
                <a:latin typeface="Arial" charset="0"/>
              </a:rPr>
              <a:t>reflection, translation, dilation,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or </a:t>
            </a:r>
            <a:r>
              <a:rPr lang="en-US" sz="2400" b="1" i="1">
                <a:solidFill>
                  <a:srgbClr val="FFEB55"/>
                </a:solidFill>
                <a:latin typeface="Arial" charset="0"/>
              </a:rPr>
              <a:t>rotation.</a:t>
            </a:r>
            <a:endParaRPr lang="en-US" sz="2400" b="1">
              <a:solidFill>
                <a:srgbClr val="FFEB55"/>
              </a:solidFill>
              <a:latin typeface="Arial" charset="0"/>
            </a:endParaRPr>
          </a:p>
        </p:txBody>
      </p:sp>
      <p:pic>
        <p:nvPicPr>
          <p:cNvPr id="369679" name="Picture 15" descr="example 1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369681" name="Text Box 17"/>
          <p:cNvSpPr txBox="1">
            <a:spLocks noChangeArrowheads="1"/>
          </p:cNvSpPr>
          <p:nvPr/>
        </p:nvSpPr>
        <p:spPr bwMode="invGray">
          <a:xfrm>
            <a:off x="619125" y="3929063"/>
            <a:ext cx="8177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The figure has been turned around a point.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This is a rotation.</a:t>
            </a:r>
          </a:p>
        </p:txBody>
      </p:sp>
      <p:pic>
        <p:nvPicPr>
          <p:cNvPr id="369683" name="Picture 19" descr="skipp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3305175" y="2392363"/>
            <a:ext cx="1762125" cy="12382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6" grpId="0" autoUpdateAnimBg="0"/>
      <p:bldP spid="3696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2-1d</a:t>
            </a:r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70692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70693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70694" name="Picture 6" descr="home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70695" name="Picture 7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70696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70697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70698" name="Picture 10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70699" name="Picture 11" descr="4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370700" name="Text Box 12"/>
          <p:cNvSpPr txBox="1">
            <a:spLocks noChangeArrowheads="1"/>
          </p:cNvSpPr>
          <p:nvPr/>
        </p:nvSpPr>
        <p:spPr bwMode="auto">
          <a:xfrm>
            <a:off x="619125" y="128587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Identify the transformation as a </a:t>
            </a:r>
            <a:r>
              <a:rPr lang="en-US" sz="2400" b="1" i="1">
                <a:solidFill>
                  <a:srgbClr val="FFEB55"/>
                </a:solidFill>
                <a:latin typeface="Arial" charset="0"/>
              </a:rPr>
              <a:t>reflection, translation, dilation,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or </a:t>
            </a:r>
            <a:r>
              <a:rPr lang="en-US" sz="2400" b="1" i="1">
                <a:solidFill>
                  <a:srgbClr val="FFEB55"/>
                </a:solidFill>
                <a:latin typeface="Arial" charset="0"/>
              </a:rPr>
              <a:t>rotation.</a:t>
            </a:r>
            <a:endParaRPr lang="en-US" sz="2400" b="1">
              <a:solidFill>
                <a:srgbClr val="FFEB55"/>
              </a:solidFill>
              <a:latin typeface="Arial" charset="0"/>
            </a:endParaRPr>
          </a:p>
        </p:txBody>
      </p:sp>
      <p:pic>
        <p:nvPicPr>
          <p:cNvPr id="370704" name="Picture 16" descr="example 1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370705" name="Text Box 17"/>
          <p:cNvSpPr txBox="1">
            <a:spLocks noChangeArrowheads="1"/>
          </p:cNvSpPr>
          <p:nvPr/>
        </p:nvSpPr>
        <p:spPr bwMode="invGray">
          <a:xfrm>
            <a:off x="619125" y="3929063"/>
            <a:ext cx="8177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The figure has been flipped over a line.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This is a reflection.</a:t>
            </a:r>
          </a:p>
        </p:txBody>
      </p:sp>
      <p:pic>
        <p:nvPicPr>
          <p:cNvPr id="370706" name="Picture 18" descr="p198-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3768725" y="2314575"/>
            <a:ext cx="1571625" cy="13811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00" grpId="0" autoUpdateAnimBg="0"/>
      <p:bldP spid="37070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2-1e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7110" name="Picture 6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47111" name="Picture 7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47113" name="Picture 9" descr="home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47134" name="Picture 30" descr="your tur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47149" name="Picture 45" descr="secstart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47162" name="Picture 58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47165" name="Picture 61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47168" name="Picture 64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47169" name="Picture 65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47175" name="Text Box 71"/>
          <p:cNvSpPr txBox="1">
            <a:spLocks noChangeArrowheads="1"/>
          </p:cNvSpPr>
          <p:nvPr/>
        </p:nvSpPr>
        <p:spPr bwMode="invGray">
          <a:xfrm>
            <a:off x="2190750" y="3084513"/>
            <a:ext cx="26082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rotation</a:t>
            </a:r>
          </a:p>
        </p:txBody>
      </p:sp>
      <p:sp>
        <p:nvSpPr>
          <p:cNvPr id="47176" name="Text Box 72"/>
          <p:cNvSpPr txBox="1">
            <a:spLocks noChangeArrowheads="1"/>
          </p:cNvSpPr>
          <p:nvPr/>
        </p:nvSpPr>
        <p:spPr bwMode="invGray">
          <a:xfrm>
            <a:off x="5916613" y="5426075"/>
            <a:ext cx="29956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translation</a:t>
            </a:r>
          </a:p>
        </p:txBody>
      </p:sp>
      <p:sp>
        <p:nvSpPr>
          <p:cNvPr id="47177" name="Text Box 73"/>
          <p:cNvSpPr txBox="1">
            <a:spLocks noChangeArrowheads="1"/>
          </p:cNvSpPr>
          <p:nvPr/>
        </p:nvSpPr>
        <p:spPr bwMode="invGray">
          <a:xfrm>
            <a:off x="5916613" y="3082925"/>
            <a:ext cx="30718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reflection</a:t>
            </a:r>
          </a:p>
        </p:txBody>
      </p:sp>
      <p:sp>
        <p:nvSpPr>
          <p:cNvPr id="47178" name="Text Box 74"/>
          <p:cNvSpPr txBox="1">
            <a:spLocks noChangeArrowheads="1"/>
          </p:cNvSpPr>
          <p:nvPr/>
        </p:nvSpPr>
        <p:spPr bwMode="invGray">
          <a:xfrm>
            <a:off x="2190750" y="5427663"/>
            <a:ext cx="26082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dilation</a:t>
            </a:r>
          </a:p>
        </p:txBody>
      </p:sp>
      <p:grpSp>
        <p:nvGrpSpPr>
          <p:cNvPr id="47183" name="Group 79"/>
          <p:cNvGrpSpPr>
            <a:grpSpLocks/>
          </p:cNvGrpSpPr>
          <p:nvPr/>
        </p:nvGrpSpPr>
        <p:grpSpPr bwMode="auto">
          <a:xfrm>
            <a:off x="423863" y="1285875"/>
            <a:ext cx="8526462" cy="4678363"/>
            <a:chOff x="267" y="810"/>
            <a:chExt cx="5371" cy="2947"/>
          </a:xfrm>
        </p:grpSpPr>
        <p:sp>
          <p:nvSpPr>
            <p:cNvPr id="47170" name="Text Box 66"/>
            <p:cNvSpPr txBox="1">
              <a:spLocks noChangeArrowheads="1"/>
            </p:cNvSpPr>
            <p:nvPr/>
          </p:nvSpPr>
          <p:spPr bwMode="invGray">
            <a:xfrm>
              <a:off x="390" y="810"/>
              <a:ext cx="524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Identify each transformation as a </a:t>
              </a:r>
              <a:r>
                <a:rPr lang="en-US" sz="2400" b="1" i="1">
                  <a:solidFill>
                    <a:srgbClr val="FFEB55"/>
                  </a:solidFill>
                  <a:latin typeface="Arial" charset="0"/>
                </a:rPr>
                <a:t>reflection, translation, dilation,</a:t>
              </a: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 or </a:t>
              </a:r>
              <a:r>
                <a:rPr lang="en-US" sz="2400" b="1" i="1">
                  <a:solidFill>
                    <a:srgbClr val="FFEB55"/>
                  </a:solidFill>
                  <a:latin typeface="Arial" charset="0"/>
                </a:rPr>
                <a:t>rotation.</a:t>
              </a:r>
              <a:endParaRPr lang="en-US" sz="2400" b="1">
                <a:solidFill>
                  <a:srgbClr val="FFEB55"/>
                </a:solidFill>
                <a:latin typeface="Arial" charset="0"/>
              </a:endParaRPr>
            </a:p>
          </p:txBody>
        </p:sp>
        <p:pic>
          <p:nvPicPr>
            <p:cNvPr id="47171" name="Picture 67" descr="ut4-2-1a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509" y="1335"/>
              <a:ext cx="1125" cy="898"/>
            </a:xfrm>
            <a:prstGeom prst="rect">
              <a:avLst/>
            </a:prstGeom>
            <a:noFill/>
          </p:spPr>
        </p:pic>
        <p:pic>
          <p:nvPicPr>
            <p:cNvPr id="47172" name="Picture 68" descr="ut4-2-1b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2928" y="1335"/>
              <a:ext cx="990" cy="898"/>
            </a:xfrm>
            <a:prstGeom prst="rect">
              <a:avLst/>
            </a:prstGeom>
            <a:noFill/>
          </p:spPr>
        </p:pic>
        <p:pic>
          <p:nvPicPr>
            <p:cNvPr id="47173" name="Picture 69" descr="ut4-2-1c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509" y="3152"/>
              <a:ext cx="627" cy="510"/>
            </a:xfrm>
            <a:prstGeom prst="rect">
              <a:avLst/>
            </a:prstGeom>
            <a:noFill/>
          </p:spPr>
        </p:pic>
        <p:pic>
          <p:nvPicPr>
            <p:cNvPr id="47174" name="Picture 70" descr="ut4-4-1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3321" y="2407"/>
              <a:ext cx="360" cy="1350"/>
            </a:xfrm>
            <a:prstGeom prst="rect">
              <a:avLst/>
            </a:prstGeom>
            <a:noFill/>
          </p:spPr>
        </p:pic>
        <p:sp>
          <p:nvSpPr>
            <p:cNvPr id="47179" name="Rectangle 75"/>
            <p:cNvSpPr>
              <a:spLocks noChangeArrowheads="1"/>
            </p:cNvSpPr>
            <p:nvPr/>
          </p:nvSpPr>
          <p:spPr bwMode="invGray">
            <a:xfrm>
              <a:off x="267" y="1289"/>
              <a:ext cx="276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a.</a:t>
              </a:r>
            </a:p>
          </p:txBody>
        </p:sp>
        <p:sp>
          <p:nvSpPr>
            <p:cNvPr id="47180" name="Rectangle 76"/>
            <p:cNvSpPr>
              <a:spLocks noChangeArrowheads="1"/>
            </p:cNvSpPr>
            <p:nvPr/>
          </p:nvSpPr>
          <p:spPr bwMode="invGray">
            <a:xfrm>
              <a:off x="2880" y="1289"/>
              <a:ext cx="286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b.</a:t>
              </a:r>
            </a:p>
          </p:txBody>
        </p:sp>
        <p:sp>
          <p:nvSpPr>
            <p:cNvPr id="47181" name="Rectangle 77"/>
            <p:cNvSpPr>
              <a:spLocks noChangeArrowheads="1"/>
            </p:cNvSpPr>
            <p:nvPr/>
          </p:nvSpPr>
          <p:spPr bwMode="invGray">
            <a:xfrm>
              <a:off x="267" y="2862"/>
              <a:ext cx="276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c.</a:t>
              </a:r>
            </a:p>
          </p:txBody>
        </p:sp>
        <p:sp>
          <p:nvSpPr>
            <p:cNvPr id="47182" name="Rectangle 78"/>
            <p:cNvSpPr>
              <a:spLocks noChangeArrowheads="1"/>
            </p:cNvSpPr>
            <p:nvPr/>
          </p:nvSpPr>
          <p:spPr bwMode="invGray">
            <a:xfrm>
              <a:off x="2880" y="2523"/>
              <a:ext cx="286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d.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75" grpId="0" autoUpdateAnimBg="0"/>
      <p:bldP spid="47176" grpId="0" autoUpdateAnimBg="0"/>
      <p:bldP spid="47177" grpId="0" autoUpdateAnimBg="0"/>
      <p:bldP spid="471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Vocabulary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Transformations – Movements of geometric figures</a:t>
            </a:r>
          </a:p>
          <a:p>
            <a:r>
              <a:rPr lang="en-US" dirty="0" smtClean="0"/>
              <a:t>Pre-image – The position of the image before the transformation</a:t>
            </a:r>
          </a:p>
          <a:p>
            <a:r>
              <a:rPr lang="en-US" dirty="0" smtClean="0"/>
              <a:t>Image – The position after the transformation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2-2a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8133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48134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48135" name="Picture 7" descr="secstart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48136" name="Picture 8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48190" name="Picture 62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48193" name="Picture 65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48196" name="Picture 68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48197" name="Picture 69" descr="4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48198" name="Text Box 70"/>
          <p:cNvSpPr txBox="1">
            <a:spLocks noChangeArrowheads="1"/>
          </p:cNvSpPr>
          <p:nvPr/>
        </p:nvSpPr>
        <p:spPr bwMode="auto">
          <a:xfrm>
            <a:off x="619125" y="12668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 trapezoid has vertices </a:t>
            </a:r>
            <a:r>
              <a:rPr lang="en-US" i="1">
                <a:solidFill>
                  <a:srgbClr val="FFEB55"/>
                </a:solidFill>
              </a:rPr>
              <a:t>W</a:t>
            </a:r>
            <a:r>
              <a:rPr lang="en-US">
                <a:solidFill>
                  <a:srgbClr val="FFEB55"/>
                </a:solidFill>
              </a:rPr>
              <a:t>(–1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4)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X</a:t>
            </a:r>
            <a:r>
              <a:rPr lang="en-US">
                <a:solidFill>
                  <a:srgbClr val="FFEB55"/>
                </a:solidFill>
              </a:rPr>
              <a:t>(4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4)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Y</a:t>
            </a:r>
            <a:r>
              <a:rPr lang="en-US">
                <a:solidFill>
                  <a:srgbClr val="FFEB55"/>
                </a:solidFill>
              </a:rPr>
              <a:t>(4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1)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</a:t>
            </a:r>
            <a:br>
              <a:rPr lang="en-US" sz="2400" b="1">
                <a:solidFill>
                  <a:srgbClr val="FFEB55"/>
                </a:solidFill>
                <a:latin typeface="Arial" charset="0"/>
              </a:rPr>
            </a:br>
            <a:r>
              <a:rPr lang="en-US" sz="2400" b="1">
                <a:solidFill>
                  <a:srgbClr val="FFEB55"/>
                </a:solidFill>
                <a:latin typeface="Arial" charset="0"/>
              </a:rPr>
              <a:t>and </a:t>
            </a:r>
            <a:r>
              <a:rPr lang="en-US" i="1">
                <a:solidFill>
                  <a:srgbClr val="FFEB55"/>
                </a:solidFill>
              </a:rPr>
              <a:t>Z</a:t>
            </a:r>
            <a:r>
              <a:rPr lang="en-US">
                <a:solidFill>
                  <a:srgbClr val="FFEB55"/>
                </a:solidFill>
              </a:rPr>
              <a:t>(–3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1)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Trapezoid </a:t>
            </a:r>
            <a:r>
              <a:rPr lang="en-US" i="1">
                <a:solidFill>
                  <a:srgbClr val="FFEB55"/>
                </a:solidFill>
              </a:rPr>
              <a:t>WXYZ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is reflected over the </a:t>
            </a:r>
            <a:r>
              <a:rPr lang="en-US" i="1">
                <a:solidFill>
                  <a:srgbClr val="FFEB55"/>
                </a:solidFill>
              </a:rPr>
              <a:t>y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-axis. Find the coordinates of the vertices of the image.</a:t>
            </a:r>
          </a:p>
        </p:txBody>
      </p:sp>
      <p:sp>
        <p:nvSpPr>
          <p:cNvPr id="48199" name="Text Box 71"/>
          <p:cNvSpPr txBox="1">
            <a:spLocks noChangeArrowheads="1"/>
          </p:cNvSpPr>
          <p:nvPr/>
        </p:nvSpPr>
        <p:spPr bwMode="auto">
          <a:xfrm>
            <a:off x="619125" y="2928938"/>
            <a:ext cx="733425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To reflect the figure over the </a:t>
            </a:r>
            <a:r>
              <a:rPr lang="en-US" i="1"/>
              <a:t>y</a:t>
            </a:r>
            <a:r>
              <a:rPr lang="en-US" sz="2400">
                <a:latin typeface="Arial" charset="0"/>
              </a:rPr>
              <a:t>-axis, multiply each </a:t>
            </a:r>
            <a:br>
              <a:rPr lang="en-US" sz="2400">
                <a:latin typeface="Arial" charset="0"/>
              </a:rPr>
            </a:br>
            <a:r>
              <a:rPr lang="en-US" i="1"/>
              <a:t>x</a:t>
            </a:r>
            <a:r>
              <a:rPr lang="en-US" sz="2400">
                <a:latin typeface="Arial" charset="0"/>
              </a:rPr>
              <a:t>-coordinate by </a:t>
            </a:r>
            <a:r>
              <a:rPr lang="en-US"/>
              <a:t>–1</a:t>
            </a:r>
            <a:r>
              <a:rPr lang="en-US" sz="2400">
                <a:latin typeface="Arial" charset="0"/>
              </a:rPr>
              <a:t>.</a:t>
            </a:r>
          </a:p>
        </p:txBody>
      </p:sp>
      <p:grpSp>
        <p:nvGrpSpPr>
          <p:cNvPr id="48212" name="Group 84"/>
          <p:cNvGrpSpPr>
            <a:grpSpLocks/>
          </p:cNvGrpSpPr>
          <p:nvPr/>
        </p:nvGrpSpPr>
        <p:grpSpPr bwMode="auto">
          <a:xfrm>
            <a:off x="619125" y="3835400"/>
            <a:ext cx="3952875" cy="476250"/>
            <a:chOff x="390" y="2416"/>
            <a:chExt cx="2490" cy="300"/>
          </a:xfrm>
        </p:grpSpPr>
        <p:sp>
          <p:nvSpPr>
            <p:cNvPr id="48200" name="Text Box 72"/>
            <p:cNvSpPr txBox="1">
              <a:spLocks noChangeArrowheads="1"/>
            </p:cNvSpPr>
            <p:nvPr/>
          </p:nvSpPr>
          <p:spPr bwMode="invGray">
            <a:xfrm>
              <a:off x="390" y="2416"/>
              <a:ext cx="2490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457200" algn="l"/>
                  <a:tab pos="1200150" algn="l"/>
                </a:tabLst>
              </a:pPr>
              <a:r>
                <a:rPr lang="en-US"/>
                <a:t>	(</a:t>
              </a:r>
              <a:r>
                <a:rPr lang="en-US" i="1"/>
                <a:t>x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 i="1"/>
                <a:t>y</a:t>
              </a:r>
              <a:r>
                <a:rPr lang="en-US"/>
                <a:t>)</a:t>
              </a:r>
              <a:r>
                <a:rPr lang="en-US" sz="2400">
                  <a:latin typeface="Arial" charset="0"/>
                </a:rPr>
                <a:t>		</a:t>
              </a:r>
              <a:r>
                <a:rPr lang="en-US"/>
                <a:t>(–</a:t>
              </a:r>
              <a:r>
                <a:rPr lang="en-US" i="1"/>
                <a:t>x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 i="1"/>
                <a:t>y</a:t>
              </a:r>
              <a:r>
                <a:rPr lang="en-US"/>
                <a:t>) </a:t>
              </a:r>
            </a:p>
          </p:txBody>
        </p:sp>
        <p:pic>
          <p:nvPicPr>
            <p:cNvPr id="48201" name="Picture 73" descr="arrow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1258" y="2524"/>
              <a:ext cx="219" cy="132"/>
            </a:xfrm>
            <a:prstGeom prst="rect">
              <a:avLst/>
            </a:prstGeom>
            <a:noFill/>
          </p:spPr>
        </p:pic>
      </p:grpSp>
      <p:grpSp>
        <p:nvGrpSpPr>
          <p:cNvPr id="48213" name="Group 85"/>
          <p:cNvGrpSpPr>
            <a:grpSpLocks/>
          </p:cNvGrpSpPr>
          <p:nvPr/>
        </p:nvGrpSpPr>
        <p:grpSpPr bwMode="auto">
          <a:xfrm>
            <a:off x="619125" y="4338638"/>
            <a:ext cx="4144963" cy="476250"/>
            <a:chOff x="390" y="2733"/>
            <a:chExt cx="2611" cy="300"/>
          </a:xfrm>
        </p:grpSpPr>
        <p:sp>
          <p:nvSpPr>
            <p:cNvPr id="48202" name="Text Box 74"/>
            <p:cNvSpPr txBox="1">
              <a:spLocks noChangeArrowheads="1"/>
            </p:cNvSpPr>
            <p:nvPr/>
          </p:nvSpPr>
          <p:spPr bwMode="invGray">
            <a:xfrm>
              <a:off x="390" y="2733"/>
              <a:ext cx="2611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285750" algn="l"/>
                  <a:tab pos="1200150" algn="l"/>
                </a:tabLst>
              </a:pPr>
              <a:r>
                <a:rPr lang="en-US" i="1"/>
                <a:t>W</a:t>
              </a:r>
              <a:r>
                <a:rPr lang="en-US"/>
                <a:t>(</a:t>
              </a:r>
              <a:r>
                <a:rPr lang="en-US" i="1"/>
                <a:t>–</a:t>
              </a:r>
              <a:r>
                <a:rPr lang="en-US"/>
                <a:t>1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/>
                <a:t>4)</a:t>
              </a:r>
              <a:r>
                <a:rPr lang="en-US" sz="2400">
                  <a:latin typeface="Arial" charset="0"/>
                </a:rPr>
                <a:t>	</a:t>
              </a:r>
              <a:r>
                <a:rPr lang="en-US"/>
                <a:t>(1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/>
                <a:t>4) </a:t>
              </a:r>
            </a:p>
          </p:txBody>
        </p:sp>
        <p:pic>
          <p:nvPicPr>
            <p:cNvPr id="48206" name="Picture 78" descr="arrow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1258" y="2836"/>
              <a:ext cx="219" cy="132"/>
            </a:xfrm>
            <a:prstGeom prst="rect">
              <a:avLst/>
            </a:prstGeom>
            <a:noFill/>
          </p:spPr>
        </p:pic>
      </p:grpSp>
      <p:grpSp>
        <p:nvGrpSpPr>
          <p:cNvPr id="48214" name="Group 86"/>
          <p:cNvGrpSpPr>
            <a:grpSpLocks/>
          </p:cNvGrpSpPr>
          <p:nvPr/>
        </p:nvGrpSpPr>
        <p:grpSpPr bwMode="auto">
          <a:xfrm>
            <a:off x="619125" y="4841875"/>
            <a:ext cx="3417888" cy="476250"/>
            <a:chOff x="390" y="3050"/>
            <a:chExt cx="2153" cy="300"/>
          </a:xfrm>
        </p:grpSpPr>
        <p:sp>
          <p:nvSpPr>
            <p:cNvPr id="48203" name="Text Box 75"/>
            <p:cNvSpPr txBox="1">
              <a:spLocks noChangeArrowheads="1"/>
            </p:cNvSpPr>
            <p:nvPr/>
          </p:nvSpPr>
          <p:spPr bwMode="invGray">
            <a:xfrm>
              <a:off x="390" y="3050"/>
              <a:ext cx="2153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200150" algn="l"/>
                </a:tabLst>
              </a:pPr>
              <a:r>
                <a:rPr lang="en-US" i="1"/>
                <a:t>X</a:t>
              </a:r>
              <a:r>
                <a:rPr lang="en-US"/>
                <a:t>(4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/>
                <a:t>4)</a:t>
              </a:r>
              <a:r>
                <a:rPr lang="en-US" sz="2400">
                  <a:latin typeface="Arial" charset="0"/>
                </a:rPr>
                <a:t>		</a:t>
              </a:r>
              <a:r>
                <a:rPr lang="en-US"/>
                <a:t>(–4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/>
                <a:t>4) </a:t>
              </a:r>
            </a:p>
          </p:txBody>
        </p:sp>
        <p:pic>
          <p:nvPicPr>
            <p:cNvPr id="48207" name="Picture 79" descr="arrow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1258" y="3149"/>
              <a:ext cx="219" cy="132"/>
            </a:xfrm>
            <a:prstGeom prst="rect">
              <a:avLst/>
            </a:prstGeom>
            <a:noFill/>
          </p:spPr>
        </p:pic>
      </p:grpSp>
      <p:grpSp>
        <p:nvGrpSpPr>
          <p:cNvPr id="48215" name="Group 87"/>
          <p:cNvGrpSpPr>
            <a:grpSpLocks/>
          </p:cNvGrpSpPr>
          <p:nvPr/>
        </p:nvGrpSpPr>
        <p:grpSpPr bwMode="auto">
          <a:xfrm>
            <a:off x="619125" y="5345113"/>
            <a:ext cx="3417888" cy="476250"/>
            <a:chOff x="390" y="3367"/>
            <a:chExt cx="2153" cy="300"/>
          </a:xfrm>
        </p:grpSpPr>
        <p:sp>
          <p:nvSpPr>
            <p:cNvPr id="48204" name="Text Box 76"/>
            <p:cNvSpPr txBox="1">
              <a:spLocks noChangeArrowheads="1"/>
            </p:cNvSpPr>
            <p:nvPr/>
          </p:nvSpPr>
          <p:spPr bwMode="invGray">
            <a:xfrm>
              <a:off x="390" y="3367"/>
              <a:ext cx="2153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200150" algn="l"/>
                </a:tabLst>
              </a:pPr>
              <a:r>
                <a:rPr lang="en-US" i="1"/>
                <a:t>Y(</a:t>
              </a:r>
              <a:r>
                <a:rPr lang="en-US"/>
                <a:t>4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/>
                <a:t>1)</a:t>
              </a:r>
              <a:r>
                <a:rPr lang="en-US" sz="2400">
                  <a:latin typeface="Arial" charset="0"/>
                </a:rPr>
                <a:t>		</a:t>
              </a:r>
              <a:r>
                <a:rPr lang="en-US"/>
                <a:t>(–4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/>
                <a:t>1) </a:t>
              </a:r>
            </a:p>
          </p:txBody>
        </p:sp>
        <p:pic>
          <p:nvPicPr>
            <p:cNvPr id="48208" name="Picture 80" descr="arrow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1258" y="3462"/>
              <a:ext cx="219" cy="132"/>
            </a:xfrm>
            <a:prstGeom prst="rect">
              <a:avLst/>
            </a:prstGeom>
            <a:noFill/>
          </p:spPr>
        </p:pic>
      </p:grpSp>
      <p:grpSp>
        <p:nvGrpSpPr>
          <p:cNvPr id="48216" name="Group 88"/>
          <p:cNvGrpSpPr>
            <a:grpSpLocks/>
          </p:cNvGrpSpPr>
          <p:nvPr/>
        </p:nvGrpSpPr>
        <p:grpSpPr bwMode="auto">
          <a:xfrm>
            <a:off x="619125" y="5848350"/>
            <a:ext cx="3417888" cy="476250"/>
            <a:chOff x="390" y="3684"/>
            <a:chExt cx="2153" cy="300"/>
          </a:xfrm>
        </p:grpSpPr>
        <p:sp>
          <p:nvSpPr>
            <p:cNvPr id="48205" name="Text Box 77"/>
            <p:cNvSpPr txBox="1">
              <a:spLocks noChangeArrowheads="1"/>
            </p:cNvSpPr>
            <p:nvPr/>
          </p:nvSpPr>
          <p:spPr bwMode="invGray">
            <a:xfrm>
              <a:off x="390" y="3684"/>
              <a:ext cx="2153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200150" algn="l"/>
                </a:tabLst>
              </a:pPr>
              <a:r>
                <a:rPr lang="en-US" i="1"/>
                <a:t>Z</a:t>
              </a:r>
              <a:r>
                <a:rPr lang="en-US"/>
                <a:t>(</a:t>
              </a:r>
              <a:r>
                <a:rPr lang="en-US" i="1"/>
                <a:t>–</a:t>
              </a:r>
              <a:r>
                <a:rPr lang="en-US"/>
                <a:t>3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/>
                <a:t>1)</a:t>
              </a:r>
              <a:r>
                <a:rPr lang="en-US" sz="2400">
                  <a:latin typeface="Arial" charset="0"/>
                </a:rPr>
                <a:t>		</a:t>
              </a:r>
              <a:r>
                <a:rPr lang="en-US"/>
                <a:t>(3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/>
                <a:t>1) </a:t>
              </a:r>
            </a:p>
          </p:txBody>
        </p:sp>
        <p:pic>
          <p:nvPicPr>
            <p:cNvPr id="48209" name="Picture 81" descr="arrow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1258" y="3775"/>
              <a:ext cx="219" cy="132"/>
            </a:xfrm>
            <a:prstGeom prst="rect">
              <a:avLst/>
            </a:prstGeom>
            <a:noFill/>
          </p:spPr>
        </p:pic>
      </p:grpSp>
      <p:sp>
        <p:nvSpPr>
          <p:cNvPr id="48210" name="Text Box 82"/>
          <p:cNvSpPr txBox="1">
            <a:spLocks noChangeArrowheads="1"/>
          </p:cNvSpPr>
          <p:nvPr/>
        </p:nvSpPr>
        <p:spPr bwMode="invGray">
          <a:xfrm>
            <a:off x="3995738" y="3775075"/>
            <a:ext cx="4800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The coordinates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of the 	vertices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of the image 	are </a:t>
            </a:r>
            <a:r>
              <a:rPr lang="en-US" i="1"/>
              <a:t>W</a:t>
            </a:r>
            <a:r>
              <a:rPr lang="en-US">
                <a:sym typeface="Symbol" pitchFamily="18" charset="2"/>
              </a:rPr>
              <a:t>(1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4)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(–4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4)</a:t>
            </a:r>
            <a:r>
              <a:rPr lang="en-US" sz="2400">
                <a:latin typeface="Arial" charset="0"/>
                <a:sym typeface="Symbol" pitchFamily="18" charset="2"/>
              </a:rPr>
              <a:t>, 	</a:t>
            </a:r>
            <a:r>
              <a:rPr lang="en-US" i="1">
                <a:sym typeface="Symbol" pitchFamily="18" charset="2"/>
              </a:rPr>
              <a:t>Y</a:t>
            </a:r>
            <a:r>
              <a:rPr lang="en-US">
                <a:sym typeface="Symbol" pitchFamily="18" charset="2"/>
              </a:rPr>
              <a:t>(–4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1)</a:t>
            </a:r>
            <a:r>
              <a:rPr lang="en-US" sz="2400">
                <a:latin typeface="Arial" charset="0"/>
                <a:sym typeface="Symbol" pitchFamily="18" charset="2"/>
              </a:rPr>
              <a:t>, and </a:t>
            </a:r>
            <a:r>
              <a:rPr lang="en-US" i="1">
                <a:sym typeface="Symbol" pitchFamily="18" charset="2"/>
              </a:rPr>
              <a:t>Z</a:t>
            </a:r>
            <a:r>
              <a:rPr lang="en-US">
                <a:sym typeface="Symbol" pitchFamily="18" charset="2"/>
              </a:rPr>
              <a:t>(3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1).</a:t>
            </a:r>
          </a:p>
        </p:txBody>
      </p:sp>
      <p:pic>
        <p:nvPicPr>
          <p:cNvPr id="48217" name="Picture 89" descr="example 2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98" grpId="0" autoUpdateAnimBg="0"/>
      <p:bldP spid="48199" grpId="0" autoUpdateAnimBg="0"/>
      <p:bldP spid="4821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83" name="Picture 71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4648200" y="3121025"/>
            <a:ext cx="4048125" cy="2428875"/>
          </a:xfrm>
          <a:prstGeom prst="rect">
            <a:avLst/>
          </a:prstGeom>
          <a:noFill/>
        </p:spPr>
      </p:pic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2-2b</a:t>
            </a:r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71716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71717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71718" name="Picture 6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71719" name="Picture 7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71720" name="Picture 8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71721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71722" name="Picture 10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71723" name="Picture 11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619125" y="12668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 trapezoid has vertices </a:t>
            </a:r>
            <a:r>
              <a:rPr lang="en-US" i="1">
                <a:solidFill>
                  <a:srgbClr val="FFEB55"/>
                </a:solidFill>
              </a:rPr>
              <a:t>W</a:t>
            </a:r>
            <a:r>
              <a:rPr lang="en-US">
                <a:solidFill>
                  <a:srgbClr val="FFEB55"/>
                </a:solidFill>
              </a:rPr>
              <a:t>(–1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4)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X</a:t>
            </a:r>
            <a:r>
              <a:rPr lang="en-US">
                <a:solidFill>
                  <a:srgbClr val="FFEB55"/>
                </a:solidFill>
              </a:rPr>
              <a:t>(4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4)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Y</a:t>
            </a:r>
            <a:r>
              <a:rPr lang="en-US">
                <a:solidFill>
                  <a:srgbClr val="FFEB55"/>
                </a:solidFill>
              </a:rPr>
              <a:t>(4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1)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br>
              <a:rPr lang="en-US" sz="2400" b="1">
                <a:solidFill>
                  <a:srgbClr val="FFEB55"/>
                </a:solidFill>
                <a:latin typeface="Arial" charset="0"/>
              </a:rPr>
            </a:br>
            <a:r>
              <a:rPr lang="en-US" sz="2400" b="1">
                <a:solidFill>
                  <a:srgbClr val="FFEB55"/>
                </a:solidFill>
                <a:latin typeface="Arial" charset="0"/>
              </a:rPr>
              <a:t>and </a:t>
            </a:r>
            <a:r>
              <a:rPr lang="en-US" i="1">
                <a:solidFill>
                  <a:srgbClr val="FFEB55"/>
                </a:solidFill>
              </a:rPr>
              <a:t>Z</a:t>
            </a:r>
            <a:r>
              <a:rPr lang="en-US">
                <a:solidFill>
                  <a:srgbClr val="FFEB55"/>
                </a:solidFill>
              </a:rPr>
              <a:t>(–3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1)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Graph trapezoid </a:t>
            </a:r>
            <a:r>
              <a:rPr lang="en-US" i="1">
                <a:solidFill>
                  <a:srgbClr val="FFEB55"/>
                </a:solidFill>
              </a:rPr>
              <a:t>WXYZ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and its image </a:t>
            </a:r>
            <a:r>
              <a:rPr lang="en-US" i="1">
                <a:solidFill>
                  <a:srgbClr val="FFEB55"/>
                </a:solidFill>
              </a:rPr>
              <a:t>W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</a:t>
            </a:r>
            <a:r>
              <a:rPr lang="en-US">
                <a:solidFill>
                  <a:srgbClr val="FFEB55"/>
                </a:solidFill>
              </a:rPr>
              <a:t> </a:t>
            </a:r>
            <a:r>
              <a:rPr lang="en-US" i="1">
                <a:solidFill>
                  <a:srgbClr val="FFEB55"/>
                </a:solidFill>
              </a:rPr>
              <a:t>X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</a:t>
            </a:r>
            <a:r>
              <a:rPr lang="en-US">
                <a:solidFill>
                  <a:srgbClr val="FFEB55"/>
                </a:solidFill>
              </a:rPr>
              <a:t> </a:t>
            </a:r>
            <a:r>
              <a:rPr lang="en-US" i="1">
                <a:solidFill>
                  <a:srgbClr val="FFEB55"/>
                </a:solidFill>
              </a:rPr>
              <a:t>Y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</a:t>
            </a:r>
            <a:r>
              <a:rPr lang="en-US">
                <a:solidFill>
                  <a:srgbClr val="FFEB55"/>
                </a:solidFill>
              </a:rPr>
              <a:t> </a:t>
            </a:r>
            <a:r>
              <a:rPr lang="en-US" i="1">
                <a:solidFill>
                  <a:srgbClr val="FFEB55"/>
                </a:solidFill>
              </a:rPr>
              <a:t>Z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</a:t>
            </a:r>
            <a:r>
              <a:rPr lang="en-US" sz="2400" i="1">
                <a:solidFill>
                  <a:srgbClr val="FFEB55"/>
                </a:solidFill>
                <a:latin typeface="Arial" charset="0"/>
              </a:rPr>
              <a:t>.</a:t>
            </a:r>
          </a:p>
        </p:txBody>
      </p:sp>
      <p:sp>
        <p:nvSpPr>
          <p:cNvPr id="371725" name="Text Box 13"/>
          <p:cNvSpPr txBox="1">
            <a:spLocks noChangeArrowheads="1"/>
          </p:cNvSpPr>
          <p:nvPr/>
        </p:nvSpPr>
        <p:spPr bwMode="auto">
          <a:xfrm>
            <a:off x="619125" y="3121025"/>
            <a:ext cx="3684588" cy="1133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Graph each vertex of the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trapezoid </a:t>
            </a:r>
            <a:r>
              <a:rPr lang="en-US" i="1"/>
              <a:t>WXYZ</a:t>
            </a:r>
            <a:r>
              <a:rPr lang="en-US" sz="2400">
                <a:latin typeface="Arial" charset="0"/>
              </a:rPr>
              <a:t>.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Connect the points.</a:t>
            </a:r>
          </a:p>
        </p:txBody>
      </p:sp>
      <p:pic>
        <p:nvPicPr>
          <p:cNvPr id="371743" name="Picture 31" descr="example 2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371741" name="Text Box 29"/>
          <p:cNvSpPr txBox="1">
            <a:spLocks noChangeArrowheads="1"/>
          </p:cNvSpPr>
          <p:nvPr/>
        </p:nvSpPr>
        <p:spPr bwMode="invGray">
          <a:xfrm>
            <a:off x="4579938" y="2746375"/>
            <a:ext cx="169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endParaRPr lang="en-US">
              <a:sym typeface="Symbol" pitchFamily="18" charset="2"/>
            </a:endParaRPr>
          </a:p>
        </p:txBody>
      </p:sp>
      <p:sp>
        <p:nvSpPr>
          <p:cNvPr id="371752" name="Oval 40"/>
          <p:cNvSpPr>
            <a:spLocks noChangeAspect="1" noChangeArrowheads="1"/>
          </p:cNvSpPr>
          <p:nvPr/>
        </p:nvSpPr>
        <p:spPr bwMode="black">
          <a:xfrm>
            <a:off x="6264275" y="3802063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753" name="Oval 41"/>
          <p:cNvSpPr>
            <a:spLocks noChangeAspect="1" noChangeArrowheads="1"/>
          </p:cNvSpPr>
          <p:nvPr/>
        </p:nvSpPr>
        <p:spPr bwMode="black">
          <a:xfrm>
            <a:off x="7924800" y="3802063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754" name="Oval 42"/>
          <p:cNvSpPr>
            <a:spLocks noChangeAspect="1" noChangeArrowheads="1"/>
          </p:cNvSpPr>
          <p:nvPr/>
        </p:nvSpPr>
        <p:spPr bwMode="black">
          <a:xfrm>
            <a:off x="7924800" y="4779963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755" name="Oval 43"/>
          <p:cNvSpPr>
            <a:spLocks noChangeAspect="1" noChangeArrowheads="1"/>
          </p:cNvSpPr>
          <p:nvPr/>
        </p:nvSpPr>
        <p:spPr bwMode="black">
          <a:xfrm>
            <a:off x="5592763" y="4800600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71758" name="AutoShape 46"/>
          <p:cNvCxnSpPr>
            <a:cxnSpLocks noChangeShapeType="1"/>
          </p:cNvCxnSpPr>
          <p:nvPr/>
        </p:nvCxnSpPr>
        <p:spPr bwMode="auto">
          <a:xfrm>
            <a:off x="6332538" y="3879850"/>
            <a:ext cx="1660525" cy="0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cxnSp>
        <p:nvCxnSpPr>
          <p:cNvPr id="371759" name="AutoShape 47"/>
          <p:cNvCxnSpPr>
            <a:cxnSpLocks noChangeShapeType="1"/>
          </p:cNvCxnSpPr>
          <p:nvPr/>
        </p:nvCxnSpPr>
        <p:spPr bwMode="auto">
          <a:xfrm flipV="1">
            <a:off x="8002588" y="3889375"/>
            <a:ext cx="0" cy="977900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cxnSp>
        <p:nvCxnSpPr>
          <p:cNvPr id="371761" name="AutoShape 49"/>
          <p:cNvCxnSpPr>
            <a:cxnSpLocks noChangeShapeType="1"/>
          </p:cNvCxnSpPr>
          <p:nvPr/>
        </p:nvCxnSpPr>
        <p:spPr bwMode="auto">
          <a:xfrm flipV="1">
            <a:off x="5624513" y="3870325"/>
            <a:ext cx="727075" cy="1044575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sp>
        <p:nvSpPr>
          <p:cNvPr id="371762" name="Text Box 50"/>
          <p:cNvSpPr txBox="1">
            <a:spLocks noChangeArrowheads="1"/>
          </p:cNvSpPr>
          <p:nvPr/>
        </p:nvSpPr>
        <p:spPr bwMode="auto">
          <a:xfrm>
            <a:off x="619125" y="4446588"/>
            <a:ext cx="4106863" cy="1133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Graph each vertex of the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reflected image  </a:t>
            </a:r>
            <a:r>
              <a:rPr lang="en-US" i="1"/>
              <a:t>W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X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Y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Z</a:t>
            </a:r>
            <a:r>
              <a:rPr lang="en-US" i="1">
                <a:sym typeface="Symbol" pitchFamily="18" charset="2"/>
              </a:rPr>
              <a:t></a:t>
            </a:r>
            <a:r>
              <a:rPr lang="en-US" sz="2400" i="1">
                <a:latin typeface="Arial" charset="0"/>
              </a:rPr>
              <a:t>.</a:t>
            </a:r>
            <a:r>
              <a:rPr lang="en-US" sz="2400">
                <a:latin typeface="Arial" charset="0"/>
              </a:rPr>
              <a:t>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Connect the points.</a:t>
            </a:r>
          </a:p>
        </p:txBody>
      </p:sp>
      <p:sp>
        <p:nvSpPr>
          <p:cNvPr id="371764" name="Rectangle 52"/>
          <p:cNvSpPr>
            <a:spLocks noChangeArrowheads="1"/>
          </p:cNvSpPr>
          <p:nvPr/>
        </p:nvSpPr>
        <p:spPr bwMode="auto">
          <a:xfrm>
            <a:off x="5956300" y="3506788"/>
            <a:ext cx="471488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W</a:t>
            </a:r>
          </a:p>
        </p:txBody>
      </p:sp>
      <p:sp>
        <p:nvSpPr>
          <p:cNvPr id="371765" name="Rectangle 53"/>
          <p:cNvSpPr>
            <a:spLocks noChangeArrowheads="1"/>
          </p:cNvSpPr>
          <p:nvPr/>
        </p:nvSpPr>
        <p:spPr bwMode="auto">
          <a:xfrm>
            <a:off x="8002588" y="3506788"/>
            <a:ext cx="3873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X</a:t>
            </a:r>
          </a:p>
        </p:txBody>
      </p:sp>
      <p:sp>
        <p:nvSpPr>
          <p:cNvPr id="371766" name="Rectangle 54"/>
          <p:cNvSpPr>
            <a:spLocks noChangeArrowheads="1"/>
          </p:cNvSpPr>
          <p:nvPr/>
        </p:nvSpPr>
        <p:spPr bwMode="auto">
          <a:xfrm>
            <a:off x="8012113" y="4821238"/>
            <a:ext cx="3873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Y</a:t>
            </a:r>
          </a:p>
        </p:txBody>
      </p:sp>
      <p:sp>
        <p:nvSpPr>
          <p:cNvPr id="371767" name="Rectangle 55"/>
          <p:cNvSpPr>
            <a:spLocks noChangeArrowheads="1"/>
          </p:cNvSpPr>
          <p:nvPr/>
        </p:nvSpPr>
        <p:spPr bwMode="auto">
          <a:xfrm>
            <a:off x="5641975" y="4821238"/>
            <a:ext cx="369888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Z</a:t>
            </a:r>
          </a:p>
        </p:txBody>
      </p:sp>
      <p:sp>
        <p:nvSpPr>
          <p:cNvPr id="371768" name="Oval 56"/>
          <p:cNvSpPr>
            <a:spLocks noChangeAspect="1" noChangeArrowheads="1"/>
          </p:cNvSpPr>
          <p:nvPr/>
        </p:nvSpPr>
        <p:spPr bwMode="black">
          <a:xfrm>
            <a:off x="6935788" y="3802063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769" name="Oval 57"/>
          <p:cNvSpPr>
            <a:spLocks noChangeAspect="1" noChangeArrowheads="1"/>
          </p:cNvSpPr>
          <p:nvPr/>
        </p:nvSpPr>
        <p:spPr bwMode="black">
          <a:xfrm>
            <a:off x="5265738" y="3802063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770" name="Oval 58"/>
          <p:cNvSpPr>
            <a:spLocks noChangeAspect="1" noChangeArrowheads="1"/>
          </p:cNvSpPr>
          <p:nvPr/>
        </p:nvSpPr>
        <p:spPr bwMode="black">
          <a:xfrm>
            <a:off x="5265738" y="4779963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71772" name="AutoShape 60"/>
          <p:cNvCxnSpPr>
            <a:cxnSpLocks noChangeShapeType="1"/>
          </p:cNvCxnSpPr>
          <p:nvPr/>
        </p:nvCxnSpPr>
        <p:spPr bwMode="auto">
          <a:xfrm>
            <a:off x="5332413" y="3879850"/>
            <a:ext cx="1660525" cy="0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cxnSp>
        <p:nvCxnSpPr>
          <p:cNvPr id="371773" name="AutoShape 61"/>
          <p:cNvCxnSpPr>
            <a:cxnSpLocks noChangeShapeType="1"/>
          </p:cNvCxnSpPr>
          <p:nvPr/>
        </p:nvCxnSpPr>
        <p:spPr bwMode="auto">
          <a:xfrm flipV="1">
            <a:off x="5341938" y="3889375"/>
            <a:ext cx="0" cy="977900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cxnSp>
        <p:nvCxnSpPr>
          <p:cNvPr id="371775" name="AutoShape 63"/>
          <p:cNvCxnSpPr>
            <a:cxnSpLocks noChangeShapeType="1"/>
          </p:cNvCxnSpPr>
          <p:nvPr/>
        </p:nvCxnSpPr>
        <p:spPr bwMode="auto">
          <a:xfrm flipH="1" flipV="1">
            <a:off x="7011988" y="3889375"/>
            <a:ext cx="698500" cy="1030288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sp>
        <p:nvSpPr>
          <p:cNvPr id="371776" name="Rectangle 64"/>
          <p:cNvSpPr>
            <a:spLocks noChangeArrowheads="1"/>
          </p:cNvSpPr>
          <p:nvPr/>
        </p:nvSpPr>
        <p:spPr bwMode="auto">
          <a:xfrm>
            <a:off x="6983413" y="3506788"/>
            <a:ext cx="846137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W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</a:p>
        </p:txBody>
      </p:sp>
      <p:sp>
        <p:nvSpPr>
          <p:cNvPr id="371777" name="Rectangle 65"/>
          <p:cNvSpPr>
            <a:spLocks noChangeArrowheads="1"/>
          </p:cNvSpPr>
          <p:nvPr/>
        </p:nvSpPr>
        <p:spPr bwMode="auto">
          <a:xfrm>
            <a:off x="5013325" y="3506788"/>
            <a:ext cx="46196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X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A2FFA2"/>
              </a:solidFill>
              <a:latin typeface="Arial" charset="0"/>
            </a:endParaRPr>
          </a:p>
        </p:txBody>
      </p:sp>
      <p:sp>
        <p:nvSpPr>
          <p:cNvPr id="371778" name="Rectangle 66"/>
          <p:cNvSpPr>
            <a:spLocks noChangeArrowheads="1"/>
          </p:cNvSpPr>
          <p:nvPr/>
        </p:nvSpPr>
        <p:spPr bwMode="auto">
          <a:xfrm>
            <a:off x="4932363" y="4821238"/>
            <a:ext cx="46196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Y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A2FFA2"/>
              </a:solidFill>
              <a:latin typeface="Arial" charset="0"/>
            </a:endParaRPr>
          </a:p>
        </p:txBody>
      </p:sp>
      <p:sp>
        <p:nvSpPr>
          <p:cNvPr id="371779" name="Rectangle 67"/>
          <p:cNvSpPr>
            <a:spLocks noChangeArrowheads="1"/>
          </p:cNvSpPr>
          <p:nvPr/>
        </p:nvSpPr>
        <p:spPr bwMode="auto">
          <a:xfrm>
            <a:off x="7370763" y="4821238"/>
            <a:ext cx="4445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Z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A2FFA2"/>
              </a:solidFill>
              <a:latin typeface="Arial" charset="0"/>
            </a:endParaRPr>
          </a:p>
        </p:txBody>
      </p:sp>
      <p:cxnSp>
        <p:nvCxnSpPr>
          <p:cNvPr id="371782" name="AutoShape 70"/>
          <p:cNvCxnSpPr>
            <a:cxnSpLocks noChangeShapeType="1"/>
          </p:cNvCxnSpPr>
          <p:nvPr/>
        </p:nvCxnSpPr>
        <p:spPr bwMode="auto">
          <a:xfrm>
            <a:off x="5664200" y="4859338"/>
            <a:ext cx="2336800" cy="1587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cxnSp>
        <p:nvCxnSpPr>
          <p:cNvPr id="371781" name="AutoShape 69"/>
          <p:cNvCxnSpPr>
            <a:cxnSpLocks noChangeShapeType="1"/>
          </p:cNvCxnSpPr>
          <p:nvPr/>
        </p:nvCxnSpPr>
        <p:spPr bwMode="auto">
          <a:xfrm>
            <a:off x="5338763" y="4859338"/>
            <a:ext cx="2355850" cy="1587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sp>
        <p:nvSpPr>
          <p:cNvPr id="371771" name="Oval 59"/>
          <p:cNvSpPr>
            <a:spLocks noChangeAspect="1" noChangeArrowheads="1"/>
          </p:cNvSpPr>
          <p:nvPr/>
        </p:nvSpPr>
        <p:spPr bwMode="black">
          <a:xfrm>
            <a:off x="7597775" y="4779963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7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7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7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7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7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7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7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7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7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7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7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7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7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8" dur="500"/>
                                        <p:tgtEl>
                                          <p:spTgt spid="3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24" grpId="0" autoUpdateAnimBg="0"/>
      <p:bldP spid="371725" grpId="0" autoUpdateAnimBg="0"/>
      <p:bldP spid="371741" grpId="0" autoUpdateAnimBg="0"/>
      <p:bldP spid="371752" grpId="0" animBg="1"/>
      <p:bldP spid="371753" grpId="0" animBg="1"/>
      <p:bldP spid="371754" grpId="0" animBg="1"/>
      <p:bldP spid="371755" grpId="0" animBg="1"/>
      <p:bldP spid="371762" grpId="0" autoUpdateAnimBg="0"/>
      <p:bldP spid="371764" grpId="0" autoUpdateAnimBg="0"/>
      <p:bldP spid="371765" grpId="0" autoUpdateAnimBg="0"/>
      <p:bldP spid="371766" grpId="0" autoUpdateAnimBg="0"/>
      <p:bldP spid="371767" grpId="0" autoUpdateAnimBg="0"/>
      <p:bldP spid="371768" grpId="0" animBg="1"/>
      <p:bldP spid="371769" grpId="0" animBg="1"/>
      <p:bldP spid="371770" grpId="0" animBg="1"/>
      <p:bldP spid="371776" grpId="0" autoUpdateAnimBg="0"/>
      <p:bldP spid="371777" grpId="0" autoUpdateAnimBg="0"/>
      <p:bldP spid="371778" grpId="0" autoUpdateAnimBg="0"/>
      <p:bldP spid="371779" grpId="0" autoUpdateAnimBg="0"/>
      <p:bldP spid="37177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2-2c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1205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1206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1207" name="Picture 7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1208" name="Picture 8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1212" name="Picture 12" descr="your tur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aphicFrame>
        <p:nvGraphicFramePr>
          <p:cNvPr id="51222" name="Object 2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51222" name="Equation" r:id="rId10" imgW="914400" imgH="596880" progId="">
              <p:embed/>
            </p:oleObj>
          </a:graphicData>
        </a:graphic>
      </p:graphicFrame>
      <p:pic>
        <p:nvPicPr>
          <p:cNvPr id="51233" name="Picture 33" descr="help">
            <a:hlinkClick r:id="rId11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1236" name="Picture 36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1240" name="Picture 40" descr="4-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619125" y="12668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4290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 parallelogram has vertices </a:t>
            </a:r>
            <a:r>
              <a:rPr lang="en-US" i="1">
                <a:solidFill>
                  <a:srgbClr val="FFEB55"/>
                </a:solidFill>
              </a:rPr>
              <a:t>A</a:t>
            </a:r>
            <a:r>
              <a:rPr lang="en-US">
                <a:solidFill>
                  <a:srgbClr val="FFEB55"/>
                </a:solidFill>
              </a:rPr>
              <a:t>(–4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7)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B</a:t>
            </a:r>
            <a:r>
              <a:rPr lang="en-US">
                <a:solidFill>
                  <a:srgbClr val="FFEB55"/>
                </a:solidFill>
              </a:rPr>
              <a:t>(2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7)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C</a:t>
            </a:r>
            <a:r>
              <a:rPr lang="en-US">
                <a:solidFill>
                  <a:srgbClr val="FFEB55"/>
                </a:solidFill>
              </a:rPr>
              <a:t>(0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4)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</a:t>
            </a:r>
            <a:br>
              <a:rPr lang="en-US" sz="2400" b="1">
                <a:solidFill>
                  <a:srgbClr val="FFEB55"/>
                </a:solidFill>
                <a:latin typeface="Arial" charset="0"/>
              </a:rPr>
            </a:br>
            <a:r>
              <a:rPr lang="en-US" sz="2400" b="1">
                <a:solidFill>
                  <a:srgbClr val="FFEB55"/>
                </a:solidFill>
                <a:latin typeface="Arial" charset="0"/>
              </a:rPr>
              <a:t>and </a:t>
            </a:r>
            <a:r>
              <a:rPr lang="en-US" i="1">
                <a:solidFill>
                  <a:srgbClr val="FFEB55"/>
                </a:solidFill>
              </a:rPr>
              <a:t>D</a:t>
            </a:r>
            <a:r>
              <a:rPr lang="en-US">
                <a:solidFill>
                  <a:srgbClr val="FFEB55"/>
                </a:solidFill>
              </a:rPr>
              <a:t>(–2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4)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4290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a.	</a:t>
            </a:r>
            <a:r>
              <a:rPr lang="en-US" sz="2400">
                <a:latin typeface="Arial" charset="0"/>
              </a:rPr>
              <a:t>Parallelogram </a:t>
            </a:r>
            <a:r>
              <a:rPr lang="en-US" i="1"/>
              <a:t>ABCD</a:t>
            </a:r>
            <a:r>
              <a:rPr lang="en-US" sz="2400">
                <a:latin typeface="Arial" charset="0"/>
              </a:rPr>
              <a:t> is reflected over the </a:t>
            </a:r>
            <a:r>
              <a:rPr lang="en-US" i="1"/>
              <a:t>x</a:t>
            </a:r>
            <a:r>
              <a:rPr lang="en-US" sz="2400">
                <a:latin typeface="Arial" charset="0"/>
              </a:rPr>
              <a:t>-axis.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Find the coordinates of the vertices of the image.</a:t>
            </a:r>
            <a:endParaRPr lang="en-US" sz="2400" i="1">
              <a:latin typeface="Arial" charset="0"/>
            </a:endParaRPr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invGray">
          <a:xfrm>
            <a:off x="619125" y="3044825"/>
            <a:ext cx="802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i="1"/>
              <a:t>A</a:t>
            </a:r>
            <a:r>
              <a:rPr lang="en-US">
                <a:sym typeface="Symbol" pitchFamily="18" charset="2"/>
              </a:rPr>
              <a:t>(–4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–7)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(2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–7)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C</a:t>
            </a:r>
            <a:r>
              <a:rPr lang="en-US">
                <a:sym typeface="Symbol" pitchFamily="18" charset="2"/>
              </a:rPr>
              <a:t>(0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–4)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D</a:t>
            </a:r>
            <a:r>
              <a:rPr lang="en-US">
                <a:sym typeface="Symbol" pitchFamily="18" charset="2"/>
              </a:rPr>
              <a:t>(–2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–4)</a:t>
            </a:r>
          </a:p>
        </p:txBody>
      </p:sp>
      <p:pic>
        <p:nvPicPr>
          <p:cNvPr id="51245" name="Picture 45" descr="stop sign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1" grpId="0" autoUpdateAnimBg="0"/>
      <p:bldP spid="5124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2-2c</a:t>
            </a:r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72740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72741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72742" name="Picture 6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72743" name="Picture 7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72744" name="Picture 8" descr="your tur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aphicFrame>
        <p:nvGraphicFramePr>
          <p:cNvPr id="372745" name="Object 9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372745" name="Equation" r:id="rId10" imgW="914400" imgH="596880" progId="">
              <p:embed/>
            </p:oleObj>
          </a:graphicData>
        </a:graphic>
      </p:graphicFrame>
      <p:pic>
        <p:nvPicPr>
          <p:cNvPr id="372746" name="Picture 10" descr="help">
            <a:hlinkClick r:id="rId11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72747" name="Picture 11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72748" name="Picture 12" descr="stop sign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72749" name="Picture 13" descr="4-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619125" y="1257300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4290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b.	</a:t>
            </a:r>
            <a:r>
              <a:rPr lang="en-US" sz="2400">
                <a:latin typeface="Arial" charset="0"/>
              </a:rPr>
              <a:t>Graph parallelogram </a:t>
            </a:r>
            <a:r>
              <a:rPr lang="en-US" i="1"/>
              <a:t>ABCD</a:t>
            </a:r>
            <a:r>
              <a:rPr lang="en-US" sz="2400">
                <a:latin typeface="Arial" charset="0"/>
              </a:rPr>
              <a:t> and its image </a:t>
            </a:r>
            <a:r>
              <a:rPr lang="en-US" i="1"/>
              <a:t>A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B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C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D</a:t>
            </a:r>
            <a:r>
              <a:rPr lang="en-US" i="1">
                <a:sym typeface="Symbol" pitchFamily="18" charset="2"/>
              </a:rPr>
              <a:t></a:t>
            </a:r>
            <a:r>
              <a:rPr lang="en-US" sz="2400">
                <a:latin typeface="Arial" charset="0"/>
              </a:rPr>
              <a:t>. </a:t>
            </a:r>
          </a:p>
        </p:txBody>
      </p:sp>
      <p:sp>
        <p:nvSpPr>
          <p:cNvPr id="372751" name="Text Box 15"/>
          <p:cNvSpPr txBox="1">
            <a:spLocks noChangeArrowheads="1"/>
          </p:cNvSpPr>
          <p:nvPr/>
        </p:nvSpPr>
        <p:spPr bwMode="invGray">
          <a:xfrm>
            <a:off x="619125" y="3803650"/>
            <a:ext cx="16875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endParaRPr lang="en-US">
              <a:sym typeface="Symbol" pitchFamily="18" charset="2"/>
            </a:endParaRPr>
          </a:p>
        </p:txBody>
      </p:sp>
      <p:pic>
        <p:nvPicPr>
          <p:cNvPr id="372753" name="Picture 17" descr="al1-0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1998663" y="1816100"/>
            <a:ext cx="2741612" cy="44243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7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7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50" grpId="0" autoUpdateAnimBg="0"/>
      <p:bldP spid="37275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2-3a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2229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2230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2231" name="Picture 7" descr="secstart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2232" name="Picture 8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2280" name="Picture 56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2283" name="Picture 5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2286" name="Picture 62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721600" y="5953125"/>
            <a:ext cx="1055688" cy="409575"/>
          </a:xfrm>
          <a:prstGeom prst="rect">
            <a:avLst/>
          </a:prstGeom>
          <a:noFill/>
        </p:spPr>
      </p:pic>
      <p:pic>
        <p:nvPicPr>
          <p:cNvPr id="52287" name="Picture 63" descr="4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52288" name="Picture 64" descr="example 3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52290" name="Text Box 66"/>
          <p:cNvSpPr txBox="1">
            <a:spLocks noChangeArrowheads="1"/>
          </p:cNvSpPr>
          <p:nvPr/>
        </p:nvSpPr>
        <p:spPr bwMode="auto">
          <a:xfrm>
            <a:off x="619125" y="12668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Triangle </a:t>
            </a:r>
            <a:r>
              <a:rPr lang="en-US" i="1">
                <a:solidFill>
                  <a:srgbClr val="FFEB55"/>
                </a:solidFill>
              </a:rPr>
              <a:t>ABC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has vertices </a:t>
            </a:r>
            <a:r>
              <a:rPr lang="en-US" i="1">
                <a:solidFill>
                  <a:srgbClr val="FFEB55"/>
                </a:solidFill>
              </a:rPr>
              <a:t>A</a:t>
            </a:r>
            <a:r>
              <a:rPr lang="en-US">
                <a:solidFill>
                  <a:srgbClr val="FFEB55"/>
                </a:solidFill>
              </a:rPr>
              <a:t>(–2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1)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B</a:t>
            </a:r>
            <a:r>
              <a:rPr lang="en-US">
                <a:solidFill>
                  <a:srgbClr val="FFEB55"/>
                </a:solidFill>
              </a:rPr>
              <a:t>(2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4)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and </a:t>
            </a:r>
            <a:r>
              <a:rPr lang="en-US" i="1">
                <a:solidFill>
                  <a:srgbClr val="FFEB55"/>
                </a:solidFill>
              </a:rPr>
              <a:t>C</a:t>
            </a:r>
            <a:r>
              <a:rPr lang="en-US">
                <a:solidFill>
                  <a:srgbClr val="FFEB55"/>
                </a:solidFill>
              </a:rPr>
              <a:t>(1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1).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Find the</a:t>
            </a:r>
            <a:r>
              <a:rPr lang="en-US" b="1">
                <a:solidFill>
                  <a:srgbClr val="FFEB55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coordinates of the vertices of the image if it is translated </a:t>
            </a:r>
            <a:r>
              <a:rPr lang="en-US">
                <a:solidFill>
                  <a:srgbClr val="FFEB55"/>
                </a:solidFill>
              </a:rPr>
              <a:t>3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units to the right and </a:t>
            </a:r>
            <a:r>
              <a:rPr lang="en-US">
                <a:solidFill>
                  <a:srgbClr val="FFEB55"/>
                </a:solidFill>
              </a:rPr>
              <a:t>5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units down.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52291" name="Text Box 67"/>
          <p:cNvSpPr txBox="1">
            <a:spLocks noChangeArrowheads="1"/>
          </p:cNvSpPr>
          <p:nvPr/>
        </p:nvSpPr>
        <p:spPr bwMode="auto">
          <a:xfrm>
            <a:off x="619125" y="2593975"/>
            <a:ext cx="794702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To translate the triangle </a:t>
            </a:r>
            <a:r>
              <a:rPr lang="en-US"/>
              <a:t>3</a:t>
            </a:r>
            <a:r>
              <a:rPr lang="en-US" sz="2400">
                <a:latin typeface="Arial" charset="0"/>
              </a:rPr>
              <a:t> units to the right, add </a:t>
            </a:r>
            <a:r>
              <a:rPr lang="en-US"/>
              <a:t>3</a:t>
            </a:r>
            <a:r>
              <a:rPr lang="en-US" sz="2400">
                <a:latin typeface="Arial" charset="0"/>
              </a:rPr>
              <a:t> to the </a:t>
            </a:r>
            <a:r>
              <a:rPr lang="en-US" i="1"/>
              <a:t>x</a:t>
            </a:r>
            <a:r>
              <a:rPr lang="en-US" sz="2400">
                <a:latin typeface="Arial" charset="0"/>
              </a:rPr>
              <a:t>-coordinate of each vertex. To translate the triangle </a:t>
            </a:r>
            <a:r>
              <a:rPr lang="en-US"/>
              <a:t>5</a:t>
            </a:r>
            <a:r>
              <a:rPr lang="en-US" sz="2400">
                <a:latin typeface="Arial" charset="0"/>
              </a:rPr>
              <a:t> units down, add </a:t>
            </a:r>
            <a:r>
              <a:rPr lang="en-US"/>
              <a:t>–5</a:t>
            </a:r>
            <a:r>
              <a:rPr lang="en-US" sz="2400">
                <a:latin typeface="Arial" charset="0"/>
              </a:rPr>
              <a:t> to the </a:t>
            </a:r>
            <a:r>
              <a:rPr lang="en-US" i="1"/>
              <a:t>y</a:t>
            </a:r>
            <a:r>
              <a:rPr lang="en-US" sz="2400">
                <a:latin typeface="Arial" charset="0"/>
              </a:rPr>
              <a:t>-coordinate of each vertex.</a:t>
            </a:r>
          </a:p>
        </p:txBody>
      </p:sp>
      <p:pic>
        <p:nvPicPr>
          <p:cNvPr id="52307" name="Picture 83" descr="04-02-0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1125538" y="3784600"/>
            <a:ext cx="2970212" cy="365125"/>
          </a:xfrm>
          <a:prstGeom prst="rect">
            <a:avLst/>
          </a:prstGeom>
          <a:noFill/>
        </p:spPr>
      </p:pic>
      <p:pic>
        <p:nvPicPr>
          <p:cNvPr id="52308" name="Picture 84" descr="04-02-0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703263" y="4244975"/>
            <a:ext cx="5684837" cy="365125"/>
          </a:xfrm>
          <a:prstGeom prst="rect">
            <a:avLst/>
          </a:prstGeom>
          <a:noFill/>
        </p:spPr>
      </p:pic>
      <p:pic>
        <p:nvPicPr>
          <p:cNvPr id="52309" name="Picture 85" descr="04-02-0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838200" y="4705350"/>
            <a:ext cx="5418138" cy="365125"/>
          </a:xfrm>
          <a:prstGeom prst="rect">
            <a:avLst/>
          </a:prstGeom>
          <a:noFill/>
        </p:spPr>
      </p:pic>
      <p:pic>
        <p:nvPicPr>
          <p:cNvPr id="52310" name="Picture 86" descr="04-02-0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971550" y="5165725"/>
            <a:ext cx="5265738" cy="365125"/>
          </a:xfrm>
          <a:prstGeom prst="rect">
            <a:avLst/>
          </a:prstGeom>
          <a:noFill/>
        </p:spPr>
      </p:pic>
      <p:sp>
        <p:nvSpPr>
          <p:cNvPr id="52311" name="Text Box 87"/>
          <p:cNvSpPr txBox="1">
            <a:spLocks noChangeArrowheads="1"/>
          </p:cNvSpPr>
          <p:nvPr/>
        </p:nvSpPr>
        <p:spPr bwMode="invGray">
          <a:xfrm>
            <a:off x="619125" y="5549900"/>
            <a:ext cx="802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The coordinates of the vertices of the image are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	</a:t>
            </a:r>
            <a:r>
              <a:rPr lang="en-US" i="1"/>
              <a:t>A</a:t>
            </a:r>
            <a:r>
              <a:rPr lang="en-US">
                <a:sym typeface="Symbol" pitchFamily="18" charset="2"/>
              </a:rPr>
              <a:t>(1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–4)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(5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–1)</a:t>
            </a:r>
            <a:r>
              <a:rPr lang="en-US" sz="2400">
                <a:latin typeface="Arial" charset="0"/>
                <a:sym typeface="Symbol" pitchFamily="18" charset="2"/>
              </a:rPr>
              <a:t>, and </a:t>
            </a:r>
            <a:r>
              <a:rPr lang="en-US" i="1">
                <a:sym typeface="Symbol" pitchFamily="18" charset="2"/>
              </a:rPr>
              <a:t>C</a:t>
            </a:r>
            <a:r>
              <a:rPr lang="en-US">
                <a:sym typeface="Symbol" pitchFamily="18" charset="2"/>
              </a:rPr>
              <a:t>(4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–4)</a:t>
            </a:r>
            <a:r>
              <a:rPr lang="en-US" sz="2400">
                <a:latin typeface="Arial" charset="0"/>
                <a:sym typeface="Symbol" pitchFamily="18" charset="2"/>
              </a:rPr>
              <a:t>.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5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90" grpId="0" autoUpdateAnimBg="0"/>
      <p:bldP spid="52291" grpId="0" autoUpdateAnimBg="0"/>
      <p:bldP spid="5231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807" name="Picture 47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4656138" y="2122488"/>
            <a:ext cx="3371850" cy="3429000"/>
          </a:xfrm>
          <a:prstGeom prst="rect">
            <a:avLst/>
          </a:prstGeom>
          <a:noFill/>
        </p:spPr>
      </p:pic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2-3b</a:t>
            </a: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73764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73765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73766" name="Picture 6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73767" name="Picture 7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73768" name="Picture 8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73769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73770" name="Picture 10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73771" name="Picture 11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373773" name="Picture 13" descr="example 3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373774" name="Text Box 14"/>
          <p:cNvSpPr txBox="1">
            <a:spLocks noChangeArrowheads="1"/>
          </p:cNvSpPr>
          <p:nvPr/>
        </p:nvSpPr>
        <p:spPr bwMode="auto">
          <a:xfrm>
            <a:off x="619125" y="12668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Graph triangle </a:t>
            </a:r>
            <a:r>
              <a:rPr lang="en-US" i="1">
                <a:solidFill>
                  <a:srgbClr val="FFEB55"/>
                </a:solidFill>
              </a:rPr>
              <a:t>ABC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and its image.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3780" name="Text Box 20"/>
          <p:cNvSpPr txBox="1">
            <a:spLocks noChangeArrowheads="1"/>
          </p:cNvSpPr>
          <p:nvPr/>
        </p:nvSpPr>
        <p:spPr bwMode="invGray">
          <a:xfrm>
            <a:off x="619125" y="1816100"/>
            <a:ext cx="21478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endParaRPr lang="en-US">
              <a:sym typeface="Symbol" pitchFamily="18" charset="2"/>
            </a:endParaRPr>
          </a:p>
        </p:txBody>
      </p:sp>
      <p:grpSp>
        <p:nvGrpSpPr>
          <p:cNvPr id="373788" name="Group 28"/>
          <p:cNvGrpSpPr>
            <a:grpSpLocks/>
          </p:cNvGrpSpPr>
          <p:nvPr/>
        </p:nvGrpSpPr>
        <p:grpSpPr bwMode="auto">
          <a:xfrm>
            <a:off x="619125" y="2468563"/>
            <a:ext cx="3609975" cy="420687"/>
            <a:chOff x="2904" y="1471"/>
            <a:chExt cx="2274" cy="265"/>
          </a:xfrm>
        </p:grpSpPr>
        <p:sp>
          <p:nvSpPr>
            <p:cNvPr id="373782" name="Text Box 22"/>
            <p:cNvSpPr txBox="1">
              <a:spLocks noChangeArrowheads="1"/>
            </p:cNvSpPr>
            <p:nvPr/>
          </p:nvSpPr>
          <p:spPr bwMode="invGray">
            <a:xfrm>
              <a:off x="2904" y="1471"/>
              <a:ext cx="227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3200400" algn="l"/>
                </a:tabLst>
              </a:pPr>
              <a:r>
                <a:rPr lang="en-US" sz="2400">
                  <a:latin typeface="Arial" charset="0"/>
                </a:rPr>
                <a:t>The preimage is	.</a:t>
              </a:r>
            </a:p>
          </p:txBody>
        </p:sp>
        <p:pic>
          <p:nvPicPr>
            <p:cNvPr id="373783" name="Picture 23" descr="04-02-0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4404" y="1509"/>
              <a:ext cx="576" cy="173"/>
            </a:xfrm>
            <a:prstGeom prst="rect">
              <a:avLst/>
            </a:prstGeom>
            <a:noFill/>
          </p:spPr>
        </p:pic>
      </p:grpSp>
      <p:grpSp>
        <p:nvGrpSpPr>
          <p:cNvPr id="373786" name="Group 26"/>
          <p:cNvGrpSpPr>
            <a:grpSpLocks/>
          </p:cNvGrpSpPr>
          <p:nvPr/>
        </p:nvGrpSpPr>
        <p:grpSpPr bwMode="auto">
          <a:xfrm>
            <a:off x="619125" y="3333750"/>
            <a:ext cx="3609975" cy="749300"/>
            <a:chOff x="2904" y="2016"/>
            <a:chExt cx="2274" cy="472"/>
          </a:xfrm>
        </p:grpSpPr>
        <p:sp>
          <p:nvSpPr>
            <p:cNvPr id="373785" name="Text Box 25"/>
            <p:cNvSpPr txBox="1">
              <a:spLocks noChangeArrowheads="1"/>
            </p:cNvSpPr>
            <p:nvPr/>
          </p:nvSpPr>
          <p:spPr bwMode="invGray">
            <a:xfrm>
              <a:off x="2904" y="2016"/>
              <a:ext cx="2274" cy="4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3200400" algn="l"/>
                </a:tabLst>
              </a:pPr>
              <a:r>
                <a:rPr lang="en-US" sz="2400">
                  <a:latin typeface="Arial" charset="0"/>
                </a:rPr>
                <a:t>The translated image</a:t>
              </a:r>
              <a:br>
                <a:rPr lang="en-US" sz="2400">
                  <a:latin typeface="Arial" charset="0"/>
                </a:rPr>
              </a:br>
              <a:r>
                <a:rPr lang="en-US" sz="2400">
                  <a:latin typeface="Arial" charset="0"/>
                </a:rPr>
                <a:t> is</a:t>
              </a:r>
            </a:p>
          </p:txBody>
        </p:sp>
        <p:pic>
          <p:nvPicPr>
            <p:cNvPr id="373784" name="Picture 24" descr="04-02-06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3201" y="2257"/>
              <a:ext cx="840" cy="173"/>
            </a:xfrm>
            <a:prstGeom prst="rect">
              <a:avLst/>
            </a:prstGeom>
            <a:noFill/>
          </p:spPr>
        </p:pic>
      </p:grpSp>
      <p:sp>
        <p:nvSpPr>
          <p:cNvPr id="373789" name="Oval 29"/>
          <p:cNvSpPr>
            <a:spLocks noChangeAspect="1" noChangeArrowheads="1"/>
          </p:cNvSpPr>
          <p:nvPr/>
        </p:nvSpPr>
        <p:spPr bwMode="black">
          <a:xfrm>
            <a:off x="5260975" y="3449638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73790" name="AutoShape 30"/>
          <p:cNvCxnSpPr>
            <a:cxnSpLocks noChangeShapeType="1"/>
          </p:cNvCxnSpPr>
          <p:nvPr/>
        </p:nvCxnSpPr>
        <p:spPr bwMode="auto">
          <a:xfrm flipV="1">
            <a:off x="5327650" y="2574925"/>
            <a:ext cx="1308100" cy="968375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sp>
        <p:nvSpPr>
          <p:cNvPr id="373791" name="Oval 31"/>
          <p:cNvSpPr>
            <a:spLocks noChangeAspect="1" noChangeArrowheads="1"/>
          </p:cNvSpPr>
          <p:nvPr/>
        </p:nvSpPr>
        <p:spPr bwMode="black">
          <a:xfrm>
            <a:off x="6594475" y="2460625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3792" name="Oval 32"/>
          <p:cNvSpPr>
            <a:spLocks noChangeAspect="1" noChangeArrowheads="1"/>
          </p:cNvSpPr>
          <p:nvPr/>
        </p:nvSpPr>
        <p:spPr bwMode="black">
          <a:xfrm>
            <a:off x="6259513" y="3449638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3793" name="Rectangle 33"/>
          <p:cNvSpPr>
            <a:spLocks noChangeArrowheads="1"/>
          </p:cNvSpPr>
          <p:nvPr/>
        </p:nvSpPr>
        <p:spPr bwMode="auto">
          <a:xfrm>
            <a:off x="4965700" y="3162300"/>
            <a:ext cx="3873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A</a:t>
            </a:r>
          </a:p>
        </p:txBody>
      </p:sp>
      <p:sp>
        <p:nvSpPr>
          <p:cNvPr id="373794" name="Rectangle 34"/>
          <p:cNvSpPr>
            <a:spLocks noChangeArrowheads="1"/>
          </p:cNvSpPr>
          <p:nvPr/>
        </p:nvSpPr>
        <p:spPr bwMode="auto">
          <a:xfrm>
            <a:off x="6681788" y="2144713"/>
            <a:ext cx="3873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B</a:t>
            </a:r>
          </a:p>
        </p:txBody>
      </p:sp>
      <p:sp>
        <p:nvSpPr>
          <p:cNvPr id="373795" name="Rectangle 35"/>
          <p:cNvSpPr>
            <a:spLocks noChangeArrowheads="1"/>
          </p:cNvSpPr>
          <p:nvPr/>
        </p:nvSpPr>
        <p:spPr bwMode="auto">
          <a:xfrm>
            <a:off x="6345238" y="3468688"/>
            <a:ext cx="4048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C</a:t>
            </a:r>
          </a:p>
        </p:txBody>
      </p:sp>
      <p:cxnSp>
        <p:nvCxnSpPr>
          <p:cNvPr id="373796" name="AutoShape 36"/>
          <p:cNvCxnSpPr>
            <a:cxnSpLocks noChangeShapeType="1"/>
          </p:cNvCxnSpPr>
          <p:nvPr/>
        </p:nvCxnSpPr>
        <p:spPr bwMode="auto">
          <a:xfrm flipV="1">
            <a:off x="6343650" y="2576513"/>
            <a:ext cx="328613" cy="927100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cxnSp>
        <p:nvCxnSpPr>
          <p:cNvPr id="373797" name="AutoShape 37"/>
          <p:cNvCxnSpPr>
            <a:cxnSpLocks noChangeShapeType="1"/>
          </p:cNvCxnSpPr>
          <p:nvPr/>
        </p:nvCxnSpPr>
        <p:spPr bwMode="auto">
          <a:xfrm flipV="1">
            <a:off x="5338763" y="3516313"/>
            <a:ext cx="995362" cy="12700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sp>
        <p:nvSpPr>
          <p:cNvPr id="373798" name="Oval 38"/>
          <p:cNvSpPr>
            <a:spLocks noChangeAspect="1" noChangeArrowheads="1"/>
          </p:cNvSpPr>
          <p:nvPr/>
        </p:nvSpPr>
        <p:spPr bwMode="black">
          <a:xfrm>
            <a:off x="6257925" y="5116513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73799" name="AutoShape 39"/>
          <p:cNvCxnSpPr>
            <a:cxnSpLocks noChangeShapeType="1"/>
          </p:cNvCxnSpPr>
          <p:nvPr/>
        </p:nvCxnSpPr>
        <p:spPr bwMode="auto">
          <a:xfrm flipV="1">
            <a:off x="6324600" y="4241800"/>
            <a:ext cx="1308100" cy="968375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sp>
        <p:nvSpPr>
          <p:cNvPr id="373800" name="Oval 40"/>
          <p:cNvSpPr>
            <a:spLocks noChangeAspect="1" noChangeArrowheads="1"/>
          </p:cNvSpPr>
          <p:nvPr/>
        </p:nvSpPr>
        <p:spPr bwMode="black">
          <a:xfrm>
            <a:off x="7591425" y="4127500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3801" name="Oval 41"/>
          <p:cNvSpPr>
            <a:spLocks noChangeAspect="1" noChangeArrowheads="1"/>
          </p:cNvSpPr>
          <p:nvPr/>
        </p:nvSpPr>
        <p:spPr bwMode="black">
          <a:xfrm>
            <a:off x="7256463" y="5116513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3802" name="Rectangle 42"/>
          <p:cNvSpPr>
            <a:spLocks noChangeArrowheads="1"/>
          </p:cNvSpPr>
          <p:nvPr/>
        </p:nvSpPr>
        <p:spPr bwMode="auto">
          <a:xfrm>
            <a:off x="6035675" y="4772025"/>
            <a:ext cx="46196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A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3803" name="Rectangle 43"/>
          <p:cNvSpPr>
            <a:spLocks noChangeArrowheads="1"/>
          </p:cNvSpPr>
          <p:nvPr/>
        </p:nvSpPr>
        <p:spPr bwMode="auto">
          <a:xfrm>
            <a:off x="7361238" y="3824288"/>
            <a:ext cx="46196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B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3804" name="Rectangle 44"/>
          <p:cNvSpPr>
            <a:spLocks noChangeArrowheads="1"/>
          </p:cNvSpPr>
          <p:nvPr/>
        </p:nvSpPr>
        <p:spPr bwMode="auto">
          <a:xfrm>
            <a:off x="7353300" y="5116513"/>
            <a:ext cx="479425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C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cxnSp>
        <p:nvCxnSpPr>
          <p:cNvPr id="373805" name="AutoShape 45"/>
          <p:cNvCxnSpPr>
            <a:cxnSpLocks noChangeShapeType="1"/>
          </p:cNvCxnSpPr>
          <p:nvPr/>
        </p:nvCxnSpPr>
        <p:spPr bwMode="auto">
          <a:xfrm flipV="1">
            <a:off x="7340600" y="4243388"/>
            <a:ext cx="328613" cy="927100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cxnSp>
        <p:nvCxnSpPr>
          <p:cNvPr id="373806" name="AutoShape 46"/>
          <p:cNvCxnSpPr>
            <a:cxnSpLocks noChangeShapeType="1"/>
          </p:cNvCxnSpPr>
          <p:nvPr/>
        </p:nvCxnSpPr>
        <p:spPr bwMode="auto">
          <a:xfrm flipV="1">
            <a:off x="6335713" y="5187950"/>
            <a:ext cx="995362" cy="12700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7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7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7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7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7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7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7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3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74" grpId="0" autoUpdateAnimBg="0"/>
      <p:bldP spid="373780" grpId="0" autoUpdateAnimBg="0"/>
      <p:bldP spid="373789" grpId="0" animBg="1"/>
      <p:bldP spid="373791" grpId="0" animBg="1"/>
      <p:bldP spid="373792" grpId="0" animBg="1"/>
      <p:bldP spid="373793" grpId="0" autoUpdateAnimBg="0"/>
      <p:bldP spid="373794" grpId="0" autoUpdateAnimBg="0"/>
      <p:bldP spid="373795" grpId="0" autoUpdateAnimBg="0"/>
      <p:bldP spid="373798" grpId="0" animBg="1"/>
      <p:bldP spid="373800" grpId="0" animBg="1"/>
      <p:bldP spid="373801" grpId="0" animBg="1"/>
      <p:bldP spid="373802" grpId="0" autoUpdateAnimBg="0"/>
      <p:bldP spid="373803" grpId="0" autoUpdateAnimBg="0"/>
      <p:bldP spid="37380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2-3c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3253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3254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3255" name="Picture 7" descr="secstart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3256" name="Picture 8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3263" name="Picture 15" descr="your tur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53283" name="Picture 35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3286" name="Picture 38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3289" name="Picture 41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53290" name="Picture 42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19125" y="12668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Triangle </a:t>
            </a:r>
            <a:r>
              <a:rPr lang="en-US" i="1">
                <a:solidFill>
                  <a:srgbClr val="FFEB55"/>
                </a:solidFill>
              </a:rPr>
              <a:t>JKL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has vertices </a:t>
            </a:r>
            <a:r>
              <a:rPr lang="en-US" i="1">
                <a:solidFill>
                  <a:srgbClr val="FFEB55"/>
                </a:solidFill>
              </a:rPr>
              <a:t>J</a:t>
            </a:r>
            <a:r>
              <a:rPr lang="en-US">
                <a:solidFill>
                  <a:srgbClr val="FFEB55"/>
                </a:solidFill>
              </a:rPr>
              <a:t>(2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–3)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K</a:t>
            </a:r>
            <a:r>
              <a:rPr lang="en-US">
                <a:solidFill>
                  <a:srgbClr val="FFEB55"/>
                </a:solidFill>
              </a:rPr>
              <a:t>(4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0)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and </a:t>
            </a:r>
            <a:r>
              <a:rPr lang="en-US" i="1">
                <a:solidFill>
                  <a:srgbClr val="FFEB55"/>
                </a:solidFill>
              </a:rPr>
              <a:t>L</a:t>
            </a:r>
            <a:r>
              <a:rPr lang="en-US">
                <a:solidFill>
                  <a:srgbClr val="FFEB55"/>
                </a:solidFill>
              </a:rPr>
              <a:t>(6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–3)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a. 	</a:t>
            </a:r>
            <a:r>
              <a:rPr lang="en-US" sz="2400">
                <a:latin typeface="Arial" charset="0"/>
              </a:rPr>
              <a:t>Find the coordinates of the vertices of the image if it is 	translated 5 units to the left and 2 units up.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endParaRPr lang="en-US" sz="2400">
              <a:latin typeface="Arial" charset="0"/>
            </a:endParaRPr>
          </a:p>
          <a:p>
            <a:pPr>
              <a:spcBef>
                <a:spcPct val="20000"/>
              </a:spcBef>
              <a:tabLst>
                <a:tab pos="457200" algn="l"/>
              </a:tabLst>
            </a:pPr>
            <a:endParaRPr lang="en-US" sz="2400">
              <a:latin typeface="Arial" charset="0"/>
            </a:endParaRPr>
          </a:p>
          <a:p>
            <a:pPr>
              <a:spcBef>
                <a:spcPct val="20000"/>
              </a:spcBef>
              <a:tabLst>
                <a:tab pos="45720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b.</a:t>
            </a:r>
            <a:r>
              <a:rPr lang="en-US" sz="2400">
                <a:latin typeface="Arial" charset="0"/>
              </a:rPr>
              <a:t>  Graph triangle </a:t>
            </a:r>
            <a:r>
              <a:rPr lang="en-US" i="1"/>
              <a:t>JKL</a:t>
            </a:r>
            <a:r>
              <a:rPr lang="en-US" sz="2400">
                <a:latin typeface="Arial" charset="0"/>
              </a:rPr>
              <a:t/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and its image.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invGray">
          <a:xfrm>
            <a:off x="619125" y="2546350"/>
            <a:ext cx="802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i="1"/>
              <a:t>J</a:t>
            </a:r>
            <a:r>
              <a:rPr lang="en-US">
                <a:sym typeface="Symbol" pitchFamily="18" charset="2"/>
              </a:rPr>
              <a:t>(–3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–1)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K</a:t>
            </a:r>
            <a:r>
              <a:rPr lang="en-US">
                <a:sym typeface="Symbol" pitchFamily="18" charset="2"/>
              </a:rPr>
              <a:t>(–1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2)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L</a:t>
            </a:r>
            <a:r>
              <a:rPr lang="en-US">
                <a:sym typeface="Symbol" pitchFamily="18" charset="2"/>
              </a:rPr>
              <a:t>(1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–1)</a:t>
            </a:r>
          </a:p>
        </p:txBody>
      </p:sp>
      <p:sp>
        <p:nvSpPr>
          <p:cNvPr id="53294" name="Text Box 46"/>
          <p:cNvSpPr txBox="1">
            <a:spLocks noChangeArrowheads="1"/>
          </p:cNvSpPr>
          <p:nvPr/>
        </p:nvSpPr>
        <p:spPr bwMode="invGray">
          <a:xfrm>
            <a:off x="619125" y="4543425"/>
            <a:ext cx="23431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</a:t>
            </a:r>
            <a:endParaRPr lang="en-US">
              <a:sym typeface="Symbol" pitchFamily="18" charset="2"/>
            </a:endParaRPr>
          </a:p>
        </p:txBody>
      </p:sp>
      <p:pic>
        <p:nvPicPr>
          <p:cNvPr id="53298" name="Picture 50" descr="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4030663" y="3121025"/>
            <a:ext cx="3344862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91" grpId="0" autoUpdateAnimBg="0"/>
      <p:bldP spid="53292" grpId="0" autoUpdateAnimBg="0"/>
      <p:bldP spid="5329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2-4a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4277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4278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4279" name="Picture 7" descr="secstart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4280" name="Picture 8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4347" name="Picture 75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4350" name="Picture 78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4354" name="Picture 82" descr="4-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54355" name="Picture 83" descr="example 4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54357" name="Text Box 85"/>
          <p:cNvSpPr txBox="1">
            <a:spLocks noChangeArrowheads="1"/>
          </p:cNvSpPr>
          <p:nvPr/>
        </p:nvSpPr>
        <p:spPr bwMode="auto">
          <a:xfrm>
            <a:off x="619125" y="12668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 trapezoid has vertices </a:t>
            </a:r>
            <a:r>
              <a:rPr lang="en-US" i="1">
                <a:solidFill>
                  <a:srgbClr val="FFEB55"/>
                </a:solidFill>
              </a:rPr>
              <a:t>E</a:t>
            </a:r>
            <a:r>
              <a:rPr lang="en-US">
                <a:solidFill>
                  <a:srgbClr val="FFEB55"/>
                </a:solidFill>
              </a:rPr>
              <a:t>(–1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2)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F</a:t>
            </a:r>
            <a:r>
              <a:rPr lang="en-US">
                <a:solidFill>
                  <a:srgbClr val="FFEB55"/>
                </a:solidFill>
              </a:rPr>
              <a:t>(2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1)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G</a:t>
            </a:r>
            <a:r>
              <a:rPr lang="en-US">
                <a:solidFill>
                  <a:srgbClr val="FFEB55"/>
                </a:solidFill>
              </a:rPr>
              <a:t>(2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–1)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</a:t>
            </a:r>
            <a:r>
              <a:rPr lang="en-US" sz="2400">
                <a:latin typeface="Arial" charset="0"/>
              </a:rPr>
              <a:t> </a:t>
            </a:r>
            <a:br>
              <a:rPr lang="en-US" sz="2400">
                <a:latin typeface="Arial" charset="0"/>
              </a:rPr>
            </a:br>
            <a:r>
              <a:rPr lang="en-US" sz="2400" b="1">
                <a:solidFill>
                  <a:srgbClr val="FFEB55"/>
                </a:solidFill>
                <a:latin typeface="Arial" charset="0"/>
              </a:rPr>
              <a:t>and </a:t>
            </a:r>
            <a:r>
              <a:rPr lang="en-US" i="1">
                <a:solidFill>
                  <a:srgbClr val="FFEB55"/>
                </a:solidFill>
              </a:rPr>
              <a:t>H</a:t>
            </a:r>
            <a:r>
              <a:rPr lang="en-US">
                <a:solidFill>
                  <a:srgbClr val="FFEB55"/>
                </a:solidFill>
              </a:rPr>
              <a:t>(–1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–2).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Find the coordinates of the dilated trapezoid </a:t>
            </a:r>
            <a:br>
              <a:rPr lang="en-US" sz="2400" b="1">
                <a:solidFill>
                  <a:srgbClr val="FFEB55"/>
                </a:solidFill>
                <a:latin typeface="Arial" charset="0"/>
              </a:rPr>
            </a:br>
            <a:r>
              <a:rPr lang="en-US" i="1">
                <a:solidFill>
                  <a:srgbClr val="FFEB55"/>
                </a:solidFill>
              </a:rPr>
              <a:t>E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</a:t>
            </a:r>
            <a:r>
              <a:rPr lang="en-US">
                <a:solidFill>
                  <a:srgbClr val="FFEB55"/>
                </a:solidFill>
              </a:rPr>
              <a:t> </a:t>
            </a:r>
            <a:r>
              <a:rPr lang="en-US" i="1">
                <a:solidFill>
                  <a:srgbClr val="FFEB55"/>
                </a:solidFill>
              </a:rPr>
              <a:t>F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</a:t>
            </a:r>
            <a:r>
              <a:rPr lang="en-US">
                <a:solidFill>
                  <a:srgbClr val="FFEB55"/>
                </a:solidFill>
              </a:rPr>
              <a:t> </a:t>
            </a:r>
            <a:r>
              <a:rPr lang="en-US" i="1">
                <a:solidFill>
                  <a:srgbClr val="FFEB55"/>
                </a:solidFill>
              </a:rPr>
              <a:t>G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</a:t>
            </a:r>
            <a:r>
              <a:rPr lang="en-US">
                <a:solidFill>
                  <a:srgbClr val="FFEB55"/>
                </a:solidFill>
              </a:rPr>
              <a:t> </a:t>
            </a:r>
            <a:r>
              <a:rPr lang="en-US" i="1">
                <a:solidFill>
                  <a:srgbClr val="FFEB55"/>
                </a:solidFill>
              </a:rPr>
              <a:t>H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</a:t>
            </a:r>
            <a:r>
              <a:rPr lang="en-US" b="1">
                <a:solidFill>
                  <a:srgbClr val="FFEB55"/>
                </a:solidFill>
              </a:rPr>
              <a:t> 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if the scale factor is </a:t>
            </a:r>
            <a:r>
              <a:rPr lang="en-US">
                <a:solidFill>
                  <a:srgbClr val="FFEB55"/>
                </a:solidFill>
              </a:rPr>
              <a:t>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.</a:t>
            </a:r>
          </a:p>
        </p:txBody>
      </p:sp>
      <p:pic>
        <p:nvPicPr>
          <p:cNvPr id="54359" name="Picture 87" descr="04-02-0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1514475" y="3716338"/>
            <a:ext cx="2443163" cy="365125"/>
          </a:xfrm>
          <a:prstGeom prst="rect">
            <a:avLst/>
          </a:prstGeom>
          <a:noFill/>
        </p:spPr>
      </p:pic>
      <p:pic>
        <p:nvPicPr>
          <p:cNvPr id="54360" name="Picture 88" descr="04-02-0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1066800" y="4167188"/>
            <a:ext cx="5627688" cy="365125"/>
          </a:xfrm>
          <a:prstGeom prst="rect">
            <a:avLst/>
          </a:prstGeom>
          <a:noFill/>
        </p:spPr>
      </p:pic>
      <p:pic>
        <p:nvPicPr>
          <p:cNvPr id="54361" name="Picture 89" descr="04-02-0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1281113" y="4618038"/>
            <a:ext cx="4770437" cy="365125"/>
          </a:xfrm>
          <a:prstGeom prst="rect">
            <a:avLst/>
          </a:prstGeom>
          <a:noFill/>
        </p:spPr>
      </p:pic>
      <p:pic>
        <p:nvPicPr>
          <p:cNvPr id="54362" name="Picture 90" descr="04-02-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968375" y="5068888"/>
            <a:ext cx="5851525" cy="365125"/>
          </a:xfrm>
          <a:prstGeom prst="rect">
            <a:avLst/>
          </a:prstGeom>
          <a:noFill/>
        </p:spPr>
      </p:pic>
      <p:grpSp>
        <p:nvGrpSpPr>
          <p:cNvPr id="54366" name="Group 94"/>
          <p:cNvGrpSpPr>
            <a:grpSpLocks/>
          </p:cNvGrpSpPr>
          <p:nvPr/>
        </p:nvGrpSpPr>
        <p:grpSpPr bwMode="auto">
          <a:xfrm>
            <a:off x="693738" y="5521325"/>
            <a:ext cx="6873875" cy="365125"/>
            <a:chOff x="364" y="3104"/>
            <a:chExt cx="4330" cy="230"/>
          </a:xfrm>
        </p:grpSpPr>
        <p:pic>
          <p:nvPicPr>
            <p:cNvPr id="54364" name="Picture 92" descr="04-02-1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364" y="3104"/>
              <a:ext cx="3218" cy="230"/>
            </a:xfrm>
            <a:prstGeom prst="rect">
              <a:avLst/>
            </a:prstGeom>
            <a:noFill/>
          </p:spPr>
        </p:pic>
        <p:pic>
          <p:nvPicPr>
            <p:cNvPr id="54365" name="Picture 93" descr="04-02-11a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invGray">
            <a:xfrm>
              <a:off x="3632" y="3104"/>
              <a:ext cx="1062" cy="230"/>
            </a:xfrm>
            <a:prstGeom prst="rect">
              <a:avLst/>
            </a:prstGeom>
            <a:noFill/>
          </p:spPr>
        </p:pic>
      </p:grpSp>
      <p:pic>
        <p:nvPicPr>
          <p:cNvPr id="54367" name="Picture 95" descr="stop sign 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invGray">
          <a:xfrm>
            <a:off x="7491413" y="5853113"/>
            <a:ext cx="1295400" cy="457200"/>
          </a:xfrm>
          <a:prstGeom prst="rect">
            <a:avLst/>
          </a:prstGeom>
          <a:noFill/>
        </p:spPr>
      </p:pic>
      <p:sp>
        <p:nvSpPr>
          <p:cNvPr id="54368" name="Text Box 96"/>
          <p:cNvSpPr txBox="1">
            <a:spLocks noChangeArrowheads="1"/>
          </p:cNvSpPr>
          <p:nvPr/>
        </p:nvSpPr>
        <p:spPr bwMode="auto">
          <a:xfrm>
            <a:off x="619125" y="2919413"/>
            <a:ext cx="7566025" cy="725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To dilate the figure, multiply the coordinates of each vertex by </a:t>
            </a:r>
            <a:r>
              <a:rPr lang="en-US"/>
              <a:t>2.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5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57" grpId="0" autoUpdateAnimBg="0"/>
      <p:bldP spid="5436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2-4a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30084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430085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430086" name="Picture 6" descr="secstart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430087" name="Picture 7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430088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430089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430090" name="Picture 10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430091" name="Picture 11" descr="4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430092" name="Picture 12" descr="example 4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430094" name="Text Box 14"/>
          <p:cNvSpPr txBox="1">
            <a:spLocks noChangeArrowheads="1"/>
          </p:cNvSpPr>
          <p:nvPr/>
        </p:nvSpPr>
        <p:spPr bwMode="invGray">
          <a:xfrm>
            <a:off x="619125" y="1268413"/>
            <a:ext cx="802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The coordinates of the vertices of the image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are </a:t>
            </a:r>
            <a:r>
              <a:rPr lang="en-US" i="1"/>
              <a:t>E</a:t>
            </a:r>
            <a:r>
              <a:rPr lang="en-US">
                <a:sym typeface="Symbol" pitchFamily="18" charset="2"/>
              </a:rPr>
              <a:t>(–2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4)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(4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2)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G</a:t>
            </a:r>
            <a:r>
              <a:rPr lang="en-US">
                <a:sym typeface="Symbol" pitchFamily="18" charset="2"/>
              </a:rPr>
              <a:t>(4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–2)</a:t>
            </a:r>
            <a:r>
              <a:rPr lang="en-US" sz="2400">
                <a:latin typeface="Arial" charset="0"/>
                <a:sym typeface="Symbol" pitchFamily="18" charset="2"/>
              </a:rPr>
              <a:t>, and </a:t>
            </a:r>
            <a:br>
              <a:rPr lang="en-US" sz="2400">
                <a:latin typeface="Arial" charset="0"/>
                <a:sym typeface="Symbol" pitchFamily="18" charset="2"/>
              </a:rPr>
            </a:br>
            <a:r>
              <a:rPr lang="en-US" sz="2400">
                <a:latin typeface="Arial" charset="0"/>
                <a:sym typeface="Symbol" pitchFamily="18" charset="2"/>
              </a:rPr>
              <a:t>	</a:t>
            </a:r>
            <a:r>
              <a:rPr lang="en-US" i="1">
                <a:sym typeface="Symbol" pitchFamily="18" charset="2"/>
              </a:rPr>
              <a:t>H</a:t>
            </a:r>
            <a:r>
              <a:rPr lang="en-US">
                <a:sym typeface="Symbol" pitchFamily="18" charset="2"/>
              </a:rPr>
              <a:t>(–2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–4)</a:t>
            </a:r>
            <a:r>
              <a:rPr lang="en-US" sz="2400">
                <a:latin typeface="Arial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839" name="Picture 55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4464050" y="2046288"/>
            <a:ext cx="3371850" cy="3429000"/>
          </a:xfrm>
          <a:prstGeom prst="rect">
            <a:avLst/>
          </a:prstGeom>
          <a:noFill/>
        </p:spPr>
      </p:pic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2-4b</a:t>
            </a:r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74788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74789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74790" name="Picture 6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74791" name="Picture 7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74792" name="Picture 8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74793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74794" name="Picture 10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74795" name="Picture 11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374797" name="Picture 13" descr="example 4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374798" name="Text Box 14"/>
          <p:cNvSpPr txBox="1">
            <a:spLocks noChangeArrowheads="1"/>
          </p:cNvSpPr>
          <p:nvPr/>
        </p:nvSpPr>
        <p:spPr bwMode="auto">
          <a:xfrm>
            <a:off x="619125" y="13049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Graph the preimage and its image.</a:t>
            </a:r>
            <a:endParaRPr lang="en-US">
              <a:solidFill>
                <a:srgbClr val="FFEB55"/>
              </a:solidFill>
            </a:endParaRPr>
          </a:p>
        </p:txBody>
      </p:sp>
      <p:sp>
        <p:nvSpPr>
          <p:cNvPr id="374807" name="Text Box 23"/>
          <p:cNvSpPr txBox="1">
            <a:spLocks noChangeArrowheads="1"/>
          </p:cNvSpPr>
          <p:nvPr/>
        </p:nvSpPr>
        <p:spPr bwMode="invGray">
          <a:xfrm>
            <a:off x="619125" y="1816100"/>
            <a:ext cx="21478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endParaRPr lang="en-US">
              <a:sym typeface="Symbol" pitchFamily="18" charset="2"/>
            </a:endParaRPr>
          </a:p>
        </p:txBody>
      </p:sp>
      <p:sp>
        <p:nvSpPr>
          <p:cNvPr id="374809" name="Text Box 25"/>
          <p:cNvSpPr txBox="1">
            <a:spLocks noChangeArrowheads="1"/>
          </p:cNvSpPr>
          <p:nvPr/>
        </p:nvSpPr>
        <p:spPr bwMode="auto">
          <a:xfrm>
            <a:off x="619125" y="2468563"/>
            <a:ext cx="3609975" cy="804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3200400" algn="l"/>
              </a:tabLst>
            </a:pPr>
            <a:r>
              <a:rPr lang="en-US" sz="2400">
                <a:latin typeface="Arial" charset="0"/>
              </a:rPr>
              <a:t>The preimage is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trapezoid </a:t>
            </a:r>
            <a:r>
              <a:rPr lang="en-US" i="1"/>
              <a:t>EFGH.</a:t>
            </a:r>
          </a:p>
        </p:txBody>
      </p:sp>
      <p:sp>
        <p:nvSpPr>
          <p:cNvPr id="374812" name="Text Box 28"/>
          <p:cNvSpPr txBox="1">
            <a:spLocks noChangeArrowheads="1"/>
          </p:cNvSpPr>
          <p:nvPr/>
        </p:nvSpPr>
        <p:spPr bwMode="auto">
          <a:xfrm>
            <a:off x="619125" y="3333750"/>
            <a:ext cx="3609975" cy="80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3200400" algn="l"/>
              </a:tabLst>
            </a:pPr>
            <a:r>
              <a:rPr lang="en-US" sz="2400">
                <a:latin typeface="Arial" charset="0"/>
              </a:rPr>
              <a:t>The image is trapezoid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</a:t>
            </a:r>
            <a:r>
              <a:rPr lang="en-US" i="1"/>
              <a:t>E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G</a:t>
            </a:r>
            <a:r>
              <a:rPr lang="en-US" i="1">
                <a:sym typeface="Symbol" pitchFamily="18" charset="2"/>
              </a:rPr>
              <a:t></a:t>
            </a:r>
            <a:r>
              <a:rPr lang="en-US"/>
              <a:t> </a:t>
            </a:r>
            <a:r>
              <a:rPr lang="en-US" i="1"/>
              <a:t>H</a:t>
            </a:r>
            <a:r>
              <a:rPr lang="en-US" i="1">
                <a:sym typeface="Symbol" pitchFamily="18" charset="2"/>
              </a:rPr>
              <a:t></a:t>
            </a:r>
            <a:r>
              <a:rPr lang="en-US" b="1"/>
              <a:t> </a:t>
            </a:r>
            <a:r>
              <a:rPr lang="en-US" sz="2400">
                <a:latin typeface="Arial" charset="0"/>
              </a:rPr>
              <a:t>.</a:t>
            </a:r>
            <a:endParaRPr lang="en-US" b="1"/>
          </a:p>
        </p:txBody>
      </p:sp>
      <p:cxnSp>
        <p:nvCxnSpPr>
          <p:cNvPr id="374815" name="AutoShape 31"/>
          <p:cNvCxnSpPr>
            <a:cxnSpLocks noChangeShapeType="1"/>
          </p:cNvCxnSpPr>
          <p:nvPr/>
        </p:nvCxnSpPr>
        <p:spPr bwMode="auto">
          <a:xfrm>
            <a:off x="5472113" y="3140075"/>
            <a:ext cx="1020762" cy="328613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sp>
        <p:nvSpPr>
          <p:cNvPr id="374816" name="Oval 32"/>
          <p:cNvSpPr>
            <a:spLocks noChangeAspect="1" noChangeArrowheads="1"/>
          </p:cNvSpPr>
          <p:nvPr/>
        </p:nvSpPr>
        <p:spPr bwMode="black">
          <a:xfrm>
            <a:off x="5394325" y="3063875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4817" name="Oval 33"/>
          <p:cNvSpPr>
            <a:spLocks noChangeAspect="1" noChangeArrowheads="1"/>
          </p:cNvSpPr>
          <p:nvPr/>
        </p:nvSpPr>
        <p:spPr bwMode="black">
          <a:xfrm>
            <a:off x="6402388" y="3390900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4818" name="Oval 34"/>
          <p:cNvSpPr>
            <a:spLocks noChangeAspect="1" noChangeArrowheads="1"/>
          </p:cNvSpPr>
          <p:nvPr/>
        </p:nvSpPr>
        <p:spPr bwMode="black">
          <a:xfrm>
            <a:off x="6402388" y="4043363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4819" name="Oval 35"/>
          <p:cNvSpPr>
            <a:spLocks noChangeAspect="1" noChangeArrowheads="1"/>
          </p:cNvSpPr>
          <p:nvPr/>
        </p:nvSpPr>
        <p:spPr bwMode="black">
          <a:xfrm>
            <a:off x="5394325" y="4379913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74820" name="AutoShape 36"/>
          <p:cNvCxnSpPr>
            <a:cxnSpLocks noChangeShapeType="1"/>
          </p:cNvCxnSpPr>
          <p:nvPr/>
        </p:nvCxnSpPr>
        <p:spPr bwMode="auto">
          <a:xfrm>
            <a:off x="6480175" y="3495675"/>
            <a:ext cx="1588" cy="604838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cxnSp>
        <p:nvCxnSpPr>
          <p:cNvPr id="374821" name="AutoShape 37"/>
          <p:cNvCxnSpPr>
            <a:cxnSpLocks noChangeShapeType="1"/>
          </p:cNvCxnSpPr>
          <p:nvPr/>
        </p:nvCxnSpPr>
        <p:spPr bwMode="auto">
          <a:xfrm flipH="1">
            <a:off x="5472113" y="4129088"/>
            <a:ext cx="998537" cy="319087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cxnSp>
        <p:nvCxnSpPr>
          <p:cNvPr id="374822" name="AutoShape 38"/>
          <p:cNvCxnSpPr>
            <a:cxnSpLocks noChangeShapeType="1"/>
          </p:cNvCxnSpPr>
          <p:nvPr/>
        </p:nvCxnSpPr>
        <p:spPr bwMode="auto">
          <a:xfrm>
            <a:off x="5481638" y="3182938"/>
            <a:ext cx="1587" cy="1254125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sp>
        <p:nvSpPr>
          <p:cNvPr id="374823" name="Rectangle 39"/>
          <p:cNvSpPr>
            <a:spLocks noChangeArrowheads="1"/>
          </p:cNvSpPr>
          <p:nvPr/>
        </p:nvSpPr>
        <p:spPr bwMode="auto">
          <a:xfrm>
            <a:off x="5140325" y="2765425"/>
            <a:ext cx="3873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E</a:t>
            </a:r>
          </a:p>
        </p:txBody>
      </p:sp>
      <p:sp>
        <p:nvSpPr>
          <p:cNvPr id="374824" name="Rectangle 40"/>
          <p:cNvSpPr>
            <a:spLocks noChangeArrowheads="1"/>
          </p:cNvSpPr>
          <p:nvPr/>
        </p:nvSpPr>
        <p:spPr bwMode="auto">
          <a:xfrm>
            <a:off x="6470650" y="3073400"/>
            <a:ext cx="369888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F</a:t>
            </a:r>
          </a:p>
        </p:txBody>
      </p:sp>
      <p:sp>
        <p:nvSpPr>
          <p:cNvPr id="374825" name="Rectangle 41"/>
          <p:cNvSpPr>
            <a:spLocks noChangeArrowheads="1"/>
          </p:cNvSpPr>
          <p:nvPr/>
        </p:nvSpPr>
        <p:spPr bwMode="auto">
          <a:xfrm>
            <a:off x="6442075" y="4083050"/>
            <a:ext cx="420688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G</a:t>
            </a:r>
          </a:p>
        </p:txBody>
      </p:sp>
      <p:sp>
        <p:nvSpPr>
          <p:cNvPr id="374826" name="Rectangle 42"/>
          <p:cNvSpPr>
            <a:spLocks noChangeArrowheads="1"/>
          </p:cNvSpPr>
          <p:nvPr/>
        </p:nvSpPr>
        <p:spPr bwMode="auto">
          <a:xfrm>
            <a:off x="5097463" y="4446588"/>
            <a:ext cx="4048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H</a:t>
            </a:r>
          </a:p>
        </p:txBody>
      </p:sp>
      <p:cxnSp>
        <p:nvCxnSpPr>
          <p:cNvPr id="374827" name="AutoShape 43"/>
          <p:cNvCxnSpPr>
            <a:cxnSpLocks noChangeShapeType="1"/>
          </p:cNvCxnSpPr>
          <p:nvPr/>
        </p:nvCxnSpPr>
        <p:spPr bwMode="auto">
          <a:xfrm flipH="1" flipV="1">
            <a:off x="5118100" y="2468563"/>
            <a:ext cx="2016125" cy="668337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sp>
        <p:nvSpPr>
          <p:cNvPr id="374828" name="Oval 44"/>
          <p:cNvSpPr>
            <a:spLocks noChangeAspect="1" noChangeArrowheads="1"/>
          </p:cNvSpPr>
          <p:nvPr/>
        </p:nvSpPr>
        <p:spPr bwMode="black">
          <a:xfrm>
            <a:off x="5068888" y="2382838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4829" name="Oval 45"/>
          <p:cNvSpPr>
            <a:spLocks noChangeAspect="1" noChangeArrowheads="1"/>
          </p:cNvSpPr>
          <p:nvPr/>
        </p:nvSpPr>
        <p:spPr bwMode="black">
          <a:xfrm>
            <a:off x="7065963" y="3054350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4830" name="Oval 46"/>
          <p:cNvSpPr>
            <a:spLocks noChangeAspect="1" noChangeArrowheads="1"/>
          </p:cNvSpPr>
          <p:nvPr/>
        </p:nvSpPr>
        <p:spPr bwMode="black">
          <a:xfrm>
            <a:off x="7065963" y="4379913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4831" name="Oval 47"/>
          <p:cNvSpPr>
            <a:spLocks noChangeAspect="1" noChangeArrowheads="1"/>
          </p:cNvSpPr>
          <p:nvPr/>
        </p:nvSpPr>
        <p:spPr bwMode="black">
          <a:xfrm>
            <a:off x="5068888" y="5051425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74832" name="AutoShape 48"/>
          <p:cNvCxnSpPr>
            <a:cxnSpLocks noChangeShapeType="1"/>
          </p:cNvCxnSpPr>
          <p:nvPr/>
        </p:nvCxnSpPr>
        <p:spPr bwMode="auto">
          <a:xfrm flipH="1" flipV="1">
            <a:off x="7142163" y="3178175"/>
            <a:ext cx="6350" cy="1249363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cxnSp>
        <p:nvCxnSpPr>
          <p:cNvPr id="374833" name="AutoShape 49"/>
          <p:cNvCxnSpPr>
            <a:cxnSpLocks noChangeShapeType="1"/>
          </p:cNvCxnSpPr>
          <p:nvPr/>
        </p:nvCxnSpPr>
        <p:spPr bwMode="auto">
          <a:xfrm flipV="1">
            <a:off x="5106988" y="4454525"/>
            <a:ext cx="2041525" cy="687388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cxnSp>
        <p:nvCxnSpPr>
          <p:cNvPr id="374834" name="AutoShape 50"/>
          <p:cNvCxnSpPr>
            <a:cxnSpLocks noChangeShapeType="1"/>
          </p:cNvCxnSpPr>
          <p:nvPr/>
        </p:nvCxnSpPr>
        <p:spPr bwMode="auto">
          <a:xfrm flipV="1">
            <a:off x="5135563" y="2468563"/>
            <a:ext cx="0" cy="2659062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sp>
        <p:nvSpPr>
          <p:cNvPr id="374835" name="Rectangle 51"/>
          <p:cNvSpPr>
            <a:spLocks noChangeArrowheads="1"/>
          </p:cNvSpPr>
          <p:nvPr/>
        </p:nvSpPr>
        <p:spPr bwMode="auto">
          <a:xfrm>
            <a:off x="4818063" y="2055813"/>
            <a:ext cx="46196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E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4836" name="Rectangle 52"/>
          <p:cNvSpPr>
            <a:spLocks noChangeArrowheads="1"/>
          </p:cNvSpPr>
          <p:nvPr/>
        </p:nvSpPr>
        <p:spPr bwMode="auto">
          <a:xfrm>
            <a:off x="7170738" y="2755900"/>
            <a:ext cx="4445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F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4837" name="Rectangle 53"/>
          <p:cNvSpPr>
            <a:spLocks noChangeArrowheads="1"/>
          </p:cNvSpPr>
          <p:nvPr/>
        </p:nvSpPr>
        <p:spPr bwMode="auto">
          <a:xfrm>
            <a:off x="7143750" y="4410075"/>
            <a:ext cx="4953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G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4838" name="Rectangle 54"/>
          <p:cNvSpPr>
            <a:spLocks noChangeArrowheads="1"/>
          </p:cNvSpPr>
          <p:nvPr/>
        </p:nvSpPr>
        <p:spPr bwMode="auto">
          <a:xfrm>
            <a:off x="4800600" y="5100638"/>
            <a:ext cx="479425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H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4840" name="Text Box 56"/>
          <p:cNvSpPr txBox="1">
            <a:spLocks noChangeArrowheads="1"/>
          </p:cNvSpPr>
          <p:nvPr/>
        </p:nvSpPr>
        <p:spPr bwMode="auto">
          <a:xfrm>
            <a:off x="625475" y="4275138"/>
            <a:ext cx="3609975" cy="140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3200400" algn="l"/>
              </a:tabLst>
            </a:pPr>
            <a:r>
              <a:rPr lang="en-US" sz="2400">
                <a:latin typeface="Arial" charset="0"/>
              </a:rPr>
              <a:t>Notice that the image has sides that are twice the length of the sides of the original figure.</a:t>
            </a:r>
            <a:endParaRPr lang="en-US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7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7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7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7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7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7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7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7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7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37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7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7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4" dur="500"/>
                                        <p:tgtEl>
                                          <p:spTgt spid="37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8" grpId="0" autoUpdateAnimBg="0"/>
      <p:bldP spid="374807" grpId="0" autoUpdateAnimBg="0"/>
      <p:bldP spid="374809" grpId="0" autoUpdateAnimBg="0"/>
      <p:bldP spid="374812" grpId="0" autoUpdateAnimBg="0"/>
      <p:bldP spid="374816" grpId="0" animBg="1"/>
      <p:bldP spid="374817" grpId="0" animBg="1"/>
      <p:bldP spid="374818" grpId="0" animBg="1"/>
      <p:bldP spid="374819" grpId="0" animBg="1"/>
      <p:bldP spid="374823" grpId="0" autoUpdateAnimBg="0"/>
      <p:bldP spid="374824" grpId="0" autoUpdateAnimBg="0"/>
      <p:bldP spid="374825" grpId="0" autoUpdateAnimBg="0"/>
      <p:bldP spid="374826" grpId="0" autoUpdateAnimBg="0"/>
      <p:bldP spid="374828" grpId="0" animBg="1"/>
      <p:bldP spid="374829" grpId="0" animBg="1"/>
      <p:bldP spid="374830" grpId="0" animBg="1"/>
      <p:bldP spid="374831" grpId="0" animBg="1"/>
      <p:bldP spid="374835" grpId="0" autoUpdateAnimBg="0"/>
      <p:bldP spid="374836" grpId="0" autoUpdateAnimBg="0"/>
      <p:bldP spid="374837" grpId="0" autoUpdateAnimBg="0"/>
      <p:bldP spid="374838" grpId="0" autoUpdateAnimBg="0"/>
      <p:bldP spid="3748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Vocabulary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59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6767513" cy="4775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2-4c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6325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6326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6327" name="Picture 7" descr="secstart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6328" name="Picture 8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6335" name="Picture 15" descr="your tur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56356" name="Picture 36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6359" name="Picture 3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6363" name="Picture 43" descr="4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56366" name="Group 46"/>
          <p:cNvGrpSpPr>
            <a:grpSpLocks/>
          </p:cNvGrpSpPr>
          <p:nvPr/>
        </p:nvGrpSpPr>
        <p:grpSpPr bwMode="auto">
          <a:xfrm>
            <a:off x="619125" y="1266825"/>
            <a:ext cx="8331200" cy="1985963"/>
            <a:chOff x="390" y="798"/>
            <a:chExt cx="5248" cy="1251"/>
          </a:xfrm>
        </p:grpSpPr>
        <p:sp>
          <p:nvSpPr>
            <p:cNvPr id="56364" name="Text Box 44"/>
            <p:cNvSpPr txBox="1">
              <a:spLocks noChangeArrowheads="1"/>
            </p:cNvSpPr>
            <p:nvPr/>
          </p:nvSpPr>
          <p:spPr bwMode="invGray">
            <a:xfrm>
              <a:off x="390" y="798"/>
              <a:ext cx="524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342900" algn="l"/>
                  <a:tab pos="457200" algn="l"/>
                </a:tabLst>
              </a:pP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A trapezoid has vertices </a:t>
              </a:r>
              <a:r>
                <a:rPr lang="en-US" i="1">
                  <a:solidFill>
                    <a:srgbClr val="FFEB55"/>
                  </a:solidFill>
                </a:rPr>
                <a:t>E</a:t>
              </a:r>
              <a:r>
                <a:rPr lang="en-US">
                  <a:solidFill>
                    <a:srgbClr val="FFEB55"/>
                  </a:solidFill>
                </a:rPr>
                <a:t>(–4</a:t>
              </a: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, </a:t>
              </a:r>
              <a:r>
                <a:rPr lang="en-US">
                  <a:solidFill>
                    <a:srgbClr val="FFEB55"/>
                  </a:solidFill>
                </a:rPr>
                <a:t>7)</a:t>
              </a: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, </a:t>
              </a:r>
              <a:r>
                <a:rPr lang="en-US" i="1">
                  <a:solidFill>
                    <a:srgbClr val="FFEB55"/>
                  </a:solidFill>
                </a:rPr>
                <a:t>F</a:t>
              </a:r>
              <a:r>
                <a:rPr lang="en-US">
                  <a:solidFill>
                    <a:srgbClr val="FFEB55"/>
                  </a:solidFill>
                </a:rPr>
                <a:t>(2</a:t>
              </a: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, </a:t>
              </a:r>
              <a:r>
                <a:rPr lang="en-US">
                  <a:solidFill>
                    <a:srgbClr val="FFEB55"/>
                  </a:solidFill>
                </a:rPr>
                <a:t>7)</a:t>
              </a: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, </a:t>
              </a:r>
              <a:r>
                <a:rPr lang="en-US" i="1">
                  <a:solidFill>
                    <a:srgbClr val="FFEB55"/>
                  </a:solidFill>
                </a:rPr>
                <a:t>G</a:t>
              </a:r>
              <a:r>
                <a:rPr lang="en-US">
                  <a:solidFill>
                    <a:srgbClr val="FFEB55"/>
                  </a:solidFill>
                </a:rPr>
                <a:t>(0</a:t>
              </a: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, </a:t>
              </a:r>
              <a:r>
                <a:rPr lang="en-US">
                  <a:solidFill>
                    <a:srgbClr val="FFEB55"/>
                  </a:solidFill>
                </a:rPr>
                <a:t>4)</a:t>
              </a: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,</a:t>
              </a:r>
              <a:r>
                <a:rPr lang="en-US" sz="2400">
                  <a:latin typeface="Arial" charset="0"/>
                </a:rPr>
                <a:t> </a:t>
              </a:r>
              <a:br>
                <a:rPr lang="en-US" sz="2400">
                  <a:latin typeface="Arial" charset="0"/>
                </a:rPr>
              </a:b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and </a:t>
              </a:r>
              <a:r>
                <a:rPr lang="en-US" i="1">
                  <a:solidFill>
                    <a:srgbClr val="FFEB55"/>
                  </a:solidFill>
                </a:rPr>
                <a:t>H</a:t>
              </a:r>
              <a:r>
                <a:rPr lang="en-US">
                  <a:solidFill>
                    <a:srgbClr val="FFEB55"/>
                  </a:solidFill>
                </a:rPr>
                <a:t>(–2</a:t>
              </a: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, </a:t>
              </a:r>
              <a:r>
                <a:rPr lang="en-US">
                  <a:solidFill>
                    <a:srgbClr val="FFEB55"/>
                  </a:solidFill>
                </a:rPr>
                <a:t>4).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342900" algn="l"/>
                  <a:tab pos="457200" algn="l"/>
                </a:tabLst>
              </a:pP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a. 	</a:t>
              </a:r>
              <a:r>
                <a:rPr lang="en-US" sz="2400">
                  <a:latin typeface="Arial" charset="0"/>
                </a:rPr>
                <a:t>Find the coordinates of the dilated trapezoid </a:t>
              </a:r>
              <a:r>
                <a:rPr lang="en-US" i="1"/>
                <a:t>E</a:t>
              </a:r>
              <a:r>
                <a:rPr lang="en-US" i="1">
                  <a:sym typeface="Symbol" pitchFamily="18" charset="2"/>
                </a:rPr>
                <a:t></a:t>
              </a:r>
              <a:r>
                <a:rPr lang="en-US"/>
                <a:t> </a:t>
              </a:r>
              <a:r>
                <a:rPr lang="en-US" i="1"/>
                <a:t>F</a:t>
              </a:r>
              <a:r>
                <a:rPr lang="en-US" i="1">
                  <a:sym typeface="Symbol" pitchFamily="18" charset="2"/>
                </a:rPr>
                <a:t></a:t>
              </a:r>
              <a:r>
                <a:rPr lang="en-US"/>
                <a:t> </a:t>
              </a:r>
              <a:r>
                <a:rPr lang="en-US" i="1"/>
                <a:t>G</a:t>
              </a:r>
              <a:r>
                <a:rPr lang="en-US" i="1">
                  <a:sym typeface="Symbol" pitchFamily="18" charset="2"/>
                </a:rPr>
                <a:t></a:t>
              </a:r>
              <a:r>
                <a:rPr lang="en-US"/>
                <a:t> </a:t>
              </a:r>
              <a:r>
                <a:rPr lang="en-US" i="1"/>
                <a:t>H</a:t>
              </a:r>
              <a:r>
                <a:rPr lang="en-US" i="1">
                  <a:sym typeface="Symbol" pitchFamily="18" charset="2"/>
                </a:rPr>
                <a:t></a:t>
              </a:r>
              <a:endParaRPr lang="en-US"/>
            </a:p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342900" algn="l"/>
                  <a:tab pos="457200" algn="l"/>
                </a:tabLst>
              </a:pPr>
              <a:r>
                <a:rPr lang="en-US"/>
                <a:t>	</a:t>
              </a:r>
              <a:r>
                <a:rPr lang="en-US" sz="2400">
                  <a:latin typeface="Arial" charset="0"/>
                </a:rPr>
                <a:t>if the scale factor is</a:t>
              </a:r>
            </a:p>
          </p:txBody>
        </p:sp>
        <p:pic>
          <p:nvPicPr>
            <p:cNvPr id="56365" name="Picture 45" descr="04-02-1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2348" y="1537"/>
              <a:ext cx="207" cy="512"/>
            </a:xfrm>
            <a:prstGeom prst="rect">
              <a:avLst/>
            </a:prstGeom>
            <a:noFill/>
          </p:spPr>
        </p:pic>
      </p:grpSp>
      <p:grpSp>
        <p:nvGrpSpPr>
          <p:cNvPr id="56373" name="Group 53"/>
          <p:cNvGrpSpPr>
            <a:grpSpLocks/>
          </p:cNvGrpSpPr>
          <p:nvPr/>
        </p:nvGrpSpPr>
        <p:grpSpPr bwMode="auto">
          <a:xfrm>
            <a:off x="619125" y="3636963"/>
            <a:ext cx="7208838" cy="904875"/>
            <a:chOff x="390" y="2291"/>
            <a:chExt cx="4541" cy="570"/>
          </a:xfrm>
        </p:grpSpPr>
        <p:pic>
          <p:nvPicPr>
            <p:cNvPr id="56372" name="Picture 52" descr="A27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263" y="2291"/>
              <a:ext cx="3668" cy="570"/>
            </a:xfrm>
            <a:prstGeom prst="rect">
              <a:avLst/>
            </a:prstGeom>
            <a:noFill/>
          </p:spPr>
        </p:pic>
        <p:sp>
          <p:nvSpPr>
            <p:cNvPr id="56368" name="Text Box 48"/>
            <p:cNvSpPr txBox="1">
              <a:spLocks noChangeArrowheads="1"/>
            </p:cNvSpPr>
            <p:nvPr/>
          </p:nvSpPr>
          <p:spPr bwMode="invGray">
            <a:xfrm>
              <a:off x="390" y="2437"/>
              <a:ext cx="893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tabLst>
                  <a:tab pos="1371600" algn="l"/>
                  <a:tab pos="4800600" algn="l"/>
                  <a:tab pos="6457950" algn="l"/>
                  <a:tab pos="6572250" algn="l"/>
                </a:tabLst>
              </a:pPr>
              <a:r>
                <a:rPr lang="en-US" sz="2400" b="1">
                  <a:solidFill>
                    <a:srgbClr val="FFEB55"/>
                  </a:solidFill>
                  <a:latin typeface="Arial" charset="0"/>
                </a:rPr>
                <a:t>Answer:	</a:t>
              </a:r>
              <a:endParaRPr lang="en-US" sz="2400">
                <a:latin typeface="Arial" charset="0"/>
                <a:sym typeface="Symbol" pitchFamily="18" charset="2"/>
              </a:endParaRPr>
            </a:p>
          </p:txBody>
        </p:sp>
      </p:grpSp>
      <p:pic>
        <p:nvPicPr>
          <p:cNvPr id="56370" name="Picture 50" descr="stop sign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2-4c</a:t>
            </a:r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76836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76837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76838" name="Picture 6" descr="secstart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76839" name="Picture 7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76840" name="Picture 8" descr="your tur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376841" name="Picture 9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76842" name="Picture 10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76843" name="Picture 11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76844" name="Picture 12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376846" name="Text Box 14"/>
          <p:cNvSpPr txBox="1">
            <a:spLocks noChangeArrowheads="1"/>
          </p:cNvSpPr>
          <p:nvPr/>
        </p:nvSpPr>
        <p:spPr bwMode="auto">
          <a:xfrm>
            <a:off x="619125" y="1304925"/>
            <a:ext cx="833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42900" algn="l"/>
                <a:tab pos="45720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b. 	</a:t>
            </a:r>
            <a:r>
              <a:rPr lang="en-US" sz="2400">
                <a:latin typeface="Arial" charset="0"/>
              </a:rPr>
              <a:t>Graph the preimage and its image.</a:t>
            </a:r>
          </a:p>
        </p:txBody>
      </p:sp>
      <p:sp>
        <p:nvSpPr>
          <p:cNvPr id="376850" name="Text Box 18"/>
          <p:cNvSpPr txBox="1">
            <a:spLocks noChangeArrowheads="1"/>
          </p:cNvSpPr>
          <p:nvPr/>
        </p:nvSpPr>
        <p:spPr bwMode="invGray">
          <a:xfrm>
            <a:off x="619125" y="2008188"/>
            <a:ext cx="14176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endParaRPr lang="en-US" sz="2400">
              <a:latin typeface="Arial" charset="0"/>
              <a:sym typeface="Symbol" pitchFamily="18" charset="2"/>
            </a:endParaRPr>
          </a:p>
        </p:txBody>
      </p:sp>
      <p:pic>
        <p:nvPicPr>
          <p:cNvPr id="376855" name="Picture 23" descr="4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17738" y="2028825"/>
            <a:ext cx="3390900" cy="37814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7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46" grpId="0" autoUpdateAnimBg="0"/>
      <p:bldP spid="37685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432" name="Picture 88" descr="Bo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461963" y="4994275"/>
            <a:ext cx="3162300" cy="365125"/>
          </a:xfrm>
          <a:prstGeom prst="rect">
            <a:avLst/>
          </a:prstGeom>
          <a:noFill/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2-5a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7349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7350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7351" name="Picture 7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7352" name="Picture 8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7405" name="Picture 61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7415" name="Picture 71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7418" name="Picture 74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57421" name="Picture 77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57422" name="Picture 78" descr="example 5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57424" name="Text Box 80"/>
          <p:cNvSpPr txBox="1">
            <a:spLocks noChangeArrowheads="1"/>
          </p:cNvSpPr>
          <p:nvPr/>
        </p:nvSpPr>
        <p:spPr bwMode="auto">
          <a:xfrm>
            <a:off x="619125" y="1266825"/>
            <a:ext cx="82153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Triangle </a:t>
            </a:r>
            <a:r>
              <a:rPr lang="en-US" i="1">
                <a:solidFill>
                  <a:srgbClr val="FFEB55"/>
                </a:solidFill>
              </a:rPr>
              <a:t>ABC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has vertices </a:t>
            </a:r>
            <a:r>
              <a:rPr lang="en-US" i="1">
                <a:solidFill>
                  <a:srgbClr val="FFEB55"/>
                </a:solidFill>
              </a:rPr>
              <a:t>A</a:t>
            </a:r>
            <a:r>
              <a:rPr lang="en-US">
                <a:solidFill>
                  <a:srgbClr val="FFEB55"/>
                </a:solidFill>
              </a:rPr>
              <a:t>(1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–3)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B</a:t>
            </a:r>
            <a:r>
              <a:rPr lang="en-US">
                <a:solidFill>
                  <a:srgbClr val="FFEB55"/>
                </a:solidFill>
              </a:rPr>
              <a:t>(3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1)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br>
              <a:rPr lang="en-US" sz="2400" b="1">
                <a:solidFill>
                  <a:srgbClr val="FFEB55"/>
                </a:solidFill>
                <a:latin typeface="Arial" charset="0"/>
              </a:rPr>
            </a:br>
            <a:r>
              <a:rPr lang="en-US" sz="2400" b="1">
                <a:solidFill>
                  <a:srgbClr val="FFEB55"/>
                </a:solidFill>
                <a:latin typeface="Arial" charset="0"/>
              </a:rPr>
              <a:t>and </a:t>
            </a:r>
            <a:r>
              <a:rPr lang="en-US" i="1">
                <a:solidFill>
                  <a:srgbClr val="FFEB55"/>
                </a:solidFill>
              </a:rPr>
              <a:t>C</a:t>
            </a:r>
            <a:r>
              <a:rPr lang="en-US">
                <a:solidFill>
                  <a:srgbClr val="FFEB55"/>
                </a:solidFill>
              </a:rPr>
              <a:t>(5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–2).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Find the coordinates of the image of </a:t>
            </a:r>
            <a:r>
              <a:rPr lang="en-US" b="1">
                <a:solidFill>
                  <a:srgbClr val="FFEB55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i="1">
                <a:solidFill>
                  <a:srgbClr val="FFEB55"/>
                </a:solidFill>
                <a:sym typeface="Symbol" pitchFamily="18" charset="2"/>
              </a:rPr>
              <a:t>ABC</a:t>
            </a:r>
            <a:r>
              <a:rPr lang="en-US" sz="2400" b="1">
                <a:solidFill>
                  <a:srgbClr val="FFEB55"/>
                </a:solidFill>
                <a:latin typeface="Arial" charset="0"/>
                <a:sym typeface="Symbol" pitchFamily="18" charset="2"/>
              </a:rPr>
              <a:t> after it is rotated</a:t>
            </a:r>
            <a:r>
              <a:rPr lang="en-US" b="1">
                <a:solidFill>
                  <a:srgbClr val="FFEB55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FFEB55"/>
                </a:solidFill>
                <a:latin typeface="Arial" charset="0"/>
                <a:sym typeface="Symbol" pitchFamily="18" charset="2"/>
              </a:rPr>
              <a:t>180</a:t>
            </a:r>
            <a:r>
              <a:rPr lang="en-US" sz="2400" b="1">
                <a:solidFill>
                  <a:srgbClr val="FFEB55"/>
                </a:solidFill>
                <a:latin typeface="Arial" charset="0"/>
                <a:cs typeface="Arial" charset="0"/>
                <a:sym typeface="Symbol" pitchFamily="18" charset="2"/>
              </a:rPr>
              <a:t>° about the origin. </a:t>
            </a:r>
            <a:endParaRPr lang="en-US" sz="2400" i="1">
              <a:solidFill>
                <a:srgbClr val="FFEB55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57426" name="Text Box 82"/>
          <p:cNvSpPr txBox="1">
            <a:spLocks noChangeArrowheads="1"/>
          </p:cNvSpPr>
          <p:nvPr/>
        </p:nvSpPr>
        <p:spPr bwMode="auto">
          <a:xfrm>
            <a:off x="619125" y="2968625"/>
            <a:ext cx="8215313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To find the coordinates of the image of </a:t>
            </a:r>
            <a:r>
              <a:rPr lang="en-US">
                <a:latin typeface="Arial" charset="0"/>
                <a:sym typeface="Symbol" pitchFamily="18" charset="2"/>
              </a:rPr>
              <a:t></a:t>
            </a:r>
            <a:r>
              <a:rPr lang="en-US" i="1">
                <a:sym typeface="Symbol" pitchFamily="18" charset="2"/>
              </a:rPr>
              <a:t>ABC </a:t>
            </a:r>
            <a:r>
              <a:rPr lang="en-US" sz="2400">
                <a:latin typeface="Arial" charset="0"/>
                <a:sym typeface="Symbol" pitchFamily="18" charset="2"/>
              </a:rPr>
              <a:t>after a </a:t>
            </a:r>
            <a:r>
              <a:rPr lang="en-US">
                <a:cs typeface="Arial" charset="0"/>
                <a:sym typeface="Symbol" pitchFamily="18" charset="2"/>
              </a:rPr>
              <a:t>180°</a:t>
            </a:r>
            <a:r>
              <a:rPr lang="en-US" sz="2400">
                <a:latin typeface="Arial" charset="0"/>
                <a:cs typeface="Arial" charset="0"/>
                <a:sym typeface="Symbol" pitchFamily="18" charset="2"/>
              </a:rPr>
              <a:t> rotation, multiply both coordinates of each point by </a:t>
            </a:r>
            <a:r>
              <a:rPr lang="en-US">
                <a:cs typeface="Arial" charset="0"/>
                <a:sym typeface="Symbol" pitchFamily="18" charset="2"/>
              </a:rPr>
              <a:t>–1</a:t>
            </a:r>
            <a:r>
              <a:rPr lang="en-US" sz="2400">
                <a:latin typeface="Arial" charset="0"/>
                <a:cs typeface="Arial" charset="0"/>
                <a:sym typeface="Symbol" pitchFamily="18" charset="2"/>
              </a:rPr>
              <a:t>.</a:t>
            </a:r>
          </a:p>
        </p:txBody>
      </p:sp>
      <p:pic>
        <p:nvPicPr>
          <p:cNvPr id="57427" name="Picture 83" descr="04-02-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1049338" y="3822700"/>
            <a:ext cx="3070225" cy="365125"/>
          </a:xfrm>
          <a:prstGeom prst="rect">
            <a:avLst/>
          </a:prstGeom>
          <a:noFill/>
        </p:spPr>
      </p:pic>
      <p:pic>
        <p:nvPicPr>
          <p:cNvPr id="57428" name="Picture 84" descr="04-02-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571500" y="4213225"/>
            <a:ext cx="2994025" cy="365125"/>
          </a:xfrm>
          <a:prstGeom prst="rect">
            <a:avLst/>
          </a:prstGeom>
          <a:noFill/>
        </p:spPr>
      </p:pic>
      <p:pic>
        <p:nvPicPr>
          <p:cNvPr id="57429" name="Picture 85" descr="04-02-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871538" y="4603750"/>
            <a:ext cx="2970212" cy="365125"/>
          </a:xfrm>
          <a:prstGeom prst="rect">
            <a:avLst/>
          </a:prstGeom>
          <a:noFill/>
        </p:spPr>
      </p:pic>
      <p:sp>
        <p:nvSpPr>
          <p:cNvPr id="57431" name="Text Box 87"/>
          <p:cNvSpPr txBox="1">
            <a:spLocks noChangeArrowheads="1"/>
          </p:cNvSpPr>
          <p:nvPr/>
        </p:nvSpPr>
        <p:spPr bwMode="invGray">
          <a:xfrm>
            <a:off x="619125" y="5464175"/>
            <a:ext cx="802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sz="2400">
                <a:latin typeface="Arial" charset="0"/>
              </a:rPr>
              <a:t>The coordinates of the vertices of the image are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	</a:t>
            </a:r>
            <a:r>
              <a:rPr lang="en-US" i="1"/>
              <a:t>A</a:t>
            </a:r>
            <a:r>
              <a:rPr lang="en-US">
                <a:sym typeface="Symbol" pitchFamily="18" charset="2"/>
              </a:rPr>
              <a:t>(–1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3)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(–3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–1)</a:t>
            </a:r>
            <a:r>
              <a:rPr lang="en-US" sz="2400">
                <a:latin typeface="Arial" charset="0"/>
                <a:sym typeface="Symbol" pitchFamily="18" charset="2"/>
              </a:rPr>
              <a:t>, and </a:t>
            </a:r>
            <a:r>
              <a:rPr lang="en-US" i="1">
                <a:sym typeface="Symbol" pitchFamily="18" charset="2"/>
              </a:rPr>
              <a:t>C</a:t>
            </a:r>
            <a:r>
              <a:rPr lang="en-US">
                <a:sym typeface="Symbol" pitchFamily="18" charset="2"/>
              </a:rPr>
              <a:t>(–5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2)</a:t>
            </a:r>
            <a:r>
              <a:rPr lang="en-US" sz="2400">
                <a:latin typeface="Arial" charset="0"/>
                <a:sym typeface="Symbol" pitchFamily="18" charset="2"/>
              </a:rPr>
              <a:t>.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24" grpId="0" autoUpdateAnimBg="0"/>
      <p:bldP spid="57426" grpId="0" autoUpdateAnimBg="0"/>
      <p:bldP spid="5743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855" name="Picture 47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4619625" y="2174875"/>
            <a:ext cx="4038600" cy="2762250"/>
          </a:xfrm>
          <a:prstGeom prst="rect">
            <a:avLst/>
          </a:prstGeom>
          <a:noFill/>
        </p:spPr>
      </p:pic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2-5b</a:t>
            </a:r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75812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75813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75814" name="Picture 6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75815" name="Picture 7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75816" name="Picture 8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75817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75818" name="Picture 10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75819" name="Picture 11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375821" name="Picture 13" descr="example 5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619125" y="1304925"/>
            <a:ext cx="82153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Graph the preimage and its image.</a:t>
            </a:r>
            <a:r>
              <a:rPr lang="en-US" sz="2400" b="1">
                <a:solidFill>
                  <a:srgbClr val="FFEB55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endParaRPr lang="en-US" sz="2400" i="1">
              <a:solidFill>
                <a:srgbClr val="FFEB55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375829" name="Text Box 21"/>
          <p:cNvSpPr txBox="1">
            <a:spLocks noChangeArrowheads="1"/>
          </p:cNvSpPr>
          <p:nvPr/>
        </p:nvSpPr>
        <p:spPr bwMode="invGray">
          <a:xfrm>
            <a:off x="619125" y="1816100"/>
            <a:ext cx="21478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endParaRPr lang="en-US">
              <a:sym typeface="Symbol" pitchFamily="18" charset="2"/>
            </a:endParaRPr>
          </a:p>
        </p:txBody>
      </p:sp>
      <p:grpSp>
        <p:nvGrpSpPr>
          <p:cNvPr id="375830" name="Group 22"/>
          <p:cNvGrpSpPr>
            <a:grpSpLocks/>
          </p:cNvGrpSpPr>
          <p:nvPr/>
        </p:nvGrpSpPr>
        <p:grpSpPr bwMode="auto">
          <a:xfrm>
            <a:off x="619125" y="2622550"/>
            <a:ext cx="3609975" cy="420688"/>
            <a:chOff x="2904" y="1471"/>
            <a:chExt cx="2274" cy="265"/>
          </a:xfrm>
        </p:grpSpPr>
        <p:sp>
          <p:nvSpPr>
            <p:cNvPr id="375831" name="Text Box 23"/>
            <p:cNvSpPr txBox="1">
              <a:spLocks noChangeArrowheads="1"/>
            </p:cNvSpPr>
            <p:nvPr/>
          </p:nvSpPr>
          <p:spPr bwMode="invGray">
            <a:xfrm>
              <a:off x="2904" y="1471"/>
              <a:ext cx="227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3200400" algn="l"/>
                </a:tabLst>
              </a:pPr>
              <a:r>
                <a:rPr lang="en-US" sz="2400">
                  <a:latin typeface="Arial" charset="0"/>
                </a:rPr>
                <a:t>The preimage is	.</a:t>
              </a:r>
            </a:p>
          </p:txBody>
        </p:sp>
        <p:pic>
          <p:nvPicPr>
            <p:cNvPr id="375832" name="Picture 24" descr="04-02-0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4404" y="1509"/>
              <a:ext cx="576" cy="173"/>
            </a:xfrm>
            <a:prstGeom prst="rect">
              <a:avLst/>
            </a:prstGeom>
            <a:noFill/>
          </p:spPr>
        </p:pic>
      </p:grpSp>
      <p:grpSp>
        <p:nvGrpSpPr>
          <p:cNvPr id="375833" name="Group 25"/>
          <p:cNvGrpSpPr>
            <a:grpSpLocks/>
          </p:cNvGrpSpPr>
          <p:nvPr/>
        </p:nvGrpSpPr>
        <p:grpSpPr bwMode="auto">
          <a:xfrm>
            <a:off x="619125" y="3487738"/>
            <a:ext cx="3609975" cy="749300"/>
            <a:chOff x="2904" y="2016"/>
            <a:chExt cx="2274" cy="472"/>
          </a:xfrm>
        </p:grpSpPr>
        <p:sp>
          <p:nvSpPr>
            <p:cNvPr id="375834" name="Text Box 26"/>
            <p:cNvSpPr txBox="1">
              <a:spLocks noChangeArrowheads="1"/>
            </p:cNvSpPr>
            <p:nvPr/>
          </p:nvSpPr>
          <p:spPr bwMode="invGray">
            <a:xfrm>
              <a:off x="2904" y="2016"/>
              <a:ext cx="2274" cy="4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3200400" algn="l"/>
                </a:tabLst>
              </a:pPr>
              <a:r>
                <a:rPr lang="en-US" sz="2400">
                  <a:latin typeface="Arial" charset="0"/>
                </a:rPr>
                <a:t>The translated image</a:t>
              </a:r>
              <a:br>
                <a:rPr lang="en-US" sz="2400">
                  <a:latin typeface="Arial" charset="0"/>
                </a:rPr>
              </a:br>
              <a:r>
                <a:rPr lang="en-US" sz="2400">
                  <a:latin typeface="Arial" charset="0"/>
                </a:rPr>
                <a:t> is</a:t>
              </a:r>
            </a:p>
          </p:txBody>
        </p:sp>
        <p:pic>
          <p:nvPicPr>
            <p:cNvPr id="375835" name="Picture 27" descr="04-02-06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3201" y="2257"/>
              <a:ext cx="840" cy="173"/>
            </a:xfrm>
            <a:prstGeom prst="rect">
              <a:avLst/>
            </a:prstGeom>
            <a:noFill/>
          </p:spPr>
        </p:pic>
      </p:grpSp>
      <p:sp>
        <p:nvSpPr>
          <p:cNvPr id="375836" name="Oval 28"/>
          <p:cNvSpPr>
            <a:spLocks noChangeAspect="1" noChangeArrowheads="1"/>
          </p:cNvSpPr>
          <p:nvPr/>
        </p:nvSpPr>
        <p:spPr bwMode="black">
          <a:xfrm>
            <a:off x="6883400" y="4514850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75837" name="AutoShape 29"/>
          <p:cNvCxnSpPr>
            <a:cxnSpLocks noChangeShapeType="1"/>
          </p:cNvCxnSpPr>
          <p:nvPr/>
        </p:nvCxnSpPr>
        <p:spPr bwMode="auto">
          <a:xfrm flipV="1">
            <a:off x="6946900" y="3262313"/>
            <a:ext cx="679450" cy="1339850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sp>
        <p:nvSpPr>
          <p:cNvPr id="375838" name="Oval 30"/>
          <p:cNvSpPr>
            <a:spLocks noChangeAspect="1" noChangeArrowheads="1"/>
          </p:cNvSpPr>
          <p:nvPr/>
        </p:nvSpPr>
        <p:spPr bwMode="black">
          <a:xfrm>
            <a:off x="7556500" y="3170238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39" name="Oval 31"/>
          <p:cNvSpPr>
            <a:spLocks noChangeAspect="1" noChangeArrowheads="1"/>
          </p:cNvSpPr>
          <p:nvPr/>
        </p:nvSpPr>
        <p:spPr bwMode="black">
          <a:xfrm>
            <a:off x="8218488" y="4168775"/>
            <a:ext cx="155575" cy="155575"/>
          </a:xfrm>
          <a:prstGeom prst="ellipse">
            <a:avLst/>
          </a:prstGeom>
          <a:solidFill>
            <a:srgbClr val="FFEB55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40" name="Rectangle 32"/>
          <p:cNvSpPr>
            <a:spLocks noChangeArrowheads="1"/>
          </p:cNvSpPr>
          <p:nvPr/>
        </p:nvSpPr>
        <p:spPr bwMode="auto">
          <a:xfrm>
            <a:off x="6940550" y="4545013"/>
            <a:ext cx="3873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A</a:t>
            </a:r>
          </a:p>
        </p:txBody>
      </p:sp>
      <p:sp>
        <p:nvSpPr>
          <p:cNvPr id="375841" name="Rectangle 33"/>
          <p:cNvSpPr>
            <a:spLocks noChangeArrowheads="1"/>
          </p:cNvSpPr>
          <p:nvPr/>
        </p:nvSpPr>
        <p:spPr bwMode="auto">
          <a:xfrm>
            <a:off x="7661275" y="2863850"/>
            <a:ext cx="3873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B</a:t>
            </a:r>
          </a:p>
        </p:txBody>
      </p:sp>
      <p:sp>
        <p:nvSpPr>
          <p:cNvPr id="375842" name="Rectangle 34"/>
          <p:cNvSpPr>
            <a:spLocks noChangeArrowheads="1"/>
          </p:cNvSpPr>
          <p:nvPr/>
        </p:nvSpPr>
        <p:spPr bwMode="auto">
          <a:xfrm>
            <a:off x="8294688" y="4237038"/>
            <a:ext cx="4048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EB55"/>
                </a:solidFill>
                <a:latin typeface="Arial" charset="0"/>
              </a:rPr>
              <a:t>C</a:t>
            </a:r>
          </a:p>
        </p:txBody>
      </p:sp>
      <p:cxnSp>
        <p:nvCxnSpPr>
          <p:cNvPr id="375843" name="AutoShape 35"/>
          <p:cNvCxnSpPr>
            <a:cxnSpLocks noChangeShapeType="1"/>
          </p:cNvCxnSpPr>
          <p:nvPr/>
        </p:nvCxnSpPr>
        <p:spPr bwMode="auto">
          <a:xfrm flipH="1" flipV="1">
            <a:off x="7624763" y="3235325"/>
            <a:ext cx="671512" cy="1041400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cxnSp>
        <p:nvCxnSpPr>
          <p:cNvPr id="375844" name="AutoShape 36"/>
          <p:cNvCxnSpPr>
            <a:cxnSpLocks noChangeShapeType="1"/>
          </p:cNvCxnSpPr>
          <p:nvPr/>
        </p:nvCxnSpPr>
        <p:spPr bwMode="auto">
          <a:xfrm flipV="1">
            <a:off x="6972300" y="4268788"/>
            <a:ext cx="1309688" cy="298450"/>
          </a:xfrm>
          <a:prstGeom prst="straightConnector1">
            <a:avLst/>
          </a:prstGeom>
          <a:noFill/>
          <a:ln w="50800">
            <a:solidFill>
              <a:srgbClr val="FFEB55"/>
            </a:solidFill>
            <a:round/>
            <a:headEnd/>
            <a:tailEnd/>
          </a:ln>
          <a:effectLst/>
        </p:spPr>
      </p:cxnSp>
      <p:sp>
        <p:nvSpPr>
          <p:cNvPr id="375845" name="Oval 37"/>
          <p:cNvSpPr>
            <a:spLocks noChangeAspect="1" noChangeArrowheads="1"/>
          </p:cNvSpPr>
          <p:nvPr/>
        </p:nvSpPr>
        <p:spPr bwMode="black">
          <a:xfrm>
            <a:off x="6221413" y="2508250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75846" name="AutoShape 38"/>
          <p:cNvCxnSpPr>
            <a:cxnSpLocks noChangeShapeType="1"/>
          </p:cNvCxnSpPr>
          <p:nvPr/>
        </p:nvCxnSpPr>
        <p:spPr bwMode="auto">
          <a:xfrm flipV="1">
            <a:off x="5622925" y="2581275"/>
            <a:ext cx="669925" cy="1320800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sp>
        <p:nvSpPr>
          <p:cNvPr id="375847" name="Oval 39"/>
          <p:cNvSpPr>
            <a:spLocks noChangeAspect="1" noChangeArrowheads="1"/>
          </p:cNvSpPr>
          <p:nvPr/>
        </p:nvSpPr>
        <p:spPr bwMode="black">
          <a:xfrm>
            <a:off x="5546725" y="3836988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48" name="Oval 40"/>
          <p:cNvSpPr>
            <a:spLocks noChangeAspect="1" noChangeArrowheads="1"/>
          </p:cNvSpPr>
          <p:nvPr/>
        </p:nvSpPr>
        <p:spPr bwMode="black">
          <a:xfrm>
            <a:off x="4876800" y="2854325"/>
            <a:ext cx="155575" cy="155575"/>
          </a:xfrm>
          <a:prstGeom prst="ellipse">
            <a:avLst/>
          </a:prstGeom>
          <a:solidFill>
            <a:srgbClr val="A2FFA2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49" name="Rectangle 41"/>
          <p:cNvSpPr>
            <a:spLocks noChangeArrowheads="1"/>
          </p:cNvSpPr>
          <p:nvPr/>
        </p:nvSpPr>
        <p:spPr bwMode="auto">
          <a:xfrm>
            <a:off x="6007100" y="2163763"/>
            <a:ext cx="46196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A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5850" name="Rectangle 42"/>
          <p:cNvSpPr>
            <a:spLocks noChangeArrowheads="1"/>
          </p:cNvSpPr>
          <p:nvPr/>
        </p:nvSpPr>
        <p:spPr bwMode="auto">
          <a:xfrm>
            <a:off x="5326063" y="3911600"/>
            <a:ext cx="461962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B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sp>
        <p:nvSpPr>
          <p:cNvPr id="375851" name="Rectangle 43"/>
          <p:cNvSpPr>
            <a:spLocks noChangeArrowheads="1"/>
          </p:cNvSpPr>
          <p:nvPr/>
        </p:nvSpPr>
        <p:spPr bwMode="auto">
          <a:xfrm>
            <a:off x="4645025" y="2538413"/>
            <a:ext cx="479425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A2FFA2"/>
                </a:solidFill>
                <a:latin typeface="Arial" charset="0"/>
              </a:rPr>
              <a:t>C</a:t>
            </a:r>
            <a:r>
              <a:rPr lang="en-US" sz="2400" i="1">
                <a:solidFill>
                  <a:srgbClr val="A2FFA2"/>
                </a:solidFill>
                <a:latin typeface="Arial" charset="0"/>
                <a:sym typeface="Symbol" pitchFamily="18" charset="2"/>
              </a:rPr>
              <a:t></a:t>
            </a:r>
            <a:endParaRPr lang="en-US" sz="2400" i="1">
              <a:solidFill>
                <a:srgbClr val="FFEB55"/>
              </a:solidFill>
              <a:latin typeface="Arial" charset="0"/>
            </a:endParaRPr>
          </a:p>
        </p:txBody>
      </p:sp>
      <p:cxnSp>
        <p:nvCxnSpPr>
          <p:cNvPr id="375852" name="AutoShape 44"/>
          <p:cNvCxnSpPr>
            <a:cxnSpLocks noChangeShapeType="1"/>
          </p:cNvCxnSpPr>
          <p:nvPr/>
        </p:nvCxnSpPr>
        <p:spPr bwMode="auto">
          <a:xfrm flipH="1" flipV="1">
            <a:off x="4933950" y="2914650"/>
            <a:ext cx="679450" cy="990600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  <p:cxnSp>
        <p:nvCxnSpPr>
          <p:cNvPr id="375853" name="AutoShape 45"/>
          <p:cNvCxnSpPr>
            <a:cxnSpLocks noChangeShapeType="1"/>
          </p:cNvCxnSpPr>
          <p:nvPr/>
        </p:nvCxnSpPr>
        <p:spPr bwMode="auto">
          <a:xfrm flipV="1">
            <a:off x="4953000" y="2597150"/>
            <a:ext cx="1366838" cy="346075"/>
          </a:xfrm>
          <a:prstGeom prst="straightConnector1">
            <a:avLst/>
          </a:prstGeom>
          <a:noFill/>
          <a:ln w="50800">
            <a:solidFill>
              <a:srgbClr val="A2FFA2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7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7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7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7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7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7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500"/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22" grpId="0" autoUpdateAnimBg="0"/>
      <p:bldP spid="375829" grpId="0" autoUpdateAnimBg="0"/>
      <p:bldP spid="375836" grpId="0" animBg="1"/>
      <p:bldP spid="375838" grpId="0" animBg="1"/>
      <p:bldP spid="375839" grpId="0" animBg="1"/>
      <p:bldP spid="375840" grpId="0" autoUpdateAnimBg="0"/>
      <p:bldP spid="375841" grpId="0" autoUpdateAnimBg="0"/>
      <p:bldP spid="375842" grpId="0" autoUpdateAnimBg="0"/>
      <p:bldP spid="375845" grpId="0" animBg="1"/>
      <p:bldP spid="375847" grpId="0" animBg="1"/>
      <p:bldP spid="375848" grpId="0" animBg="1"/>
      <p:bldP spid="375849" grpId="0" autoUpdateAnimBg="0"/>
      <p:bldP spid="375850" grpId="0" autoUpdateAnimBg="0"/>
      <p:bldP spid="37585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2-5c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9397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9398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9399" name="Picture 7" descr="secstart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9400" name="Picture 8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9404" name="Picture 12" descr="your tur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59413" name="Picture 21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9416" name="Picture 24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9419" name="Picture 27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59422" name="Picture 30" descr="4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619125" y="1266825"/>
            <a:ext cx="8524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Triangle </a:t>
            </a:r>
            <a:r>
              <a:rPr lang="en-US" i="1">
                <a:solidFill>
                  <a:srgbClr val="FFEB55"/>
                </a:solidFill>
              </a:rPr>
              <a:t>RST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 has vertices </a:t>
            </a:r>
            <a:r>
              <a:rPr lang="en-US" i="1">
                <a:solidFill>
                  <a:srgbClr val="FFEB55"/>
                </a:solidFill>
              </a:rPr>
              <a:t>R</a:t>
            </a:r>
            <a:r>
              <a:rPr lang="en-US">
                <a:solidFill>
                  <a:srgbClr val="FFEB55"/>
                </a:solidFill>
              </a:rPr>
              <a:t>(4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0)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 i="1">
                <a:solidFill>
                  <a:srgbClr val="FFEB55"/>
                </a:solidFill>
              </a:rPr>
              <a:t>S</a:t>
            </a:r>
            <a:r>
              <a:rPr lang="en-US">
                <a:solidFill>
                  <a:srgbClr val="FFEB55"/>
                </a:solidFill>
              </a:rPr>
              <a:t>(2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–3)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and </a:t>
            </a:r>
            <a:r>
              <a:rPr lang="en-US" i="1">
                <a:solidFill>
                  <a:srgbClr val="FFEB55"/>
                </a:solidFill>
              </a:rPr>
              <a:t>T</a:t>
            </a:r>
            <a:r>
              <a:rPr lang="en-US">
                <a:solidFill>
                  <a:srgbClr val="FFEB55"/>
                </a:solidFill>
              </a:rPr>
              <a:t>(6</a:t>
            </a:r>
            <a:r>
              <a:rPr lang="en-US" sz="2400" b="1">
                <a:solidFill>
                  <a:srgbClr val="FFEB55"/>
                </a:solidFill>
                <a:latin typeface="Arial" charset="0"/>
              </a:rPr>
              <a:t>, </a:t>
            </a:r>
            <a:r>
              <a:rPr lang="en-US">
                <a:solidFill>
                  <a:srgbClr val="FFEB55"/>
                </a:solidFill>
              </a:rPr>
              <a:t>–3).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a. 	</a:t>
            </a:r>
            <a:r>
              <a:rPr lang="en-US" sz="2400">
                <a:latin typeface="Arial" charset="0"/>
              </a:rPr>
              <a:t>Find the coordinates of the image of </a:t>
            </a:r>
            <a:r>
              <a:rPr lang="en-US" sz="2400">
                <a:latin typeface="Arial" charset="0"/>
                <a:sym typeface="Symbol" pitchFamily="18" charset="2"/>
              </a:rPr>
              <a:t></a:t>
            </a:r>
            <a:r>
              <a:rPr lang="en-US" i="1">
                <a:sym typeface="Symbol" pitchFamily="18" charset="2"/>
              </a:rPr>
              <a:t>RST</a:t>
            </a:r>
            <a:r>
              <a:rPr lang="en-US" sz="2400">
                <a:latin typeface="Arial" charset="0"/>
                <a:sym typeface="Symbol" pitchFamily="18" charset="2"/>
              </a:rPr>
              <a:t> after it is 	rotated </a:t>
            </a:r>
            <a:r>
              <a:rPr lang="en-US">
                <a:sym typeface="Symbol" pitchFamily="18" charset="2"/>
              </a:rPr>
              <a:t>90</a:t>
            </a:r>
            <a:r>
              <a:rPr lang="en-US">
                <a:cs typeface="Arial" charset="0"/>
                <a:sym typeface="Symbol" pitchFamily="18" charset="2"/>
              </a:rPr>
              <a:t>°</a:t>
            </a:r>
            <a:r>
              <a:rPr lang="en-US" sz="2400">
                <a:latin typeface="Arial" charset="0"/>
                <a:cs typeface="Arial" charset="0"/>
                <a:sym typeface="Symbol" pitchFamily="18" charset="2"/>
              </a:rPr>
              <a:t> counterclockwise about the origin. 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</a:tabLst>
            </a:pPr>
            <a:endParaRPr lang="en-US" sz="2400">
              <a:latin typeface="Arial" charset="0"/>
              <a:cs typeface="Arial" charset="0"/>
              <a:sym typeface="Symbol" pitchFamily="18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</a:tabLst>
            </a:pPr>
            <a:endParaRPr lang="en-US" sz="2400" b="1">
              <a:solidFill>
                <a:srgbClr val="FFEB55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  <a:cs typeface="Arial" charset="0"/>
                <a:sym typeface="Symbol" pitchFamily="18" charset="2"/>
              </a:rPr>
              <a:t>b.</a:t>
            </a:r>
            <a:r>
              <a:rPr lang="en-US" sz="2400">
                <a:latin typeface="Arial" charset="0"/>
                <a:cs typeface="Arial" charset="0"/>
                <a:sym typeface="Symbol" pitchFamily="18" charset="2"/>
              </a:rPr>
              <a:t>	Graph the preimage </a:t>
            </a:r>
            <a:br>
              <a:rPr lang="en-US" sz="2400">
                <a:latin typeface="Arial" charset="0"/>
                <a:cs typeface="Arial" charset="0"/>
                <a:sym typeface="Symbol" pitchFamily="18" charset="2"/>
              </a:rPr>
            </a:br>
            <a:r>
              <a:rPr lang="en-US" sz="2400">
                <a:latin typeface="Arial" charset="0"/>
                <a:cs typeface="Arial" charset="0"/>
                <a:sym typeface="Symbol" pitchFamily="18" charset="2"/>
              </a:rPr>
              <a:t>	and the</a:t>
            </a:r>
            <a:r>
              <a:rPr lang="en-US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>
                <a:latin typeface="Arial" charset="0"/>
                <a:cs typeface="Arial" charset="0"/>
                <a:sym typeface="Symbol" pitchFamily="18" charset="2"/>
              </a:rPr>
              <a:t>image.</a:t>
            </a:r>
            <a:endParaRPr lang="en-US" sz="2400" i="1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invGray">
          <a:xfrm>
            <a:off x="619125" y="2546350"/>
            <a:ext cx="802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r>
              <a:rPr lang="en-US" i="1"/>
              <a:t>R</a:t>
            </a:r>
            <a:r>
              <a:rPr lang="en-US">
                <a:sym typeface="Symbol" pitchFamily="18" charset="2"/>
              </a:rPr>
              <a:t>(0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4)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S</a:t>
            </a:r>
            <a:r>
              <a:rPr lang="en-US">
                <a:sym typeface="Symbol" pitchFamily="18" charset="2"/>
              </a:rPr>
              <a:t>(3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2)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T</a:t>
            </a:r>
            <a:r>
              <a:rPr lang="en-US" sz="1000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(3</a:t>
            </a:r>
            <a:r>
              <a:rPr lang="en-US" sz="2400">
                <a:latin typeface="Arial" charset="0"/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6)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invGray">
          <a:xfrm>
            <a:off x="619125" y="4427538"/>
            <a:ext cx="17256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1371600" algn="l"/>
                <a:tab pos="4800600" algn="l"/>
                <a:tab pos="6457950" algn="l"/>
                <a:tab pos="6572250" algn="l"/>
              </a:tabLst>
            </a:pPr>
            <a:r>
              <a:rPr lang="en-US" sz="2400" b="1">
                <a:solidFill>
                  <a:srgbClr val="FFEB55"/>
                </a:solidFill>
                <a:latin typeface="Arial" charset="0"/>
              </a:rPr>
              <a:t>Answer:	</a:t>
            </a:r>
            <a:endParaRPr lang="en-US">
              <a:sym typeface="Symbol" pitchFamily="18" charset="2"/>
            </a:endParaRPr>
          </a:p>
        </p:txBody>
      </p:sp>
      <p:pic>
        <p:nvPicPr>
          <p:cNvPr id="59431" name="Picture 39" descr="al1-0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4533900" y="3006725"/>
            <a:ext cx="2705100" cy="32940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3" grpId="0" autoUpdateAnimBg="0"/>
      <p:bldP spid="59424" grpId="0" autoUpdateAnimBg="0"/>
      <p:bldP spid="5942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Exercise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a blank piece of paper</a:t>
            </a:r>
          </a:p>
          <a:p>
            <a:pPr lvl="1"/>
            <a:r>
              <a:rPr lang="en-US"/>
              <a:t>Fold it in half (hot dog)</a:t>
            </a:r>
          </a:p>
          <a:p>
            <a:pPr lvl="1"/>
            <a:r>
              <a:rPr lang="en-US"/>
              <a:t>While folded, fold in thirds to end with six boxes on the paper</a:t>
            </a:r>
          </a:p>
          <a:p>
            <a:pPr lvl="1"/>
            <a:r>
              <a:rPr lang="en-US"/>
              <a:t>Number the boxes 1 through 6</a:t>
            </a:r>
          </a:p>
          <a:p>
            <a:r>
              <a:rPr lang="en-US"/>
              <a:t>In box 2, put your name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Exercise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box number 1, draw a simple line drawing of a cartoon or something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Exercise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Pass the drawing to a different student</a:t>
            </a:r>
          </a:p>
          <a:p>
            <a:r>
              <a:rPr lang="en-US"/>
              <a:t>Add your name to box number 2 </a:t>
            </a:r>
          </a:p>
          <a:p>
            <a:r>
              <a:rPr lang="en-US"/>
              <a:t>In box number 3, draw a reflected version of the drawing in box number 1</a:t>
            </a:r>
          </a:p>
          <a:p>
            <a:pPr lvl="1"/>
            <a:r>
              <a:rPr lang="en-US"/>
              <a:t>A reflected drawing does not need to be about the vertical axis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Exercise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Pass the drawing to a different student</a:t>
            </a:r>
          </a:p>
          <a:p>
            <a:r>
              <a:rPr lang="en-US"/>
              <a:t>Add your name to box number 2 </a:t>
            </a:r>
          </a:p>
          <a:p>
            <a:r>
              <a:rPr lang="en-US"/>
              <a:t>In box number 4, draw a dilated version of the drawing in box number 1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Exercise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Pass the drawing to a different student</a:t>
            </a:r>
          </a:p>
          <a:p>
            <a:r>
              <a:rPr lang="en-US"/>
              <a:t>Add your name to box number 2 </a:t>
            </a:r>
          </a:p>
          <a:p>
            <a:r>
              <a:rPr lang="en-US"/>
              <a:t>In box number 5, draw a translated version of the drawing in box number 1</a:t>
            </a:r>
          </a:p>
          <a:p>
            <a:pPr lvl="1"/>
            <a:r>
              <a:rPr lang="en-US"/>
              <a:t>A translated drawing stretches along a given spot in the drawing or graph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Vocabulary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60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1409700"/>
            <a:ext cx="7097713" cy="4762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Exercise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Pass the drawing to a different student</a:t>
            </a:r>
          </a:p>
          <a:p>
            <a:r>
              <a:rPr lang="en-US"/>
              <a:t>Add your name to box number 2 </a:t>
            </a:r>
          </a:p>
          <a:p>
            <a:r>
              <a:rPr lang="en-US"/>
              <a:t>In box number 6, draw a rotated version of the drawing in box number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papers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262"/>
          </a:xfrm>
        </p:spPr>
        <p:txBody>
          <a:bodyPr/>
          <a:lstStyle/>
          <a:p>
            <a:r>
              <a:rPr lang="en-US" dirty="0" smtClean="0"/>
              <a:t>Homework Quiz</a:t>
            </a:r>
            <a:endParaRPr lang="en-US" dirty="0"/>
          </a:p>
        </p:txBody>
      </p:sp>
      <p:pic>
        <p:nvPicPr>
          <p:cNvPr id="3768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914400"/>
            <a:ext cx="813108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4-2 Transformations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All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Vocabulary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61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9350" y="1530350"/>
            <a:ext cx="6843713" cy="3797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Vocabulary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62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478713" cy="438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Examples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63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219200"/>
            <a:ext cx="8496300" cy="12511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38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2362200"/>
            <a:ext cx="3951111" cy="3200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38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162300"/>
            <a:ext cx="3412671" cy="603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Examples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63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219200"/>
            <a:ext cx="8496300" cy="12511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4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2438400"/>
            <a:ext cx="3685190" cy="3238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48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124200"/>
            <a:ext cx="4063590" cy="577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Examples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63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219200"/>
            <a:ext cx="8496300" cy="12511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5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2438400"/>
            <a:ext cx="2951747" cy="3251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5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0" y="3219450"/>
            <a:ext cx="3905250" cy="628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66CC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12810</TotalTime>
  <Words>857</Words>
  <Application>Microsoft Office PowerPoint</Application>
  <PresentationFormat>On-screen Show (4:3)</PresentationFormat>
  <Paragraphs>179</Paragraphs>
  <Slides>43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  <vt:variant>
        <vt:lpstr>Custom Shows</vt:lpstr>
      </vt:variant>
      <vt:variant>
        <vt:i4>10</vt:i4>
      </vt:variant>
    </vt:vector>
  </HeadingPairs>
  <TitlesOfParts>
    <vt:vector size="55" baseType="lpstr">
      <vt:lpstr>Default Design</vt:lpstr>
      <vt:lpstr>Equation</vt:lpstr>
      <vt:lpstr>Transformations on the coordinate plane</vt:lpstr>
      <vt:lpstr>Vocabulary</vt:lpstr>
      <vt:lpstr>Vocabulary</vt:lpstr>
      <vt:lpstr>Vocabulary</vt:lpstr>
      <vt:lpstr>Vocabulary</vt:lpstr>
      <vt:lpstr>Vocabulary</vt:lpstr>
      <vt:lpstr>Examples</vt:lpstr>
      <vt:lpstr>Examples</vt:lpstr>
      <vt:lpstr>Examples</vt:lpstr>
      <vt:lpstr>Examples</vt:lpstr>
      <vt:lpstr>Transformation in the coordinate plane</vt:lpstr>
      <vt:lpstr>Transformation in the coordinate plane</vt:lpstr>
      <vt:lpstr>Transformation in the coordinate plane</vt:lpstr>
      <vt:lpstr>Transformation in the coordinate plane</vt:lpstr>
      <vt:lpstr>Example 2-1a</vt:lpstr>
      <vt:lpstr>Example 2-1b</vt:lpstr>
      <vt:lpstr>Example 2-1c</vt:lpstr>
      <vt:lpstr>Example 2-1d</vt:lpstr>
      <vt:lpstr>Example 2-1e</vt:lpstr>
      <vt:lpstr>Example 2-2a</vt:lpstr>
      <vt:lpstr>Example 2-2b</vt:lpstr>
      <vt:lpstr>Example 2-2c</vt:lpstr>
      <vt:lpstr>Example 2-2c</vt:lpstr>
      <vt:lpstr>Example 2-3a</vt:lpstr>
      <vt:lpstr>Example 2-3b</vt:lpstr>
      <vt:lpstr>Example 2-3c</vt:lpstr>
      <vt:lpstr>Example 2-4a</vt:lpstr>
      <vt:lpstr>Example 2-4a</vt:lpstr>
      <vt:lpstr>Example 2-4b</vt:lpstr>
      <vt:lpstr>Example 2-4c</vt:lpstr>
      <vt:lpstr>Example 2-4c</vt:lpstr>
      <vt:lpstr>Example 2-5a</vt:lpstr>
      <vt:lpstr>Example 2-5b</vt:lpstr>
      <vt:lpstr>Example 2-5c</vt:lpstr>
      <vt:lpstr>Group Exercise</vt:lpstr>
      <vt:lpstr>Group Exercise</vt:lpstr>
      <vt:lpstr>Group Exercise</vt:lpstr>
      <vt:lpstr>Group Exercise</vt:lpstr>
      <vt:lpstr>Group Exercise</vt:lpstr>
      <vt:lpstr>Group Exercise</vt:lpstr>
      <vt:lpstr>Group Exercise</vt:lpstr>
      <vt:lpstr>Homework Quiz</vt:lpstr>
      <vt:lpstr>Homework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</vt:vector>
  </TitlesOfParts>
  <Company>FSCreations,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Chalkboard</dc:title>
  <dc:subject>Algebra 1</dc:subject>
  <dc:creator>Glencoe/McGraw-Hill, Inc.</dc:creator>
  <cp:lastModifiedBy>Jeff Fronius</cp:lastModifiedBy>
  <cp:revision>277</cp:revision>
  <dcterms:created xsi:type="dcterms:W3CDTF">2002-01-18T18:33:30Z</dcterms:created>
  <dcterms:modified xsi:type="dcterms:W3CDTF">2010-09-18T18:04:04Z</dcterms:modified>
</cp:coreProperties>
</file>