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590" r:id="rId2"/>
    <p:sldId id="584" r:id="rId3"/>
    <p:sldId id="583" r:id="rId4"/>
    <p:sldId id="467" r:id="rId5"/>
    <p:sldId id="468" r:id="rId6"/>
    <p:sldId id="586" r:id="rId7"/>
    <p:sldId id="469" r:id="rId8"/>
    <p:sldId id="548" r:id="rId9"/>
    <p:sldId id="470" r:id="rId10"/>
    <p:sldId id="471" r:id="rId11"/>
    <p:sldId id="472" r:id="rId12"/>
    <p:sldId id="473" r:id="rId13"/>
    <p:sldId id="549" r:id="rId14"/>
    <p:sldId id="591" r:id="rId15"/>
    <p:sldId id="474" r:id="rId16"/>
    <p:sldId id="475" r:id="rId17"/>
    <p:sldId id="550" r:id="rId18"/>
    <p:sldId id="592" r:id="rId19"/>
    <p:sldId id="476" r:id="rId20"/>
    <p:sldId id="602" r:id="rId21"/>
    <p:sldId id="596" r:id="rId22"/>
    <p:sldId id="597" r:id="rId23"/>
    <p:sldId id="598" r:id="rId24"/>
    <p:sldId id="599" r:id="rId25"/>
    <p:sldId id="600" r:id="rId26"/>
    <p:sldId id="601" r:id="rId27"/>
    <p:sldId id="593" r:id="rId28"/>
    <p:sldId id="587" r:id="rId29"/>
    <p:sldId id="588" r:id="rId30"/>
    <p:sldId id="589" r:id="rId31"/>
    <p:sldId id="481" r:id="rId32"/>
    <p:sldId id="551" r:id="rId33"/>
    <p:sldId id="482" r:id="rId34"/>
    <p:sldId id="483" r:id="rId35"/>
    <p:sldId id="552" r:id="rId36"/>
    <p:sldId id="484" r:id="rId37"/>
    <p:sldId id="485" r:id="rId38"/>
    <p:sldId id="553" r:id="rId39"/>
    <p:sldId id="554" r:id="rId40"/>
    <p:sldId id="555" r:id="rId41"/>
    <p:sldId id="486" r:id="rId42"/>
    <p:sldId id="595" r:id="rId43"/>
    <p:sldId id="594" r:id="rId44"/>
  </p:sldIdLst>
  <p:sldSz cx="9144000" cy="6858000" type="screen4x3"/>
  <p:notesSz cx="6858000" cy="9144000"/>
  <p:custShowLst>
    <p:custShow name="transparency 1" id="0">
      <p:sldLst/>
    </p:custShow>
    <p:custShow name="transparency 2" id="1">
      <p:sldLst/>
    </p:custShow>
    <p:custShow name="transparency 3" id="2">
      <p:sldLst/>
    </p:custShow>
    <p:custShow name="transparency 4" id="3">
      <p:sldLst/>
    </p:custShow>
    <p:custShow name="transparency 5" id="4">
      <p:sldLst/>
    </p:custShow>
    <p:custShow name="transparency 6" id="5">
      <p:sldLst/>
    </p:custShow>
    <p:custShow name="transparency 7" id="6">
      <p:sldLst/>
    </p:custShow>
    <p:custShow name="transparency 8" id="7">
      <p:sldLst/>
    </p:custShow>
    <p:custShow name="transparency 9" id="8">
      <p:sldLst/>
    </p:custShow>
    <p:custShow name="dotcom" id="9">
      <p:sldLst/>
    </p:custShow>
  </p:custShowLst>
  <p:custDataLst>
    <p:tags r:id="rId47"/>
  </p:custDataLst>
  <p:defaultTextStyle>
    <a:defPPr>
      <a:defRPr lang="en-US"/>
    </a:defPPr>
    <a:lvl1pPr algn="l" rtl="0" fontAlgn="base">
      <a:lnSpc>
        <a:spcPct val="90000"/>
      </a:lnSpc>
      <a:spcBef>
        <a:spcPct val="50000"/>
      </a:spcBef>
      <a:spcAft>
        <a:spcPct val="20000"/>
      </a:spcAft>
      <a:buClr>
        <a:srgbClr val="FFFFFF"/>
      </a:buClr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50000"/>
      </a:spcBef>
      <a:spcAft>
        <a:spcPct val="20000"/>
      </a:spcAft>
      <a:buClr>
        <a:srgbClr val="FFFFFF"/>
      </a:buClr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50000"/>
      </a:spcBef>
      <a:spcAft>
        <a:spcPct val="20000"/>
      </a:spcAft>
      <a:buClr>
        <a:srgbClr val="FFFFFF"/>
      </a:buClr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50000"/>
      </a:spcBef>
      <a:spcAft>
        <a:spcPct val="20000"/>
      </a:spcAft>
      <a:buClr>
        <a:srgbClr val="FFFFFF"/>
      </a:buClr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50000"/>
      </a:spcBef>
      <a:spcAft>
        <a:spcPct val="20000"/>
      </a:spcAft>
      <a:buClr>
        <a:srgbClr val="FFFFFF"/>
      </a:buClr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6E"/>
    <a:srgbClr val="00FF00"/>
    <a:srgbClr val="FFCCFF"/>
    <a:srgbClr val="00CCFF"/>
    <a:srgbClr val="003366"/>
    <a:srgbClr val="333399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1" autoAdjust="0"/>
    <p:restoredTop sz="94613" autoAdjust="0"/>
  </p:normalViewPr>
  <p:slideViewPr>
    <p:cSldViewPr>
      <p:cViewPr>
        <p:scale>
          <a:sx n="80" d="100"/>
          <a:sy n="80" d="100"/>
        </p:scale>
        <p:origin x="-2022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200"/>
            </a:lvl1pPr>
          </a:lstStyle>
          <a:p>
            <a:endParaRPr lang="en-US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200"/>
            </a:lvl1pPr>
          </a:lstStyle>
          <a:p>
            <a:endParaRPr lang="en-US"/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200"/>
            </a:lvl1pPr>
          </a:lstStyle>
          <a:p>
            <a:endParaRPr lang="en-US"/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200"/>
            </a:lvl1pPr>
          </a:lstStyle>
          <a:p>
            <a:fld id="{C9190470-ABE4-4187-8AAF-11F40D9914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A3118-71DB-4806-8A12-0C461145DF41}" type="datetimeFigureOut">
              <a:rPr lang="en-US" smtClean="0"/>
              <a:t>1/15/2011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A5E6A-EF8E-4060-BECD-767CE7D736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5E6A-EF8E-4060-BECD-767CE7D7360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435D8-C023-46B3-B413-A20935B6D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814B-9DED-4B73-ADD2-F29AD55B9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BBC7C-6E01-4B9B-8DFD-46274BBBD7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461CA5-4C26-4F98-8593-6C62BE6EA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23F959-9D99-41DB-9E25-6225CAADDB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DF467-5EAF-44FB-B1CF-AC7D8FAF5C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67EE3-700A-41EC-B3F4-1AD3582A1B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FCA4-6886-4A75-B61F-2119F10DC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116F0-8193-49A2-914A-E35D2330E8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8E225-C793-4408-A7E1-49677B55C9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878FE-7034-45F6-98B0-A4B99B638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95CA5-C52B-47D2-8BCA-4CD7BFDD25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7CED8-B73A-4B4B-B39E-B8606A3B19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ch0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400"/>
            </a:lvl1pPr>
          </a:lstStyle>
          <a:p>
            <a:fld id="{5DA2C0C3-12A8-4C2D-9A32-BB0F45851E1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2" name="Picture 18" descr="extra examples">
            <a:hlinkClick r:id="" action="ppaction://customshow?id=9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1850" y="6465888"/>
            <a:ext cx="1663700" cy="347662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1.png"/><Relationship Id="rId1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hyperlink" Target="fscstart%20/al1%20/3%20101" TargetMode="External"/><Relationship Id="rId5" Type="http://schemas.openxmlformats.org/officeDocument/2006/relationships/image" Target="../media/image44.png"/><Relationship Id="rId15" Type="http://schemas.openxmlformats.org/officeDocument/2006/relationships/image" Target="../media/image14.pn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1.png"/><Relationship Id="rId1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hyperlink" Target="fscstart%20/al1%20/3%20101" TargetMode="External"/><Relationship Id="rId5" Type="http://schemas.openxmlformats.org/officeDocument/2006/relationships/image" Target="../media/image50.png"/><Relationship Id="rId15" Type="http://schemas.openxmlformats.org/officeDocument/2006/relationships/image" Target="../media/image14.png"/><Relationship Id="rId10" Type="http://schemas.openxmlformats.org/officeDocument/2006/relationships/image" Target="../media/image21.png"/><Relationship Id="rId19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4.png"/><Relationship Id="rId3" Type="http://schemas.openxmlformats.org/officeDocument/2006/relationships/image" Target="../media/image8.png"/><Relationship Id="rId7" Type="http://schemas.openxmlformats.org/officeDocument/2006/relationships/hyperlink" Target="fscstart%20/al1%20/3%20101" TargetMode="External"/><Relationship Id="rId12" Type="http://schemas.openxmlformats.org/officeDocument/2006/relationships/image" Target="../media/image15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slide" Target="slide3.xml"/><Relationship Id="rId15" Type="http://schemas.openxmlformats.org/officeDocument/2006/relationships/image" Target="../media/image56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8.png"/><Relationship Id="rId7" Type="http://schemas.openxmlformats.org/officeDocument/2006/relationships/hyperlink" Target="fscstart%20/al1%20/3%20101" TargetMode="External"/><Relationship Id="rId12" Type="http://schemas.openxmlformats.org/officeDocument/2006/relationships/image" Target="../media/image15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slide" Target="slide3.xml"/><Relationship Id="rId15" Type="http://schemas.openxmlformats.org/officeDocument/2006/relationships/image" Target="../media/image61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fscstart%20/al1%20/3%20101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3.xml"/><Relationship Id="rId15" Type="http://schemas.openxmlformats.org/officeDocument/2006/relationships/image" Target="../media/image67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0.png"/><Relationship Id="rId18" Type="http://schemas.openxmlformats.org/officeDocument/2006/relationships/image" Target="../media/image74.png"/><Relationship Id="rId3" Type="http://schemas.openxmlformats.org/officeDocument/2006/relationships/image" Target="../media/image8.png"/><Relationship Id="rId7" Type="http://schemas.openxmlformats.org/officeDocument/2006/relationships/hyperlink" Target="fscstart%20/al1%20/3%20101" TargetMode="External"/><Relationship Id="rId12" Type="http://schemas.openxmlformats.org/officeDocument/2006/relationships/image" Target="../media/image15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slide" Target="slide3.xml"/><Relationship Id="rId15" Type="http://schemas.openxmlformats.org/officeDocument/2006/relationships/image" Target="../media/image72.png"/><Relationship Id="rId10" Type="http://schemas.openxmlformats.org/officeDocument/2006/relationships/image" Target="../media/image13.png"/><Relationship Id="rId19" Type="http://schemas.openxmlformats.org/officeDocument/2006/relationships/image" Target="../media/image75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fscstart%20/al1%20/3%20101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75.png"/><Relationship Id="rId3" Type="http://schemas.openxmlformats.org/officeDocument/2006/relationships/image" Target="../media/image7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78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fscstart%20/al1%20/3%20101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3.xml"/><Relationship Id="rId15" Type="http://schemas.openxmlformats.org/officeDocument/2006/relationships/image" Target="../media/image83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9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94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97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hyperlink" Target="fscstart%20/al1%20/3%20101" TargetMode="External"/><Relationship Id="rId14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99.png"/><Relationship Id="rId1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94.png"/><Relationship Id="rId17" Type="http://schemas.openxmlformats.org/officeDocument/2006/relationships/image" Target="../media/image103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01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hyperlink" Target="fscstart%20/al1%20/3%20101" TargetMode="External"/><Relationship Id="rId14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fscstart%20/al1%20/3%20101" TargetMode="External"/><Relationship Id="rId13" Type="http://schemas.openxmlformats.org/officeDocument/2006/relationships/image" Target="../media/image94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3.xml"/><Relationship Id="rId15" Type="http://schemas.openxmlformats.org/officeDocument/2006/relationships/image" Target="../media/image105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fscstart%20/al1%20/3%20101" TargetMode="External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8.png"/><Relationship Id="rId21" Type="http://schemas.openxmlformats.org/officeDocument/2006/relationships/image" Target="../media/image31.png"/><Relationship Id="rId7" Type="http://schemas.openxmlformats.org/officeDocument/2006/relationships/image" Target="../media/image25.png"/><Relationship Id="rId12" Type="http://schemas.openxmlformats.org/officeDocument/2006/relationships/image" Target="../media/image94.pn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3.xml"/><Relationship Id="rId15" Type="http://schemas.openxmlformats.org/officeDocument/2006/relationships/image" Target="../media/image108.png"/><Relationship Id="rId10" Type="http://schemas.openxmlformats.org/officeDocument/2006/relationships/image" Target="../media/image11.png"/><Relationship Id="rId19" Type="http://schemas.openxmlformats.org/officeDocument/2006/relationships/image" Target="../media/image112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fscstart%20/al1%20/3%20101" TargetMode="External"/><Relationship Id="rId13" Type="http://schemas.openxmlformats.org/officeDocument/2006/relationships/image" Target="../media/image114.png"/><Relationship Id="rId18" Type="http://schemas.openxmlformats.org/officeDocument/2006/relationships/image" Target="../media/image118.png"/><Relationship Id="rId3" Type="http://schemas.openxmlformats.org/officeDocument/2006/relationships/image" Target="../media/image8.png"/><Relationship Id="rId21" Type="http://schemas.openxmlformats.org/officeDocument/2006/relationships/image" Target="../media/image14.png"/><Relationship Id="rId7" Type="http://schemas.openxmlformats.org/officeDocument/2006/relationships/image" Target="../media/image25.png"/><Relationship Id="rId12" Type="http://schemas.openxmlformats.org/officeDocument/2006/relationships/image" Target="../media/image94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17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3.xml"/><Relationship Id="rId15" Type="http://schemas.openxmlformats.org/officeDocument/2006/relationships/image" Target="../media/image116.png"/><Relationship Id="rId10" Type="http://schemas.openxmlformats.org/officeDocument/2006/relationships/image" Target="../media/image11.png"/><Relationship Id="rId19" Type="http://schemas.openxmlformats.org/officeDocument/2006/relationships/image" Target="../media/image119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0.png"/><Relationship Id="rId12" Type="http://schemas.openxmlformats.org/officeDocument/2006/relationships/image" Target="../media/image11.png"/><Relationship Id="rId17" Type="http://schemas.openxmlformats.org/officeDocument/2006/relationships/image" Target="../media/image122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1.png"/><Relationship Id="rId1" Type="http://schemas.openxmlformats.org/officeDocument/2006/relationships/vmlDrawing" Target="../drawings/vmlDrawing2.vml"/><Relationship Id="rId6" Type="http://schemas.openxmlformats.org/officeDocument/2006/relationships/slide" Target="slide3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94.png"/><Relationship Id="rId10" Type="http://schemas.openxmlformats.org/officeDocument/2006/relationships/hyperlink" Target="fscstart%20/al1%20/3%20101" TargetMode="External"/><Relationship Id="rId4" Type="http://schemas.openxmlformats.org/officeDocument/2006/relationships/image" Target="../media/image8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24.png"/><Relationship Id="rId3" Type="http://schemas.openxmlformats.org/officeDocument/2006/relationships/image" Target="../media/image8.png"/><Relationship Id="rId7" Type="http://schemas.openxmlformats.org/officeDocument/2006/relationships/hyperlink" Target="fscstart%20/al1%20/3%20101" TargetMode="External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94.png"/><Relationship Id="rId5" Type="http://schemas.openxmlformats.org/officeDocument/2006/relationships/slide" Target="slide3.xml"/><Relationship Id="rId15" Type="http://schemas.openxmlformats.org/officeDocument/2006/relationships/image" Target="../media/image31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1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27.png"/><Relationship Id="rId18" Type="http://schemas.openxmlformats.org/officeDocument/2006/relationships/image" Target="../media/image125.png"/><Relationship Id="rId3" Type="http://schemas.openxmlformats.org/officeDocument/2006/relationships/image" Target="../media/image8.png"/><Relationship Id="rId7" Type="http://schemas.openxmlformats.org/officeDocument/2006/relationships/hyperlink" Target="fscstart%20/al1%20/3%20101" TargetMode="External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94.png"/><Relationship Id="rId5" Type="http://schemas.openxmlformats.org/officeDocument/2006/relationships/slide" Target="slide3.xml"/><Relationship Id="rId15" Type="http://schemas.openxmlformats.org/officeDocument/2006/relationships/image" Target="../media/image129.png"/><Relationship Id="rId10" Type="http://schemas.openxmlformats.org/officeDocument/2006/relationships/image" Target="../media/image13.png"/><Relationship Id="rId19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12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3.png"/><Relationship Id="rId3" Type="http://schemas.openxmlformats.org/officeDocument/2006/relationships/image" Target="../media/image8.png"/><Relationship Id="rId7" Type="http://schemas.openxmlformats.org/officeDocument/2006/relationships/hyperlink" Target="fscstart%20/al1%20/3%20101" TargetMode="External"/><Relationship Id="rId12" Type="http://schemas.openxmlformats.org/officeDocument/2006/relationships/image" Target="../media/image132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94.png"/><Relationship Id="rId5" Type="http://schemas.openxmlformats.org/officeDocument/2006/relationships/slide" Target="slide3.xml"/><Relationship Id="rId1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fscstart%20/al1%20/3%20101" TargetMode="External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6.png"/><Relationship Id="rId18" Type="http://schemas.openxmlformats.org/officeDocument/2006/relationships/image" Target="../media/image139.png"/><Relationship Id="rId3" Type="http://schemas.openxmlformats.org/officeDocument/2006/relationships/image" Target="../media/image8.png"/><Relationship Id="rId7" Type="http://schemas.openxmlformats.org/officeDocument/2006/relationships/hyperlink" Target="fscstart%20/al1%20/3%20101" TargetMode="External"/><Relationship Id="rId12" Type="http://schemas.openxmlformats.org/officeDocument/2006/relationships/image" Target="../media/image135.png"/><Relationship Id="rId17" Type="http://schemas.openxmlformats.org/officeDocument/2006/relationships/image" Target="../media/image138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37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94.png"/><Relationship Id="rId5" Type="http://schemas.openxmlformats.org/officeDocument/2006/relationships/slide" Target="slide3.xml"/><Relationship Id="rId15" Type="http://schemas.openxmlformats.org/officeDocument/2006/relationships/image" Target="../media/image132.png"/><Relationship Id="rId10" Type="http://schemas.openxmlformats.org/officeDocument/2006/relationships/image" Target="../media/image13.png"/><Relationship Id="rId19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13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fscstart%20/al1%20/3%20101" TargetMode="External"/><Relationship Id="rId13" Type="http://schemas.openxmlformats.org/officeDocument/2006/relationships/image" Target="../media/image94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17" Type="http://schemas.openxmlformats.org/officeDocument/2006/relationships/image" Target="../media/image143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3.xml"/><Relationship Id="rId15" Type="http://schemas.openxmlformats.org/officeDocument/2006/relationships/image" Target="../media/image141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hyperlink" Target="fscstart%20/al1%20/3%20101" TargetMode="Externa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slide" Target="slide3.xm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fscstart%20/al1%20/3%20101" TargetMode="External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12" Type="http://schemas.openxmlformats.org/officeDocument/2006/relationships/image" Target="../media/image1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3.xml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fscstart%20/al1%20/3%20101" TargetMode="External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8.png"/><Relationship Id="rId21" Type="http://schemas.openxmlformats.org/officeDocument/2006/relationships/image" Target="../media/image14.png"/><Relationship Id="rId7" Type="http://schemas.openxmlformats.org/officeDocument/2006/relationships/image" Target="../media/image25.png"/><Relationship Id="rId12" Type="http://schemas.openxmlformats.org/officeDocument/2006/relationships/image" Target="../media/image15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3.xml"/><Relationship Id="rId15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37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12" Type="http://schemas.openxmlformats.org/officeDocument/2006/relationships/image" Target="../media/image11.png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0.png"/><Relationship Id="rId1" Type="http://schemas.openxmlformats.org/officeDocument/2006/relationships/vmlDrawing" Target="../drawings/vmlDrawing1.vml"/><Relationship Id="rId6" Type="http://schemas.openxmlformats.org/officeDocument/2006/relationships/slide" Target="slide3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hyperlink" Target="fscstart%20/al1%20/3%20101" TargetMode="External"/><Relationship Id="rId4" Type="http://schemas.openxmlformats.org/officeDocument/2006/relationships/image" Target="../media/image8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93535"/>
            <a:ext cx="8534400" cy="3571665"/>
          </a:xfrm>
        </p:spPr>
        <p:txBody>
          <a:bodyPr/>
          <a:lstStyle/>
          <a:p>
            <a:r>
              <a:rPr lang="en-US" sz="4000" b="1" dirty="0" smtClean="0"/>
              <a:t>Polynomials</a:t>
            </a:r>
            <a:br>
              <a:rPr lang="en-US" sz="40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000" b="1" dirty="0" smtClean="0"/>
              <a:t>Addition and Subtraction of Polynomials</a:t>
            </a:r>
            <a:endParaRPr lang="en-US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681" name="Group 81"/>
          <p:cNvGrpSpPr>
            <a:grpSpLocks/>
          </p:cNvGrpSpPr>
          <p:nvPr/>
        </p:nvGrpSpPr>
        <p:grpSpPr bwMode="auto">
          <a:xfrm>
            <a:off x="769938" y="1970088"/>
            <a:ext cx="7720012" cy="2722562"/>
            <a:chOff x="485" y="1241"/>
            <a:chExt cx="4863" cy="1715"/>
          </a:xfrm>
        </p:grpSpPr>
        <p:sp>
          <p:nvSpPr>
            <p:cNvPr id="281663" name="Rectangle 63"/>
            <p:cNvSpPr>
              <a:spLocks noChangeArrowheads="1"/>
            </p:cNvSpPr>
            <p:nvPr/>
          </p:nvSpPr>
          <p:spPr bwMode="invGray">
            <a:xfrm>
              <a:off x="491" y="1247"/>
              <a:ext cx="4857" cy="1705"/>
            </a:xfrm>
            <a:prstGeom prst="rect">
              <a:avLst/>
            </a:prstGeom>
            <a:solidFill>
              <a:srgbClr val="00006E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1638" name="Rectangle 38"/>
            <p:cNvSpPr>
              <a:spLocks noChangeArrowheads="1"/>
            </p:cNvSpPr>
            <p:nvPr/>
          </p:nvSpPr>
          <p:spPr bwMode="invGray">
            <a:xfrm>
              <a:off x="2430" y="2527"/>
              <a:ext cx="1031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endParaRPr lang="en-US" sz="1800" b="1"/>
            </a:p>
          </p:txBody>
        </p:sp>
        <p:sp>
          <p:nvSpPr>
            <p:cNvPr id="281637" name="Rectangle 37"/>
            <p:cNvSpPr>
              <a:spLocks noChangeArrowheads="1"/>
            </p:cNvSpPr>
            <p:nvPr/>
          </p:nvSpPr>
          <p:spPr bwMode="invGray">
            <a:xfrm>
              <a:off x="824" y="2527"/>
              <a:ext cx="1606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endParaRPr lang="en-US" sz="1800" b="1"/>
            </a:p>
          </p:txBody>
        </p:sp>
        <p:sp>
          <p:nvSpPr>
            <p:cNvPr id="281636" name="Rectangle 36"/>
            <p:cNvSpPr>
              <a:spLocks noChangeArrowheads="1"/>
            </p:cNvSpPr>
            <p:nvPr/>
          </p:nvSpPr>
          <p:spPr bwMode="invGray">
            <a:xfrm>
              <a:off x="485" y="2527"/>
              <a:ext cx="339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 b="1">
                  <a:solidFill>
                    <a:srgbClr val="FFEB55"/>
                  </a:solidFill>
                </a:rPr>
                <a:t>c.</a:t>
              </a:r>
            </a:p>
          </p:txBody>
        </p:sp>
        <p:sp>
          <p:nvSpPr>
            <p:cNvPr id="281633" name="Rectangle 33"/>
            <p:cNvSpPr>
              <a:spLocks noChangeArrowheads="1"/>
            </p:cNvSpPr>
            <p:nvPr/>
          </p:nvSpPr>
          <p:spPr bwMode="invGray">
            <a:xfrm>
              <a:off x="2430" y="2099"/>
              <a:ext cx="1031" cy="4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endParaRPr lang="en-US" sz="1800" b="1"/>
            </a:p>
          </p:txBody>
        </p:sp>
        <p:sp>
          <p:nvSpPr>
            <p:cNvPr id="281632" name="Rectangle 32"/>
            <p:cNvSpPr>
              <a:spLocks noChangeArrowheads="1"/>
            </p:cNvSpPr>
            <p:nvPr/>
          </p:nvSpPr>
          <p:spPr bwMode="invGray">
            <a:xfrm>
              <a:off x="824" y="2099"/>
              <a:ext cx="1606" cy="4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endParaRPr lang="en-US" sz="1800" b="1"/>
            </a:p>
          </p:txBody>
        </p:sp>
        <p:sp>
          <p:nvSpPr>
            <p:cNvPr id="281631" name="Rectangle 31"/>
            <p:cNvSpPr>
              <a:spLocks noChangeArrowheads="1"/>
            </p:cNvSpPr>
            <p:nvPr/>
          </p:nvSpPr>
          <p:spPr bwMode="invGray">
            <a:xfrm>
              <a:off x="485" y="2099"/>
              <a:ext cx="339" cy="4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 b="1">
                  <a:solidFill>
                    <a:srgbClr val="FFEB55"/>
                  </a:solidFill>
                </a:rPr>
                <a:t>b.</a:t>
              </a:r>
            </a:p>
          </p:txBody>
        </p:sp>
        <p:sp>
          <p:nvSpPr>
            <p:cNvPr id="281628" name="Rectangle 28"/>
            <p:cNvSpPr>
              <a:spLocks noChangeArrowheads="1"/>
            </p:cNvSpPr>
            <p:nvPr/>
          </p:nvSpPr>
          <p:spPr bwMode="invGray">
            <a:xfrm>
              <a:off x="2430" y="1670"/>
              <a:ext cx="1031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endParaRPr lang="en-US" sz="1800" b="1"/>
            </a:p>
          </p:txBody>
        </p:sp>
        <p:sp>
          <p:nvSpPr>
            <p:cNvPr id="281627" name="Rectangle 27"/>
            <p:cNvSpPr>
              <a:spLocks noChangeArrowheads="1"/>
            </p:cNvSpPr>
            <p:nvPr/>
          </p:nvSpPr>
          <p:spPr bwMode="invGray">
            <a:xfrm>
              <a:off x="824" y="1670"/>
              <a:ext cx="1606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endParaRPr lang="en-US" sz="1800" b="1"/>
            </a:p>
          </p:txBody>
        </p:sp>
        <p:sp>
          <p:nvSpPr>
            <p:cNvPr id="281626" name="Rectangle 26"/>
            <p:cNvSpPr>
              <a:spLocks noChangeArrowheads="1"/>
            </p:cNvSpPr>
            <p:nvPr/>
          </p:nvSpPr>
          <p:spPr bwMode="invGray">
            <a:xfrm>
              <a:off x="485" y="1670"/>
              <a:ext cx="339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 b="1">
                  <a:solidFill>
                    <a:srgbClr val="FFEB55"/>
                  </a:solidFill>
                </a:rPr>
                <a:t>a.</a:t>
              </a:r>
            </a:p>
          </p:txBody>
        </p:sp>
        <p:sp>
          <p:nvSpPr>
            <p:cNvPr id="281625" name="Rectangle 25"/>
            <p:cNvSpPr>
              <a:spLocks noChangeArrowheads="1"/>
            </p:cNvSpPr>
            <p:nvPr/>
          </p:nvSpPr>
          <p:spPr bwMode="invGray">
            <a:xfrm>
              <a:off x="4380" y="1241"/>
              <a:ext cx="968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 b="1">
                  <a:solidFill>
                    <a:srgbClr val="FFEB55"/>
                  </a:solidFill>
                </a:rPr>
                <a:t>Degree of Polynomial</a:t>
              </a:r>
            </a:p>
          </p:txBody>
        </p:sp>
        <p:sp>
          <p:nvSpPr>
            <p:cNvPr id="281624" name="Rectangle 24"/>
            <p:cNvSpPr>
              <a:spLocks noChangeArrowheads="1"/>
            </p:cNvSpPr>
            <p:nvPr/>
          </p:nvSpPr>
          <p:spPr bwMode="invGray">
            <a:xfrm>
              <a:off x="3461" y="1241"/>
              <a:ext cx="919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 b="1">
                  <a:solidFill>
                    <a:srgbClr val="FFEB55"/>
                  </a:solidFill>
                </a:rPr>
                <a:t>Degree of Each Term</a:t>
              </a:r>
            </a:p>
          </p:txBody>
        </p:sp>
        <p:sp>
          <p:nvSpPr>
            <p:cNvPr id="281623" name="Rectangle 23"/>
            <p:cNvSpPr>
              <a:spLocks noChangeArrowheads="1"/>
            </p:cNvSpPr>
            <p:nvPr/>
          </p:nvSpPr>
          <p:spPr bwMode="invGray">
            <a:xfrm>
              <a:off x="2430" y="1241"/>
              <a:ext cx="1031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 b="1">
                  <a:solidFill>
                    <a:srgbClr val="FFEB55"/>
                  </a:solidFill>
                </a:rPr>
                <a:t>Terms</a:t>
              </a:r>
            </a:p>
          </p:txBody>
        </p:sp>
        <p:sp>
          <p:nvSpPr>
            <p:cNvPr id="281622" name="Rectangle 22"/>
            <p:cNvSpPr>
              <a:spLocks noChangeArrowheads="1"/>
            </p:cNvSpPr>
            <p:nvPr/>
          </p:nvSpPr>
          <p:spPr bwMode="invGray">
            <a:xfrm>
              <a:off x="824" y="1241"/>
              <a:ext cx="1606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 b="1">
                  <a:solidFill>
                    <a:srgbClr val="FFEB55"/>
                  </a:solidFill>
                </a:rPr>
                <a:t>Polynomial</a:t>
              </a:r>
            </a:p>
          </p:txBody>
        </p:sp>
        <p:sp>
          <p:nvSpPr>
            <p:cNvPr id="281621" name="Rectangle 21"/>
            <p:cNvSpPr>
              <a:spLocks noChangeArrowheads="1"/>
            </p:cNvSpPr>
            <p:nvPr/>
          </p:nvSpPr>
          <p:spPr bwMode="invGray">
            <a:xfrm>
              <a:off x="485" y="1241"/>
              <a:ext cx="339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endParaRPr lang="en-US" sz="1800" b="1">
                <a:solidFill>
                  <a:srgbClr val="FFEB55"/>
                </a:solidFill>
              </a:endParaRPr>
            </a:p>
          </p:txBody>
        </p:sp>
        <p:sp>
          <p:nvSpPr>
            <p:cNvPr id="281641" name="Line 41"/>
            <p:cNvSpPr>
              <a:spLocks noChangeShapeType="1"/>
            </p:cNvSpPr>
            <p:nvPr/>
          </p:nvSpPr>
          <p:spPr bwMode="invGray">
            <a:xfrm>
              <a:off x="485" y="1241"/>
              <a:ext cx="486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1642" name="Line 42"/>
            <p:cNvSpPr>
              <a:spLocks noChangeShapeType="1"/>
            </p:cNvSpPr>
            <p:nvPr/>
          </p:nvSpPr>
          <p:spPr bwMode="invGray">
            <a:xfrm>
              <a:off x="485" y="1670"/>
              <a:ext cx="48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1643" name="Line 43"/>
            <p:cNvSpPr>
              <a:spLocks noChangeShapeType="1"/>
            </p:cNvSpPr>
            <p:nvPr/>
          </p:nvSpPr>
          <p:spPr bwMode="invGray">
            <a:xfrm>
              <a:off x="485" y="2099"/>
              <a:ext cx="48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1644" name="Line 44"/>
            <p:cNvSpPr>
              <a:spLocks noChangeShapeType="1"/>
            </p:cNvSpPr>
            <p:nvPr/>
          </p:nvSpPr>
          <p:spPr bwMode="invGray">
            <a:xfrm>
              <a:off x="485" y="2527"/>
              <a:ext cx="48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1645" name="Line 45"/>
            <p:cNvSpPr>
              <a:spLocks noChangeShapeType="1"/>
            </p:cNvSpPr>
            <p:nvPr/>
          </p:nvSpPr>
          <p:spPr bwMode="invGray">
            <a:xfrm>
              <a:off x="485" y="2956"/>
              <a:ext cx="486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1646" name="Line 46"/>
            <p:cNvSpPr>
              <a:spLocks noChangeShapeType="1"/>
            </p:cNvSpPr>
            <p:nvPr/>
          </p:nvSpPr>
          <p:spPr bwMode="invGray">
            <a:xfrm>
              <a:off x="485" y="1241"/>
              <a:ext cx="0" cy="171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1647" name="Line 47"/>
            <p:cNvSpPr>
              <a:spLocks noChangeShapeType="1"/>
            </p:cNvSpPr>
            <p:nvPr/>
          </p:nvSpPr>
          <p:spPr bwMode="invGray">
            <a:xfrm>
              <a:off x="824" y="1241"/>
              <a:ext cx="0" cy="17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1648" name="Line 48"/>
            <p:cNvSpPr>
              <a:spLocks noChangeShapeType="1"/>
            </p:cNvSpPr>
            <p:nvPr/>
          </p:nvSpPr>
          <p:spPr bwMode="invGray">
            <a:xfrm>
              <a:off x="2430" y="1241"/>
              <a:ext cx="0" cy="17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1649" name="Line 49"/>
            <p:cNvSpPr>
              <a:spLocks noChangeShapeType="1"/>
            </p:cNvSpPr>
            <p:nvPr/>
          </p:nvSpPr>
          <p:spPr bwMode="invGray">
            <a:xfrm>
              <a:off x="3461" y="1241"/>
              <a:ext cx="0" cy="17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1650" name="Line 50"/>
            <p:cNvSpPr>
              <a:spLocks noChangeShapeType="1"/>
            </p:cNvSpPr>
            <p:nvPr/>
          </p:nvSpPr>
          <p:spPr bwMode="invGray">
            <a:xfrm>
              <a:off x="4380" y="1241"/>
              <a:ext cx="0" cy="17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1651" name="Line 51"/>
            <p:cNvSpPr>
              <a:spLocks noChangeShapeType="1"/>
            </p:cNvSpPr>
            <p:nvPr/>
          </p:nvSpPr>
          <p:spPr bwMode="invGray">
            <a:xfrm>
              <a:off x="5348" y="1241"/>
              <a:ext cx="0" cy="171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281664" name="Picture 64" descr="08-04-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920" y="1771"/>
              <a:ext cx="1392" cy="178"/>
            </a:xfrm>
            <a:prstGeom prst="rect">
              <a:avLst/>
            </a:prstGeom>
            <a:noFill/>
          </p:spPr>
        </p:pic>
        <p:pic>
          <p:nvPicPr>
            <p:cNvPr id="281665" name="Picture 65" descr="08-04-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189" y="2197"/>
              <a:ext cx="854" cy="178"/>
            </a:xfrm>
            <a:prstGeom prst="rect">
              <a:avLst/>
            </a:prstGeom>
            <a:noFill/>
          </p:spPr>
        </p:pic>
        <p:pic>
          <p:nvPicPr>
            <p:cNvPr id="281666" name="Picture 66" descr="08-04-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invGray">
            <a:xfrm>
              <a:off x="1340" y="2621"/>
              <a:ext cx="552" cy="216"/>
            </a:xfrm>
            <a:prstGeom prst="rect">
              <a:avLst/>
            </a:prstGeom>
            <a:noFill/>
          </p:spPr>
        </p:pic>
      </p:grp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4-3a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81604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81605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81606" name="Picture 6" descr="home">
            <a:hlinkClick r:id="rId8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81607" name="Picture 7" descr="exampl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pic>
        <p:nvPicPr>
          <p:cNvPr id="281608" name="Picture 8" descr="help">
            <a:hlinkClick r:id="rId11" action="ppaction://program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81612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81614" name="Picture 14" descr="5-min">
            <a:hlinkClick r:id="" action="ppaction://customshow?id=3&amp;return=true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81617" name="Picture 17" descr="stop sign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281618" name="Picture 18" descr="8-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sp>
        <p:nvSpPr>
          <p:cNvPr id="281619" name="Text Box 19"/>
          <p:cNvSpPr txBox="1">
            <a:spLocks noChangeArrowheads="1"/>
          </p:cNvSpPr>
          <p:nvPr/>
        </p:nvSpPr>
        <p:spPr bwMode="auto">
          <a:xfrm>
            <a:off x="619125" y="1277938"/>
            <a:ext cx="77930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  <a:tab pos="2686050" algn="l"/>
              </a:tabLst>
            </a:pPr>
            <a:r>
              <a:rPr lang="en-US" b="1">
                <a:solidFill>
                  <a:srgbClr val="FFEB55"/>
                </a:solidFill>
              </a:rPr>
              <a:t>Find the degree of each polynomial. </a:t>
            </a:r>
          </a:p>
        </p:txBody>
      </p:sp>
      <p:sp>
        <p:nvSpPr>
          <p:cNvPr id="281640" name="Rectangle 40"/>
          <p:cNvSpPr>
            <a:spLocks noChangeArrowheads="1"/>
          </p:cNvSpPr>
          <p:nvPr/>
        </p:nvSpPr>
        <p:spPr bwMode="auto">
          <a:xfrm>
            <a:off x="6953250" y="4011613"/>
            <a:ext cx="1536700" cy="681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2200">
                <a:latin typeface="Times New Roman" pitchFamily="18" charset="0"/>
              </a:rPr>
              <a:t>8</a:t>
            </a:r>
          </a:p>
        </p:txBody>
      </p:sp>
      <p:sp>
        <p:nvSpPr>
          <p:cNvPr id="281639" name="Rectangle 39"/>
          <p:cNvSpPr>
            <a:spLocks noChangeArrowheads="1"/>
          </p:cNvSpPr>
          <p:nvPr/>
        </p:nvSpPr>
        <p:spPr bwMode="auto">
          <a:xfrm>
            <a:off x="5494338" y="4011613"/>
            <a:ext cx="1458912" cy="681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2200">
                <a:latin typeface="Times New Roman" pitchFamily="18" charset="0"/>
              </a:rPr>
              <a:t>8</a:t>
            </a:r>
          </a:p>
        </p:txBody>
      </p:sp>
      <p:sp>
        <p:nvSpPr>
          <p:cNvPr id="281635" name="Rectangle 35"/>
          <p:cNvSpPr>
            <a:spLocks noChangeArrowheads="1"/>
          </p:cNvSpPr>
          <p:nvPr/>
        </p:nvSpPr>
        <p:spPr bwMode="auto">
          <a:xfrm>
            <a:off x="6953250" y="3332163"/>
            <a:ext cx="1536700" cy="679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2200">
                <a:latin typeface="Times New Roman" pitchFamily="18" charset="0"/>
              </a:rPr>
              <a:t>2</a:t>
            </a:r>
          </a:p>
        </p:txBody>
      </p:sp>
      <p:sp>
        <p:nvSpPr>
          <p:cNvPr id="281634" name="Rectangle 34"/>
          <p:cNvSpPr>
            <a:spLocks noChangeArrowheads="1"/>
          </p:cNvSpPr>
          <p:nvPr/>
        </p:nvSpPr>
        <p:spPr bwMode="auto">
          <a:xfrm>
            <a:off x="5494338" y="3332163"/>
            <a:ext cx="1458912" cy="679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2200">
                <a:latin typeface="Times New Roman" pitchFamily="18" charset="0"/>
              </a:rPr>
              <a:t>2</a:t>
            </a:r>
            <a:r>
              <a:rPr lang="en-US" sz="1800"/>
              <a:t>,</a:t>
            </a:r>
            <a:r>
              <a:rPr lang="en-US" sz="2200">
                <a:latin typeface="Times New Roman" pitchFamily="18" charset="0"/>
              </a:rPr>
              <a:t> 1</a:t>
            </a:r>
            <a:r>
              <a:rPr lang="en-US" sz="1800"/>
              <a:t>,</a:t>
            </a:r>
            <a:r>
              <a:rPr lang="en-US" sz="2200">
                <a:latin typeface="Times New Roman" pitchFamily="18" charset="0"/>
              </a:rPr>
              <a:t> 0</a:t>
            </a:r>
            <a:endParaRPr lang="en-US" sz="1800" b="1"/>
          </a:p>
        </p:txBody>
      </p:sp>
      <p:sp>
        <p:nvSpPr>
          <p:cNvPr id="281630" name="Rectangle 30"/>
          <p:cNvSpPr>
            <a:spLocks noChangeArrowheads="1"/>
          </p:cNvSpPr>
          <p:nvPr/>
        </p:nvSpPr>
        <p:spPr bwMode="auto">
          <a:xfrm>
            <a:off x="6953250" y="2651125"/>
            <a:ext cx="1536700" cy="681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2200">
                <a:latin typeface="Times New Roman" pitchFamily="18" charset="0"/>
              </a:rPr>
              <a:t>3</a:t>
            </a:r>
          </a:p>
        </p:txBody>
      </p:sp>
      <p:sp>
        <p:nvSpPr>
          <p:cNvPr id="281629" name="Rectangle 29"/>
          <p:cNvSpPr>
            <a:spLocks noChangeArrowheads="1"/>
          </p:cNvSpPr>
          <p:nvPr/>
        </p:nvSpPr>
        <p:spPr bwMode="auto">
          <a:xfrm>
            <a:off x="5494338" y="2651125"/>
            <a:ext cx="1458912" cy="681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2200">
                <a:latin typeface="Times New Roman" pitchFamily="18" charset="0"/>
              </a:rPr>
              <a:t>0</a:t>
            </a:r>
            <a:r>
              <a:rPr lang="en-US" sz="1800"/>
              <a:t>,</a:t>
            </a:r>
            <a:r>
              <a:rPr lang="en-US" sz="2200">
                <a:latin typeface="Times New Roman" pitchFamily="18" charset="0"/>
              </a:rPr>
              <a:t> 1</a:t>
            </a:r>
            <a:r>
              <a:rPr lang="en-US" sz="1800"/>
              <a:t>,</a:t>
            </a:r>
            <a:r>
              <a:rPr lang="en-US" sz="2200">
                <a:latin typeface="Times New Roman" pitchFamily="18" charset="0"/>
              </a:rPr>
              <a:t> 2</a:t>
            </a:r>
            <a:r>
              <a:rPr lang="en-US" sz="1800"/>
              <a:t>,</a:t>
            </a:r>
            <a:r>
              <a:rPr lang="en-US" sz="2200">
                <a:latin typeface="Times New Roman" pitchFamily="18" charset="0"/>
              </a:rPr>
              <a:t> 3</a:t>
            </a:r>
          </a:p>
        </p:txBody>
      </p:sp>
      <p:pic>
        <p:nvPicPr>
          <p:cNvPr id="281669" name="Picture 69" descr="08-04-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invGray">
          <a:xfrm>
            <a:off x="4187825" y="4160838"/>
            <a:ext cx="876300" cy="342900"/>
          </a:xfrm>
          <a:prstGeom prst="rect">
            <a:avLst/>
          </a:prstGeom>
          <a:noFill/>
        </p:spPr>
      </p:pic>
      <p:grpSp>
        <p:nvGrpSpPr>
          <p:cNvPr id="281682" name="Group 82"/>
          <p:cNvGrpSpPr>
            <a:grpSpLocks/>
          </p:cNvGrpSpPr>
          <p:nvPr/>
        </p:nvGrpSpPr>
        <p:grpSpPr bwMode="auto">
          <a:xfrm>
            <a:off x="3910013" y="2670175"/>
            <a:ext cx="1414462" cy="614363"/>
            <a:chOff x="2463" y="1682"/>
            <a:chExt cx="891" cy="387"/>
          </a:xfrm>
        </p:grpSpPr>
        <p:pic>
          <p:nvPicPr>
            <p:cNvPr id="281667" name="Picture 67" descr="08-04-30"/>
            <p:cNvPicPr>
              <a:picLocks noChangeAspect="1" noChangeArrowheads="1"/>
            </p:cNvPicPr>
            <p:nvPr/>
          </p:nvPicPr>
          <p:blipFill>
            <a:blip r:embed="rId17" cstate="print"/>
            <a:srcRect r="27156" b="-12183"/>
            <a:stretch>
              <a:fillRect/>
            </a:stretch>
          </p:blipFill>
          <p:spPr bwMode="invGray">
            <a:xfrm>
              <a:off x="2501" y="1682"/>
              <a:ext cx="853" cy="221"/>
            </a:xfrm>
            <a:prstGeom prst="rect">
              <a:avLst/>
            </a:prstGeom>
            <a:noFill/>
          </p:spPr>
        </p:pic>
        <p:pic>
          <p:nvPicPr>
            <p:cNvPr id="281673" name="Picture 73" descr="08-04-30"/>
            <p:cNvPicPr>
              <a:picLocks noChangeAspect="1" noChangeArrowheads="1"/>
            </p:cNvPicPr>
            <p:nvPr/>
          </p:nvPicPr>
          <p:blipFill>
            <a:blip r:embed="rId17" cstate="print"/>
            <a:srcRect l="69171" t="-12183"/>
            <a:stretch>
              <a:fillRect/>
            </a:stretch>
          </p:blipFill>
          <p:spPr bwMode="invGray">
            <a:xfrm>
              <a:off x="2463" y="1848"/>
              <a:ext cx="361" cy="221"/>
            </a:xfrm>
            <a:prstGeom prst="rect">
              <a:avLst/>
            </a:prstGeom>
            <a:noFill/>
          </p:spPr>
        </p:pic>
      </p:grpSp>
      <p:pic>
        <p:nvPicPr>
          <p:cNvPr id="281674" name="Picture 74" descr="08-04-3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invGray">
          <a:xfrm>
            <a:off x="3938588" y="3487738"/>
            <a:ext cx="1444625" cy="3111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28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19" grpId="0" autoUpdateAnimBg="0"/>
      <p:bldP spid="281640" grpId="0" autoUpdateAnimBg="0"/>
      <p:bldP spid="281639" grpId="0" autoUpdateAnimBg="0"/>
      <p:bldP spid="281635" grpId="0" autoUpdateAnimBg="0"/>
      <p:bldP spid="281634" grpId="0" autoUpdateAnimBg="0"/>
      <p:bldP spid="281630" grpId="0" autoUpdateAnimBg="0"/>
      <p:bldP spid="28162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693" name="Group 69"/>
          <p:cNvGrpSpPr>
            <a:grpSpLocks/>
          </p:cNvGrpSpPr>
          <p:nvPr/>
        </p:nvGrpSpPr>
        <p:grpSpPr bwMode="auto">
          <a:xfrm>
            <a:off x="771525" y="1971675"/>
            <a:ext cx="7720013" cy="2722563"/>
            <a:chOff x="486" y="1242"/>
            <a:chExt cx="4863" cy="1715"/>
          </a:xfrm>
        </p:grpSpPr>
        <p:sp>
          <p:nvSpPr>
            <p:cNvPr id="282644" name="Rectangle 20"/>
            <p:cNvSpPr>
              <a:spLocks noChangeArrowheads="1"/>
            </p:cNvSpPr>
            <p:nvPr/>
          </p:nvSpPr>
          <p:spPr bwMode="invGray">
            <a:xfrm>
              <a:off x="492" y="1248"/>
              <a:ext cx="4857" cy="1705"/>
            </a:xfrm>
            <a:prstGeom prst="rect">
              <a:avLst/>
            </a:prstGeom>
            <a:solidFill>
              <a:srgbClr val="00006E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2645" name="Rectangle 21"/>
            <p:cNvSpPr>
              <a:spLocks noChangeArrowheads="1"/>
            </p:cNvSpPr>
            <p:nvPr/>
          </p:nvSpPr>
          <p:spPr bwMode="invGray">
            <a:xfrm>
              <a:off x="2431" y="2528"/>
              <a:ext cx="1031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endParaRPr lang="en-US" sz="1800" b="1"/>
            </a:p>
          </p:txBody>
        </p:sp>
        <p:sp>
          <p:nvSpPr>
            <p:cNvPr id="282646" name="Rectangle 22"/>
            <p:cNvSpPr>
              <a:spLocks noChangeArrowheads="1"/>
            </p:cNvSpPr>
            <p:nvPr/>
          </p:nvSpPr>
          <p:spPr bwMode="invGray">
            <a:xfrm>
              <a:off x="825" y="2528"/>
              <a:ext cx="1606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endParaRPr lang="en-US" sz="1800" b="1"/>
            </a:p>
          </p:txBody>
        </p:sp>
        <p:sp>
          <p:nvSpPr>
            <p:cNvPr id="282647" name="Rectangle 23"/>
            <p:cNvSpPr>
              <a:spLocks noChangeArrowheads="1"/>
            </p:cNvSpPr>
            <p:nvPr/>
          </p:nvSpPr>
          <p:spPr bwMode="invGray">
            <a:xfrm>
              <a:off x="486" y="2528"/>
              <a:ext cx="339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 b="1">
                  <a:solidFill>
                    <a:srgbClr val="FFEB55"/>
                  </a:solidFill>
                </a:rPr>
                <a:t>c.</a:t>
              </a:r>
            </a:p>
          </p:txBody>
        </p:sp>
        <p:sp>
          <p:nvSpPr>
            <p:cNvPr id="282648" name="Rectangle 24"/>
            <p:cNvSpPr>
              <a:spLocks noChangeArrowheads="1"/>
            </p:cNvSpPr>
            <p:nvPr/>
          </p:nvSpPr>
          <p:spPr bwMode="invGray">
            <a:xfrm>
              <a:off x="2431" y="2100"/>
              <a:ext cx="1031" cy="4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endParaRPr lang="en-US" sz="1800" b="1"/>
            </a:p>
          </p:txBody>
        </p:sp>
        <p:sp>
          <p:nvSpPr>
            <p:cNvPr id="282649" name="Rectangle 25"/>
            <p:cNvSpPr>
              <a:spLocks noChangeArrowheads="1"/>
            </p:cNvSpPr>
            <p:nvPr/>
          </p:nvSpPr>
          <p:spPr bwMode="invGray">
            <a:xfrm>
              <a:off x="825" y="2100"/>
              <a:ext cx="1606" cy="4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endParaRPr lang="en-US" sz="1800" b="1"/>
            </a:p>
          </p:txBody>
        </p:sp>
        <p:sp>
          <p:nvSpPr>
            <p:cNvPr id="282650" name="Rectangle 26"/>
            <p:cNvSpPr>
              <a:spLocks noChangeArrowheads="1"/>
            </p:cNvSpPr>
            <p:nvPr/>
          </p:nvSpPr>
          <p:spPr bwMode="invGray">
            <a:xfrm>
              <a:off x="486" y="2100"/>
              <a:ext cx="339" cy="4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 b="1">
                  <a:solidFill>
                    <a:srgbClr val="FFEB55"/>
                  </a:solidFill>
                </a:rPr>
                <a:t>b.</a:t>
              </a:r>
            </a:p>
          </p:txBody>
        </p:sp>
        <p:sp>
          <p:nvSpPr>
            <p:cNvPr id="282651" name="Rectangle 27"/>
            <p:cNvSpPr>
              <a:spLocks noChangeArrowheads="1"/>
            </p:cNvSpPr>
            <p:nvPr/>
          </p:nvSpPr>
          <p:spPr bwMode="invGray">
            <a:xfrm>
              <a:off x="2431" y="1671"/>
              <a:ext cx="1031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endParaRPr lang="en-US" sz="1800" b="1"/>
            </a:p>
          </p:txBody>
        </p:sp>
        <p:sp>
          <p:nvSpPr>
            <p:cNvPr id="282652" name="Rectangle 28"/>
            <p:cNvSpPr>
              <a:spLocks noChangeArrowheads="1"/>
            </p:cNvSpPr>
            <p:nvPr/>
          </p:nvSpPr>
          <p:spPr bwMode="invGray">
            <a:xfrm>
              <a:off x="825" y="1671"/>
              <a:ext cx="1606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endParaRPr lang="en-US" sz="1800" b="1"/>
            </a:p>
          </p:txBody>
        </p:sp>
        <p:sp>
          <p:nvSpPr>
            <p:cNvPr id="282653" name="Rectangle 29"/>
            <p:cNvSpPr>
              <a:spLocks noChangeArrowheads="1"/>
            </p:cNvSpPr>
            <p:nvPr/>
          </p:nvSpPr>
          <p:spPr bwMode="invGray">
            <a:xfrm>
              <a:off x="486" y="1671"/>
              <a:ext cx="339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 b="1">
                  <a:solidFill>
                    <a:srgbClr val="FFEB55"/>
                  </a:solidFill>
                </a:rPr>
                <a:t>a.</a:t>
              </a:r>
            </a:p>
          </p:txBody>
        </p:sp>
        <p:sp>
          <p:nvSpPr>
            <p:cNvPr id="282654" name="Rectangle 30"/>
            <p:cNvSpPr>
              <a:spLocks noChangeArrowheads="1"/>
            </p:cNvSpPr>
            <p:nvPr/>
          </p:nvSpPr>
          <p:spPr bwMode="invGray">
            <a:xfrm>
              <a:off x="4381" y="1242"/>
              <a:ext cx="968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 b="1">
                  <a:solidFill>
                    <a:srgbClr val="FFEB55"/>
                  </a:solidFill>
                </a:rPr>
                <a:t>Degree of Polynomial</a:t>
              </a:r>
            </a:p>
          </p:txBody>
        </p:sp>
        <p:sp>
          <p:nvSpPr>
            <p:cNvPr id="282655" name="Rectangle 31"/>
            <p:cNvSpPr>
              <a:spLocks noChangeArrowheads="1"/>
            </p:cNvSpPr>
            <p:nvPr/>
          </p:nvSpPr>
          <p:spPr bwMode="invGray">
            <a:xfrm>
              <a:off x="3462" y="1242"/>
              <a:ext cx="919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 b="1">
                  <a:solidFill>
                    <a:srgbClr val="FFEB55"/>
                  </a:solidFill>
                </a:rPr>
                <a:t>Degree of Each Term</a:t>
              </a:r>
            </a:p>
          </p:txBody>
        </p:sp>
        <p:sp>
          <p:nvSpPr>
            <p:cNvPr id="282656" name="Rectangle 32"/>
            <p:cNvSpPr>
              <a:spLocks noChangeArrowheads="1"/>
            </p:cNvSpPr>
            <p:nvPr/>
          </p:nvSpPr>
          <p:spPr bwMode="invGray">
            <a:xfrm>
              <a:off x="2431" y="1242"/>
              <a:ext cx="1031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 b="1">
                  <a:solidFill>
                    <a:srgbClr val="FFEB55"/>
                  </a:solidFill>
                </a:rPr>
                <a:t>Terms</a:t>
              </a:r>
            </a:p>
          </p:txBody>
        </p:sp>
        <p:sp>
          <p:nvSpPr>
            <p:cNvPr id="282657" name="Rectangle 33"/>
            <p:cNvSpPr>
              <a:spLocks noChangeArrowheads="1"/>
            </p:cNvSpPr>
            <p:nvPr/>
          </p:nvSpPr>
          <p:spPr bwMode="invGray">
            <a:xfrm>
              <a:off x="825" y="1242"/>
              <a:ext cx="1606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 b="1">
                  <a:solidFill>
                    <a:srgbClr val="FFEB55"/>
                  </a:solidFill>
                </a:rPr>
                <a:t>Polynomial</a:t>
              </a:r>
            </a:p>
          </p:txBody>
        </p:sp>
        <p:sp>
          <p:nvSpPr>
            <p:cNvPr id="282658" name="Rectangle 34"/>
            <p:cNvSpPr>
              <a:spLocks noChangeArrowheads="1"/>
            </p:cNvSpPr>
            <p:nvPr/>
          </p:nvSpPr>
          <p:spPr bwMode="invGray">
            <a:xfrm>
              <a:off x="486" y="1242"/>
              <a:ext cx="339" cy="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</a:pPr>
              <a:endParaRPr lang="en-US" sz="1800" b="1">
                <a:solidFill>
                  <a:srgbClr val="FFEB55"/>
                </a:solidFill>
              </a:endParaRPr>
            </a:p>
          </p:txBody>
        </p:sp>
        <p:sp>
          <p:nvSpPr>
            <p:cNvPr id="282659" name="Line 35"/>
            <p:cNvSpPr>
              <a:spLocks noChangeShapeType="1"/>
            </p:cNvSpPr>
            <p:nvPr/>
          </p:nvSpPr>
          <p:spPr bwMode="invGray">
            <a:xfrm>
              <a:off x="486" y="1242"/>
              <a:ext cx="486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2660" name="Line 36"/>
            <p:cNvSpPr>
              <a:spLocks noChangeShapeType="1"/>
            </p:cNvSpPr>
            <p:nvPr/>
          </p:nvSpPr>
          <p:spPr bwMode="invGray">
            <a:xfrm>
              <a:off x="486" y="1671"/>
              <a:ext cx="48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2661" name="Line 37"/>
            <p:cNvSpPr>
              <a:spLocks noChangeShapeType="1"/>
            </p:cNvSpPr>
            <p:nvPr/>
          </p:nvSpPr>
          <p:spPr bwMode="invGray">
            <a:xfrm>
              <a:off x="486" y="2100"/>
              <a:ext cx="48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2662" name="Line 38"/>
            <p:cNvSpPr>
              <a:spLocks noChangeShapeType="1"/>
            </p:cNvSpPr>
            <p:nvPr/>
          </p:nvSpPr>
          <p:spPr bwMode="invGray">
            <a:xfrm>
              <a:off x="486" y="2528"/>
              <a:ext cx="48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2663" name="Line 39"/>
            <p:cNvSpPr>
              <a:spLocks noChangeShapeType="1"/>
            </p:cNvSpPr>
            <p:nvPr/>
          </p:nvSpPr>
          <p:spPr bwMode="invGray">
            <a:xfrm>
              <a:off x="486" y="2957"/>
              <a:ext cx="486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2664" name="Line 40"/>
            <p:cNvSpPr>
              <a:spLocks noChangeShapeType="1"/>
            </p:cNvSpPr>
            <p:nvPr/>
          </p:nvSpPr>
          <p:spPr bwMode="invGray">
            <a:xfrm>
              <a:off x="486" y="1242"/>
              <a:ext cx="0" cy="171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2665" name="Line 41"/>
            <p:cNvSpPr>
              <a:spLocks noChangeShapeType="1"/>
            </p:cNvSpPr>
            <p:nvPr/>
          </p:nvSpPr>
          <p:spPr bwMode="invGray">
            <a:xfrm>
              <a:off x="825" y="1242"/>
              <a:ext cx="0" cy="17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2666" name="Line 42"/>
            <p:cNvSpPr>
              <a:spLocks noChangeShapeType="1"/>
            </p:cNvSpPr>
            <p:nvPr/>
          </p:nvSpPr>
          <p:spPr bwMode="invGray">
            <a:xfrm>
              <a:off x="2431" y="1242"/>
              <a:ext cx="0" cy="17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2667" name="Line 43"/>
            <p:cNvSpPr>
              <a:spLocks noChangeShapeType="1"/>
            </p:cNvSpPr>
            <p:nvPr/>
          </p:nvSpPr>
          <p:spPr bwMode="invGray">
            <a:xfrm>
              <a:off x="3462" y="1242"/>
              <a:ext cx="0" cy="17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2668" name="Line 44"/>
            <p:cNvSpPr>
              <a:spLocks noChangeShapeType="1"/>
            </p:cNvSpPr>
            <p:nvPr/>
          </p:nvSpPr>
          <p:spPr bwMode="invGray">
            <a:xfrm>
              <a:off x="4381" y="1242"/>
              <a:ext cx="0" cy="17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2669" name="Line 45"/>
            <p:cNvSpPr>
              <a:spLocks noChangeShapeType="1"/>
            </p:cNvSpPr>
            <p:nvPr/>
          </p:nvSpPr>
          <p:spPr bwMode="invGray">
            <a:xfrm>
              <a:off x="5349" y="1242"/>
              <a:ext cx="0" cy="171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282685" name="Picture 61" descr="08-04-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921" y="1768"/>
              <a:ext cx="1430" cy="178"/>
            </a:xfrm>
            <a:prstGeom prst="rect">
              <a:avLst/>
            </a:prstGeom>
            <a:noFill/>
          </p:spPr>
        </p:pic>
        <p:pic>
          <p:nvPicPr>
            <p:cNvPr id="282686" name="Picture 62" descr="08-04-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098" y="2198"/>
              <a:ext cx="1075" cy="178"/>
            </a:xfrm>
            <a:prstGeom prst="rect">
              <a:avLst/>
            </a:prstGeom>
            <a:noFill/>
          </p:spPr>
        </p:pic>
        <p:pic>
          <p:nvPicPr>
            <p:cNvPr id="282692" name="Picture 68" descr="08-04-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invGray">
            <a:xfrm>
              <a:off x="1145" y="2626"/>
              <a:ext cx="996" cy="219"/>
            </a:xfrm>
            <a:prstGeom prst="rect">
              <a:avLst/>
            </a:prstGeom>
            <a:noFill/>
          </p:spPr>
        </p:pic>
      </p:grp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4-3b</a:t>
            </a:r>
          </a:p>
        </p:txBody>
      </p:sp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82628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82629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82630" name="Picture 6" descr="home">
            <a:hlinkClick r:id="rId8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82631" name="Picture 7" descr="your tur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pic>
        <p:nvPicPr>
          <p:cNvPr id="282632" name="Picture 8" descr="help">
            <a:hlinkClick r:id="rId11" action="ppaction://program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82636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82638" name="Picture 14" descr="5-min">
            <a:hlinkClick r:id="" action="ppaction://customshow?id=3&amp;return=true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82641" name="Picture 17" descr="stop sign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282642" name="Picture 18" descr="8-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sp>
        <p:nvSpPr>
          <p:cNvPr id="282673" name="Text Box 49"/>
          <p:cNvSpPr txBox="1">
            <a:spLocks noChangeArrowheads="1"/>
          </p:cNvSpPr>
          <p:nvPr/>
        </p:nvSpPr>
        <p:spPr bwMode="auto">
          <a:xfrm>
            <a:off x="620713" y="1279525"/>
            <a:ext cx="77930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  <a:tab pos="2686050" algn="l"/>
              </a:tabLst>
            </a:pPr>
            <a:r>
              <a:rPr lang="en-US" b="1">
                <a:solidFill>
                  <a:srgbClr val="FFEB55"/>
                </a:solidFill>
              </a:rPr>
              <a:t>Find the degree of each polynomial. </a:t>
            </a:r>
          </a:p>
        </p:txBody>
      </p:sp>
      <p:sp>
        <p:nvSpPr>
          <p:cNvPr id="282674" name="Rectangle 50"/>
          <p:cNvSpPr>
            <a:spLocks noChangeArrowheads="1"/>
          </p:cNvSpPr>
          <p:nvPr/>
        </p:nvSpPr>
        <p:spPr bwMode="auto">
          <a:xfrm>
            <a:off x="6954838" y="4013200"/>
            <a:ext cx="1536700" cy="681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2200">
                <a:latin typeface="Times New Roman" pitchFamily="18" charset="0"/>
              </a:rPr>
              <a:t>7</a:t>
            </a:r>
          </a:p>
        </p:txBody>
      </p:sp>
      <p:sp>
        <p:nvSpPr>
          <p:cNvPr id="282675" name="Rectangle 51"/>
          <p:cNvSpPr>
            <a:spLocks noChangeArrowheads="1"/>
          </p:cNvSpPr>
          <p:nvPr/>
        </p:nvSpPr>
        <p:spPr bwMode="auto">
          <a:xfrm>
            <a:off x="5495925" y="4013200"/>
            <a:ext cx="1458913" cy="681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2200">
                <a:latin typeface="Times New Roman" pitchFamily="18" charset="0"/>
              </a:rPr>
              <a:t>7</a:t>
            </a:r>
            <a:r>
              <a:rPr lang="en-US" sz="1800"/>
              <a:t>,</a:t>
            </a:r>
            <a:r>
              <a:rPr lang="en-US" sz="2200">
                <a:latin typeface="Times New Roman" pitchFamily="18" charset="0"/>
              </a:rPr>
              <a:t> 6</a:t>
            </a:r>
          </a:p>
        </p:txBody>
      </p:sp>
      <p:sp>
        <p:nvSpPr>
          <p:cNvPr id="282676" name="Rectangle 52"/>
          <p:cNvSpPr>
            <a:spLocks noChangeArrowheads="1"/>
          </p:cNvSpPr>
          <p:nvPr/>
        </p:nvSpPr>
        <p:spPr bwMode="auto">
          <a:xfrm>
            <a:off x="6954838" y="3333750"/>
            <a:ext cx="1536700" cy="679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2200">
                <a:latin typeface="Times New Roman" pitchFamily="18" charset="0"/>
              </a:rPr>
              <a:t>4</a:t>
            </a:r>
          </a:p>
        </p:txBody>
      </p:sp>
      <p:sp>
        <p:nvSpPr>
          <p:cNvPr id="282677" name="Rectangle 53"/>
          <p:cNvSpPr>
            <a:spLocks noChangeArrowheads="1"/>
          </p:cNvSpPr>
          <p:nvPr/>
        </p:nvSpPr>
        <p:spPr bwMode="auto">
          <a:xfrm>
            <a:off x="5495925" y="3333750"/>
            <a:ext cx="1458913" cy="679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2200">
                <a:latin typeface="Times New Roman" pitchFamily="18" charset="0"/>
              </a:rPr>
              <a:t>2</a:t>
            </a:r>
            <a:r>
              <a:rPr lang="en-US" sz="1800"/>
              <a:t>,</a:t>
            </a:r>
            <a:r>
              <a:rPr lang="en-US" sz="2200">
                <a:latin typeface="Times New Roman" pitchFamily="18" charset="0"/>
              </a:rPr>
              <a:t> 4</a:t>
            </a:r>
            <a:r>
              <a:rPr lang="en-US" sz="1800"/>
              <a:t>,</a:t>
            </a:r>
            <a:r>
              <a:rPr lang="en-US" sz="2200">
                <a:latin typeface="Times New Roman" pitchFamily="18" charset="0"/>
              </a:rPr>
              <a:t> 3</a:t>
            </a:r>
            <a:endParaRPr lang="en-US" sz="1800" b="1"/>
          </a:p>
        </p:txBody>
      </p:sp>
      <p:sp>
        <p:nvSpPr>
          <p:cNvPr id="282678" name="Rectangle 54"/>
          <p:cNvSpPr>
            <a:spLocks noChangeArrowheads="1"/>
          </p:cNvSpPr>
          <p:nvPr/>
        </p:nvSpPr>
        <p:spPr bwMode="auto">
          <a:xfrm>
            <a:off x="6954838" y="2652713"/>
            <a:ext cx="1536700" cy="681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2200">
                <a:latin typeface="Times New Roman" pitchFamily="18" charset="0"/>
              </a:rPr>
              <a:t>3</a:t>
            </a:r>
          </a:p>
        </p:txBody>
      </p:sp>
      <p:sp>
        <p:nvSpPr>
          <p:cNvPr id="282679" name="Rectangle 55"/>
          <p:cNvSpPr>
            <a:spLocks noChangeArrowheads="1"/>
          </p:cNvSpPr>
          <p:nvPr/>
        </p:nvSpPr>
        <p:spPr bwMode="auto">
          <a:xfrm>
            <a:off x="5467350" y="2662238"/>
            <a:ext cx="1458913" cy="681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2200">
                <a:latin typeface="Times New Roman" pitchFamily="18" charset="0"/>
              </a:rPr>
              <a:t>2</a:t>
            </a:r>
            <a:r>
              <a:rPr lang="en-US" sz="1800"/>
              <a:t>,</a:t>
            </a:r>
            <a:r>
              <a:rPr lang="en-US" sz="2200">
                <a:latin typeface="Times New Roman" pitchFamily="18" charset="0"/>
              </a:rPr>
              <a:t> 1</a:t>
            </a:r>
            <a:r>
              <a:rPr lang="en-US" sz="1800"/>
              <a:t>,</a:t>
            </a:r>
            <a:r>
              <a:rPr lang="en-US" sz="2200">
                <a:latin typeface="Times New Roman" pitchFamily="18" charset="0"/>
              </a:rPr>
              <a:t> 3</a:t>
            </a:r>
            <a:r>
              <a:rPr lang="en-US" sz="1800"/>
              <a:t>,</a:t>
            </a:r>
            <a:r>
              <a:rPr lang="en-US" sz="2200">
                <a:latin typeface="Times New Roman" pitchFamily="18" charset="0"/>
              </a:rPr>
              <a:t> 0</a:t>
            </a:r>
          </a:p>
        </p:txBody>
      </p:sp>
      <p:pic>
        <p:nvPicPr>
          <p:cNvPr id="282689" name="Picture 65" descr="08-04-3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invGray">
          <a:xfrm>
            <a:off x="3940175" y="3497263"/>
            <a:ext cx="1485900" cy="312737"/>
          </a:xfrm>
          <a:prstGeom prst="rect">
            <a:avLst/>
          </a:prstGeom>
          <a:noFill/>
        </p:spPr>
      </p:pic>
      <p:pic>
        <p:nvPicPr>
          <p:cNvPr id="282690" name="Picture 66" descr="08-04-3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invGray">
          <a:xfrm>
            <a:off x="3959225" y="4171950"/>
            <a:ext cx="1417638" cy="342900"/>
          </a:xfrm>
          <a:prstGeom prst="rect">
            <a:avLst/>
          </a:prstGeom>
          <a:noFill/>
        </p:spPr>
      </p:pic>
      <p:grpSp>
        <p:nvGrpSpPr>
          <p:cNvPr id="282694" name="Group 70"/>
          <p:cNvGrpSpPr>
            <a:grpSpLocks/>
          </p:cNvGrpSpPr>
          <p:nvPr/>
        </p:nvGrpSpPr>
        <p:grpSpPr bwMode="auto">
          <a:xfrm>
            <a:off x="4102100" y="2671763"/>
            <a:ext cx="1152525" cy="630237"/>
            <a:chOff x="2584" y="1683"/>
            <a:chExt cx="726" cy="397"/>
          </a:xfrm>
        </p:grpSpPr>
        <p:pic>
          <p:nvPicPr>
            <p:cNvPr id="282688" name="Picture 64" descr="08-04-36"/>
            <p:cNvPicPr>
              <a:picLocks noChangeAspect="1" noChangeArrowheads="1"/>
            </p:cNvPicPr>
            <p:nvPr/>
          </p:nvPicPr>
          <p:blipFill>
            <a:blip r:embed="rId19" cstate="print"/>
            <a:srcRect r="43564" b="-9137"/>
            <a:stretch>
              <a:fillRect/>
            </a:stretch>
          </p:blipFill>
          <p:spPr bwMode="invGray">
            <a:xfrm>
              <a:off x="2626" y="1683"/>
              <a:ext cx="684" cy="215"/>
            </a:xfrm>
            <a:prstGeom prst="rect">
              <a:avLst/>
            </a:prstGeom>
            <a:noFill/>
          </p:spPr>
        </p:pic>
        <p:pic>
          <p:nvPicPr>
            <p:cNvPr id="282691" name="Picture 67" descr="08-04-36"/>
            <p:cNvPicPr>
              <a:picLocks noChangeAspect="1" noChangeArrowheads="1"/>
            </p:cNvPicPr>
            <p:nvPr/>
          </p:nvPicPr>
          <p:blipFill>
            <a:blip r:embed="rId19" cstate="print"/>
            <a:srcRect l="52475" t="-6091"/>
            <a:stretch>
              <a:fillRect/>
            </a:stretch>
          </p:blipFill>
          <p:spPr bwMode="invGray">
            <a:xfrm>
              <a:off x="2584" y="1871"/>
              <a:ext cx="576" cy="20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28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73" grpId="0" autoUpdateAnimBg="0"/>
      <p:bldP spid="282674" grpId="0" autoUpdateAnimBg="0"/>
      <p:bldP spid="282675" grpId="0" autoUpdateAnimBg="0"/>
      <p:bldP spid="282676" grpId="0" autoUpdateAnimBg="0"/>
      <p:bldP spid="282677" grpId="0" autoUpdateAnimBg="0"/>
      <p:bldP spid="282678" grpId="0" autoUpdateAnimBg="0"/>
      <p:bldP spid="28267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4-4a</a:t>
            </a:r>
          </a:p>
        </p:txBody>
      </p:sp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83652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83653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83654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83656" name="Picture 8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83660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83662" name="Picture 14" descr="5-min">
            <a:hlinkClick r:id="" action="ppaction://customshow?id=3&amp;return=true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83665" name="Picture 17" descr="stop sign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283666" name="Picture 18" descr="8-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pic>
        <p:nvPicPr>
          <p:cNvPr id="283667" name="Picture 19" descr="example 4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grpSp>
        <p:nvGrpSpPr>
          <p:cNvPr id="283681" name="Group 33"/>
          <p:cNvGrpSpPr>
            <a:grpSpLocks/>
          </p:cNvGrpSpPr>
          <p:nvPr/>
        </p:nvGrpSpPr>
        <p:grpSpPr bwMode="auto">
          <a:xfrm>
            <a:off x="620713" y="1220788"/>
            <a:ext cx="7793037" cy="531812"/>
            <a:chOff x="391" y="769"/>
            <a:chExt cx="4909" cy="335"/>
          </a:xfrm>
        </p:grpSpPr>
        <p:sp>
          <p:nvSpPr>
            <p:cNvPr id="283672" name="Text Box 24"/>
            <p:cNvSpPr txBox="1">
              <a:spLocks noChangeArrowheads="1"/>
            </p:cNvSpPr>
            <p:nvPr/>
          </p:nvSpPr>
          <p:spPr bwMode="invGray">
            <a:xfrm>
              <a:off x="391" y="806"/>
              <a:ext cx="490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tabLst>
                  <a:tab pos="59436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Arrange the terms of 	so that the powers of </a:t>
              </a:r>
              <a:r>
                <a:rPr lang="en-US" sz="2800" i="1">
                  <a:solidFill>
                    <a:srgbClr val="FFEB55"/>
                  </a:solidFill>
                  <a:latin typeface="Times New Roman" pitchFamily="18" charset="0"/>
                </a:rPr>
                <a:t>x</a:t>
              </a:r>
              <a:r>
                <a:rPr lang="en-US" b="1">
                  <a:solidFill>
                    <a:srgbClr val="FFEB55"/>
                  </a:solidFill>
                </a:rPr>
                <a:t> are in ascending order. </a:t>
              </a:r>
            </a:p>
          </p:txBody>
        </p:sp>
        <p:pic>
          <p:nvPicPr>
            <p:cNvPr id="283673" name="Picture 25" descr="08-04-3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2447" y="769"/>
              <a:ext cx="1649" cy="225"/>
            </a:xfrm>
            <a:prstGeom prst="rect">
              <a:avLst/>
            </a:prstGeom>
            <a:noFill/>
          </p:spPr>
        </p:pic>
      </p:grpSp>
      <p:grpSp>
        <p:nvGrpSpPr>
          <p:cNvPr id="283686" name="Group 38"/>
          <p:cNvGrpSpPr>
            <a:grpSpLocks/>
          </p:cNvGrpSpPr>
          <p:nvPr/>
        </p:nvGrpSpPr>
        <p:grpSpPr bwMode="auto">
          <a:xfrm>
            <a:off x="625475" y="3621088"/>
            <a:ext cx="8335963" cy="506412"/>
            <a:chOff x="394" y="2703"/>
            <a:chExt cx="5251" cy="319"/>
          </a:xfrm>
        </p:grpSpPr>
        <p:pic>
          <p:nvPicPr>
            <p:cNvPr id="283675" name="Picture 27" descr="08-04-4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1374" y="2703"/>
              <a:ext cx="1826" cy="225"/>
            </a:xfrm>
            <a:prstGeom prst="rect">
              <a:avLst/>
            </a:prstGeom>
            <a:noFill/>
          </p:spPr>
        </p:pic>
        <p:sp>
          <p:nvSpPr>
            <p:cNvPr id="283678" name="Text Box 30"/>
            <p:cNvSpPr txBox="1">
              <a:spLocks noChangeArrowheads="1"/>
            </p:cNvSpPr>
            <p:nvPr/>
          </p:nvSpPr>
          <p:spPr bwMode="invGray">
            <a:xfrm>
              <a:off x="394" y="2724"/>
              <a:ext cx="93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314450" indent="-1314450">
                <a:spcBef>
                  <a:spcPct val="20000"/>
                </a:spcBef>
              </a:pPr>
              <a:r>
                <a:rPr lang="en-US" b="1">
                  <a:solidFill>
                    <a:srgbClr val="FFEB55"/>
                  </a:solidFill>
                </a:rPr>
                <a:t>Answer:	</a:t>
              </a:r>
              <a:endParaRPr lang="en-US"/>
            </a:p>
          </p:txBody>
        </p:sp>
        <p:sp>
          <p:nvSpPr>
            <p:cNvPr id="283682" name="Text Box 34"/>
            <p:cNvSpPr txBox="1">
              <a:spLocks noChangeArrowheads="1"/>
            </p:cNvSpPr>
            <p:nvPr/>
          </p:nvSpPr>
          <p:spPr bwMode="invGray">
            <a:xfrm>
              <a:off x="3751" y="2722"/>
              <a:ext cx="1894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83685" name="Group 37"/>
          <p:cNvGrpSpPr>
            <a:grpSpLocks/>
          </p:cNvGrpSpPr>
          <p:nvPr/>
        </p:nvGrpSpPr>
        <p:grpSpPr bwMode="auto">
          <a:xfrm>
            <a:off x="722313" y="2200275"/>
            <a:ext cx="6157912" cy="904875"/>
            <a:chOff x="455" y="1386"/>
            <a:chExt cx="3879" cy="570"/>
          </a:xfrm>
        </p:grpSpPr>
        <p:pic>
          <p:nvPicPr>
            <p:cNvPr id="283674" name="Picture 26" descr="08-04-40"/>
            <p:cNvPicPr>
              <a:picLocks noChangeAspect="1" noChangeArrowheads="1"/>
            </p:cNvPicPr>
            <p:nvPr/>
          </p:nvPicPr>
          <p:blipFill>
            <a:blip r:embed="rId16" cstate="print"/>
            <a:srcRect r="55971" b="-21333"/>
            <a:stretch>
              <a:fillRect/>
            </a:stretch>
          </p:blipFill>
          <p:spPr bwMode="invGray">
            <a:xfrm>
              <a:off x="455" y="1386"/>
              <a:ext cx="1685" cy="273"/>
            </a:xfrm>
            <a:prstGeom prst="rect">
              <a:avLst/>
            </a:prstGeom>
            <a:noFill/>
          </p:spPr>
        </p:pic>
        <p:pic>
          <p:nvPicPr>
            <p:cNvPr id="283676" name="Picture 28" descr="08-04-4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3824" y="1731"/>
              <a:ext cx="510" cy="225"/>
            </a:xfrm>
            <a:prstGeom prst="rect">
              <a:avLst/>
            </a:prstGeom>
            <a:noFill/>
          </p:spPr>
        </p:pic>
        <p:pic>
          <p:nvPicPr>
            <p:cNvPr id="283684" name="Picture 36" descr="08-04-40"/>
            <p:cNvPicPr>
              <a:picLocks noChangeAspect="1" noChangeArrowheads="1"/>
            </p:cNvPicPr>
            <p:nvPr/>
          </p:nvPicPr>
          <p:blipFill>
            <a:blip r:embed="rId16" cstate="print"/>
            <a:srcRect l="43898" t="-24001"/>
            <a:stretch>
              <a:fillRect/>
            </a:stretch>
          </p:blipFill>
          <p:spPr bwMode="invGray">
            <a:xfrm>
              <a:off x="1336" y="1676"/>
              <a:ext cx="2147" cy="2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8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4-4b</a:t>
            </a:r>
          </a:p>
        </p:txBody>
      </p:sp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75812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375813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375814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375815" name="Picture 7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375816" name="Picture 8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375817" name="Picture 9" descr="5-min">
            <a:hlinkClick r:id="" action="ppaction://customshow?id=3&amp;return=true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375818" name="Picture 10" descr="stop sign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375819" name="Picture 11" descr="8-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pic>
        <p:nvPicPr>
          <p:cNvPr id="375821" name="Picture 13" descr="example 4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grpSp>
        <p:nvGrpSpPr>
          <p:cNvPr id="375838" name="Group 30"/>
          <p:cNvGrpSpPr>
            <a:grpSpLocks/>
          </p:cNvGrpSpPr>
          <p:nvPr/>
        </p:nvGrpSpPr>
        <p:grpSpPr bwMode="auto">
          <a:xfrm>
            <a:off x="620713" y="1230313"/>
            <a:ext cx="7793037" cy="522287"/>
            <a:chOff x="391" y="775"/>
            <a:chExt cx="4909" cy="329"/>
          </a:xfrm>
        </p:grpSpPr>
        <p:sp>
          <p:nvSpPr>
            <p:cNvPr id="375824" name="Text Box 16"/>
            <p:cNvSpPr txBox="1">
              <a:spLocks noChangeArrowheads="1"/>
            </p:cNvSpPr>
            <p:nvPr/>
          </p:nvSpPr>
          <p:spPr bwMode="invGray">
            <a:xfrm>
              <a:off x="391" y="806"/>
              <a:ext cx="490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tabLst>
                  <a:tab pos="66294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Arrange the terms of 	so that the powers of </a:t>
              </a:r>
              <a:r>
                <a:rPr lang="en-US" sz="2800" i="1">
                  <a:solidFill>
                    <a:srgbClr val="FFEB55"/>
                  </a:solidFill>
                  <a:latin typeface="Times New Roman" pitchFamily="18" charset="0"/>
                </a:rPr>
                <a:t>x</a:t>
              </a:r>
              <a:r>
                <a:rPr lang="en-US" b="1">
                  <a:solidFill>
                    <a:srgbClr val="FFEB55"/>
                  </a:solidFill>
                </a:rPr>
                <a:t> are in ascending order. </a:t>
              </a:r>
            </a:p>
          </p:txBody>
        </p:sp>
        <p:pic>
          <p:nvPicPr>
            <p:cNvPr id="375826" name="Picture 18" descr="08-04-4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2441" y="775"/>
              <a:ext cx="2114" cy="270"/>
            </a:xfrm>
            <a:prstGeom prst="rect">
              <a:avLst/>
            </a:prstGeom>
            <a:noFill/>
          </p:spPr>
        </p:pic>
      </p:grpSp>
      <p:grpSp>
        <p:nvGrpSpPr>
          <p:cNvPr id="375851" name="Group 43"/>
          <p:cNvGrpSpPr>
            <a:grpSpLocks/>
          </p:cNvGrpSpPr>
          <p:nvPr/>
        </p:nvGrpSpPr>
        <p:grpSpPr bwMode="auto">
          <a:xfrm>
            <a:off x="625475" y="3573463"/>
            <a:ext cx="5078413" cy="493712"/>
            <a:chOff x="394" y="2251"/>
            <a:chExt cx="3199" cy="311"/>
          </a:xfrm>
        </p:grpSpPr>
        <p:pic>
          <p:nvPicPr>
            <p:cNvPr id="375828" name="Picture 20" descr="08-04-4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1302" y="2251"/>
              <a:ext cx="2291" cy="270"/>
            </a:xfrm>
            <a:prstGeom prst="rect">
              <a:avLst/>
            </a:prstGeom>
            <a:noFill/>
          </p:spPr>
        </p:pic>
        <p:sp>
          <p:nvSpPr>
            <p:cNvPr id="375836" name="Text Box 28"/>
            <p:cNvSpPr txBox="1">
              <a:spLocks noChangeArrowheads="1"/>
            </p:cNvSpPr>
            <p:nvPr/>
          </p:nvSpPr>
          <p:spPr bwMode="invGray">
            <a:xfrm>
              <a:off x="394" y="2264"/>
              <a:ext cx="93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314450" indent="-1314450">
                <a:spcBef>
                  <a:spcPct val="20000"/>
                </a:spcBef>
              </a:pPr>
              <a:r>
                <a:rPr lang="en-US" b="1">
                  <a:solidFill>
                    <a:srgbClr val="FFEB55"/>
                  </a:solidFill>
                </a:rPr>
                <a:t>Answer:	</a:t>
              </a:r>
              <a:endParaRPr lang="en-US"/>
            </a:p>
          </p:txBody>
        </p:sp>
      </p:grpSp>
      <p:grpSp>
        <p:nvGrpSpPr>
          <p:cNvPr id="375850" name="Group 42"/>
          <p:cNvGrpSpPr>
            <a:grpSpLocks/>
          </p:cNvGrpSpPr>
          <p:nvPr/>
        </p:nvGrpSpPr>
        <p:grpSpPr bwMode="auto">
          <a:xfrm>
            <a:off x="722313" y="2189163"/>
            <a:ext cx="6883400" cy="1047750"/>
            <a:chOff x="455" y="1379"/>
            <a:chExt cx="4336" cy="660"/>
          </a:xfrm>
        </p:grpSpPr>
        <p:pic>
          <p:nvPicPr>
            <p:cNvPr id="375829" name="Picture 21" descr="08-04-4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4281" y="1769"/>
              <a:ext cx="510" cy="222"/>
            </a:xfrm>
            <a:prstGeom prst="rect">
              <a:avLst/>
            </a:prstGeom>
            <a:noFill/>
          </p:spPr>
        </p:pic>
        <p:pic>
          <p:nvPicPr>
            <p:cNvPr id="375832" name="Picture 24" descr="Eqn44"/>
            <p:cNvPicPr>
              <a:picLocks noChangeAspect="1" noChangeArrowheads="1"/>
            </p:cNvPicPr>
            <p:nvPr/>
          </p:nvPicPr>
          <p:blipFill>
            <a:blip r:embed="rId17" cstate="print"/>
            <a:srcRect r="6738" b="-8856"/>
            <a:stretch>
              <a:fillRect/>
            </a:stretch>
          </p:blipFill>
          <p:spPr bwMode="invGray">
            <a:xfrm>
              <a:off x="455" y="1379"/>
              <a:ext cx="2159" cy="295"/>
            </a:xfrm>
            <a:prstGeom prst="rect">
              <a:avLst/>
            </a:prstGeom>
            <a:noFill/>
          </p:spPr>
        </p:pic>
        <p:grpSp>
          <p:nvGrpSpPr>
            <p:cNvPr id="375849" name="Group 41"/>
            <p:cNvGrpSpPr>
              <a:grpSpLocks/>
            </p:cNvGrpSpPr>
            <p:nvPr/>
          </p:nvGrpSpPr>
          <p:grpSpPr bwMode="auto">
            <a:xfrm>
              <a:off x="1284" y="1768"/>
              <a:ext cx="2382" cy="271"/>
              <a:chOff x="1203" y="1725"/>
              <a:chExt cx="2382" cy="271"/>
            </a:xfrm>
          </p:grpSpPr>
          <p:pic>
            <p:nvPicPr>
              <p:cNvPr id="375830" name="Picture 22" descr="08-04-44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invGray">
              <a:xfrm>
                <a:off x="1380" y="1725"/>
                <a:ext cx="2205" cy="271"/>
              </a:xfrm>
              <a:prstGeom prst="rect">
                <a:avLst/>
              </a:prstGeom>
              <a:noFill/>
            </p:spPr>
          </p:pic>
          <p:pic>
            <p:nvPicPr>
              <p:cNvPr id="375848" name="Picture 40" descr="08-04-46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 l="29411" t="2704" r="38824"/>
              <a:stretch>
                <a:fillRect/>
              </a:stretch>
            </p:blipFill>
            <p:spPr bwMode="invGray">
              <a:xfrm>
                <a:off x="1203" y="1731"/>
                <a:ext cx="162" cy="21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7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8300"/>
            <a:ext cx="9144000" cy="395050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495300" y="3162300"/>
            <a:ext cx="48387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09800" y="3619500"/>
            <a:ext cx="5562600" cy="42473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9100" y="4457700"/>
            <a:ext cx="48387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7700" y="4800600"/>
            <a:ext cx="48387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7700" y="5219700"/>
            <a:ext cx="7162800" cy="42473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4-4c</a:t>
            </a:r>
          </a:p>
        </p:txBody>
      </p:sp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84676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84677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84678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84679" name="Picture 7" descr="your tur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pic>
        <p:nvPicPr>
          <p:cNvPr id="284680" name="Picture 8" descr="help">
            <a:hlinkClick r:id="rId8" action="ppaction://program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84684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84686" name="Picture 14" descr="5-min">
            <a:hlinkClick r:id="" action="ppaction://customshow?id=3&amp;return=true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84689" name="Picture 17" descr="stop sign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284690" name="Picture 18" descr="8-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grpSp>
        <p:nvGrpSpPr>
          <p:cNvPr id="284708" name="Group 36"/>
          <p:cNvGrpSpPr>
            <a:grpSpLocks/>
          </p:cNvGrpSpPr>
          <p:nvPr/>
        </p:nvGrpSpPr>
        <p:grpSpPr bwMode="auto">
          <a:xfrm>
            <a:off x="620713" y="1279525"/>
            <a:ext cx="7793037" cy="3346450"/>
            <a:chOff x="391" y="806"/>
            <a:chExt cx="4909" cy="2108"/>
          </a:xfrm>
        </p:grpSpPr>
        <p:sp>
          <p:nvSpPr>
            <p:cNvPr id="284693" name="Text Box 21"/>
            <p:cNvSpPr txBox="1">
              <a:spLocks noChangeArrowheads="1"/>
            </p:cNvSpPr>
            <p:nvPr/>
          </p:nvSpPr>
          <p:spPr bwMode="invGray">
            <a:xfrm>
              <a:off x="391" y="806"/>
              <a:ext cx="490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tabLst>
                  <a:tab pos="66294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Arrange the terms of each polynomial so that the powers of </a:t>
              </a:r>
              <a:r>
                <a:rPr lang="en-US" sz="2800" i="1">
                  <a:solidFill>
                    <a:srgbClr val="FFEB55"/>
                  </a:solidFill>
                  <a:latin typeface="Times New Roman" pitchFamily="18" charset="0"/>
                </a:rPr>
                <a:t>x</a:t>
              </a:r>
              <a:r>
                <a:rPr lang="en-US" b="1">
                  <a:solidFill>
                    <a:srgbClr val="FFEB55"/>
                  </a:solidFill>
                </a:rPr>
                <a:t> are in ascending order. </a:t>
              </a:r>
              <a:br>
                <a:rPr lang="en-US" b="1">
                  <a:solidFill>
                    <a:srgbClr val="FFEB55"/>
                  </a:solidFill>
                </a:rPr>
              </a:br>
              <a:endParaRPr lang="en-US" b="1">
                <a:solidFill>
                  <a:srgbClr val="FFEB55"/>
                </a:solidFill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tabLst>
                  <a:tab pos="66294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a.</a:t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/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/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/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/>
              </a:r>
              <a:br>
                <a:rPr lang="en-US" b="1">
                  <a:solidFill>
                    <a:srgbClr val="FFEB55"/>
                  </a:solidFill>
                </a:rPr>
              </a:br>
              <a:endParaRPr lang="en-US" b="1">
                <a:solidFill>
                  <a:srgbClr val="FFEB55"/>
                </a:solidFill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tabLst>
                  <a:tab pos="66294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b.</a:t>
              </a:r>
            </a:p>
          </p:txBody>
        </p:sp>
        <p:pic>
          <p:nvPicPr>
            <p:cNvPr id="284697" name="Picture 25" descr="08-04-4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703" y="1446"/>
              <a:ext cx="1551" cy="222"/>
            </a:xfrm>
            <a:prstGeom prst="rect">
              <a:avLst/>
            </a:prstGeom>
            <a:noFill/>
          </p:spPr>
        </p:pic>
        <p:pic>
          <p:nvPicPr>
            <p:cNvPr id="284698" name="Picture 26" descr="08-04-4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703" y="2644"/>
              <a:ext cx="1865" cy="270"/>
            </a:xfrm>
            <a:prstGeom prst="rect">
              <a:avLst/>
            </a:prstGeom>
            <a:noFill/>
          </p:spPr>
        </p:pic>
      </p:grpSp>
      <p:grpSp>
        <p:nvGrpSpPr>
          <p:cNvPr id="284706" name="Group 34"/>
          <p:cNvGrpSpPr>
            <a:grpSpLocks/>
          </p:cNvGrpSpPr>
          <p:nvPr/>
        </p:nvGrpSpPr>
        <p:grpSpPr bwMode="auto">
          <a:xfrm>
            <a:off x="625475" y="3084513"/>
            <a:ext cx="3854450" cy="498475"/>
            <a:chOff x="394" y="1943"/>
            <a:chExt cx="2428" cy="314"/>
          </a:xfrm>
        </p:grpSpPr>
        <p:pic>
          <p:nvPicPr>
            <p:cNvPr id="284699" name="Picture 27" descr="08-04-4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1307" y="1943"/>
              <a:ext cx="1515" cy="222"/>
            </a:xfrm>
            <a:prstGeom prst="rect">
              <a:avLst/>
            </a:prstGeom>
            <a:noFill/>
          </p:spPr>
        </p:pic>
        <p:sp>
          <p:nvSpPr>
            <p:cNvPr id="284703" name="Text Box 31"/>
            <p:cNvSpPr txBox="1">
              <a:spLocks noChangeArrowheads="1"/>
            </p:cNvSpPr>
            <p:nvPr/>
          </p:nvSpPr>
          <p:spPr bwMode="invGray">
            <a:xfrm>
              <a:off x="394" y="1959"/>
              <a:ext cx="93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314450" indent="-1314450">
                <a:spcBef>
                  <a:spcPct val="20000"/>
                </a:spcBef>
              </a:pPr>
              <a:r>
                <a:rPr lang="en-US" b="1">
                  <a:solidFill>
                    <a:srgbClr val="FFEB55"/>
                  </a:solidFill>
                </a:rPr>
                <a:t>Answer:	</a:t>
              </a:r>
              <a:endParaRPr lang="en-US"/>
            </a:p>
          </p:txBody>
        </p:sp>
      </p:grpSp>
      <p:grpSp>
        <p:nvGrpSpPr>
          <p:cNvPr id="284707" name="Group 35"/>
          <p:cNvGrpSpPr>
            <a:grpSpLocks/>
          </p:cNvGrpSpPr>
          <p:nvPr/>
        </p:nvGrpSpPr>
        <p:grpSpPr bwMode="auto">
          <a:xfrm>
            <a:off x="625475" y="4935538"/>
            <a:ext cx="4416425" cy="498475"/>
            <a:chOff x="394" y="2983"/>
            <a:chExt cx="2782" cy="314"/>
          </a:xfrm>
        </p:grpSpPr>
        <p:pic>
          <p:nvPicPr>
            <p:cNvPr id="284700" name="Picture 28" descr="08-04-5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1293" y="2983"/>
              <a:ext cx="1883" cy="270"/>
            </a:xfrm>
            <a:prstGeom prst="rect">
              <a:avLst/>
            </a:prstGeom>
            <a:noFill/>
          </p:spPr>
        </p:pic>
        <p:sp>
          <p:nvSpPr>
            <p:cNvPr id="284705" name="Text Box 33"/>
            <p:cNvSpPr txBox="1">
              <a:spLocks noChangeArrowheads="1"/>
            </p:cNvSpPr>
            <p:nvPr/>
          </p:nvSpPr>
          <p:spPr bwMode="invGray">
            <a:xfrm>
              <a:off x="394" y="2999"/>
              <a:ext cx="93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314450" indent="-1314450">
                <a:spcBef>
                  <a:spcPct val="20000"/>
                </a:spcBef>
              </a:pPr>
              <a:r>
                <a:rPr lang="en-US" b="1">
                  <a:solidFill>
                    <a:srgbClr val="FFEB55"/>
                  </a:solidFill>
                </a:rPr>
                <a:t>Answer:	</a:t>
              </a:r>
              <a:endParaRPr lang="en-U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8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4-5a</a:t>
            </a:r>
          </a:p>
        </p:txBody>
      </p:sp>
      <p:sp>
        <p:nvSpPr>
          <p:cNvPr id="2856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85700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85701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85702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85704" name="Picture 8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85708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85710" name="Picture 14" descr="5-min">
            <a:hlinkClick r:id="" action="ppaction://customshow?id=3&amp;return=true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85713" name="Picture 17" descr="stop sign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285714" name="Picture 18" descr="8-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grpSp>
        <p:nvGrpSpPr>
          <p:cNvPr id="285730" name="Group 34"/>
          <p:cNvGrpSpPr>
            <a:grpSpLocks/>
          </p:cNvGrpSpPr>
          <p:nvPr/>
        </p:nvGrpSpPr>
        <p:grpSpPr bwMode="auto">
          <a:xfrm>
            <a:off x="620713" y="1239838"/>
            <a:ext cx="7793037" cy="512762"/>
            <a:chOff x="391" y="781"/>
            <a:chExt cx="4909" cy="323"/>
          </a:xfrm>
        </p:grpSpPr>
        <p:sp>
          <p:nvSpPr>
            <p:cNvPr id="285716" name="Text Box 20"/>
            <p:cNvSpPr txBox="1">
              <a:spLocks noChangeArrowheads="1"/>
            </p:cNvSpPr>
            <p:nvPr/>
          </p:nvSpPr>
          <p:spPr bwMode="invGray">
            <a:xfrm>
              <a:off x="391" y="806"/>
              <a:ext cx="490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tabLst>
                  <a:tab pos="64008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Arrange the terms of 	so that the powers of </a:t>
              </a:r>
              <a:r>
                <a:rPr lang="en-US" sz="2800" i="1">
                  <a:solidFill>
                    <a:srgbClr val="FFEB55"/>
                  </a:solidFill>
                  <a:latin typeface="Times New Roman" pitchFamily="18" charset="0"/>
                </a:rPr>
                <a:t>x</a:t>
              </a:r>
              <a:r>
                <a:rPr lang="en-US" b="1">
                  <a:solidFill>
                    <a:srgbClr val="FFEB55"/>
                  </a:solidFill>
                </a:rPr>
                <a:t> are in descending order. </a:t>
              </a:r>
            </a:p>
          </p:txBody>
        </p:sp>
        <p:pic>
          <p:nvPicPr>
            <p:cNvPr id="285718" name="Picture 22" descr="08-04-5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invGray">
            <a:xfrm>
              <a:off x="2412" y="781"/>
              <a:ext cx="1998" cy="270"/>
            </a:xfrm>
            <a:prstGeom prst="rect">
              <a:avLst/>
            </a:prstGeom>
            <a:noFill/>
          </p:spPr>
        </p:pic>
      </p:grpSp>
      <p:grpSp>
        <p:nvGrpSpPr>
          <p:cNvPr id="285736" name="Group 40"/>
          <p:cNvGrpSpPr>
            <a:grpSpLocks/>
          </p:cNvGrpSpPr>
          <p:nvPr/>
        </p:nvGrpSpPr>
        <p:grpSpPr bwMode="auto">
          <a:xfrm>
            <a:off x="625475" y="4043363"/>
            <a:ext cx="5072063" cy="493712"/>
            <a:chOff x="394" y="2251"/>
            <a:chExt cx="3195" cy="311"/>
          </a:xfrm>
        </p:grpSpPr>
        <p:pic>
          <p:nvPicPr>
            <p:cNvPr id="285723" name="Picture 27" descr="08-04-5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1295" y="2251"/>
              <a:ext cx="2294" cy="270"/>
            </a:xfrm>
            <a:prstGeom prst="rect">
              <a:avLst/>
            </a:prstGeom>
            <a:noFill/>
          </p:spPr>
        </p:pic>
        <p:sp>
          <p:nvSpPr>
            <p:cNvPr id="285728" name="Text Box 32"/>
            <p:cNvSpPr txBox="1">
              <a:spLocks noChangeArrowheads="1"/>
            </p:cNvSpPr>
            <p:nvPr/>
          </p:nvSpPr>
          <p:spPr bwMode="invGray">
            <a:xfrm>
              <a:off x="394" y="2264"/>
              <a:ext cx="93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314450" indent="-1314450">
                <a:spcBef>
                  <a:spcPct val="20000"/>
                </a:spcBef>
              </a:pPr>
              <a:r>
                <a:rPr lang="en-US" b="1">
                  <a:solidFill>
                    <a:srgbClr val="FFEB55"/>
                  </a:solidFill>
                </a:rPr>
                <a:t>Answer:	</a:t>
              </a:r>
              <a:endParaRPr lang="en-US"/>
            </a:p>
          </p:txBody>
        </p:sp>
      </p:grpSp>
      <p:pic>
        <p:nvPicPr>
          <p:cNvPr id="285733" name="Picture 37" descr="example 5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grpSp>
        <p:nvGrpSpPr>
          <p:cNvPr id="285742" name="Group 46"/>
          <p:cNvGrpSpPr>
            <a:grpSpLocks/>
          </p:cNvGrpSpPr>
          <p:nvPr/>
        </p:nvGrpSpPr>
        <p:grpSpPr bwMode="auto">
          <a:xfrm>
            <a:off x="731838" y="2268538"/>
            <a:ext cx="7948612" cy="1127125"/>
            <a:chOff x="461" y="1429"/>
            <a:chExt cx="5007" cy="710"/>
          </a:xfrm>
        </p:grpSpPr>
        <p:pic>
          <p:nvPicPr>
            <p:cNvPr id="285737" name="Picture 41" descr="equals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1294" y="1968"/>
              <a:ext cx="127" cy="100"/>
            </a:xfrm>
            <a:prstGeom prst="rect">
              <a:avLst/>
            </a:prstGeom>
            <a:noFill/>
          </p:spPr>
        </p:pic>
        <p:grpSp>
          <p:nvGrpSpPr>
            <p:cNvPr id="285741" name="Group 45"/>
            <p:cNvGrpSpPr>
              <a:grpSpLocks/>
            </p:cNvGrpSpPr>
            <p:nvPr/>
          </p:nvGrpSpPr>
          <p:grpSpPr bwMode="auto">
            <a:xfrm>
              <a:off x="461" y="1429"/>
              <a:ext cx="5007" cy="710"/>
              <a:chOff x="461" y="1429"/>
              <a:chExt cx="5007" cy="710"/>
            </a:xfrm>
          </p:grpSpPr>
          <p:pic>
            <p:nvPicPr>
              <p:cNvPr id="285720" name="Picture 24" descr="08-04-52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invGray">
              <a:xfrm>
                <a:off x="1457" y="1856"/>
                <a:ext cx="2294" cy="271"/>
              </a:xfrm>
              <a:prstGeom prst="rect">
                <a:avLst/>
              </a:prstGeom>
              <a:noFill/>
            </p:spPr>
          </p:pic>
          <p:pic>
            <p:nvPicPr>
              <p:cNvPr id="285721" name="Picture 25" descr="Eqn45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 r="6651" b="-6642"/>
              <a:stretch>
                <a:fillRect/>
              </a:stretch>
            </p:blipFill>
            <p:spPr bwMode="invGray">
              <a:xfrm>
                <a:off x="461" y="1429"/>
                <a:ext cx="2021" cy="289"/>
              </a:xfrm>
              <a:prstGeom prst="rect">
                <a:avLst/>
              </a:prstGeom>
              <a:noFill/>
            </p:spPr>
          </p:pic>
          <p:pic>
            <p:nvPicPr>
              <p:cNvPr id="285724" name="Picture 28" descr="08-04-54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 r="66531" b="-14635"/>
              <a:stretch>
                <a:fillRect/>
              </a:stretch>
            </p:blipFill>
            <p:spPr bwMode="invGray">
              <a:xfrm>
                <a:off x="4017" y="1857"/>
                <a:ext cx="495" cy="282"/>
              </a:xfrm>
              <a:prstGeom prst="rect">
                <a:avLst/>
              </a:prstGeom>
              <a:noFill/>
            </p:spPr>
          </p:pic>
          <p:pic>
            <p:nvPicPr>
              <p:cNvPr id="285738" name="Picture 42" descr="08-04-54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 l="38945"/>
              <a:stretch>
                <a:fillRect/>
              </a:stretch>
            </p:blipFill>
            <p:spPr bwMode="invGray">
              <a:xfrm>
                <a:off x="4565" y="1854"/>
                <a:ext cx="903" cy="24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8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865" name="Group 33"/>
          <p:cNvGrpSpPr>
            <a:grpSpLocks/>
          </p:cNvGrpSpPr>
          <p:nvPr/>
        </p:nvGrpSpPr>
        <p:grpSpPr bwMode="auto">
          <a:xfrm>
            <a:off x="620713" y="1239838"/>
            <a:ext cx="7793037" cy="512762"/>
            <a:chOff x="391" y="781"/>
            <a:chExt cx="4909" cy="323"/>
          </a:xfrm>
        </p:grpSpPr>
        <p:sp>
          <p:nvSpPr>
            <p:cNvPr id="376846" name="Text Box 14"/>
            <p:cNvSpPr txBox="1">
              <a:spLocks noChangeArrowheads="1"/>
            </p:cNvSpPr>
            <p:nvPr/>
          </p:nvSpPr>
          <p:spPr bwMode="invGray">
            <a:xfrm>
              <a:off x="391" y="806"/>
              <a:ext cx="490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tabLst>
                  <a:tab pos="67437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Arrange the terms of 	so that the powers of </a:t>
              </a:r>
              <a:r>
                <a:rPr lang="en-US" sz="2800" i="1">
                  <a:solidFill>
                    <a:srgbClr val="FFEB55"/>
                  </a:solidFill>
                  <a:latin typeface="Times New Roman" pitchFamily="18" charset="0"/>
                </a:rPr>
                <a:t>x</a:t>
              </a:r>
              <a:r>
                <a:rPr lang="en-US" b="1">
                  <a:solidFill>
                    <a:srgbClr val="FFEB55"/>
                  </a:solidFill>
                </a:rPr>
                <a:t> are in descending order. </a:t>
              </a:r>
            </a:p>
          </p:txBody>
        </p:sp>
        <p:pic>
          <p:nvPicPr>
            <p:cNvPr id="376859" name="Picture 27" descr="08-04-5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2399" y="781"/>
              <a:ext cx="2217" cy="271"/>
            </a:xfrm>
            <a:prstGeom prst="rect">
              <a:avLst/>
            </a:prstGeom>
            <a:noFill/>
          </p:spPr>
        </p:pic>
      </p:grp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4-5b</a:t>
            </a:r>
          </a:p>
        </p:txBody>
      </p:sp>
      <p:sp>
        <p:nvSpPr>
          <p:cNvPr id="3768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76836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376837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376838" name="Picture 6" descr="home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376840" name="Picture 8" descr="help">
            <a:hlinkClick r:id="rId8" action="ppaction://program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376841" name="Picture 9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376842" name="Picture 10" descr="5-min">
            <a:hlinkClick r:id="" action="ppaction://customshow?id=3&amp;return=true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376843" name="Picture 11" descr="stop sign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376844" name="Picture 12" descr="8-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grpSp>
        <p:nvGrpSpPr>
          <p:cNvPr id="376874" name="Group 42"/>
          <p:cNvGrpSpPr>
            <a:grpSpLocks/>
          </p:cNvGrpSpPr>
          <p:nvPr/>
        </p:nvGrpSpPr>
        <p:grpSpPr bwMode="auto">
          <a:xfrm>
            <a:off x="625475" y="3573463"/>
            <a:ext cx="5194300" cy="493712"/>
            <a:chOff x="394" y="2251"/>
            <a:chExt cx="3272" cy="311"/>
          </a:xfrm>
        </p:grpSpPr>
        <p:pic>
          <p:nvPicPr>
            <p:cNvPr id="376862" name="Picture 30" descr="08-04-5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1265" y="2251"/>
              <a:ext cx="2401" cy="259"/>
            </a:xfrm>
            <a:prstGeom prst="rect">
              <a:avLst/>
            </a:prstGeom>
            <a:noFill/>
          </p:spPr>
        </p:pic>
        <p:sp>
          <p:nvSpPr>
            <p:cNvPr id="376855" name="Text Box 23"/>
            <p:cNvSpPr txBox="1">
              <a:spLocks noChangeArrowheads="1"/>
            </p:cNvSpPr>
            <p:nvPr/>
          </p:nvSpPr>
          <p:spPr bwMode="invGray">
            <a:xfrm>
              <a:off x="394" y="2264"/>
              <a:ext cx="93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314450" indent="-1314450">
                <a:spcBef>
                  <a:spcPct val="20000"/>
                </a:spcBef>
              </a:pPr>
              <a:r>
                <a:rPr lang="en-US" b="1">
                  <a:solidFill>
                    <a:srgbClr val="FFEB55"/>
                  </a:solidFill>
                </a:rPr>
                <a:t>Answer:	</a:t>
              </a:r>
              <a:endParaRPr lang="en-US"/>
            </a:p>
          </p:txBody>
        </p:sp>
      </p:grpSp>
      <p:pic>
        <p:nvPicPr>
          <p:cNvPr id="376857" name="Picture 25" descr="example 5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grpSp>
        <p:nvGrpSpPr>
          <p:cNvPr id="376873" name="Group 41"/>
          <p:cNvGrpSpPr>
            <a:grpSpLocks/>
          </p:cNvGrpSpPr>
          <p:nvPr/>
        </p:nvGrpSpPr>
        <p:grpSpPr bwMode="auto">
          <a:xfrm>
            <a:off x="730250" y="2271713"/>
            <a:ext cx="8037513" cy="1025525"/>
            <a:chOff x="460" y="1431"/>
            <a:chExt cx="5063" cy="646"/>
          </a:xfrm>
        </p:grpSpPr>
        <p:pic>
          <p:nvPicPr>
            <p:cNvPr id="376860" name="Picture 28" descr="08-04-5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460" y="1431"/>
              <a:ext cx="2122" cy="259"/>
            </a:xfrm>
            <a:prstGeom prst="rect">
              <a:avLst/>
            </a:prstGeom>
            <a:noFill/>
          </p:spPr>
        </p:pic>
        <p:pic>
          <p:nvPicPr>
            <p:cNvPr id="376861" name="Picture 29" descr="08-04-57a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1266" y="1800"/>
              <a:ext cx="2683" cy="259"/>
            </a:xfrm>
            <a:prstGeom prst="rect">
              <a:avLst/>
            </a:prstGeom>
            <a:noFill/>
          </p:spPr>
        </p:pic>
        <p:grpSp>
          <p:nvGrpSpPr>
            <p:cNvPr id="376872" name="Group 40"/>
            <p:cNvGrpSpPr>
              <a:grpSpLocks/>
            </p:cNvGrpSpPr>
            <p:nvPr/>
          </p:nvGrpSpPr>
          <p:grpSpPr bwMode="auto">
            <a:xfrm>
              <a:off x="4132" y="1804"/>
              <a:ext cx="1391" cy="273"/>
              <a:chOff x="4132" y="1804"/>
              <a:chExt cx="1391" cy="273"/>
            </a:xfrm>
          </p:grpSpPr>
          <p:pic>
            <p:nvPicPr>
              <p:cNvPr id="376869" name="Picture 37" descr="08-04-54"/>
              <p:cNvPicPr>
                <a:picLocks noChangeArrowheads="1"/>
              </p:cNvPicPr>
              <p:nvPr/>
            </p:nvPicPr>
            <p:blipFill>
              <a:blip r:embed="rId18" cstate="print"/>
              <a:srcRect r="66597" b="-15219"/>
              <a:stretch>
                <a:fillRect/>
              </a:stretch>
            </p:blipFill>
            <p:spPr bwMode="invGray">
              <a:xfrm>
                <a:off x="4132" y="1806"/>
                <a:ext cx="478" cy="271"/>
              </a:xfrm>
              <a:prstGeom prst="rect">
                <a:avLst/>
              </a:prstGeom>
              <a:noFill/>
            </p:spPr>
          </p:pic>
          <p:pic>
            <p:nvPicPr>
              <p:cNvPr id="376870" name="Picture 38" descr="08-04-54"/>
              <p:cNvPicPr>
                <a:picLocks noChangeArrowheads="1"/>
              </p:cNvPicPr>
              <p:nvPr/>
            </p:nvPicPr>
            <p:blipFill>
              <a:blip r:embed="rId18" cstate="print"/>
              <a:srcRect l="38945"/>
              <a:stretch>
                <a:fillRect/>
              </a:stretch>
            </p:blipFill>
            <p:spPr bwMode="invGray">
              <a:xfrm>
                <a:off x="4659" y="1804"/>
                <a:ext cx="864" cy="23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38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347089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 bwMode="auto">
          <a:xfrm>
            <a:off x="495300" y="2933700"/>
            <a:ext cx="6858000" cy="42473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628900" y="3352800"/>
            <a:ext cx="48387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19100" y="4191000"/>
            <a:ext cx="8724900" cy="42473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76600" y="4610100"/>
            <a:ext cx="4876800" cy="42473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4-5c</a:t>
            </a:r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86724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86725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86726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86727" name="Picture 7" descr="your tur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pic>
        <p:nvPicPr>
          <p:cNvPr id="286728" name="Picture 8" descr="help">
            <a:hlinkClick r:id="rId8" action="ppaction://program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86732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86734" name="Picture 14" descr="5-min">
            <a:hlinkClick r:id="" action="ppaction://customshow?id=3&amp;return=true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86737" name="Picture 17" descr="stop sign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286738" name="Picture 18" descr="8-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grpSp>
        <p:nvGrpSpPr>
          <p:cNvPr id="286755" name="Group 35"/>
          <p:cNvGrpSpPr>
            <a:grpSpLocks/>
          </p:cNvGrpSpPr>
          <p:nvPr/>
        </p:nvGrpSpPr>
        <p:grpSpPr bwMode="auto">
          <a:xfrm>
            <a:off x="620713" y="1279525"/>
            <a:ext cx="7793037" cy="3346450"/>
            <a:chOff x="391" y="806"/>
            <a:chExt cx="4909" cy="2108"/>
          </a:xfrm>
        </p:grpSpPr>
        <p:sp>
          <p:nvSpPr>
            <p:cNvPr id="286740" name="Text Box 20"/>
            <p:cNvSpPr txBox="1">
              <a:spLocks noChangeArrowheads="1"/>
            </p:cNvSpPr>
            <p:nvPr/>
          </p:nvSpPr>
          <p:spPr bwMode="invGray">
            <a:xfrm>
              <a:off x="391" y="806"/>
              <a:ext cx="490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tabLst>
                  <a:tab pos="66294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Arrange the terms of each polynomial so that the powers of </a:t>
              </a:r>
              <a:r>
                <a:rPr lang="en-US" sz="2800" i="1">
                  <a:solidFill>
                    <a:srgbClr val="FFEB55"/>
                  </a:solidFill>
                  <a:latin typeface="Times New Roman" pitchFamily="18" charset="0"/>
                </a:rPr>
                <a:t>x</a:t>
              </a:r>
              <a:r>
                <a:rPr lang="en-US" b="1">
                  <a:solidFill>
                    <a:srgbClr val="FFEB55"/>
                  </a:solidFill>
                </a:rPr>
                <a:t> are in descending order. </a:t>
              </a:r>
              <a:br>
                <a:rPr lang="en-US" b="1">
                  <a:solidFill>
                    <a:srgbClr val="FFEB55"/>
                  </a:solidFill>
                </a:rPr>
              </a:br>
              <a:endParaRPr lang="en-US" b="1">
                <a:solidFill>
                  <a:srgbClr val="FFEB55"/>
                </a:solidFill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tabLst>
                  <a:tab pos="66294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a.</a:t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/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/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/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/>
              </a:r>
              <a:br>
                <a:rPr lang="en-US" b="1">
                  <a:solidFill>
                    <a:srgbClr val="FFEB55"/>
                  </a:solidFill>
                </a:rPr>
              </a:br>
              <a:endParaRPr lang="en-US" b="1">
                <a:solidFill>
                  <a:srgbClr val="FFEB55"/>
                </a:solidFill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tabLst>
                  <a:tab pos="66294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b.</a:t>
              </a:r>
            </a:p>
          </p:txBody>
        </p:sp>
        <p:pic>
          <p:nvPicPr>
            <p:cNvPr id="286749" name="Picture 29" descr="08-04-6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703" y="1452"/>
              <a:ext cx="1578" cy="222"/>
            </a:xfrm>
            <a:prstGeom prst="rect">
              <a:avLst/>
            </a:prstGeom>
            <a:noFill/>
          </p:spPr>
        </p:pic>
        <p:pic>
          <p:nvPicPr>
            <p:cNvPr id="286750" name="Picture 30" descr="08-04-6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703" y="2644"/>
              <a:ext cx="2258" cy="270"/>
            </a:xfrm>
            <a:prstGeom prst="rect">
              <a:avLst/>
            </a:prstGeom>
            <a:noFill/>
          </p:spPr>
        </p:pic>
      </p:grpSp>
      <p:grpSp>
        <p:nvGrpSpPr>
          <p:cNvPr id="286754" name="Group 34"/>
          <p:cNvGrpSpPr>
            <a:grpSpLocks/>
          </p:cNvGrpSpPr>
          <p:nvPr/>
        </p:nvGrpSpPr>
        <p:grpSpPr bwMode="auto">
          <a:xfrm>
            <a:off x="625475" y="3082925"/>
            <a:ext cx="3965575" cy="500063"/>
            <a:chOff x="394" y="1942"/>
            <a:chExt cx="2498" cy="315"/>
          </a:xfrm>
        </p:grpSpPr>
        <p:sp>
          <p:nvSpPr>
            <p:cNvPr id="286745" name="Text Box 25"/>
            <p:cNvSpPr txBox="1">
              <a:spLocks noChangeArrowheads="1"/>
            </p:cNvSpPr>
            <p:nvPr/>
          </p:nvSpPr>
          <p:spPr bwMode="invGray">
            <a:xfrm>
              <a:off x="394" y="1959"/>
              <a:ext cx="93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314450" indent="-1314450">
                <a:spcBef>
                  <a:spcPct val="20000"/>
                </a:spcBef>
              </a:pPr>
              <a:r>
                <a:rPr lang="en-US" b="1">
                  <a:solidFill>
                    <a:srgbClr val="FFEB55"/>
                  </a:solidFill>
                </a:rPr>
                <a:t>Answer:	</a:t>
              </a:r>
              <a:endParaRPr lang="en-US"/>
            </a:p>
          </p:txBody>
        </p:sp>
        <p:pic>
          <p:nvPicPr>
            <p:cNvPr id="286751" name="Picture 31" descr="08-04-6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1314" y="1942"/>
              <a:ext cx="1578" cy="222"/>
            </a:xfrm>
            <a:prstGeom prst="rect">
              <a:avLst/>
            </a:prstGeom>
            <a:noFill/>
          </p:spPr>
        </p:pic>
      </p:grpSp>
      <p:grpSp>
        <p:nvGrpSpPr>
          <p:cNvPr id="286753" name="Group 33"/>
          <p:cNvGrpSpPr>
            <a:grpSpLocks/>
          </p:cNvGrpSpPr>
          <p:nvPr/>
        </p:nvGrpSpPr>
        <p:grpSpPr bwMode="auto">
          <a:xfrm>
            <a:off x="625475" y="4937125"/>
            <a:ext cx="5127625" cy="496888"/>
            <a:chOff x="394" y="3110"/>
            <a:chExt cx="3230" cy="313"/>
          </a:xfrm>
        </p:grpSpPr>
        <p:sp>
          <p:nvSpPr>
            <p:cNvPr id="286748" name="Text Box 28"/>
            <p:cNvSpPr txBox="1">
              <a:spLocks noChangeArrowheads="1"/>
            </p:cNvSpPr>
            <p:nvPr/>
          </p:nvSpPr>
          <p:spPr bwMode="invGray">
            <a:xfrm>
              <a:off x="394" y="3125"/>
              <a:ext cx="93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314450" indent="-1314450">
                <a:spcBef>
                  <a:spcPct val="20000"/>
                </a:spcBef>
              </a:pPr>
              <a:r>
                <a:rPr lang="en-US" b="1">
                  <a:solidFill>
                    <a:srgbClr val="FFEB55"/>
                  </a:solidFill>
                </a:rPr>
                <a:t>Answer:	</a:t>
              </a:r>
              <a:endParaRPr lang="en-US"/>
            </a:p>
          </p:txBody>
        </p:sp>
        <p:pic>
          <p:nvPicPr>
            <p:cNvPr id="286752" name="Picture 32" descr="08-04-6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1315" y="3110"/>
              <a:ext cx="2309" cy="27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8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Monomials Review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monomial is a number, a variable, or a product of a number and one or more variables.  An expression involving the division of variables is NOT a monomial.  Monomials that are real numbers are called constants.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Quiz</a:t>
            </a:r>
            <a:endParaRPr lang="en-US" dirty="0"/>
          </a:p>
        </p:txBody>
      </p:sp>
      <p:pic>
        <p:nvPicPr>
          <p:cNvPr id="331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3535"/>
            <a:ext cx="9144000" cy="33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Scientific Notation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Investigation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44000" cy="51409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24500" y="4800600"/>
            <a:ext cx="6463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6900" y="5219700"/>
            <a:ext cx="6463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1500" y="4838700"/>
            <a:ext cx="6463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4838700"/>
            <a:ext cx="80021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5219700"/>
            <a:ext cx="80021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62100"/>
            <a:ext cx="9144000" cy="57614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19100" y="3009900"/>
            <a:ext cx="82677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Representation of a number as the product of a number between 1 and 10 and a power of 10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3238500"/>
            <a:ext cx="82677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Using our calculators, add an “EE” and 1 to any number, and it will be displayed in scientific notation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442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0099"/>
            <a:ext cx="9144000" cy="217412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442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" y="4762500"/>
            <a:ext cx="12827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4423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5372100"/>
            <a:ext cx="7618413" cy="6477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9100" y="4457700"/>
            <a:ext cx="82677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Make a table of your answers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443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76300"/>
            <a:ext cx="8382000" cy="27765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838200"/>
            <a:ext cx="7211717" cy="49911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470025"/>
          </a:xfrm>
        </p:spPr>
        <p:txBody>
          <a:bodyPr/>
          <a:lstStyle/>
          <a:p>
            <a:pPr algn="l"/>
            <a:r>
              <a:rPr lang="en-US" sz="3600" dirty="0" smtClean="0"/>
              <a:t>Addition and Subtraction of Polynomials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Like Terms - Review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4838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3x + 4 – 2x +x -6 = 6</a:t>
            </a:r>
          </a:p>
          <a:p>
            <a:pPr>
              <a:buFontTx/>
              <a:buNone/>
            </a:pPr>
            <a:endParaRPr lang="en-US" b="1"/>
          </a:p>
          <a:p>
            <a:pPr>
              <a:buFontTx/>
              <a:buNone/>
            </a:pPr>
            <a:r>
              <a:rPr lang="en-US" b="1">
                <a:solidFill>
                  <a:srgbClr val="FFFF00"/>
                </a:solidFill>
              </a:rPr>
              <a:t>3x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+ 4</a:t>
            </a:r>
            <a:r>
              <a:rPr lang="en-US" b="1"/>
              <a:t> </a:t>
            </a:r>
            <a:r>
              <a:rPr lang="en-US" b="1">
                <a:solidFill>
                  <a:srgbClr val="FFFF00"/>
                </a:solidFill>
              </a:rPr>
              <a:t>– 2x</a:t>
            </a:r>
            <a:r>
              <a:rPr lang="en-US" b="1"/>
              <a:t> </a:t>
            </a:r>
            <a:r>
              <a:rPr lang="en-US" b="1">
                <a:solidFill>
                  <a:srgbClr val="FFFF00"/>
                </a:solidFill>
              </a:rPr>
              <a:t>+x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-6</a:t>
            </a:r>
            <a:r>
              <a:rPr lang="en-US" b="1"/>
              <a:t> = </a:t>
            </a:r>
            <a:r>
              <a:rPr lang="en-US" b="1">
                <a:solidFill>
                  <a:srgbClr val="FF0000"/>
                </a:solidFill>
              </a:rPr>
              <a:t>6</a:t>
            </a:r>
          </a:p>
          <a:p>
            <a:pPr>
              <a:buFontTx/>
              <a:buNone/>
            </a:pPr>
            <a:endParaRPr lang="en-US" b="1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b="1">
                <a:solidFill>
                  <a:srgbClr val="FFFF00"/>
                </a:solidFill>
              </a:rPr>
              <a:t>2x</a:t>
            </a:r>
            <a:r>
              <a:rPr lang="en-US" b="1"/>
              <a:t> = </a:t>
            </a:r>
            <a:r>
              <a:rPr lang="en-US" b="1">
                <a:solidFill>
                  <a:srgbClr val="FF0000"/>
                </a:solidFill>
              </a:rPr>
              <a:t>8</a:t>
            </a:r>
          </a:p>
          <a:p>
            <a:pPr>
              <a:buFontTx/>
              <a:buNone/>
            </a:pPr>
            <a:endParaRPr lang="en-US" b="1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b="1"/>
              <a:t>X = 4</a:t>
            </a:r>
          </a:p>
          <a:p>
            <a:pPr>
              <a:buFontTx/>
              <a:buNone/>
            </a:pP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Adding Like Terms - Polynomials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variables must have the same exponent.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Polynomial Vocabulary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Binomial – sum or difference of two monomials</a:t>
            </a:r>
          </a:p>
          <a:p>
            <a:r>
              <a:rPr lang="en-US"/>
              <a:t>Trinomial – sum or difference of three or more monomials</a:t>
            </a:r>
          </a:p>
          <a:p>
            <a:r>
              <a:rPr lang="en-US"/>
              <a:t>Monomial Degree – Sum of exponents</a:t>
            </a:r>
          </a:p>
          <a:p>
            <a:r>
              <a:rPr lang="en-US"/>
              <a:t>Polynomial degree – Greatest monomial degree in expression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Which of the following are like terms?</a:t>
            </a:r>
          </a:p>
        </p:txBody>
      </p:sp>
      <p:sp>
        <p:nvSpPr>
          <p:cNvPr id="424015" name="Text Box 79"/>
          <p:cNvSpPr txBox="1">
            <a:spLocks noChangeArrowheads="1"/>
          </p:cNvSpPr>
          <p:nvPr/>
        </p:nvSpPr>
        <p:spPr bwMode="auto">
          <a:xfrm>
            <a:off x="601663" y="1120775"/>
            <a:ext cx="184150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24016" name="Text Box 80"/>
          <p:cNvSpPr txBox="1">
            <a:spLocks noChangeArrowheads="1"/>
          </p:cNvSpPr>
          <p:nvPr/>
        </p:nvSpPr>
        <p:spPr bwMode="auto">
          <a:xfrm>
            <a:off x="1076325" y="1778000"/>
            <a:ext cx="2012950" cy="3341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30000"/>
              <a:t>2</a:t>
            </a:r>
            <a:r>
              <a:rPr lang="en-US"/>
              <a:t>	3x	</a:t>
            </a:r>
          </a:p>
          <a:p>
            <a:r>
              <a:rPr lang="en-US"/>
              <a:t>3	2x	</a:t>
            </a:r>
          </a:p>
          <a:p>
            <a:r>
              <a:rPr lang="en-US"/>
              <a:t>¼ x	180x	</a:t>
            </a:r>
          </a:p>
          <a:p>
            <a:r>
              <a:rPr lang="en-US"/>
              <a:t>-xy</a:t>
            </a:r>
            <a:r>
              <a:rPr lang="en-US" baseline="30000"/>
              <a:t>2</a:t>
            </a:r>
            <a:r>
              <a:rPr lang="en-US"/>
              <a:t>	+x</a:t>
            </a:r>
            <a:r>
              <a:rPr lang="en-US" baseline="30000"/>
              <a:t>2</a:t>
            </a:r>
            <a:r>
              <a:rPr lang="en-US"/>
              <a:t>y	</a:t>
            </a:r>
          </a:p>
          <a:p>
            <a:r>
              <a:rPr lang="en-US"/>
              <a:t>13y	-y	</a:t>
            </a:r>
          </a:p>
          <a:p>
            <a:r>
              <a:rPr lang="en-US"/>
              <a:t>⅞	-529	</a:t>
            </a:r>
          </a:p>
        </p:txBody>
      </p:sp>
      <p:graphicFrame>
        <p:nvGraphicFramePr>
          <p:cNvPr id="424127" name="Group 191"/>
          <p:cNvGraphicFramePr>
            <a:graphicFrameLocks noGrp="1"/>
          </p:cNvGraphicFramePr>
          <p:nvPr>
            <p:ph idx="1"/>
          </p:nvPr>
        </p:nvGraphicFramePr>
        <p:xfrm>
          <a:off x="1076325" y="1662113"/>
          <a:ext cx="7065963" cy="3595690"/>
        </p:xfrm>
        <a:graphic>
          <a:graphicData uri="http://schemas.openxmlformats.org/drawingml/2006/table">
            <a:tbl>
              <a:tblPr/>
              <a:tblGrid>
                <a:gridCol w="928688"/>
                <a:gridCol w="790575"/>
                <a:gridCol w="5346700"/>
              </a:tblGrid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048000" y="1866900"/>
            <a:ext cx="336265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No, different exponents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048000" y="2362200"/>
            <a:ext cx="336265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No, different exponents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086100" y="2933700"/>
            <a:ext cx="68698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009900" y="3505200"/>
            <a:ext cx="344761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No, different exponents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048000" y="4114800"/>
            <a:ext cx="68698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009900" y="4724400"/>
            <a:ext cx="68698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 descr="exampl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742950"/>
            <a:ext cx="1938338" cy="476250"/>
          </a:xfrm>
          <a:prstGeom prst="rect">
            <a:avLst/>
          </a:prstGeom>
          <a:noFill/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5-1a</a:t>
            </a: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1845" name="Picture 5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91846" name="Picture 6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91847" name="Picture 7" descr="home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91848" name="Picture 8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91849" name="Picture 9" descr="help">
            <a:hlinkClick r:id="rId9" action="ppaction://program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91853" name="Picture 13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91857" name="Picture 17" descr="8-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grpSp>
        <p:nvGrpSpPr>
          <p:cNvPr id="291871" name="Group 31"/>
          <p:cNvGrpSpPr>
            <a:grpSpLocks/>
          </p:cNvGrpSpPr>
          <p:nvPr/>
        </p:nvGrpSpPr>
        <p:grpSpPr bwMode="auto">
          <a:xfrm>
            <a:off x="620713" y="1230313"/>
            <a:ext cx="7793037" cy="522287"/>
            <a:chOff x="391" y="775"/>
            <a:chExt cx="4909" cy="329"/>
          </a:xfrm>
        </p:grpSpPr>
        <p:sp>
          <p:nvSpPr>
            <p:cNvPr id="291859" name="Text Box 19"/>
            <p:cNvSpPr txBox="1">
              <a:spLocks noChangeArrowheads="1"/>
            </p:cNvSpPr>
            <p:nvPr/>
          </p:nvSpPr>
          <p:spPr bwMode="invGray">
            <a:xfrm>
              <a:off x="391" y="806"/>
              <a:ext cx="490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tabLst>
                  <a:tab pos="67437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Find</a:t>
              </a:r>
            </a:p>
          </p:txBody>
        </p:sp>
        <p:pic>
          <p:nvPicPr>
            <p:cNvPr id="291861" name="Picture 21" descr="08-05-0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invGray">
            <a:xfrm>
              <a:off x="925" y="775"/>
              <a:ext cx="2747" cy="271"/>
            </a:xfrm>
            <a:prstGeom prst="rect">
              <a:avLst/>
            </a:prstGeom>
            <a:noFill/>
          </p:spPr>
        </p:pic>
      </p:grpSp>
      <p:sp>
        <p:nvSpPr>
          <p:cNvPr id="291862" name="Text Box 22"/>
          <p:cNvSpPr txBox="1">
            <a:spLocks noChangeArrowheads="1"/>
          </p:cNvSpPr>
          <p:nvPr/>
        </p:nvSpPr>
        <p:spPr bwMode="auto">
          <a:xfrm>
            <a:off x="620713" y="1816100"/>
            <a:ext cx="60674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folHlink"/>
                </a:solidFill>
              </a:rPr>
              <a:t>Method 1  </a:t>
            </a:r>
            <a:r>
              <a:rPr lang="en-US"/>
              <a:t>Horizontal</a:t>
            </a:r>
          </a:p>
          <a:p>
            <a:pPr>
              <a:spcBef>
                <a:spcPct val="0"/>
              </a:spcBef>
            </a:pPr>
            <a:r>
              <a:rPr lang="en-US"/>
              <a:t>Group like terms together.</a:t>
            </a:r>
          </a:p>
        </p:txBody>
      </p:sp>
      <p:pic>
        <p:nvPicPr>
          <p:cNvPr id="291863" name="Picture 23" descr="08-05-0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invGray">
          <a:xfrm>
            <a:off x="712788" y="2757488"/>
            <a:ext cx="4113212" cy="411162"/>
          </a:xfrm>
          <a:prstGeom prst="rect">
            <a:avLst/>
          </a:prstGeom>
          <a:noFill/>
        </p:spPr>
      </p:pic>
      <p:grpSp>
        <p:nvGrpSpPr>
          <p:cNvPr id="291869" name="Group 29"/>
          <p:cNvGrpSpPr>
            <a:grpSpLocks/>
          </p:cNvGrpSpPr>
          <p:nvPr/>
        </p:nvGrpSpPr>
        <p:grpSpPr bwMode="auto">
          <a:xfrm>
            <a:off x="996950" y="3419475"/>
            <a:ext cx="8147050" cy="1103313"/>
            <a:chOff x="628" y="2167"/>
            <a:chExt cx="5132" cy="695"/>
          </a:xfrm>
        </p:grpSpPr>
        <p:pic>
          <p:nvPicPr>
            <p:cNvPr id="291866" name="Picture 26" descr="08-05-0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628" y="2167"/>
              <a:ext cx="3397" cy="259"/>
            </a:xfrm>
            <a:prstGeom prst="rect">
              <a:avLst/>
            </a:prstGeom>
            <a:noFill/>
          </p:spPr>
        </p:pic>
        <p:sp>
          <p:nvSpPr>
            <p:cNvPr id="291867" name="Text Box 27"/>
            <p:cNvSpPr txBox="1">
              <a:spLocks noChangeArrowheads="1"/>
            </p:cNvSpPr>
            <p:nvPr/>
          </p:nvSpPr>
          <p:spPr bwMode="invGray">
            <a:xfrm>
              <a:off x="4090" y="2183"/>
              <a:ext cx="1670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Associative and Commutative Properties</a:t>
              </a:r>
            </a:p>
          </p:txBody>
        </p:sp>
      </p:grpSp>
      <p:grpSp>
        <p:nvGrpSpPr>
          <p:cNvPr id="291870" name="Group 30"/>
          <p:cNvGrpSpPr>
            <a:grpSpLocks/>
          </p:cNvGrpSpPr>
          <p:nvPr/>
        </p:nvGrpSpPr>
        <p:grpSpPr bwMode="auto">
          <a:xfrm>
            <a:off x="1008063" y="4773613"/>
            <a:ext cx="7839075" cy="436562"/>
            <a:chOff x="635" y="3244"/>
            <a:chExt cx="4938" cy="275"/>
          </a:xfrm>
        </p:grpSpPr>
        <p:pic>
          <p:nvPicPr>
            <p:cNvPr id="291865" name="Picture 25" descr="08-05-0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635" y="3244"/>
              <a:ext cx="1270" cy="259"/>
            </a:xfrm>
            <a:prstGeom prst="rect">
              <a:avLst/>
            </a:prstGeom>
            <a:noFill/>
          </p:spPr>
        </p:pic>
        <p:sp>
          <p:nvSpPr>
            <p:cNvPr id="291868" name="Text Box 28"/>
            <p:cNvSpPr txBox="1">
              <a:spLocks noChangeArrowheads="1"/>
            </p:cNvSpPr>
            <p:nvPr/>
          </p:nvSpPr>
          <p:spPr bwMode="invGray">
            <a:xfrm>
              <a:off x="4090" y="3254"/>
              <a:ext cx="1483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Add like terms.</a:t>
              </a:r>
            </a:p>
          </p:txBody>
        </p:sp>
      </p:grpSp>
      <p:pic>
        <p:nvPicPr>
          <p:cNvPr id="291872" name="Picture 32" descr="stop sign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9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6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 descr="exampl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742950"/>
            <a:ext cx="1938338" cy="476250"/>
          </a:xfrm>
          <a:prstGeom prst="rect">
            <a:avLst/>
          </a:prstGeom>
          <a:noFill/>
        </p:spPr>
      </p:pic>
      <p:sp>
        <p:nvSpPr>
          <p:cNvPr id="377859" name="Rectangle 3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5-1b</a:t>
            </a:r>
          </a:p>
        </p:txBody>
      </p:sp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77861" name="Picture 5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377862" name="Picture 6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377863" name="Picture 7" descr="home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377864" name="Picture 8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377865" name="Picture 9" descr="help">
            <a:hlinkClick r:id="rId9" action="ppaction://program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377866" name="Picture 10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377867" name="Picture 11" descr="8-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sp>
        <p:nvSpPr>
          <p:cNvPr id="377871" name="Text Box 15"/>
          <p:cNvSpPr txBox="1">
            <a:spLocks noChangeArrowheads="1"/>
          </p:cNvSpPr>
          <p:nvPr/>
        </p:nvSpPr>
        <p:spPr bwMode="auto">
          <a:xfrm>
            <a:off x="620713" y="1268413"/>
            <a:ext cx="6067425" cy="493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folHlink"/>
                </a:solidFill>
              </a:rPr>
              <a:t>Method 2  </a:t>
            </a:r>
            <a:r>
              <a:rPr lang="en-US"/>
              <a:t>Vertical</a:t>
            </a:r>
          </a:p>
        </p:txBody>
      </p:sp>
      <p:pic>
        <p:nvPicPr>
          <p:cNvPr id="377882" name="Picture 26" descr="08-05-0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invGray">
          <a:xfrm>
            <a:off x="1077913" y="3263900"/>
            <a:ext cx="1819275" cy="428625"/>
          </a:xfrm>
          <a:prstGeom prst="rect">
            <a:avLst/>
          </a:prstGeom>
          <a:noFill/>
        </p:spPr>
      </p:pic>
      <p:grpSp>
        <p:nvGrpSpPr>
          <p:cNvPr id="377888" name="Group 32"/>
          <p:cNvGrpSpPr>
            <a:grpSpLocks/>
          </p:cNvGrpSpPr>
          <p:nvPr/>
        </p:nvGrpSpPr>
        <p:grpSpPr bwMode="auto">
          <a:xfrm>
            <a:off x="655638" y="2354263"/>
            <a:ext cx="8140700" cy="863600"/>
            <a:chOff x="413" y="1483"/>
            <a:chExt cx="5128" cy="544"/>
          </a:xfrm>
        </p:grpSpPr>
        <p:sp>
          <p:nvSpPr>
            <p:cNvPr id="377875" name="Text Box 19"/>
            <p:cNvSpPr txBox="1">
              <a:spLocks noChangeArrowheads="1"/>
            </p:cNvSpPr>
            <p:nvPr/>
          </p:nvSpPr>
          <p:spPr bwMode="invGray">
            <a:xfrm>
              <a:off x="2299" y="1489"/>
              <a:ext cx="3242" cy="4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Notice that terms are in descending order with like terms aligned.</a:t>
              </a:r>
            </a:p>
          </p:txBody>
        </p:sp>
        <p:pic>
          <p:nvPicPr>
            <p:cNvPr id="377879" name="Picture 23" descr="08-05-0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778" y="1483"/>
              <a:ext cx="1092" cy="270"/>
            </a:xfrm>
            <a:prstGeom prst="rect">
              <a:avLst/>
            </a:prstGeom>
            <a:noFill/>
          </p:spPr>
        </p:pic>
        <p:pic>
          <p:nvPicPr>
            <p:cNvPr id="377881" name="Picture 25" descr="08-05-0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775" y="1749"/>
              <a:ext cx="1095" cy="270"/>
            </a:xfrm>
            <a:prstGeom prst="rect">
              <a:avLst/>
            </a:prstGeom>
            <a:noFill/>
          </p:spPr>
        </p:pic>
        <p:pic>
          <p:nvPicPr>
            <p:cNvPr id="377884" name="Picture 28" descr="08-05-0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413" y="1786"/>
              <a:ext cx="294" cy="232"/>
            </a:xfrm>
            <a:prstGeom prst="rect">
              <a:avLst/>
            </a:prstGeom>
            <a:noFill/>
          </p:spPr>
        </p:pic>
        <p:sp>
          <p:nvSpPr>
            <p:cNvPr id="377885" name="Line 29"/>
            <p:cNvSpPr>
              <a:spLocks noChangeShapeType="1"/>
            </p:cNvSpPr>
            <p:nvPr/>
          </p:nvSpPr>
          <p:spPr bwMode="invGray">
            <a:xfrm>
              <a:off x="431" y="2027"/>
              <a:ext cx="14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77894" name="Group 38"/>
          <p:cNvGrpSpPr>
            <a:grpSpLocks/>
          </p:cNvGrpSpPr>
          <p:nvPr/>
        </p:nvGrpSpPr>
        <p:grpSpPr bwMode="auto">
          <a:xfrm>
            <a:off x="620713" y="4197350"/>
            <a:ext cx="3243262" cy="449263"/>
            <a:chOff x="391" y="2644"/>
            <a:chExt cx="2043" cy="283"/>
          </a:xfrm>
        </p:grpSpPr>
        <p:pic>
          <p:nvPicPr>
            <p:cNvPr id="377883" name="Picture 27" descr="08-05-09"/>
            <p:cNvPicPr>
              <a:picLocks noChangeAspect="1" noChangeArrowheads="1"/>
            </p:cNvPicPr>
            <p:nvPr/>
          </p:nvPicPr>
          <p:blipFill>
            <a:blip r:embed="rId17" cstate="print"/>
            <a:srcRect l="71109" b="-2222"/>
            <a:stretch>
              <a:fillRect/>
            </a:stretch>
          </p:blipFill>
          <p:spPr bwMode="invGray">
            <a:xfrm>
              <a:off x="1259" y="2644"/>
              <a:ext cx="1175" cy="276"/>
            </a:xfrm>
            <a:prstGeom prst="rect">
              <a:avLst/>
            </a:prstGeom>
            <a:noFill/>
          </p:spPr>
        </p:pic>
        <p:sp>
          <p:nvSpPr>
            <p:cNvPr id="377886" name="Rectangle 30"/>
            <p:cNvSpPr>
              <a:spLocks noChangeArrowheads="1"/>
            </p:cNvSpPr>
            <p:nvPr/>
          </p:nvSpPr>
          <p:spPr bwMode="invGray">
            <a:xfrm>
              <a:off x="391" y="2662"/>
              <a:ext cx="1018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EB55"/>
                  </a:solidFill>
                </a:rPr>
                <a:t>Answer:</a:t>
              </a:r>
            </a:p>
          </p:txBody>
        </p:sp>
      </p:grpSp>
      <p:sp>
        <p:nvSpPr>
          <p:cNvPr id="377887" name="Text Box 31"/>
          <p:cNvSpPr txBox="1">
            <a:spLocks noChangeArrowheads="1"/>
          </p:cNvSpPr>
          <p:nvPr/>
        </p:nvSpPr>
        <p:spPr bwMode="auto">
          <a:xfrm>
            <a:off x="625475" y="1665288"/>
            <a:ext cx="6067425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/>
              <a:t>Align the like terms in columns and add.</a:t>
            </a:r>
          </a:p>
        </p:txBody>
      </p:sp>
      <p:pic>
        <p:nvPicPr>
          <p:cNvPr id="377890" name="Picture 34" descr="stop sign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7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71" grpId="0" autoUpdateAnimBg="0"/>
      <p:bldP spid="37788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5-1c</a:t>
            </a: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2868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92869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92870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92871" name="Picture 7" descr="your tur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pic>
        <p:nvPicPr>
          <p:cNvPr id="292873" name="Picture 9" descr="help">
            <a:hlinkClick r:id="rId8" action="ppaction://program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92876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92878" name="Picture 14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92881" name="Picture 17" descr="stop sign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292882" name="Picture 18" descr="8-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grpSp>
        <p:nvGrpSpPr>
          <p:cNvPr id="292892" name="Group 28"/>
          <p:cNvGrpSpPr>
            <a:grpSpLocks/>
          </p:cNvGrpSpPr>
          <p:nvPr/>
        </p:nvGrpSpPr>
        <p:grpSpPr bwMode="auto">
          <a:xfrm>
            <a:off x="620713" y="1239838"/>
            <a:ext cx="7793037" cy="512762"/>
            <a:chOff x="391" y="781"/>
            <a:chExt cx="4909" cy="323"/>
          </a:xfrm>
        </p:grpSpPr>
        <p:sp>
          <p:nvSpPr>
            <p:cNvPr id="292885" name="Text Box 21"/>
            <p:cNvSpPr txBox="1">
              <a:spLocks noChangeArrowheads="1"/>
            </p:cNvSpPr>
            <p:nvPr/>
          </p:nvSpPr>
          <p:spPr bwMode="invGray">
            <a:xfrm>
              <a:off x="391" y="806"/>
              <a:ext cx="490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tabLst>
                  <a:tab pos="67437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Find</a:t>
              </a:r>
            </a:p>
          </p:txBody>
        </p:sp>
        <p:pic>
          <p:nvPicPr>
            <p:cNvPr id="292887" name="Picture 23" descr="08-05-1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932" y="781"/>
              <a:ext cx="2770" cy="271"/>
            </a:xfrm>
            <a:prstGeom prst="rect">
              <a:avLst/>
            </a:prstGeom>
            <a:noFill/>
          </p:spPr>
        </p:pic>
      </p:grpSp>
      <p:grpSp>
        <p:nvGrpSpPr>
          <p:cNvPr id="292893" name="Group 29"/>
          <p:cNvGrpSpPr>
            <a:grpSpLocks/>
          </p:cNvGrpSpPr>
          <p:nvPr/>
        </p:nvGrpSpPr>
        <p:grpSpPr bwMode="auto">
          <a:xfrm>
            <a:off x="620713" y="2019300"/>
            <a:ext cx="3317875" cy="447675"/>
            <a:chOff x="391" y="1320"/>
            <a:chExt cx="2090" cy="282"/>
          </a:xfrm>
        </p:grpSpPr>
        <p:sp>
          <p:nvSpPr>
            <p:cNvPr id="292890" name="Rectangle 26"/>
            <p:cNvSpPr>
              <a:spLocks noChangeArrowheads="1"/>
            </p:cNvSpPr>
            <p:nvPr/>
          </p:nvSpPr>
          <p:spPr bwMode="invGray">
            <a:xfrm>
              <a:off x="391" y="1337"/>
              <a:ext cx="1018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EB55"/>
                  </a:solidFill>
                </a:rPr>
                <a:t>Answer:</a:t>
              </a:r>
            </a:p>
          </p:txBody>
        </p:sp>
        <p:pic>
          <p:nvPicPr>
            <p:cNvPr id="292891" name="Picture 27" descr="08-05-1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1289" y="1320"/>
              <a:ext cx="1192" cy="22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9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5-2a</a:t>
            </a:r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3892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93893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93894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93895" name="Picture 7" descr="exampl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pic>
        <p:nvPicPr>
          <p:cNvPr id="293896" name="Picture 8" descr="help">
            <a:hlinkClick r:id="rId8" action="ppaction://program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93900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93902" name="Picture 14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93906" name="Picture 18" descr="8-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sp>
        <p:nvSpPr>
          <p:cNvPr id="293911" name="Text Box 23"/>
          <p:cNvSpPr txBox="1">
            <a:spLocks noChangeArrowheads="1"/>
          </p:cNvSpPr>
          <p:nvPr/>
        </p:nvSpPr>
        <p:spPr bwMode="auto">
          <a:xfrm>
            <a:off x="620713" y="1816100"/>
            <a:ext cx="6067425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folHlink"/>
                </a:solidFill>
              </a:rPr>
              <a:t>Method 1  </a:t>
            </a:r>
            <a:r>
              <a:rPr lang="en-US"/>
              <a:t>Horizontal</a:t>
            </a:r>
          </a:p>
        </p:txBody>
      </p:sp>
      <p:grpSp>
        <p:nvGrpSpPr>
          <p:cNvPr id="293926" name="Group 38"/>
          <p:cNvGrpSpPr>
            <a:grpSpLocks/>
          </p:cNvGrpSpPr>
          <p:nvPr/>
        </p:nvGrpSpPr>
        <p:grpSpPr bwMode="auto">
          <a:xfrm>
            <a:off x="620713" y="1230313"/>
            <a:ext cx="7793037" cy="522287"/>
            <a:chOff x="391" y="775"/>
            <a:chExt cx="4909" cy="329"/>
          </a:xfrm>
        </p:grpSpPr>
        <p:sp>
          <p:nvSpPr>
            <p:cNvPr id="293908" name="Text Box 20"/>
            <p:cNvSpPr txBox="1">
              <a:spLocks noChangeArrowheads="1"/>
            </p:cNvSpPr>
            <p:nvPr/>
          </p:nvSpPr>
          <p:spPr bwMode="invGray">
            <a:xfrm>
              <a:off x="391" y="806"/>
              <a:ext cx="490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tabLst>
                  <a:tab pos="67437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Find</a:t>
              </a:r>
            </a:p>
          </p:txBody>
        </p:sp>
        <p:pic>
          <p:nvPicPr>
            <p:cNvPr id="293912" name="Picture 24" descr="08-05-1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invGray">
            <a:xfrm>
              <a:off x="930" y="775"/>
              <a:ext cx="3202" cy="271"/>
            </a:xfrm>
            <a:prstGeom prst="rect">
              <a:avLst/>
            </a:prstGeom>
            <a:noFill/>
          </p:spPr>
        </p:pic>
      </p:grpSp>
      <p:grpSp>
        <p:nvGrpSpPr>
          <p:cNvPr id="293927" name="Group 39"/>
          <p:cNvGrpSpPr>
            <a:grpSpLocks/>
          </p:cNvGrpSpPr>
          <p:nvPr/>
        </p:nvGrpSpPr>
        <p:grpSpPr bwMode="auto">
          <a:xfrm>
            <a:off x="625475" y="2211388"/>
            <a:ext cx="8324850" cy="420687"/>
            <a:chOff x="394" y="1393"/>
            <a:chExt cx="5244" cy="265"/>
          </a:xfrm>
        </p:grpSpPr>
        <p:sp>
          <p:nvSpPr>
            <p:cNvPr id="293914" name="Text Box 26"/>
            <p:cNvSpPr txBox="1">
              <a:spLocks noChangeArrowheads="1"/>
            </p:cNvSpPr>
            <p:nvPr/>
          </p:nvSpPr>
          <p:spPr bwMode="invGray">
            <a:xfrm>
              <a:off x="394" y="1393"/>
              <a:ext cx="5244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tabLst>
                  <a:tab pos="3200400" algn="l"/>
                </a:tabLst>
              </a:pPr>
              <a:r>
                <a:rPr lang="en-US"/>
                <a:t>Subtract	by adding its additive inverse.</a:t>
              </a:r>
            </a:p>
          </p:txBody>
        </p:sp>
        <p:pic>
          <p:nvPicPr>
            <p:cNvPr id="293913" name="Picture 25" descr="08-05-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1240" y="1404"/>
              <a:ext cx="1175" cy="241"/>
            </a:xfrm>
            <a:prstGeom prst="rect">
              <a:avLst/>
            </a:prstGeom>
            <a:noFill/>
          </p:spPr>
        </p:pic>
      </p:grpSp>
      <p:pic>
        <p:nvPicPr>
          <p:cNvPr id="293915" name="Picture 27" descr="08-05-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invGray">
          <a:xfrm>
            <a:off x="731838" y="2776538"/>
            <a:ext cx="4498975" cy="384175"/>
          </a:xfrm>
          <a:prstGeom prst="rect">
            <a:avLst/>
          </a:prstGeom>
          <a:noFill/>
        </p:spPr>
      </p:pic>
      <p:grpSp>
        <p:nvGrpSpPr>
          <p:cNvPr id="293928" name="Group 40"/>
          <p:cNvGrpSpPr>
            <a:grpSpLocks/>
          </p:cNvGrpSpPr>
          <p:nvPr/>
        </p:nvGrpSpPr>
        <p:grpSpPr bwMode="auto">
          <a:xfrm>
            <a:off x="846138" y="3333750"/>
            <a:ext cx="8188325" cy="1077913"/>
            <a:chOff x="533" y="2100"/>
            <a:chExt cx="5158" cy="679"/>
          </a:xfrm>
        </p:grpSpPr>
        <p:pic>
          <p:nvPicPr>
            <p:cNvPr id="293916" name="Picture 28" descr="08-05-1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533" y="2106"/>
              <a:ext cx="3112" cy="242"/>
            </a:xfrm>
            <a:prstGeom prst="rect">
              <a:avLst/>
            </a:prstGeom>
            <a:noFill/>
          </p:spPr>
        </p:pic>
        <p:sp>
          <p:nvSpPr>
            <p:cNvPr id="293919" name="Text Box 31"/>
            <p:cNvSpPr txBox="1">
              <a:spLocks noChangeArrowheads="1"/>
            </p:cNvSpPr>
            <p:nvPr/>
          </p:nvSpPr>
          <p:spPr bwMode="invGray">
            <a:xfrm>
              <a:off x="3727" y="2100"/>
              <a:ext cx="1964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The additive inverse</a:t>
              </a:r>
              <a:br>
                <a:rPr lang="en-US"/>
              </a:br>
              <a:r>
                <a:rPr lang="en-US"/>
                <a:t>of</a:t>
              </a:r>
              <a:br>
                <a:rPr lang="en-US"/>
              </a:br>
              <a:r>
                <a:rPr lang="en-US"/>
                <a:t>is</a:t>
              </a:r>
            </a:p>
          </p:txBody>
        </p:sp>
        <p:pic>
          <p:nvPicPr>
            <p:cNvPr id="293920" name="Picture 32" descr="08-05-1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4035" y="2318"/>
              <a:ext cx="1182" cy="242"/>
            </a:xfrm>
            <a:prstGeom prst="rect">
              <a:avLst/>
            </a:prstGeom>
            <a:noFill/>
          </p:spPr>
        </p:pic>
        <p:pic>
          <p:nvPicPr>
            <p:cNvPr id="293921" name="Picture 33" descr="08-05-1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3997" y="2522"/>
              <a:ext cx="1350" cy="242"/>
            </a:xfrm>
            <a:prstGeom prst="rect">
              <a:avLst/>
            </a:prstGeom>
            <a:noFill/>
          </p:spPr>
        </p:pic>
      </p:grpSp>
      <p:grpSp>
        <p:nvGrpSpPr>
          <p:cNvPr id="293939" name="Group 51"/>
          <p:cNvGrpSpPr>
            <a:grpSpLocks/>
          </p:cNvGrpSpPr>
          <p:nvPr/>
        </p:nvGrpSpPr>
        <p:grpSpPr bwMode="auto">
          <a:xfrm>
            <a:off x="838200" y="4484688"/>
            <a:ext cx="7804150" cy="749300"/>
            <a:chOff x="528" y="2825"/>
            <a:chExt cx="4916" cy="472"/>
          </a:xfrm>
        </p:grpSpPr>
        <p:grpSp>
          <p:nvGrpSpPr>
            <p:cNvPr id="293938" name="Group 50"/>
            <p:cNvGrpSpPr>
              <a:grpSpLocks/>
            </p:cNvGrpSpPr>
            <p:nvPr/>
          </p:nvGrpSpPr>
          <p:grpSpPr bwMode="auto">
            <a:xfrm>
              <a:off x="528" y="2832"/>
              <a:ext cx="3697" cy="242"/>
              <a:chOff x="528" y="2832"/>
              <a:chExt cx="3697" cy="242"/>
            </a:xfrm>
          </p:grpSpPr>
          <p:pic>
            <p:nvPicPr>
              <p:cNvPr id="293935" name="Picture 47" descr="08-05-16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invGray">
              <a:xfrm>
                <a:off x="528" y="2832"/>
                <a:ext cx="1463" cy="242"/>
              </a:xfrm>
              <a:prstGeom prst="rect">
                <a:avLst/>
              </a:prstGeom>
              <a:noFill/>
            </p:spPr>
          </p:pic>
          <p:pic>
            <p:nvPicPr>
              <p:cNvPr id="293937" name="Picture 49" descr="08-05-16b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invGray">
              <a:xfrm>
                <a:off x="2020" y="2832"/>
                <a:ext cx="2205" cy="242"/>
              </a:xfrm>
              <a:prstGeom prst="rect">
                <a:avLst/>
              </a:prstGeom>
              <a:noFill/>
            </p:spPr>
          </p:pic>
        </p:grpSp>
        <p:sp>
          <p:nvSpPr>
            <p:cNvPr id="293923" name="Text Box 35"/>
            <p:cNvSpPr txBox="1">
              <a:spLocks noChangeArrowheads="1"/>
            </p:cNvSpPr>
            <p:nvPr/>
          </p:nvSpPr>
          <p:spPr bwMode="invGray">
            <a:xfrm>
              <a:off x="4211" y="2825"/>
              <a:ext cx="1233" cy="4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Group like terms.</a:t>
              </a:r>
            </a:p>
          </p:txBody>
        </p:sp>
      </p:grpSp>
      <p:grpSp>
        <p:nvGrpSpPr>
          <p:cNvPr id="293930" name="Group 42"/>
          <p:cNvGrpSpPr>
            <a:grpSpLocks/>
          </p:cNvGrpSpPr>
          <p:nvPr/>
        </p:nvGrpSpPr>
        <p:grpSpPr bwMode="auto">
          <a:xfrm>
            <a:off x="846138" y="5291138"/>
            <a:ext cx="8072437" cy="420687"/>
            <a:chOff x="533" y="3333"/>
            <a:chExt cx="5085" cy="265"/>
          </a:xfrm>
        </p:grpSpPr>
        <p:pic>
          <p:nvPicPr>
            <p:cNvPr id="293918" name="Picture 30" descr="08-05-17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invGray">
            <a:xfrm>
              <a:off x="533" y="3339"/>
              <a:ext cx="1377" cy="242"/>
            </a:xfrm>
            <a:prstGeom prst="rect">
              <a:avLst/>
            </a:prstGeom>
            <a:noFill/>
          </p:spPr>
        </p:pic>
        <p:sp>
          <p:nvSpPr>
            <p:cNvPr id="293925" name="Text Box 37"/>
            <p:cNvSpPr txBox="1">
              <a:spLocks noChangeArrowheads="1"/>
            </p:cNvSpPr>
            <p:nvPr/>
          </p:nvSpPr>
          <p:spPr bwMode="invGray">
            <a:xfrm>
              <a:off x="4211" y="3333"/>
              <a:ext cx="1407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Add like terms.</a:t>
              </a:r>
            </a:p>
          </p:txBody>
        </p:sp>
      </p:grpSp>
      <p:pic>
        <p:nvPicPr>
          <p:cNvPr id="293931" name="Picture 43" descr="stop sign 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29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1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5-2b</a:t>
            </a:r>
          </a:p>
        </p:txBody>
      </p:sp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78884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378885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378886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378887" name="Picture 7" descr="exampl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pic>
        <p:nvPicPr>
          <p:cNvPr id="378888" name="Picture 8" descr="help">
            <a:hlinkClick r:id="rId8" action="ppaction://program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378889" name="Picture 9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378890" name="Picture 10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378891" name="Picture 11" descr="8-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sp>
        <p:nvSpPr>
          <p:cNvPr id="378892" name="Text Box 12"/>
          <p:cNvSpPr txBox="1">
            <a:spLocks noChangeArrowheads="1"/>
          </p:cNvSpPr>
          <p:nvPr/>
        </p:nvSpPr>
        <p:spPr bwMode="auto">
          <a:xfrm>
            <a:off x="620713" y="1263650"/>
            <a:ext cx="6067425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folHlink"/>
                </a:solidFill>
              </a:rPr>
              <a:t>Method 2  </a:t>
            </a:r>
            <a:r>
              <a:rPr lang="en-US"/>
              <a:t>Vertical</a:t>
            </a:r>
          </a:p>
        </p:txBody>
      </p:sp>
      <p:sp>
        <p:nvSpPr>
          <p:cNvPr id="378897" name="Text Box 17"/>
          <p:cNvSpPr txBox="1">
            <a:spLocks noChangeArrowheads="1"/>
          </p:cNvSpPr>
          <p:nvPr/>
        </p:nvSpPr>
        <p:spPr bwMode="auto">
          <a:xfrm>
            <a:off x="625475" y="1658938"/>
            <a:ext cx="8324850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tabLst>
                <a:tab pos="3200400" algn="l"/>
              </a:tabLst>
            </a:pPr>
            <a:r>
              <a:rPr lang="en-US"/>
              <a:t>Align like terms in columns and subtract by adding the additive inverse.</a:t>
            </a:r>
          </a:p>
        </p:txBody>
      </p:sp>
      <p:grpSp>
        <p:nvGrpSpPr>
          <p:cNvPr id="378930" name="Group 50"/>
          <p:cNvGrpSpPr>
            <a:grpSpLocks/>
          </p:cNvGrpSpPr>
          <p:nvPr/>
        </p:nvGrpSpPr>
        <p:grpSpPr bwMode="auto">
          <a:xfrm>
            <a:off x="693738" y="2833688"/>
            <a:ext cx="2665412" cy="979487"/>
            <a:chOff x="437" y="1785"/>
            <a:chExt cx="1679" cy="617"/>
          </a:xfrm>
        </p:grpSpPr>
        <p:pic>
          <p:nvPicPr>
            <p:cNvPr id="378912" name="Picture 32" descr="08-05-2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invGray">
            <a:xfrm>
              <a:off x="775" y="2087"/>
              <a:ext cx="1335" cy="271"/>
            </a:xfrm>
            <a:prstGeom prst="rect">
              <a:avLst/>
            </a:prstGeom>
            <a:noFill/>
          </p:spPr>
        </p:pic>
        <p:pic>
          <p:nvPicPr>
            <p:cNvPr id="378913" name="Picture 33" descr="08-05-2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799" y="1785"/>
              <a:ext cx="1311" cy="271"/>
            </a:xfrm>
            <a:prstGeom prst="rect">
              <a:avLst/>
            </a:prstGeom>
            <a:noFill/>
          </p:spPr>
        </p:pic>
        <p:sp>
          <p:nvSpPr>
            <p:cNvPr id="378922" name="Line 42"/>
            <p:cNvSpPr>
              <a:spLocks noChangeShapeType="1"/>
            </p:cNvSpPr>
            <p:nvPr/>
          </p:nvSpPr>
          <p:spPr bwMode="invGray">
            <a:xfrm>
              <a:off x="437" y="2402"/>
              <a:ext cx="16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378923" name="Picture 43" descr="Eqn4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437" y="2124"/>
              <a:ext cx="288" cy="233"/>
            </a:xfrm>
            <a:prstGeom prst="rect">
              <a:avLst/>
            </a:prstGeom>
            <a:noFill/>
          </p:spPr>
        </p:pic>
      </p:grpSp>
      <p:grpSp>
        <p:nvGrpSpPr>
          <p:cNvPr id="378932" name="Group 52"/>
          <p:cNvGrpSpPr>
            <a:grpSpLocks/>
          </p:cNvGrpSpPr>
          <p:nvPr/>
        </p:nvGrpSpPr>
        <p:grpSpPr bwMode="auto">
          <a:xfrm>
            <a:off x="5811838" y="2833688"/>
            <a:ext cx="2946400" cy="979487"/>
            <a:chOff x="3661" y="1785"/>
            <a:chExt cx="1856" cy="617"/>
          </a:xfrm>
        </p:grpSpPr>
        <p:pic>
          <p:nvPicPr>
            <p:cNvPr id="378911" name="Picture 31" descr="08-05-2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4193" y="1785"/>
              <a:ext cx="1311" cy="271"/>
            </a:xfrm>
            <a:prstGeom prst="rect">
              <a:avLst/>
            </a:prstGeom>
            <a:noFill/>
          </p:spPr>
        </p:pic>
        <p:pic>
          <p:nvPicPr>
            <p:cNvPr id="378914" name="Picture 34" descr="08-05-2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4049" y="2087"/>
              <a:ext cx="1455" cy="271"/>
            </a:xfrm>
            <a:prstGeom prst="rect">
              <a:avLst/>
            </a:prstGeom>
            <a:noFill/>
          </p:spPr>
        </p:pic>
        <p:pic>
          <p:nvPicPr>
            <p:cNvPr id="378921" name="Picture 41" descr="08-05-0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3685" y="2130"/>
              <a:ext cx="294" cy="232"/>
            </a:xfrm>
            <a:prstGeom prst="rect">
              <a:avLst/>
            </a:prstGeom>
            <a:noFill/>
          </p:spPr>
        </p:pic>
        <p:sp>
          <p:nvSpPr>
            <p:cNvPr id="378924" name="Line 44"/>
            <p:cNvSpPr>
              <a:spLocks noChangeShapeType="1"/>
            </p:cNvSpPr>
            <p:nvPr/>
          </p:nvSpPr>
          <p:spPr bwMode="invGray">
            <a:xfrm>
              <a:off x="3661" y="2402"/>
              <a:ext cx="18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378927" name="Picture 47" descr="08-05-2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invGray">
          <a:xfrm>
            <a:off x="6635750" y="3854450"/>
            <a:ext cx="2101850" cy="439738"/>
          </a:xfrm>
          <a:prstGeom prst="rect">
            <a:avLst/>
          </a:prstGeom>
          <a:noFill/>
        </p:spPr>
      </p:pic>
      <p:grpSp>
        <p:nvGrpSpPr>
          <p:cNvPr id="378931" name="Group 51"/>
          <p:cNvGrpSpPr>
            <a:grpSpLocks/>
          </p:cNvGrpSpPr>
          <p:nvPr/>
        </p:nvGrpSpPr>
        <p:grpSpPr bwMode="auto">
          <a:xfrm>
            <a:off x="3460750" y="3135313"/>
            <a:ext cx="2422525" cy="366712"/>
            <a:chOff x="2180" y="1975"/>
            <a:chExt cx="1526" cy="231"/>
          </a:xfrm>
        </p:grpSpPr>
        <p:sp>
          <p:nvSpPr>
            <p:cNvPr id="378928" name="Line 48"/>
            <p:cNvSpPr>
              <a:spLocks noChangeShapeType="1"/>
            </p:cNvSpPr>
            <p:nvPr/>
          </p:nvSpPr>
          <p:spPr bwMode="invGray">
            <a:xfrm>
              <a:off x="2180" y="2087"/>
              <a:ext cx="1526" cy="0"/>
            </a:xfrm>
            <a:prstGeom prst="line">
              <a:avLst/>
            </a:prstGeom>
            <a:noFill/>
            <a:ln w="609600">
              <a:solidFill>
                <a:srgbClr val="2B8357"/>
              </a:solidFill>
              <a:round/>
              <a:headEnd/>
              <a:tailEnd type="triangle" w="sm" len="sm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8929" name="Text Box 49"/>
            <p:cNvSpPr txBox="1">
              <a:spLocks noChangeArrowheads="1"/>
            </p:cNvSpPr>
            <p:nvPr/>
          </p:nvSpPr>
          <p:spPr bwMode="invGray">
            <a:xfrm>
              <a:off x="2196" y="1975"/>
              <a:ext cx="13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Add the opposite.</a:t>
              </a:r>
            </a:p>
          </p:txBody>
        </p:sp>
      </p:grpSp>
      <p:grpSp>
        <p:nvGrpSpPr>
          <p:cNvPr id="378943" name="Group 63"/>
          <p:cNvGrpSpPr>
            <a:grpSpLocks/>
          </p:cNvGrpSpPr>
          <p:nvPr/>
        </p:nvGrpSpPr>
        <p:grpSpPr bwMode="auto">
          <a:xfrm>
            <a:off x="620713" y="4583113"/>
            <a:ext cx="8099425" cy="458787"/>
            <a:chOff x="391" y="2887"/>
            <a:chExt cx="5102" cy="289"/>
          </a:xfrm>
        </p:grpSpPr>
        <p:sp>
          <p:nvSpPr>
            <p:cNvPr id="378934" name="Rectangle 54"/>
            <p:cNvSpPr>
              <a:spLocks noChangeArrowheads="1"/>
            </p:cNvSpPr>
            <p:nvPr/>
          </p:nvSpPr>
          <p:spPr bwMode="invGray">
            <a:xfrm>
              <a:off x="391" y="2887"/>
              <a:ext cx="510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tabLst>
                  <a:tab pos="325755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Answer:	</a:t>
              </a:r>
              <a:r>
                <a:rPr lang="en-US"/>
                <a:t>or</a:t>
              </a:r>
            </a:p>
          </p:txBody>
        </p:sp>
        <p:pic>
          <p:nvPicPr>
            <p:cNvPr id="378937" name="Picture 57" descr="08-05-25"/>
            <p:cNvPicPr>
              <a:picLocks noChangeAspect="1" noChangeArrowheads="1"/>
            </p:cNvPicPr>
            <p:nvPr/>
          </p:nvPicPr>
          <p:blipFill>
            <a:blip r:embed="rId19" cstate="print"/>
            <a:srcRect l="10378" b="-7317"/>
            <a:stretch>
              <a:fillRect/>
            </a:stretch>
          </p:blipFill>
          <p:spPr bwMode="invGray">
            <a:xfrm>
              <a:off x="1253" y="2911"/>
              <a:ext cx="1140" cy="264"/>
            </a:xfrm>
            <a:prstGeom prst="rect">
              <a:avLst/>
            </a:prstGeom>
            <a:noFill/>
          </p:spPr>
        </p:pic>
        <p:pic>
          <p:nvPicPr>
            <p:cNvPr id="378940" name="Picture 60" descr="08-05-26"/>
            <p:cNvPicPr>
              <a:picLocks noChangeAspect="1" noChangeArrowheads="1"/>
            </p:cNvPicPr>
            <p:nvPr/>
          </p:nvPicPr>
          <p:blipFill>
            <a:blip r:embed="rId20" cstate="print"/>
            <a:srcRect r="2803" b="-7259"/>
            <a:stretch>
              <a:fillRect/>
            </a:stretch>
          </p:blipFill>
          <p:spPr bwMode="invGray">
            <a:xfrm>
              <a:off x="2769" y="2910"/>
              <a:ext cx="1248" cy="266"/>
            </a:xfrm>
            <a:prstGeom prst="rect">
              <a:avLst/>
            </a:prstGeom>
            <a:noFill/>
          </p:spPr>
        </p:pic>
      </p:grpSp>
      <p:pic>
        <p:nvPicPr>
          <p:cNvPr id="378942" name="Picture 62" descr="stop sign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37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2" grpId="0" autoUpdateAnimBg="0"/>
      <p:bldP spid="37889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5-2c</a:t>
            </a: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4916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94917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94918" name="Picture 6" descr="home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94919" name="Picture 7" descr="your tur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graphicFrame>
        <p:nvGraphicFramePr>
          <p:cNvPr id="294920" name="Object 8"/>
          <p:cNvGraphicFramePr>
            <a:graphicFrameLocks noChangeAspect="1"/>
          </p:cNvGraphicFramePr>
          <p:nvPr/>
        </p:nvGraphicFramePr>
        <p:xfrm>
          <a:off x="0" y="0"/>
          <a:ext cx="914400" cy="596900"/>
        </p:xfrm>
        <a:graphic>
          <a:graphicData uri="http://schemas.openxmlformats.org/presentationml/2006/ole">
            <p:oleObj spid="_x0000_s294920" name="Equation" r:id="rId9" imgW="914400" imgH="596880" progId="">
              <p:embed/>
            </p:oleObj>
          </a:graphicData>
        </a:graphic>
      </p:graphicFrame>
      <p:pic>
        <p:nvPicPr>
          <p:cNvPr id="294921" name="Picture 9" descr="help">
            <a:hlinkClick r:id="rId10" action="ppaction://program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94925" name="Picture 13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94927" name="Picture 15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94930" name="Picture 18" descr="stop sign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294931" name="Picture 19" descr="8-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grpSp>
        <p:nvGrpSpPr>
          <p:cNvPr id="294942" name="Group 30"/>
          <p:cNvGrpSpPr>
            <a:grpSpLocks/>
          </p:cNvGrpSpPr>
          <p:nvPr/>
        </p:nvGrpSpPr>
        <p:grpSpPr bwMode="auto">
          <a:xfrm>
            <a:off x="620713" y="1230313"/>
            <a:ext cx="7793037" cy="522287"/>
            <a:chOff x="391" y="775"/>
            <a:chExt cx="4909" cy="329"/>
          </a:xfrm>
        </p:grpSpPr>
        <p:sp>
          <p:nvSpPr>
            <p:cNvPr id="294933" name="Text Box 21"/>
            <p:cNvSpPr txBox="1">
              <a:spLocks noChangeArrowheads="1"/>
            </p:cNvSpPr>
            <p:nvPr/>
          </p:nvSpPr>
          <p:spPr bwMode="invGray">
            <a:xfrm>
              <a:off x="391" y="806"/>
              <a:ext cx="490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tabLst>
                  <a:tab pos="67437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Find</a:t>
              </a:r>
            </a:p>
          </p:txBody>
        </p:sp>
        <p:pic>
          <p:nvPicPr>
            <p:cNvPr id="294939" name="Picture 27" descr="08-05-2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937" y="775"/>
              <a:ext cx="3098" cy="271"/>
            </a:xfrm>
            <a:prstGeom prst="rect">
              <a:avLst/>
            </a:prstGeom>
            <a:noFill/>
          </p:spPr>
        </p:pic>
      </p:grpSp>
      <p:grpSp>
        <p:nvGrpSpPr>
          <p:cNvPr id="294941" name="Group 29"/>
          <p:cNvGrpSpPr>
            <a:grpSpLocks/>
          </p:cNvGrpSpPr>
          <p:nvPr/>
        </p:nvGrpSpPr>
        <p:grpSpPr bwMode="auto">
          <a:xfrm>
            <a:off x="620713" y="2017713"/>
            <a:ext cx="3270250" cy="449262"/>
            <a:chOff x="391" y="1271"/>
            <a:chExt cx="2060" cy="283"/>
          </a:xfrm>
        </p:grpSpPr>
        <p:sp>
          <p:nvSpPr>
            <p:cNvPr id="294936" name="Rectangle 24"/>
            <p:cNvSpPr>
              <a:spLocks noChangeArrowheads="1"/>
            </p:cNvSpPr>
            <p:nvPr/>
          </p:nvSpPr>
          <p:spPr bwMode="invGray">
            <a:xfrm>
              <a:off x="391" y="1289"/>
              <a:ext cx="1018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EB55"/>
                  </a:solidFill>
                </a:rPr>
                <a:t>Answer:</a:t>
              </a:r>
            </a:p>
          </p:txBody>
        </p:sp>
        <p:pic>
          <p:nvPicPr>
            <p:cNvPr id="294940" name="Picture 28" descr="08-05-2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1294" y="1271"/>
              <a:ext cx="1157" cy="22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9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5-3a</a:t>
            </a:r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5940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95941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95942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95944" name="Picture 8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95948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95950" name="Picture 14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95954" name="Picture 18" descr="8-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grpSp>
        <p:nvGrpSpPr>
          <p:cNvPr id="295961" name="Group 25"/>
          <p:cNvGrpSpPr>
            <a:grpSpLocks/>
          </p:cNvGrpSpPr>
          <p:nvPr/>
        </p:nvGrpSpPr>
        <p:grpSpPr bwMode="auto">
          <a:xfrm>
            <a:off x="620713" y="1279525"/>
            <a:ext cx="7793037" cy="984250"/>
            <a:chOff x="391" y="806"/>
            <a:chExt cx="4909" cy="620"/>
          </a:xfrm>
        </p:grpSpPr>
        <p:sp>
          <p:nvSpPr>
            <p:cNvPr id="295956" name="Text Box 20"/>
            <p:cNvSpPr txBox="1">
              <a:spLocks noChangeArrowheads="1"/>
            </p:cNvSpPr>
            <p:nvPr/>
          </p:nvSpPr>
          <p:spPr bwMode="invGray">
            <a:xfrm>
              <a:off x="391" y="806"/>
              <a:ext cx="490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tabLst>
                  <a:tab pos="6743700" algn="l"/>
                </a:tabLst>
              </a:pPr>
              <a:r>
                <a:rPr lang="en-US" b="1">
                  <a:solidFill>
                    <a:schemeClr val="folHlink"/>
                  </a:solidFill>
                </a:rPr>
                <a:t>Geometry</a:t>
              </a:r>
              <a:r>
                <a:rPr lang="en-US" b="1">
                  <a:solidFill>
                    <a:srgbClr val="FFEB55"/>
                  </a:solidFill>
                </a:rPr>
                <a:t>  The measure of </a:t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>the perimeter of the triangle </a:t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>shown is</a:t>
              </a:r>
            </a:p>
          </p:txBody>
        </p:sp>
        <p:pic>
          <p:nvPicPr>
            <p:cNvPr id="295958" name="Picture 22" descr="08-05-2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invGray">
            <a:xfrm>
              <a:off x="1356" y="1253"/>
              <a:ext cx="800" cy="173"/>
            </a:xfrm>
            <a:prstGeom prst="rect">
              <a:avLst/>
            </a:prstGeom>
            <a:noFill/>
          </p:spPr>
        </p:pic>
      </p:grpSp>
      <p:pic>
        <p:nvPicPr>
          <p:cNvPr id="295959" name="Picture 23" descr="ex0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invGray">
          <a:xfrm>
            <a:off x="5132388" y="968375"/>
            <a:ext cx="3395662" cy="1635125"/>
          </a:xfrm>
          <a:prstGeom prst="rect">
            <a:avLst/>
          </a:prstGeom>
          <a:noFill/>
        </p:spPr>
      </p:pic>
      <p:sp>
        <p:nvSpPr>
          <p:cNvPr id="295960" name="Text Box 24"/>
          <p:cNvSpPr txBox="1">
            <a:spLocks noChangeArrowheads="1"/>
          </p:cNvSpPr>
          <p:nvPr/>
        </p:nvSpPr>
        <p:spPr bwMode="auto">
          <a:xfrm>
            <a:off x="625475" y="2801938"/>
            <a:ext cx="81930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tabLst>
                <a:tab pos="6743700" algn="l"/>
              </a:tabLst>
            </a:pPr>
            <a:r>
              <a:rPr lang="en-US" b="1">
                <a:solidFill>
                  <a:srgbClr val="FFEB55"/>
                </a:solidFill>
              </a:rPr>
              <a:t>Find the polynomial that represents the third side of</a:t>
            </a:r>
            <a:br>
              <a:rPr lang="en-US" b="1">
                <a:solidFill>
                  <a:srgbClr val="FFEB55"/>
                </a:solidFill>
              </a:rPr>
            </a:br>
            <a:r>
              <a:rPr lang="en-US" b="1">
                <a:solidFill>
                  <a:srgbClr val="FFEB55"/>
                </a:solidFill>
              </a:rPr>
              <a:t>the triangle.</a:t>
            </a:r>
            <a:r>
              <a:rPr lang="en-US" sz="2800" b="1">
                <a:solidFill>
                  <a:srgbClr val="FFEB55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tabLst>
                <a:tab pos="6743700" algn="l"/>
              </a:tabLst>
            </a:pPr>
            <a:r>
              <a:rPr lang="en-US"/>
              <a:t>Let</a:t>
            </a:r>
            <a:r>
              <a:rPr lang="en-US">
                <a:solidFill>
                  <a:srgbClr val="FFEB55"/>
                </a:solidFill>
              </a:rPr>
              <a:t> </a:t>
            </a:r>
            <a:r>
              <a:rPr lang="en-US" sz="2800" i="1">
                <a:latin typeface="Times New Roman" pitchFamily="18" charset="0"/>
              </a:rPr>
              <a:t>a =</a:t>
            </a:r>
            <a:r>
              <a:rPr lang="en-US"/>
              <a:t> length of side 1, </a:t>
            </a:r>
            <a:r>
              <a:rPr lang="en-US" sz="2800" i="1">
                <a:latin typeface="Times New Roman" pitchFamily="18" charset="0"/>
              </a:rPr>
              <a:t>b =</a:t>
            </a:r>
            <a:r>
              <a:rPr lang="en-US"/>
              <a:t> the length of side 2, and </a:t>
            </a:r>
            <a:br>
              <a:rPr lang="en-US"/>
            </a:br>
            <a:r>
              <a:rPr lang="en-US" sz="2800" i="1">
                <a:latin typeface="Times New Roman" pitchFamily="18" charset="0"/>
              </a:rPr>
              <a:t>c =</a:t>
            </a:r>
            <a:r>
              <a:rPr lang="en-US"/>
              <a:t> the length of the third side. </a:t>
            </a:r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35000"/>
              </a:spcAft>
              <a:tabLst>
                <a:tab pos="6743700" algn="l"/>
              </a:tabLst>
            </a:pPr>
            <a:r>
              <a:rPr lang="en-US"/>
              <a:t>You can find a polynomial for the third side</a:t>
            </a:r>
            <a:r>
              <a:rPr lang="en-US" i="1"/>
              <a:t> </a:t>
            </a:r>
            <a:r>
              <a:rPr lang="en-US"/>
              <a:t>by subtracting side </a:t>
            </a:r>
            <a:r>
              <a:rPr lang="en-US" sz="2800" i="1">
                <a:latin typeface="Times New Roman" pitchFamily="18" charset="0"/>
              </a:rPr>
              <a:t>a</a:t>
            </a:r>
            <a:r>
              <a:rPr lang="en-US"/>
              <a:t> and side </a:t>
            </a:r>
            <a:r>
              <a:rPr lang="en-US" sz="2800" i="1">
                <a:latin typeface="Times New Roman" pitchFamily="18" charset="0"/>
              </a:rPr>
              <a:t>b</a:t>
            </a:r>
            <a:r>
              <a:rPr lang="en-US"/>
              <a:t> from the polynomial for the perimeter.</a:t>
            </a:r>
            <a:r>
              <a:rPr lang="en-US" sz="2800"/>
              <a:t> </a:t>
            </a:r>
            <a:r>
              <a:rPr lang="en-US"/>
              <a:t> </a:t>
            </a:r>
          </a:p>
        </p:txBody>
      </p:sp>
      <p:pic>
        <p:nvPicPr>
          <p:cNvPr id="295965" name="Picture 29" descr="example 3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pic>
        <p:nvPicPr>
          <p:cNvPr id="295967" name="Picture 31" descr="stop sign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9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5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59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59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9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60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5-3b</a:t>
            </a:r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79908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379909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379910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379912" name="Picture 8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379913" name="Picture 9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379914" name="Picture 10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379915" name="Picture 11" descr="8-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pic>
        <p:nvPicPr>
          <p:cNvPr id="379921" name="Picture 17" descr="08-05-3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invGray">
          <a:xfrm>
            <a:off x="693738" y="1384300"/>
            <a:ext cx="1757362" cy="285750"/>
          </a:xfrm>
          <a:prstGeom prst="rect">
            <a:avLst/>
          </a:prstGeom>
          <a:noFill/>
        </p:spPr>
      </p:pic>
      <p:grpSp>
        <p:nvGrpSpPr>
          <p:cNvPr id="379935" name="Group 31"/>
          <p:cNvGrpSpPr>
            <a:grpSpLocks/>
          </p:cNvGrpSpPr>
          <p:nvPr/>
        </p:nvGrpSpPr>
        <p:grpSpPr bwMode="auto">
          <a:xfrm>
            <a:off x="693738" y="1949450"/>
            <a:ext cx="8058150" cy="1055688"/>
            <a:chOff x="437" y="1228"/>
            <a:chExt cx="5076" cy="665"/>
          </a:xfrm>
        </p:grpSpPr>
        <p:pic>
          <p:nvPicPr>
            <p:cNvPr id="379922" name="Picture 18" descr="08-05-3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invGray">
            <a:xfrm>
              <a:off x="437" y="1228"/>
              <a:ext cx="3374" cy="228"/>
            </a:xfrm>
            <a:prstGeom prst="rect">
              <a:avLst/>
            </a:prstGeom>
            <a:noFill/>
          </p:spPr>
        </p:pic>
        <p:pic>
          <p:nvPicPr>
            <p:cNvPr id="379926" name="Picture 22" descr="08-05-3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4349" y="1713"/>
              <a:ext cx="1062" cy="180"/>
            </a:xfrm>
            <a:prstGeom prst="rect">
              <a:avLst/>
            </a:prstGeom>
            <a:noFill/>
          </p:spPr>
        </p:pic>
        <p:pic>
          <p:nvPicPr>
            <p:cNvPr id="379927" name="Picture 23" descr="Eqn4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4349" y="1237"/>
              <a:ext cx="1164" cy="198"/>
            </a:xfrm>
            <a:prstGeom prst="rect">
              <a:avLst/>
            </a:prstGeom>
            <a:noFill/>
          </p:spPr>
        </p:pic>
        <p:pic>
          <p:nvPicPr>
            <p:cNvPr id="379928" name="Picture 24" descr="Eqn4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4349" y="1469"/>
              <a:ext cx="1086" cy="198"/>
            </a:xfrm>
            <a:prstGeom prst="rect">
              <a:avLst/>
            </a:prstGeom>
            <a:noFill/>
          </p:spPr>
        </p:pic>
      </p:grpSp>
      <p:grpSp>
        <p:nvGrpSpPr>
          <p:cNvPr id="379933" name="Group 29"/>
          <p:cNvGrpSpPr>
            <a:grpSpLocks/>
          </p:cNvGrpSpPr>
          <p:nvPr/>
        </p:nvGrpSpPr>
        <p:grpSpPr bwMode="auto">
          <a:xfrm>
            <a:off x="693738" y="3284538"/>
            <a:ext cx="8274050" cy="1406525"/>
            <a:chOff x="437" y="2215"/>
            <a:chExt cx="5212" cy="886"/>
          </a:xfrm>
        </p:grpSpPr>
        <p:pic>
          <p:nvPicPr>
            <p:cNvPr id="379923" name="Picture 19" descr="08-05-3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437" y="2247"/>
              <a:ext cx="3671" cy="228"/>
            </a:xfrm>
            <a:prstGeom prst="rect">
              <a:avLst/>
            </a:prstGeom>
            <a:noFill/>
          </p:spPr>
        </p:pic>
        <p:sp>
          <p:nvSpPr>
            <p:cNvPr id="379929" name="Text Box 25"/>
            <p:cNvSpPr txBox="1">
              <a:spLocks noChangeArrowheads="1"/>
            </p:cNvSpPr>
            <p:nvPr/>
          </p:nvSpPr>
          <p:spPr bwMode="invGray">
            <a:xfrm>
              <a:off x="4283" y="2215"/>
              <a:ext cx="1366" cy="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To subtract, add the additive inverses.</a:t>
              </a:r>
            </a:p>
          </p:txBody>
        </p:sp>
      </p:grpSp>
      <p:pic>
        <p:nvPicPr>
          <p:cNvPr id="379937" name="Picture 33" descr="example 3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pic>
        <p:nvPicPr>
          <p:cNvPr id="379938" name="Picture 34" descr="stop sign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7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5-3c</a:t>
            </a:r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80932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380933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380934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380936" name="Picture 8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380937" name="Picture 9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380938" name="Picture 10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380939" name="Picture 11" descr="8-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grpSp>
        <p:nvGrpSpPr>
          <p:cNvPr id="380953" name="Group 25"/>
          <p:cNvGrpSpPr>
            <a:grpSpLocks/>
          </p:cNvGrpSpPr>
          <p:nvPr/>
        </p:nvGrpSpPr>
        <p:grpSpPr bwMode="auto">
          <a:xfrm>
            <a:off x="693738" y="2470150"/>
            <a:ext cx="8274050" cy="749300"/>
            <a:chOff x="437" y="878"/>
            <a:chExt cx="5212" cy="472"/>
          </a:xfrm>
        </p:grpSpPr>
        <p:sp>
          <p:nvSpPr>
            <p:cNvPr id="380951" name="Text Box 23"/>
            <p:cNvSpPr txBox="1">
              <a:spLocks noChangeArrowheads="1"/>
            </p:cNvSpPr>
            <p:nvPr/>
          </p:nvSpPr>
          <p:spPr bwMode="invGray">
            <a:xfrm>
              <a:off x="4283" y="878"/>
              <a:ext cx="1366" cy="4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Add like terms.</a:t>
              </a:r>
            </a:p>
          </p:txBody>
        </p:sp>
        <p:pic>
          <p:nvPicPr>
            <p:cNvPr id="380952" name="Picture 24" descr="08-05-4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invGray">
            <a:xfrm>
              <a:off x="437" y="908"/>
              <a:ext cx="927" cy="172"/>
            </a:xfrm>
            <a:prstGeom prst="rect">
              <a:avLst/>
            </a:prstGeom>
            <a:noFill/>
          </p:spPr>
        </p:pic>
      </p:grpSp>
      <p:grpSp>
        <p:nvGrpSpPr>
          <p:cNvPr id="380958" name="Group 30"/>
          <p:cNvGrpSpPr>
            <a:grpSpLocks/>
          </p:cNvGrpSpPr>
          <p:nvPr/>
        </p:nvGrpSpPr>
        <p:grpSpPr bwMode="auto">
          <a:xfrm>
            <a:off x="620713" y="3546475"/>
            <a:ext cx="8061325" cy="420688"/>
            <a:chOff x="391" y="1556"/>
            <a:chExt cx="5078" cy="265"/>
          </a:xfrm>
        </p:grpSpPr>
        <p:sp>
          <p:nvSpPr>
            <p:cNvPr id="380955" name="Rectangle 27"/>
            <p:cNvSpPr>
              <a:spLocks noChangeArrowheads="1"/>
            </p:cNvSpPr>
            <p:nvPr/>
          </p:nvSpPr>
          <p:spPr bwMode="invGray">
            <a:xfrm>
              <a:off x="391" y="1556"/>
              <a:ext cx="5078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tabLst>
                  <a:tab pos="131445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Answer:	</a:t>
              </a:r>
              <a:r>
                <a:rPr lang="en-US"/>
                <a:t>The polynomial for the third side is </a:t>
              </a:r>
            </a:p>
          </p:txBody>
        </p:sp>
        <p:pic>
          <p:nvPicPr>
            <p:cNvPr id="380957" name="Picture 29" descr="08-05-4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invGray">
            <a:xfrm>
              <a:off x="4278" y="1592"/>
              <a:ext cx="979" cy="173"/>
            </a:xfrm>
            <a:prstGeom prst="rect">
              <a:avLst/>
            </a:prstGeom>
            <a:noFill/>
          </p:spPr>
        </p:pic>
      </p:grpSp>
      <p:pic>
        <p:nvPicPr>
          <p:cNvPr id="380960" name="Picture 32" descr="example 3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pic>
        <p:nvPicPr>
          <p:cNvPr id="380961" name="Picture 33" descr="stop sign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grpSp>
        <p:nvGrpSpPr>
          <p:cNvPr id="380962" name="Group 34"/>
          <p:cNvGrpSpPr>
            <a:grpSpLocks/>
          </p:cNvGrpSpPr>
          <p:nvPr/>
        </p:nvGrpSpPr>
        <p:grpSpPr bwMode="auto">
          <a:xfrm>
            <a:off x="693738" y="1412875"/>
            <a:ext cx="8274050" cy="749300"/>
            <a:chOff x="437" y="3288"/>
            <a:chExt cx="5212" cy="472"/>
          </a:xfrm>
        </p:grpSpPr>
        <p:pic>
          <p:nvPicPr>
            <p:cNvPr id="380963" name="Picture 35" descr="08-05-3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437" y="3309"/>
              <a:ext cx="3248" cy="230"/>
            </a:xfrm>
            <a:prstGeom prst="rect">
              <a:avLst/>
            </a:prstGeom>
            <a:noFill/>
          </p:spPr>
        </p:pic>
        <p:sp>
          <p:nvSpPr>
            <p:cNvPr id="380964" name="Text Box 36"/>
            <p:cNvSpPr txBox="1">
              <a:spLocks noChangeArrowheads="1"/>
            </p:cNvSpPr>
            <p:nvPr/>
          </p:nvSpPr>
          <p:spPr bwMode="invGray">
            <a:xfrm>
              <a:off x="4283" y="3288"/>
              <a:ext cx="1366" cy="4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Group the </a:t>
              </a:r>
              <a:br>
                <a:rPr lang="en-US"/>
              </a:br>
              <a:r>
                <a:rPr lang="en-US"/>
                <a:t>like terms.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8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602" name="Group 98"/>
          <p:cNvGrpSpPr>
            <a:grpSpLocks/>
          </p:cNvGrpSpPr>
          <p:nvPr/>
        </p:nvGrpSpPr>
        <p:grpSpPr bwMode="auto">
          <a:xfrm>
            <a:off x="741363" y="2546350"/>
            <a:ext cx="7978775" cy="3225800"/>
            <a:chOff x="467" y="1604"/>
            <a:chExt cx="5026" cy="2032"/>
          </a:xfrm>
        </p:grpSpPr>
        <p:grpSp>
          <p:nvGrpSpPr>
            <p:cNvPr id="277601" name="Group 97"/>
            <p:cNvGrpSpPr>
              <a:grpSpLocks/>
            </p:cNvGrpSpPr>
            <p:nvPr/>
          </p:nvGrpSpPr>
          <p:grpSpPr bwMode="auto">
            <a:xfrm>
              <a:off x="467" y="1604"/>
              <a:ext cx="5026" cy="2032"/>
              <a:chOff x="467" y="1604"/>
              <a:chExt cx="5026" cy="2032"/>
            </a:xfrm>
          </p:grpSpPr>
          <p:grpSp>
            <p:nvGrpSpPr>
              <p:cNvPr id="277600" name="Group 96"/>
              <p:cNvGrpSpPr>
                <a:grpSpLocks/>
              </p:cNvGrpSpPr>
              <p:nvPr/>
            </p:nvGrpSpPr>
            <p:grpSpPr bwMode="auto">
              <a:xfrm>
                <a:off x="467" y="1604"/>
                <a:ext cx="5026" cy="2032"/>
                <a:chOff x="467" y="1604"/>
                <a:chExt cx="5026" cy="2032"/>
              </a:xfrm>
            </p:grpSpPr>
            <p:sp>
              <p:nvSpPr>
                <p:cNvPr id="277587" name="Rectangle 83"/>
                <p:cNvSpPr>
                  <a:spLocks noChangeArrowheads="1"/>
                </p:cNvSpPr>
                <p:nvPr/>
              </p:nvSpPr>
              <p:spPr bwMode="invGray">
                <a:xfrm>
                  <a:off x="476" y="1604"/>
                  <a:ext cx="5017" cy="2026"/>
                </a:xfrm>
                <a:prstGeom prst="rect">
                  <a:avLst/>
                </a:prstGeom>
                <a:solidFill>
                  <a:srgbClr val="00006E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7526" name="Rectangle 22"/>
                <p:cNvSpPr>
                  <a:spLocks noChangeArrowheads="1"/>
                </p:cNvSpPr>
                <p:nvPr/>
              </p:nvSpPr>
              <p:spPr bwMode="invGray">
                <a:xfrm>
                  <a:off x="4363" y="1604"/>
                  <a:ext cx="1088" cy="52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>
                    <a:spcBef>
                      <a:spcPct val="20000"/>
                    </a:spcBef>
                    <a:spcAft>
                      <a:spcPct val="0"/>
                    </a:spcAft>
                    <a:buClrTx/>
                  </a:pPr>
                  <a:r>
                    <a:rPr lang="en-US" sz="1800" b="1">
                      <a:solidFill>
                        <a:srgbClr val="FFEB55"/>
                      </a:solidFill>
                    </a:rPr>
                    <a:t>Monomial, Binomial, or Trinomial</a:t>
                  </a:r>
                </a:p>
              </p:txBody>
            </p:sp>
            <p:sp>
              <p:nvSpPr>
                <p:cNvPr id="277525" name="Rectangle 21"/>
                <p:cNvSpPr>
                  <a:spLocks noChangeArrowheads="1"/>
                </p:cNvSpPr>
                <p:nvPr/>
              </p:nvSpPr>
              <p:spPr bwMode="invGray">
                <a:xfrm>
                  <a:off x="1738" y="1604"/>
                  <a:ext cx="2831" cy="52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>
                    <a:spcBef>
                      <a:spcPct val="20000"/>
                    </a:spcBef>
                    <a:spcAft>
                      <a:spcPct val="0"/>
                    </a:spcAft>
                    <a:buClrTx/>
                  </a:pPr>
                  <a:r>
                    <a:rPr lang="en-US" sz="1800" b="1">
                      <a:solidFill>
                        <a:srgbClr val="FFEB55"/>
                      </a:solidFill>
                    </a:rPr>
                    <a:t>Polynomial?</a:t>
                  </a:r>
                </a:p>
              </p:txBody>
            </p:sp>
            <p:sp>
              <p:nvSpPr>
                <p:cNvPr id="277524" name="Rectangle 20"/>
                <p:cNvSpPr>
                  <a:spLocks noChangeArrowheads="1"/>
                </p:cNvSpPr>
                <p:nvPr/>
              </p:nvSpPr>
              <p:spPr bwMode="invGray">
                <a:xfrm>
                  <a:off x="722" y="1604"/>
                  <a:ext cx="1016" cy="52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>
                    <a:spcBef>
                      <a:spcPct val="20000"/>
                    </a:spcBef>
                    <a:spcAft>
                      <a:spcPct val="0"/>
                    </a:spcAft>
                    <a:buClrTx/>
                  </a:pPr>
                  <a:r>
                    <a:rPr lang="en-US" sz="1800" b="1">
                      <a:solidFill>
                        <a:srgbClr val="FFEB55"/>
                      </a:solidFill>
                    </a:rPr>
                    <a:t>Expression</a:t>
                  </a:r>
                </a:p>
              </p:txBody>
            </p:sp>
            <p:sp>
              <p:nvSpPr>
                <p:cNvPr id="277541" name="Line 37"/>
                <p:cNvSpPr>
                  <a:spLocks noChangeShapeType="1"/>
                </p:cNvSpPr>
                <p:nvPr/>
              </p:nvSpPr>
              <p:spPr bwMode="invGray">
                <a:xfrm>
                  <a:off x="476" y="2540"/>
                  <a:ext cx="50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7542" name="Line 38"/>
                <p:cNvSpPr>
                  <a:spLocks noChangeShapeType="1"/>
                </p:cNvSpPr>
                <p:nvPr/>
              </p:nvSpPr>
              <p:spPr bwMode="invGray">
                <a:xfrm>
                  <a:off x="476" y="2951"/>
                  <a:ext cx="50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7543" name="Line 39"/>
                <p:cNvSpPr>
                  <a:spLocks noChangeShapeType="1"/>
                </p:cNvSpPr>
                <p:nvPr/>
              </p:nvSpPr>
              <p:spPr bwMode="invGray">
                <a:xfrm>
                  <a:off x="476" y="3362"/>
                  <a:ext cx="50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7545" name="Line 41"/>
                <p:cNvSpPr>
                  <a:spLocks noChangeShapeType="1"/>
                </p:cNvSpPr>
                <p:nvPr/>
              </p:nvSpPr>
              <p:spPr bwMode="invGray">
                <a:xfrm>
                  <a:off x="467" y="1604"/>
                  <a:ext cx="0" cy="2032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7546" name="Line 42"/>
                <p:cNvSpPr>
                  <a:spLocks noChangeShapeType="1"/>
                </p:cNvSpPr>
                <p:nvPr/>
              </p:nvSpPr>
              <p:spPr bwMode="invGray">
                <a:xfrm>
                  <a:off x="1738" y="1604"/>
                  <a:ext cx="0" cy="20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7548" name="Line 44"/>
                <p:cNvSpPr>
                  <a:spLocks noChangeShapeType="1"/>
                </p:cNvSpPr>
                <p:nvPr/>
              </p:nvSpPr>
              <p:spPr bwMode="invGray">
                <a:xfrm>
                  <a:off x="5488" y="1604"/>
                  <a:ext cx="0" cy="2032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7539" name="Line 35"/>
                <p:cNvSpPr>
                  <a:spLocks noChangeShapeType="1"/>
                </p:cNvSpPr>
                <p:nvPr/>
              </p:nvSpPr>
              <p:spPr bwMode="invGray">
                <a:xfrm>
                  <a:off x="470" y="1604"/>
                  <a:ext cx="5018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7540" name="Line 36"/>
                <p:cNvSpPr>
                  <a:spLocks noChangeShapeType="1"/>
                </p:cNvSpPr>
                <p:nvPr/>
              </p:nvSpPr>
              <p:spPr bwMode="invGray">
                <a:xfrm>
                  <a:off x="470" y="2129"/>
                  <a:ext cx="501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7596" name="Text Box 92"/>
                <p:cNvSpPr txBox="1">
                  <a:spLocks noChangeArrowheads="1"/>
                </p:cNvSpPr>
                <p:nvPr/>
              </p:nvSpPr>
              <p:spPr bwMode="invGray">
                <a:xfrm>
                  <a:off x="497" y="2249"/>
                  <a:ext cx="266" cy="21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800" b="1">
                      <a:solidFill>
                        <a:srgbClr val="FFEB55"/>
                      </a:solidFill>
                    </a:rPr>
                    <a:t>a.</a:t>
                  </a:r>
                </a:p>
              </p:txBody>
            </p:sp>
            <p:sp>
              <p:nvSpPr>
                <p:cNvPr id="277597" name="Text Box 93"/>
                <p:cNvSpPr txBox="1">
                  <a:spLocks noChangeArrowheads="1"/>
                </p:cNvSpPr>
                <p:nvPr/>
              </p:nvSpPr>
              <p:spPr bwMode="invGray">
                <a:xfrm>
                  <a:off x="497" y="2672"/>
                  <a:ext cx="266" cy="21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800" b="1">
                      <a:solidFill>
                        <a:srgbClr val="FFEB55"/>
                      </a:solidFill>
                    </a:rPr>
                    <a:t>b.</a:t>
                  </a:r>
                </a:p>
              </p:txBody>
            </p:sp>
            <p:sp>
              <p:nvSpPr>
                <p:cNvPr id="277598" name="Text Box 94"/>
                <p:cNvSpPr txBox="1">
                  <a:spLocks noChangeArrowheads="1"/>
                </p:cNvSpPr>
                <p:nvPr/>
              </p:nvSpPr>
              <p:spPr bwMode="invGray">
                <a:xfrm>
                  <a:off x="497" y="3047"/>
                  <a:ext cx="266" cy="21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800" b="1">
                      <a:solidFill>
                        <a:srgbClr val="FFEB55"/>
                      </a:solidFill>
                    </a:rPr>
                    <a:t>c.</a:t>
                  </a:r>
                </a:p>
              </p:txBody>
            </p:sp>
            <p:sp>
              <p:nvSpPr>
                <p:cNvPr id="277599" name="Text Box 95"/>
                <p:cNvSpPr txBox="1">
                  <a:spLocks noChangeArrowheads="1"/>
                </p:cNvSpPr>
                <p:nvPr/>
              </p:nvSpPr>
              <p:spPr bwMode="invGray">
                <a:xfrm>
                  <a:off x="497" y="3392"/>
                  <a:ext cx="266" cy="21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800" b="1">
                      <a:solidFill>
                        <a:srgbClr val="FFEB55"/>
                      </a:solidFill>
                    </a:rPr>
                    <a:t>d.</a:t>
                  </a:r>
                </a:p>
              </p:txBody>
            </p:sp>
          </p:grpSp>
          <p:sp>
            <p:nvSpPr>
              <p:cNvPr id="277544" name="Line 40"/>
              <p:cNvSpPr>
                <a:spLocks noChangeShapeType="1"/>
              </p:cNvSpPr>
              <p:nvPr/>
            </p:nvSpPr>
            <p:spPr bwMode="invGray">
              <a:xfrm>
                <a:off x="476" y="3636"/>
                <a:ext cx="501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7547" name="Line 43"/>
              <p:cNvSpPr>
                <a:spLocks noChangeShapeType="1"/>
              </p:cNvSpPr>
              <p:nvPr/>
            </p:nvSpPr>
            <p:spPr bwMode="invGray">
              <a:xfrm>
                <a:off x="4351" y="1604"/>
                <a:ext cx="0" cy="2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7595" name="Line 91"/>
              <p:cNvSpPr>
                <a:spLocks noChangeShapeType="1"/>
              </p:cNvSpPr>
              <p:nvPr/>
            </p:nvSpPr>
            <p:spPr bwMode="invGray">
              <a:xfrm>
                <a:off x="776" y="1604"/>
                <a:ext cx="0" cy="20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pic>
          <p:nvPicPr>
            <p:cNvPr id="277563" name="Picture 59" descr="08-04-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927" y="2965"/>
              <a:ext cx="671" cy="371"/>
            </a:xfrm>
            <a:prstGeom prst="rect">
              <a:avLst/>
            </a:prstGeom>
            <a:noFill/>
          </p:spPr>
        </p:pic>
        <p:pic>
          <p:nvPicPr>
            <p:cNvPr id="277564" name="Picture 60" descr="08-04-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1062" y="3378"/>
              <a:ext cx="336" cy="178"/>
            </a:xfrm>
            <a:prstGeom prst="rect">
              <a:avLst/>
            </a:prstGeom>
            <a:noFill/>
          </p:spPr>
        </p:pic>
        <p:pic>
          <p:nvPicPr>
            <p:cNvPr id="277565" name="Picture 61" descr="08-04-0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invGray">
            <a:xfrm>
              <a:off x="1061" y="2281"/>
              <a:ext cx="338" cy="139"/>
            </a:xfrm>
            <a:prstGeom prst="rect">
              <a:avLst/>
            </a:prstGeom>
            <a:noFill/>
          </p:spPr>
        </p:pic>
        <p:pic>
          <p:nvPicPr>
            <p:cNvPr id="277566" name="Picture 62" descr="08-04-0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invGray">
            <a:xfrm>
              <a:off x="819" y="2650"/>
              <a:ext cx="849" cy="216"/>
            </a:xfrm>
            <a:prstGeom prst="rect">
              <a:avLst/>
            </a:prstGeom>
            <a:noFill/>
          </p:spPr>
        </p:pic>
      </p:grpSp>
      <p:grpSp>
        <p:nvGrpSpPr>
          <p:cNvPr id="277605" name="Group 101"/>
          <p:cNvGrpSpPr>
            <a:grpSpLocks/>
          </p:cNvGrpSpPr>
          <p:nvPr/>
        </p:nvGrpSpPr>
        <p:grpSpPr bwMode="auto">
          <a:xfrm>
            <a:off x="2759075" y="5337175"/>
            <a:ext cx="4494213" cy="434975"/>
            <a:chOff x="1738" y="3362"/>
            <a:chExt cx="2831" cy="274"/>
          </a:xfrm>
        </p:grpSpPr>
        <p:sp>
          <p:nvSpPr>
            <p:cNvPr id="277537" name="Rectangle 33"/>
            <p:cNvSpPr>
              <a:spLocks noChangeArrowheads="1"/>
            </p:cNvSpPr>
            <p:nvPr/>
          </p:nvSpPr>
          <p:spPr bwMode="invGray">
            <a:xfrm>
              <a:off x="1738" y="3362"/>
              <a:ext cx="2831" cy="2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/>
                <a:t>Yes,          has one term. </a:t>
              </a:r>
            </a:p>
          </p:txBody>
        </p:sp>
        <p:pic>
          <p:nvPicPr>
            <p:cNvPr id="277604" name="Picture 100" descr="08-04-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2125" y="3383"/>
              <a:ext cx="340" cy="180"/>
            </a:xfrm>
            <a:prstGeom prst="rect">
              <a:avLst/>
            </a:prstGeom>
            <a:noFill/>
          </p:spPr>
        </p:pic>
      </p:grpSp>
      <p:pic>
        <p:nvPicPr>
          <p:cNvPr id="277506" name="Picture 2" descr="exampl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" y="742950"/>
            <a:ext cx="1938338" cy="476250"/>
          </a:xfrm>
          <a:prstGeom prst="rect">
            <a:avLst/>
          </a:prstGeom>
          <a:noFill/>
        </p:spPr>
      </p:pic>
      <p:sp>
        <p:nvSpPr>
          <p:cNvPr id="277507" name="Rectangle 3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4-1a</a:t>
            </a:r>
          </a:p>
        </p:txBody>
      </p:sp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77509" name="Picture 5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77510" name="Picture 6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77511" name="Picture 7" descr="home">
            <a:hlinkClick r:id="rId10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77512" name="Picture 8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77513" name="Picture 9" descr="help">
            <a:hlinkClick r:id="rId13" action="ppaction://program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77517" name="Picture 13" descr="5-min">
            <a:hlinkClick r:id="" action="ppaction://customshow?id=3&amp;return=true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77520" name="Picture 16" descr="stop sign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277521" name="Picture 17" descr="8-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sp>
        <p:nvSpPr>
          <p:cNvPr id="277522" name="Text Box 18"/>
          <p:cNvSpPr txBox="1">
            <a:spLocks noChangeArrowheads="1"/>
          </p:cNvSpPr>
          <p:nvPr/>
        </p:nvSpPr>
        <p:spPr bwMode="auto">
          <a:xfrm>
            <a:off x="619125" y="1277938"/>
            <a:ext cx="74088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  <a:tab pos="2686050" algn="l"/>
              </a:tabLst>
            </a:pPr>
            <a:r>
              <a:rPr lang="en-US" b="1">
                <a:solidFill>
                  <a:srgbClr val="FFEB55"/>
                </a:solidFill>
              </a:rPr>
              <a:t>State whether each expression is a polynomial. </a:t>
            </a:r>
            <a:br>
              <a:rPr lang="en-US" b="1">
                <a:solidFill>
                  <a:srgbClr val="FFEB55"/>
                </a:solidFill>
              </a:rPr>
            </a:br>
            <a:r>
              <a:rPr lang="en-US" b="1">
                <a:solidFill>
                  <a:srgbClr val="FFEB55"/>
                </a:solidFill>
              </a:rPr>
              <a:t>If it is a polynomial, identify it as a </a:t>
            </a:r>
            <a:r>
              <a:rPr lang="en-US" b="1" i="1">
                <a:solidFill>
                  <a:srgbClr val="FFEB55"/>
                </a:solidFill>
              </a:rPr>
              <a:t>monomial</a:t>
            </a:r>
            <a:r>
              <a:rPr lang="en-US" b="1">
                <a:solidFill>
                  <a:srgbClr val="FFEB55"/>
                </a:solidFill>
              </a:rPr>
              <a:t>, </a:t>
            </a:r>
            <a:r>
              <a:rPr lang="en-US" b="1" i="1">
                <a:solidFill>
                  <a:srgbClr val="FFEB55"/>
                </a:solidFill>
              </a:rPr>
              <a:t>binomial</a:t>
            </a:r>
            <a:r>
              <a:rPr lang="en-US" b="1">
                <a:solidFill>
                  <a:srgbClr val="FFEB55"/>
                </a:solidFill>
              </a:rPr>
              <a:t>, or </a:t>
            </a:r>
            <a:r>
              <a:rPr lang="en-US" b="1" i="1">
                <a:solidFill>
                  <a:srgbClr val="FFEB55"/>
                </a:solidFill>
              </a:rPr>
              <a:t>trinomial</a:t>
            </a:r>
            <a:r>
              <a:rPr lang="en-US" b="1">
                <a:solidFill>
                  <a:srgbClr val="FFEB55"/>
                </a:solidFill>
              </a:rPr>
              <a:t>.</a:t>
            </a:r>
            <a:r>
              <a:rPr lang="en-US"/>
              <a:t> </a:t>
            </a:r>
          </a:p>
        </p:txBody>
      </p:sp>
      <p:sp>
        <p:nvSpPr>
          <p:cNvPr id="277538" name="Rectangle 34"/>
          <p:cNvSpPr>
            <a:spLocks noChangeArrowheads="1"/>
          </p:cNvSpPr>
          <p:nvPr/>
        </p:nvSpPr>
        <p:spPr bwMode="auto">
          <a:xfrm>
            <a:off x="6926263" y="5337175"/>
            <a:ext cx="1727200" cy="434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1800"/>
              <a:t>monomial</a:t>
            </a:r>
          </a:p>
        </p:txBody>
      </p:sp>
      <p:sp>
        <p:nvSpPr>
          <p:cNvPr id="277535" name="Rectangle 31"/>
          <p:cNvSpPr>
            <a:spLocks noChangeArrowheads="1"/>
          </p:cNvSpPr>
          <p:nvPr/>
        </p:nvSpPr>
        <p:spPr bwMode="auto">
          <a:xfrm>
            <a:off x="6926263" y="4684713"/>
            <a:ext cx="1727200" cy="652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1800"/>
              <a:t>none of these</a:t>
            </a:r>
          </a:p>
        </p:txBody>
      </p:sp>
      <p:sp>
        <p:nvSpPr>
          <p:cNvPr id="277532" name="Rectangle 28"/>
          <p:cNvSpPr>
            <a:spLocks noChangeArrowheads="1"/>
          </p:cNvSpPr>
          <p:nvPr/>
        </p:nvSpPr>
        <p:spPr bwMode="auto">
          <a:xfrm>
            <a:off x="6926263" y="4032250"/>
            <a:ext cx="1727200" cy="652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1800"/>
              <a:t>trinomial</a:t>
            </a:r>
          </a:p>
        </p:txBody>
      </p:sp>
      <p:sp>
        <p:nvSpPr>
          <p:cNvPr id="277529" name="Rectangle 25"/>
          <p:cNvSpPr>
            <a:spLocks noChangeArrowheads="1"/>
          </p:cNvSpPr>
          <p:nvPr/>
        </p:nvSpPr>
        <p:spPr bwMode="auto">
          <a:xfrm>
            <a:off x="6926263" y="3379788"/>
            <a:ext cx="1727200" cy="652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1800"/>
              <a:t>binomial</a:t>
            </a:r>
          </a:p>
        </p:txBody>
      </p:sp>
      <p:grpSp>
        <p:nvGrpSpPr>
          <p:cNvPr id="277594" name="Group 90"/>
          <p:cNvGrpSpPr>
            <a:grpSpLocks/>
          </p:cNvGrpSpPr>
          <p:nvPr/>
        </p:nvGrpSpPr>
        <p:grpSpPr bwMode="auto">
          <a:xfrm>
            <a:off x="2759075" y="3379788"/>
            <a:ext cx="4494213" cy="652462"/>
            <a:chOff x="1501" y="2129"/>
            <a:chExt cx="2831" cy="411"/>
          </a:xfrm>
        </p:grpSpPr>
        <p:sp>
          <p:nvSpPr>
            <p:cNvPr id="277528" name="Rectangle 24"/>
            <p:cNvSpPr>
              <a:spLocks noChangeArrowheads="1"/>
            </p:cNvSpPr>
            <p:nvPr/>
          </p:nvSpPr>
          <p:spPr bwMode="invGray">
            <a:xfrm>
              <a:off x="1501" y="2129"/>
              <a:ext cx="2831" cy="4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/>
                <a:t>Yes,          is the difference of two </a:t>
              </a:r>
              <a:br>
                <a:rPr lang="en-US" sz="1800"/>
              </a:br>
              <a:r>
                <a:rPr lang="en-US" sz="1800"/>
                <a:t>real numbers.</a:t>
              </a:r>
            </a:p>
          </p:txBody>
        </p:sp>
        <p:pic>
          <p:nvPicPr>
            <p:cNvPr id="277561" name="Picture 57" descr="08-04-0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invGray">
            <a:xfrm>
              <a:off x="1882" y="2184"/>
              <a:ext cx="338" cy="139"/>
            </a:xfrm>
            <a:prstGeom prst="rect">
              <a:avLst/>
            </a:prstGeom>
            <a:noFill/>
          </p:spPr>
        </p:pic>
      </p:grpSp>
      <p:grpSp>
        <p:nvGrpSpPr>
          <p:cNvPr id="277591" name="Group 87"/>
          <p:cNvGrpSpPr>
            <a:grpSpLocks/>
          </p:cNvGrpSpPr>
          <p:nvPr/>
        </p:nvGrpSpPr>
        <p:grpSpPr bwMode="auto">
          <a:xfrm>
            <a:off x="2759075" y="4032250"/>
            <a:ext cx="4494213" cy="652463"/>
            <a:chOff x="1501" y="2540"/>
            <a:chExt cx="2831" cy="411"/>
          </a:xfrm>
        </p:grpSpPr>
        <p:sp>
          <p:nvSpPr>
            <p:cNvPr id="277531" name="Rectangle 27"/>
            <p:cNvSpPr>
              <a:spLocks noChangeArrowheads="1"/>
            </p:cNvSpPr>
            <p:nvPr/>
          </p:nvSpPr>
          <p:spPr bwMode="invGray">
            <a:xfrm>
              <a:off x="1501" y="2540"/>
              <a:ext cx="2831" cy="4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spcAft>
                  <a:spcPct val="0"/>
                </a:spcAft>
                <a:buClrTx/>
                <a:tabLst>
                  <a:tab pos="1543050" algn="l"/>
                </a:tabLst>
              </a:pPr>
              <a:r>
                <a:rPr lang="en-US" sz="1800"/>
                <a:t>Yes,                       is the sum and difference of three monomials.</a:t>
              </a:r>
            </a:p>
          </p:txBody>
        </p:sp>
        <p:pic>
          <p:nvPicPr>
            <p:cNvPr id="277562" name="Picture 58" descr="08-04-0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invGray">
            <a:xfrm>
              <a:off x="1888" y="2553"/>
              <a:ext cx="849" cy="216"/>
            </a:xfrm>
            <a:prstGeom prst="rect">
              <a:avLst/>
            </a:prstGeom>
            <a:noFill/>
          </p:spPr>
        </p:pic>
      </p:grpSp>
      <p:grpSp>
        <p:nvGrpSpPr>
          <p:cNvPr id="277592" name="Group 88"/>
          <p:cNvGrpSpPr>
            <a:grpSpLocks/>
          </p:cNvGrpSpPr>
          <p:nvPr/>
        </p:nvGrpSpPr>
        <p:grpSpPr bwMode="auto">
          <a:xfrm>
            <a:off x="2759075" y="4684713"/>
            <a:ext cx="4494213" cy="652462"/>
            <a:chOff x="1501" y="2951"/>
            <a:chExt cx="2831" cy="411"/>
          </a:xfrm>
        </p:grpSpPr>
        <p:sp>
          <p:nvSpPr>
            <p:cNvPr id="277534" name="Rectangle 30"/>
            <p:cNvSpPr>
              <a:spLocks noChangeArrowheads="1"/>
            </p:cNvSpPr>
            <p:nvPr/>
          </p:nvSpPr>
          <p:spPr bwMode="invGray">
            <a:xfrm>
              <a:off x="1501" y="2951"/>
              <a:ext cx="2831" cy="4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/>
                <a:t>No.                         are not monomials.</a:t>
              </a:r>
            </a:p>
          </p:txBody>
        </p:sp>
        <p:pic>
          <p:nvPicPr>
            <p:cNvPr id="277567" name="Picture 63" descr="08-04-07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invGray">
            <a:xfrm>
              <a:off x="1828" y="2961"/>
              <a:ext cx="919" cy="38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27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22" grpId="0" autoUpdateAnimBg="0"/>
      <p:bldP spid="277538" grpId="0" autoUpdateAnimBg="0"/>
      <p:bldP spid="277535" grpId="0" autoUpdateAnimBg="0"/>
      <p:bldP spid="277532" grpId="0" autoUpdateAnimBg="0"/>
      <p:bldP spid="27752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5-3d</a:t>
            </a:r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81956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381957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381958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381959" name="Picture 7" descr="help">
            <a:hlinkClick r:id="rId7" action="ppaction://program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381960" name="Picture 8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381961" name="Picture 9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381962" name="Picture 10" descr="8-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pic>
        <p:nvPicPr>
          <p:cNvPr id="381969" name="Picture 17" descr="example 3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grpSp>
        <p:nvGrpSpPr>
          <p:cNvPr id="381991" name="Group 39"/>
          <p:cNvGrpSpPr>
            <a:grpSpLocks/>
          </p:cNvGrpSpPr>
          <p:nvPr/>
        </p:nvGrpSpPr>
        <p:grpSpPr bwMode="auto">
          <a:xfrm>
            <a:off x="620713" y="1279525"/>
            <a:ext cx="7793037" cy="657225"/>
            <a:chOff x="391" y="806"/>
            <a:chExt cx="4909" cy="414"/>
          </a:xfrm>
        </p:grpSpPr>
        <p:sp>
          <p:nvSpPr>
            <p:cNvPr id="381972" name="Text Box 20"/>
            <p:cNvSpPr txBox="1">
              <a:spLocks noChangeArrowheads="1"/>
            </p:cNvSpPr>
            <p:nvPr/>
          </p:nvSpPr>
          <p:spPr bwMode="invGray">
            <a:xfrm>
              <a:off x="391" y="806"/>
              <a:ext cx="490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tabLst>
                  <a:tab pos="674370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Find the length of the third </a:t>
              </a:r>
              <a:br>
                <a:rPr lang="en-US" b="1">
                  <a:solidFill>
                    <a:srgbClr val="FFEB55"/>
                  </a:solidFill>
                </a:rPr>
              </a:br>
              <a:r>
                <a:rPr lang="en-US" b="1">
                  <a:solidFill>
                    <a:srgbClr val="FFEB55"/>
                  </a:solidFill>
                </a:rPr>
                <a:t>side if the triangle if</a:t>
              </a:r>
            </a:p>
          </p:txBody>
        </p:sp>
        <p:pic>
          <p:nvPicPr>
            <p:cNvPr id="381974" name="Picture 22" descr="08-05-4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invGray">
            <a:xfrm>
              <a:off x="2335" y="1047"/>
              <a:ext cx="478" cy="173"/>
            </a:xfrm>
            <a:prstGeom prst="rect">
              <a:avLst/>
            </a:prstGeom>
            <a:noFill/>
          </p:spPr>
        </p:pic>
      </p:grpSp>
      <p:grpSp>
        <p:nvGrpSpPr>
          <p:cNvPr id="381986" name="Group 34"/>
          <p:cNvGrpSpPr>
            <a:grpSpLocks/>
          </p:cNvGrpSpPr>
          <p:nvPr/>
        </p:nvGrpSpPr>
        <p:grpSpPr bwMode="auto">
          <a:xfrm>
            <a:off x="620713" y="2820988"/>
            <a:ext cx="7450137" cy="420687"/>
            <a:chOff x="391" y="1458"/>
            <a:chExt cx="4693" cy="265"/>
          </a:xfrm>
        </p:grpSpPr>
        <p:sp>
          <p:nvSpPr>
            <p:cNvPr id="381976" name="Text Box 24"/>
            <p:cNvSpPr txBox="1">
              <a:spLocks noChangeArrowheads="1"/>
            </p:cNvSpPr>
            <p:nvPr/>
          </p:nvSpPr>
          <p:spPr bwMode="invGray">
            <a:xfrm>
              <a:off x="391" y="1458"/>
              <a:ext cx="4693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The length of the third side is</a:t>
              </a:r>
            </a:p>
          </p:txBody>
        </p:sp>
        <p:pic>
          <p:nvPicPr>
            <p:cNvPr id="381977" name="Picture 25" descr="08-05-4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2985" y="1489"/>
              <a:ext cx="984" cy="174"/>
            </a:xfrm>
            <a:prstGeom prst="rect">
              <a:avLst/>
            </a:prstGeom>
            <a:noFill/>
          </p:spPr>
        </p:pic>
      </p:grpSp>
      <p:pic>
        <p:nvPicPr>
          <p:cNvPr id="381978" name="Picture 26" descr="08-05-4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invGray">
          <a:xfrm>
            <a:off x="741363" y="3590925"/>
            <a:ext cx="1485900" cy="276225"/>
          </a:xfrm>
          <a:prstGeom prst="rect">
            <a:avLst/>
          </a:prstGeom>
          <a:noFill/>
        </p:spPr>
      </p:pic>
      <p:grpSp>
        <p:nvGrpSpPr>
          <p:cNvPr id="381992" name="Group 40"/>
          <p:cNvGrpSpPr>
            <a:grpSpLocks/>
          </p:cNvGrpSpPr>
          <p:nvPr/>
        </p:nvGrpSpPr>
        <p:grpSpPr bwMode="auto">
          <a:xfrm>
            <a:off x="741363" y="4214813"/>
            <a:ext cx="3878262" cy="361950"/>
            <a:chOff x="467" y="2655"/>
            <a:chExt cx="2443" cy="228"/>
          </a:xfrm>
        </p:grpSpPr>
        <p:pic>
          <p:nvPicPr>
            <p:cNvPr id="381979" name="Picture 27" descr="08-05-4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467" y="2655"/>
              <a:ext cx="1092" cy="228"/>
            </a:xfrm>
            <a:prstGeom prst="rect">
              <a:avLst/>
            </a:prstGeom>
            <a:noFill/>
          </p:spPr>
        </p:pic>
        <p:pic>
          <p:nvPicPr>
            <p:cNvPr id="381981" name="Picture 29" descr="08-05-4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2487" y="2659"/>
              <a:ext cx="423" cy="174"/>
            </a:xfrm>
            <a:prstGeom prst="rect">
              <a:avLst/>
            </a:prstGeom>
            <a:noFill/>
          </p:spPr>
        </p:pic>
      </p:grpSp>
      <p:grpSp>
        <p:nvGrpSpPr>
          <p:cNvPr id="381988" name="Group 36"/>
          <p:cNvGrpSpPr>
            <a:grpSpLocks/>
          </p:cNvGrpSpPr>
          <p:nvPr/>
        </p:nvGrpSpPr>
        <p:grpSpPr bwMode="auto">
          <a:xfrm>
            <a:off x="741363" y="4926013"/>
            <a:ext cx="6913562" cy="420687"/>
            <a:chOff x="467" y="2656"/>
            <a:chExt cx="4355" cy="265"/>
          </a:xfrm>
        </p:grpSpPr>
        <p:pic>
          <p:nvPicPr>
            <p:cNvPr id="381980" name="Picture 28" descr="08-05-4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invGray">
            <a:xfrm>
              <a:off x="467" y="2688"/>
              <a:ext cx="1380" cy="174"/>
            </a:xfrm>
            <a:prstGeom prst="rect">
              <a:avLst/>
            </a:prstGeom>
            <a:noFill/>
          </p:spPr>
        </p:pic>
        <p:sp>
          <p:nvSpPr>
            <p:cNvPr id="381982" name="Text Box 30"/>
            <p:cNvSpPr txBox="1">
              <a:spLocks noChangeArrowheads="1"/>
            </p:cNvSpPr>
            <p:nvPr/>
          </p:nvSpPr>
          <p:spPr bwMode="invGray">
            <a:xfrm>
              <a:off x="2427" y="2656"/>
              <a:ext cx="2395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Simplify.</a:t>
              </a:r>
            </a:p>
          </p:txBody>
        </p:sp>
      </p:grpSp>
      <p:sp>
        <p:nvSpPr>
          <p:cNvPr id="381984" name="Rectangle 32"/>
          <p:cNvSpPr>
            <a:spLocks noChangeArrowheads="1"/>
          </p:cNvSpPr>
          <p:nvPr/>
        </p:nvSpPr>
        <p:spPr bwMode="auto">
          <a:xfrm>
            <a:off x="620713" y="5695950"/>
            <a:ext cx="4181475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1314450" algn="l"/>
              </a:tabLst>
            </a:pPr>
            <a:r>
              <a:rPr lang="en-US" b="1">
                <a:solidFill>
                  <a:srgbClr val="FFEB55"/>
                </a:solidFill>
              </a:rPr>
              <a:t>Answer:	</a:t>
            </a:r>
            <a:r>
              <a:rPr lang="en-US"/>
              <a:t>45 units</a:t>
            </a:r>
          </a:p>
        </p:txBody>
      </p:sp>
      <p:pic>
        <p:nvPicPr>
          <p:cNvPr id="381989" name="Picture 37" descr="stop sign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381990" name="Picture 38" descr="ex0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invGray">
          <a:xfrm>
            <a:off x="5132388" y="968375"/>
            <a:ext cx="3395662" cy="16351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8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38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8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5-3e</a:t>
            </a:r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6964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96965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96966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96967" name="Picture 7" descr="your tur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pic>
        <p:nvPicPr>
          <p:cNvPr id="296968" name="Picture 8" descr="help">
            <a:hlinkClick r:id="rId8" action="ppaction://program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96972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96974" name="Picture 14" descr="5-min">
            <a:hlinkClick r:id="" action="ppaction://customshow?id=4&amp;return=true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96977" name="Picture 17" descr="stop sign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296978" name="Picture 18" descr="8-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pic>
        <p:nvPicPr>
          <p:cNvPr id="296982" name="Picture 22" descr="yt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invGray">
          <a:xfrm>
            <a:off x="5186363" y="625475"/>
            <a:ext cx="3559175" cy="2266950"/>
          </a:xfrm>
          <a:prstGeom prst="rect">
            <a:avLst/>
          </a:prstGeom>
          <a:noFill/>
        </p:spPr>
      </p:pic>
      <p:grpSp>
        <p:nvGrpSpPr>
          <p:cNvPr id="296988" name="Group 28"/>
          <p:cNvGrpSpPr>
            <a:grpSpLocks/>
          </p:cNvGrpSpPr>
          <p:nvPr/>
        </p:nvGrpSpPr>
        <p:grpSpPr bwMode="auto">
          <a:xfrm>
            <a:off x="620713" y="1279525"/>
            <a:ext cx="4489450" cy="984250"/>
            <a:chOff x="391" y="806"/>
            <a:chExt cx="2828" cy="620"/>
          </a:xfrm>
        </p:grpSpPr>
        <p:sp>
          <p:nvSpPr>
            <p:cNvPr id="296980" name="Text Box 20"/>
            <p:cNvSpPr txBox="1">
              <a:spLocks noChangeArrowheads="1"/>
            </p:cNvSpPr>
            <p:nvPr/>
          </p:nvSpPr>
          <p:spPr bwMode="invGray">
            <a:xfrm>
              <a:off x="391" y="806"/>
              <a:ext cx="282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tabLst>
                  <a:tab pos="6743700" algn="l"/>
                </a:tabLst>
              </a:pPr>
              <a:r>
                <a:rPr lang="en-US" b="1">
                  <a:solidFill>
                    <a:schemeClr val="folHlink"/>
                  </a:solidFill>
                </a:rPr>
                <a:t>Geometry</a:t>
              </a:r>
              <a:r>
                <a:rPr lang="en-US" b="1">
                  <a:solidFill>
                    <a:srgbClr val="FFEB55"/>
                  </a:solidFill>
                </a:rPr>
                <a:t>  The measure of the perimeter of the rectangle shown is </a:t>
              </a:r>
            </a:p>
          </p:txBody>
        </p:sp>
        <p:pic>
          <p:nvPicPr>
            <p:cNvPr id="296983" name="Picture 23" descr="08-05-4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1329" y="1253"/>
              <a:ext cx="668" cy="173"/>
            </a:xfrm>
            <a:prstGeom prst="rect">
              <a:avLst/>
            </a:prstGeom>
            <a:noFill/>
          </p:spPr>
        </p:pic>
      </p:grpSp>
      <p:grpSp>
        <p:nvGrpSpPr>
          <p:cNvPr id="296987" name="Group 27"/>
          <p:cNvGrpSpPr>
            <a:grpSpLocks/>
          </p:cNvGrpSpPr>
          <p:nvPr/>
        </p:nvGrpSpPr>
        <p:grpSpPr bwMode="auto">
          <a:xfrm>
            <a:off x="620713" y="3121025"/>
            <a:ext cx="7570787" cy="2033588"/>
            <a:chOff x="391" y="2075"/>
            <a:chExt cx="4769" cy="1281"/>
          </a:xfrm>
        </p:grpSpPr>
        <p:sp>
          <p:nvSpPr>
            <p:cNvPr id="296984" name="Text Box 24"/>
            <p:cNvSpPr txBox="1">
              <a:spLocks noChangeArrowheads="1"/>
            </p:cNvSpPr>
            <p:nvPr/>
          </p:nvSpPr>
          <p:spPr bwMode="invGray">
            <a:xfrm>
              <a:off x="391" y="2075"/>
              <a:ext cx="4766" cy="4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b="1">
                  <a:solidFill>
                    <a:srgbClr val="FFEB55"/>
                  </a:solidFill>
                </a:rPr>
                <a:t>a. </a:t>
              </a:r>
              <a:r>
                <a:rPr lang="en-US"/>
                <a:t>Find a polynomial that represents width of </a:t>
              </a:r>
              <a:br>
                <a:rPr lang="en-US"/>
              </a:br>
              <a:r>
                <a:rPr lang="en-US"/>
                <a:t>the rectangle. </a:t>
              </a:r>
            </a:p>
          </p:txBody>
        </p:sp>
        <p:sp>
          <p:nvSpPr>
            <p:cNvPr id="296985" name="Text Box 25"/>
            <p:cNvSpPr txBox="1">
              <a:spLocks noChangeArrowheads="1"/>
            </p:cNvSpPr>
            <p:nvPr/>
          </p:nvSpPr>
          <p:spPr bwMode="invGray">
            <a:xfrm>
              <a:off x="394" y="3091"/>
              <a:ext cx="4766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en-US" b="1">
                  <a:solidFill>
                    <a:srgbClr val="FFEB55"/>
                  </a:solidFill>
                </a:rPr>
                <a:t>b. </a:t>
              </a:r>
              <a:r>
                <a:rPr lang="en-US"/>
                <a:t>Find the width of the rectangle if</a:t>
              </a:r>
            </a:p>
          </p:txBody>
        </p:sp>
        <p:pic>
          <p:nvPicPr>
            <p:cNvPr id="296986" name="Picture 26" descr="08-05-5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3473" y="3119"/>
              <a:ext cx="489" cy="172"/>
            </a:xfrm>
            <a:prstGeom prst="rect">
              <a:avLst/>
            </a:prstGeom>
            <a:noFill/>
          </p:spPr>
        </p:pic>
      </p:grpSp>
      <p:grpSp>
        <p:nvGrpSpPr>
          <p:cNvPr id="296993" name="Group 33"/>
          <p:cNvGrpSpPr>
            <a:grpSpLocks/>
          </p:cNvGrpSpPr>
          <p:nvPr/>
        </p:nvGrpSpPr>
        <p:grpSpPr bwMode="auto">
          <a:xfrm>
            <a:off x="620713" y="3879850"/>
            <a:ext cx="4181475" cy="420688"/>
            <a:chOff x="391" y="2553"/>
            <a:chExt cx="2634" cy="265"/>
          </a:xfrm>
        </p:grpSpPr>
        <p:sp>
          <p:nvSpPr>
            <p:cNvPr id="296989" name="Rectangle 29"/>
            <p:cNvSpPr>
              <a:spLocks noChangeArrowheads="1"/>
            </p:cNvSpPr>
            <p:nvPr/>
          </p:nvSpPr>
          <p:spPr bwMode="invGray">
            <a:xfrm>
              <a:off x="391" y="2553"/>
              <a:ext cx="2634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tabLst>
                  <a:tab pos="1314450" algn="l"/>
                </a:tabLst>
              </a:pPr>
              <a:r>
                <a:rPr lang="en-US" b="1">
                  <a:solidFill>
                    <a:srgbClr val="FFEB55"/>
                  </a:solidFill>
                </a:rPr>
                <a:t>Answer:	</a:t>
              </a:r>
              <a:endParaRPr lang="en-US"/>
            </a:p>
          </p:txBody>
        </p:sp>
        <p:pic>
          <p:nvPicPr>
            <p:cNvPr id="296991" name="Picture 31" descr="08-05-4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1290" y="2580"/>
              <a:ext cx="380" cy="173"/>
            </a:xfrm>
            <a:prstGeom prst="rect">
              <a:avLst/>
            </a:prstGeom>
            <a:noFill/>
          </p:spPr>
        </p:pic>
      </p:grpSp>
      <p:sp>
        <p:nvSpPr>
          <p:cNvPr id="296992" name="Rectangle 32"/>
          <p:cNvSpPr>
            <a:spLocks noChangeArrowheads="1"/>
          </p:cNvSpPr>
          <p:nvPr/>
        </p:nvSpPr>
        <p:spPr bwMode="auto">
          <a:xfrm>
            <a:off x="620713" y="5176838"/>
            <a:ext cx="4181475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1314450" algn="l"/>
              </a:tabLst>
            </a:pPr>
            <a:r>
              <a:rPr lang="en-US" b="1">
                <a:solidFill>
                  <a:srgbClr val="FFEB55"/>
                </a:solidFill>
              </a:rPr>
              <a:t>Answer:	</a:t>
            </a:r>
            <a:r>
              <a:rPr lang="en-US"/>
              <a:t>3 units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9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8700"/>
            <a:ext cx="9144000" cy="367082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0100" y="1790700"/>
            <a:ext cx="7080272" cy="2548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8-4 Polynomials</a:t>
            </a:r>
          </a:p>
          <a:p>
            <a:r>
              <a:rPr lang="en-US" sz="2800" b="1" dirty="0" smtClean="0"/>
              <a:t>8-5 Adding and Subtracting Polynomials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Four pages</a:t>
            </a:r>
          </a:p>
          <a:p>
            <a:r>
              <a:rPr lang="en-US" sz="2800" b="1" dirty="0" smtClean="0"/>
              <a:t>	Even Problems</a:t>
            </a:r>
            <a:endParaRPr lang="en-US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600" name="Group 72"/>
          <p:cNvGrpSpPr>
            <a:grpSpLocks/>
          </p:cNvGrpSpPr>
          <p:nvPr/>
        </p:nvGrpSpPr>
        <p:grpSpPr bwMode="auto">
          <a:xfrm>
            <a:off x="741363" y="2546350"/>
            <a:ext cx="7978775" cy="3225800"/>
            <a:chOff x="467" y="1604"/>
            <a:chExt cx="5026" cy="2032"/>
          </a:xfrm>
        </p:grpSpPr>
        <p:sp>
          <p:nvSpPr>
            <p:cNvPr id="278550" name="Rectangle 22"/>
            <p:cNvSpPr>
              <a:spLocks noChangeArrowheads="1"/>
            </p:cNvSpPr>
            <p:nvPr/>
          </p:nvSpPr>
          <p:spPr bwMode="invGray">
            <a:xfrm>
              <a:off x="476" y="1604"/>
              <a:ext cx="5017" cy="2026"/>
            </a:xfrm>
            <a:prstGeom prst="rect">
              <a:avLst/>
            </a:prstGeom>
            <a:solidFill>
              <a:srgbClr val="00006E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8551" name="Rectangle 23"/>
            <p:cNvSpPr>
              <a:spLocks noChangeArrowheads="1"/>
            </p:cNvSpPr>
            <p:nvPr/>
          </p:nvSpPr>
          <p:spPr bwMode="invGray">
            <a:xfrm>
              <a:off x="4363" y="1604"/>
              <a:ext cx="1088" cy="5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 b="1">
                  <a:solidFill>
                    <a:srgbClr val="FFEB55"/>
                  </a:solidFill>
                </a:rPr>
                <a:t>Monomial, Binomial, or Trinomial</a:t>
              </a:r>
            </a:p>
          </p:txBody>
        </p:sp>
        <p:sp>
          <p:nvSpPr>
            <p:cNvPr id="278552" name="Rectangle 24"/>
            <p:cNvSpPr>
              <a:spLocks noChangeArrowheads="1"/>
            </p:cNvSpPr>
            <p:nvPr/>
          </p:nvSpPr>
          <p:spPr bwMode="invGray">
            <a:xfrm>
              <a:off x="1738" y="1604"/>
              <a:ext cx="2831" cy="5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 b="1">
                  <a:solidFill>
                    <a:srgbClr val="FFEB55"/>
                  </a:solidFill>
                </a:rPr>
                <a:t>Polynomial?</a:t>
              </a:r>
            </a:p>
          </p:txBody>
        </p:sp>
        <p:sp>
          <p:nvSpPr>
            <p:cNvPr id="278553" name="Rectangle 25"/>
            <p:cNvSpPr>
              <a:spLocks noChangeArrowheads="1"/>
            </p:cNvSpPr>
            <p:nvPr/>
          </p:nvSpPr>
          <p:spPr bwMode="invGray">
            <a:xfrm>
              <a:off x="722" y="1604"/>
              <a:ext cx="1016" cy="5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 b="1">
                  <a:solidFill>
                    <a:srgbClr val="FFEB55"/>
                  </a:solidFill>
                </a:rPr>
                <a:t>Expression</a:t>
              </a:r>
            </a:p>
          </p:txBody>
        </p:sp>
        <p:sp>
          <p:nvSpPr>
            <p:cNvPr id="278554" name="Line 26"/>
            <p:cNvSpPr>
              <a:spLocks noChangeShapeType="1"/>
            </p:cNvSpPr>
            <p:nvPr/>
          </p:nvSpPr>
          <p:spPr bwMode="invGray">
            <a:xfrm>
              <a:off x="476" y="2540"/>
              <a:ext cx="50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8555" name="Line 27"/>
            <p:cNvSpPr>
              <a:spLocks noChangeShapeType="1"/>
            </p:cNvSpPr>
            <p:nvPr/>
          </p:nvSpPr>
          <p:spPr bwMode="invGray">
            <a:xfrm>
              <a:off x="476" y="2951"/>
              <a:ext cx="50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8556" name="Line 28"/>
            <p:cNvSpPr>
              <a:spLocks noChangeShapeType="1"/>
            </p:cNvSpPr>
            <p:nvPr/>
          </p:nvSpPr>
          <p:spPr bwMode="invGray">
            <a:xfrm>
              <a:off x="476" y="3362"/>
              <a:ext cx="50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8557" name="Line 29"/>
            <p:cNvSpPr>
              <a:spLocks noChangeShapeType="1"/>
            </p:cNvSpPr>
            <p:nvPr/>
          </p:nvSpPr>
          <p:spPr bwMode="invGray">
            <a:xfrm>
              <a:off x="467" y="1604"/>
              <a:ext cx="0" cy="2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8558" name="Line 30"/>
            <p:cNvSpPr>
              <a:spLocks noChangeShapeType="1"/>
            </p:cNvSpPr>
            <p:nvPr/>
          </p:nvSpPr>
          <p:spPr bwMode="invGray">
            <a:xfrm>
              <a:off x="1738" y="1604"/>
              <a:ext cx="0" cy="2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8559" name="Line 31"/>
            <p:cNvSpPr>
              <a:spLocks noChangeShapeType="1"/>
            </p:cNvSpPr>
            <p:nvPr/>
          </p:nvSpPr>
          <p:spPr bwMode="invGray">
            <a:xfrm>
              <a:off x="5488" y="1604"/>
              <a:ext cx="0" cy="2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8560" name="Line 32"/>
            <p:cNvSpPr>
              <a:spLocks noChangeShapeType="1"/>
            </p:cNvSpPr>
            <p:nvPr/>
          </p:nvSpPr>
          <p:spPr bwMode="invGray">
            <a:xfrm>
              <a:off x="470" y="1604"/>
              <a:ext cx="501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8561" name="Line 33"/>
            <p:cNvSpPr>
              <a:spLocks noChangeShapeType="1"/>
            </p:cNvSpPr>
            <p:nvPr/>
          </p:nvSpPr>
          <p:spPr bwMode="invGray">
            <a:xfrm>
              <a:off x="470" y="2129"/>
              <a:ext cx="50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8562" name="Text Box 34"/>
            <p:cNvSpPr txBox="1">
              <a:spLocks noChangeArrowheads="1"/>
            </p:cNvSpPr>
            <p:nvPr/>
          </p:nvSpPr>
          <p:spPr bwMode="invGray">
            <a:xfrm>
              <a:off x="497" y="2249"/>
              <a:ext cx="266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 b="1">
                  <a:solidFill>
                    <a:srgbClr val="FFEB55"/>
                  </a:solidFill>
                </a:rPr>
                <a:t>a.</a:t>
              </a:r>
            </a:p>
          </p:txBody>
        </p:sp>
        <p:sp>
          <p:nvSpPr>
            <p:cNvPr id="278563" name="Text Box 35"/>
            <p:cNvSpPr txBox="1">
              <a:spLocks noChangeArrowheads="1"/>
            </p:cNvSpPr>
            <p:nvPr/>
          </p:nvSpPr>
          <p:spPr bwMode="invGray">
            <a:xfrm>
              <a:off x="497" y="2672"/>
              <a:ext cx="266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 b="1">
                  <a:solidFill>
                    <a:srgbClr val="FFEB55"/>
                  </a:solidFill>
                </a:rPr>
                <a:t>b.</a:t>
              </a:r>
            </a:p>
          </p:txBody>
        </p:sp>
        <p:sp>
          <p:nvSpPr>
            <p:cNvPr id="278564" name="Text Box 36"/>
            <p:cNvSpPr txBox="1">
              <a:spLocks noChangeArrowheads="1"/>
            </p:cNvSpPr>
            <p:nvPr/>
          </p:nvSpPr>
          <p:spPr bwMode="invGray">
            <a:xfrm>
              <a:off x="497" y="3047"/>
              <a:ext cx="266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 b="1">
                  <a:solidFill>
                    <a:srgbClr val="FFEB55"/>
                  </a:solidFill>
                </a:rPr>
                <a:t>c.</a:t>
              </a:r>
            </a:p>
          </p:txBody>
        </p:sp>
        <p:sp>
          <p:nvSpPr>
            <p:cNvPr id="278565" name="Text Box 37"/>
            <p:cNvSpPr txBox="1">
              <a:spLocks noChangeArrowheads="1"/>
            </p:cNvSpPr>
            <p:nvPr/>
          </p:nvSpPr>
          <p:spPr bwMode="invGray">
            <a:xfrm>
              <a:off x="497" y="3392"/>
              <a:ext cx="266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 b="1">
                  <a:solidFill>
                    <a:srgbClr val="FFEB55"/>
                  </a:solidFill>
                </a:rPr>
                <a:t>d.</a:t>
              </a:r>
            </a:p>
          </p:txBody>
        </p:sp>
        <p:sp>
          <p:nvSpPr>
            <p:cNvPr id="278566" name="Line 38"/>
            <p:cNvSpPr>
              <a:spLocks noChangeShapeType="1"/>
            </p:cNvSpPr>
            <p:nvPr/>
          </p:nvSpPr>
          <p:spPr bwMode="invGray">
            <a:xfrm>
              <a:off x="476" y="3636"/>
              <a:ext cx="501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8567" name="Line 39"/>
            <p:cNvSpPr>
              <a:spLocks noChangeShapeType="1"/>
            </p:cNvSpPr>
            <p:nvPr/>
          </p:nvSpPr>
          <p:spPr bwMode="invGray">
            <a:xfrm>
              <a:off x="4423" y="1604"/>
              <a:ext cx="0" cy="2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8568" name="Line 40"/>
            <p:cNvSpPr>
              <a:spLocks noChangeShapeType="1"/>
            </p:cNvSpPr>
            <p:nvPr/>
          </p:nvSpPr>
          <p:spPr bwMode="invGray">
            <a:xfrm>
              <a:off x="776" y="1604"/>
              <a:ext cx="0" cy="2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278590" name="Picture 62" descr="08-04-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824" y="2240"/>
              <a:ext cx="864" cy="216"/>
            </a:xfrm>
            <a:prstGeom prst="rect">
              <a:avLst/>
            </a:prstGeom>
            <a:noFill/>
          </p:spPr>
        </p:pic>
        <p:pic>
          <p:nvPicPr>
            <p:cNvPr id="278592" name="Picture 64" descr="08-04-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999" y="3079"/>
              <a:ext cx="489" cy="139"/>
            </a:xfrm>
            <a:prstGeom prst="rect">
              <a:avLst/>
            </a:prstGeom>
            <a:noFill/>
          </p:spPr>
        </p:pic>
        <p:pic>
          <p:nvPicPr>
            <p:cNvPr id="278593" name="Picture 65" descr="08-04-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invGray">
            <a:xfrm>
              <a:off x="1115" y="3376"/>
              <a:ext cx="252" cy="216"/>
            </a:xfrm>
            <a:prstGeom prst="rect">
              <a:avLst/>
            </a:prstGeom>
            <a:noFill/>
          </p:spPr>
        </p:pic>
        <p:pic>
          <p:nvPicPr>
            <p:cNvPr id="278594" name="Picture 66" descr="08-04-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invGray">
            <a:xfrm>
              <a:off x="926" y="2656"/>
              <a:ext cx="656" cy="178"/>
            </a:xfrm>
            <a:prstGeom prst="rect">
              <a:avLst/>
            </a:prstGeom>
            <a:noFill/>
          </p:spPr>
        </p:pic>
      </p:grp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4-1b</a:t>
            </a:r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78532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78533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78534" name="Picture 6" descr="home">
            <a:hlinkClick r:id="rId9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78535" name="Picture 7" descr="your tur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pic>
        <p:nvPicPr>
          <p:cNvPr id="278537" name="Picture 9" descr="help">
            <a:hlinkClick r:id="rId12" action="ppaction://program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78540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78542" name="Picture 14" descr="5-min">
            <a:hlinkClick r:id="" action="ppaction://customshow?id=3&amp;return=true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78545" name="Picture 17" descr="stop sign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278546" name="Picture 18" descr="8-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sp>
        <p:nvSpPr>
          <p:cNvPr id="278573" name="Text Box 45"/>
          <p:cNvSpPr txBox="1">
            <a:spLocks noChangeArrowheads="1"/>
          </p:cNvSpPr>
          <p:nvPr/>
        </p:nvSpPr>
        <p:spPr bwMode="auto">
          <a:xfrm>
            <a:off x="619125" y="1277938"/>
            <a:ext cx="74088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  <a:tab pos="2686050" algn="l"/>
              </a:tabLst>
            </a:pPr>
            <a:r>
              <a:rPr lang="en-US" b="1">
                <a:solidFill>
                  <a:srgbClr val="FFEB55"/>
                </a:solidFill>
              </a:rPr>
              <a:t>State whether each expression is a polynomial. </a:t>
            </a:r>
            <a:br>
              <a:rPr lang="en-US" b="1">
                <a:solidFill>
                  <a:srgbClr val="FFEB55"/>
                </a:solidFill>
              </a:rPr>
            </a:br>
            <a:r>
              <a:rPr lang="en-US" b="1">
                <a:solidFill>
                  <a:srgbClr val="FFEB55"/>
                </a:solidFill>
              </a:rPr>
              <a:t>If it is a polynomial, identify it as a </a:t>
            </a:r>
            <a:r>
              <a:rPr lang="en-US" b="1" i="1">
                <a:solidFill>
                  <a:srgbClr val="FFEB55"/>
                </a:solidFill>
              </a:rPr>
              <a:t>monomial</a:t>
            </a:r>
            <a:r>
              <a:rPr lang="en-US" b="1">
                <a:solidFill>
                  <a:srgbClr val="FFEB55"/>
                </a:solidFill>
              </a:rPr>
              <a:t>, </a:t>
            </a:r>
            <a:r>
              <a:rPr lang="en-US" b="1" i="1">
                <a:solidFill>
                  <a:srgbClr val="FFEB55"/>
                </a:solidFill>
              </a:rPr>
              <a:t>binomial</a:t>
            </a:r>
            <a:r>
              <a:rPr lang="en-US" b="1">
                <a:solidFill>
                  <a:srgbClr val="FFEB55"/>
                </a:solidFill>
              </a:rPr>
              <a:t>, or </a:t>
            </a:r>
            <a:r>
              <a:rPr lang="en-US" b="1" i="1">
                <a:solidFill>
                  <a:srgbClr val="FFEB55"/>
                </a:solidFill>
              </a:rPr>
              <a:t>trinomial</a:t>
            </a:r>
            <a:r>
              <a:rPr lang="en-US" b="1">
                <a:solidFill>
                  <a:srgbClr val="FFEB55"/>
                </a:solidFill>
              </a:rPr>
              <a:t>.</a:t>
            </a:r>
            <a:r>
              <a:rPr lang="en-US"/>
              <a:t> </a:t>
            </a:r>
          </a:p>
        </p:txBody>
      </p:sp>
      <p:sp>
        <p:nvSpPr>
          <p:cNvPr id="278574" name="Rectangle 46"/>
          <p:cNvSpPr>
            <a:spLocks noChangeArrowheads="1"/>
          </p:cNvSpPr>
          <p:nvPr/>
        </p:nvSpPr>
        <p:spPr bwMode="auto">
          <a:xfrm>
            <a:off x="7107238" y="5337175"/>
            <a:ext cx="1603375" cy="434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1800"/>
              <a:t>monomial</a:t>
            </a:r>
          </a:p>
        </p:txBody>
      </p:sp>
      <p:sp>
        <p:nvSpPr>
          <p:cNvPr id="278575" name="Rectangle 47"/>
          <p:cNvSpPr>
            <a:spLocks noChangeArrowheads="1"/>
          </p:cNvSpPr>
          <p:nvPr/>
        </p:nvSpPr>
        <p:spPr bwMode="auto">
          <a:xfrm>
            <a:off x="7107238" y="4684713"/>
            <a:ext cx="1603375" cy="652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1800"/>
              <a:t>binomial</a:t>
            </a:r>
          </a:p>
        </p:txBody>
      </p:sp>
      <p:sp>
        <p:nvSpPr>
          <p:cNvPr id="278576" name="Rectangle 48"/>
          <p:cNvSpPr>
            <a:spLocks noChangeArrowheads="1"/>
          </p:cNvSpPr>
          <p:nvPr/>
        </p:nvSpPr>
        <p:spPr bwMode="auto">
          <a:xfrm>
            <a:off x="7107238" y="4032250"/>
            <a:ext cx="1603375" cy="652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1800"/>
              <a:t>none of these</a:t>
            </a:r>
          </a:p>
        </p:txBody>
      </p:sp>
      <p:sp>
        <p:nvSpPr>
          <p:cNvPr id="278577" name="Rectangle 49"/>
          <p:cNvSpPr>
            <a:spLocks noChangeArrowheads="1"/>
          </p:cNvSpPr>
          <p:nvPr/>
        </p:nvSpPr>
        <p:spPr bwMode="auto">
          <a:xfrm>
            <a:off x="7107238" y="3379788"/>
            <a:ext cx="1603375" cy="652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0"/>
              </a:spcAft>
              <a:buClrTx/>
            </a:pPr>
            <a:r>
              <a:rPr lang="en-US" sz="1800"/>
              <a:t>trinomial</a:t>
            </a:r>
          </a:p>
        </p:txBody>
      </p:sp>
      <p:grpSp>
        <p:nvGrpSpPr>
          <p:cNvPr id="278602" name="Group 74"/>
          <p:cNvGrpSpPr>
            <a:grpSpLocks/>
          </p:cNvGrpSpPr>
          <p:nvPr/>
        </p:nvGrpSpPr>
        <p:grpSpPr bwMode="auto">
          <a:xfrm>
            <a:off x="2759075" y="3379788"/>
            <a:ext cx="3925888" cy="652462"/>
            <a:chOff x="1738" y="2129"/>
            <a:chExt cx="2473" cy="411"/>
          </a:xfrm>
        </p:grpSpPr>
        <p:sp>
          <p:nvSpPr>
            <p:cNvPr id="278579" name="Rectangle 51"/>
            <p:cNvSpPr>
              <a:spLocks noChangeArrowheads="1"/>
            </p:cNvSpPr>
            <p:nvPr/>
          </p:nvSpPr>
          <p:spPr bwMode="invGray">
            <a:xfrm>
              <a:off x="1738" y="2129"/>
              <a:ext cx="2473" cy="4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/>
                <a:t>Yes,                        is the sum of</a:t>
              </a:r>
              <a:br>
                <a:rPr lang="en-US" sz="1800"/>
              </a:br>
              <a:r>
                <a:rPr lang="en-US" sz="1800"/>
                <a:t>three monomials.</a:t>
              </a:r>
            </a:p>
          </p:txBody>
        </p:sp>
        <p:pic>
          <p:nvPicPr>
            <p:cNvPr id="278595" name="Picture 67" descr="08-04-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invGray">
            <a:xfrm>
              <a:off x="2131" y="2141"/>
              <a:ext cx="864" cy="216"/>
            </a:xfrm>
            <a:prstGeom prst="rect">
              <a:avLst/>
            </a:prstGeom>
            <a:noFill/>
          </p:spPr>
        </p:pic>
      </p:grpSp>
      <p:grpSp>
        <p:nvGrpSpPr>
          <p:cNvPr id="278603" name="Group 75"/>
          <p:cNvGrpSpPr>
            <a:grpSpLocks/>
          </p:cNvGrpSpPr>
          <p:nvPr/>
        </p:nvGrpSpPr>
        <p:grpSpPr bwMode="auto">
          <a:xfrm>
            <a:off x="2759075" y="4032250"/>
            <a:ext cx="4402138" cy="652463"/>
            <a:chOff x="1738" y="2540"/>
            <a:chExt cx="2773" cy="411"/>
          </a:xfrm>
        </p:grpSpPr>
        <p:sp>
          <p:nvSpPr>
            <p:cNvPr id="278582" name="Rectangle 54"/>
            <p:cNvSpPr>
              <a:spLocks noChangeArrowheads="1"/>
            </p:cNvSpPr>
            <p:nvPr/>
          </p:nvSpPr>
          <p:spPr bwMode="invGray">
            <a:xfrm>
              <a:off x="1738" y="2540"/>
              <a:ext cx="2773" cy="4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spcAft>
                  <a:spcPct val="0"/>
                </a:spcAft>
                <a:buClrTx/>
                <a:tabLst>
                  <a:tab pos="1543050" algn="l"/>
                </a:tabLst>
              </a:pPr>
              <a:r>
                <a:rPr lang="en-US" sz="1800"/>
                <a:t>No.                 which is not a monomial.</a:t>
              </a:r>
            </a:p>
          </p:txBody>
        </p:sp>
        <p:pic>
          <p:nvPicPr>
            <p:cNvPr id="278596" name="Picture 68" descr="08-04-14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invGray">
            <a:xfrm>
              <a:off x="2053" y="2553"/>
              <a:ext cx="615" cy="380"/>
            </a:xfrm>
            <a:prstGeom prst="rect">
              <a:avLst/>
            </a:prstGeom>
            <a:noFill/>
          </p:spPr>
        </p:pic>
      </p:grpSp>
      <p:grpSp>
        <p:nvGrpSpPr>
          <p:cNvPr id="278605" name="Group 77"/>
          <p:cNvGrpSpPr>
            <a:grpSpLocks/>
          </p:cNvGrpSpPr>
          <p:nvPr/>
        </p:nvGrpSpPr>
        <p:grpSpPr bwMode="auto">
          <a:xfrm>
            <a:off x="2759075" y="5337175"/>
            <a:ext cx="4494213" cy="434975"/>
            <a:chOff x="1738" y="3362"/>
            <a:chExt cx="2831" cy="274"/>
          </a:xfrm>
        </p:grpSpPr>
        <p:sp>
          <p:nvSpPr>
            <p:cNvPr id="278588" name="Rectangle 60"/>
            <p:cNvSpPr>
              <a:spLocks noChangeArrowheads="1"/>
            </p:cNvSpPr>
            <p:nvPr/>
          </p:nvSpPr>
          <p:spPr bwMode="invGray">
            <a:xfrm>
              <a:off x="1738" y="3362"/>
              <a:ext cx="2831" cy="2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/>
                <a:t>Yes,        has one term. </a:t>
              </a:r>
            </a:p>
          </p:txBody>
        </p:sp>
        <p:pic>
          <p:nvPicPr>
            <p:cNvPr id="278598" name="Picture 70" descr="08-04-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invGray">
            <a:xfrm>
              <a:off x="2126" y="3376"/>
              <a:ext cx="252" cy="216"/>
            </a:xfrm>
            <a:prstGeom prst="rect">
              <a:avLst/>
            </a:prstGeom>
            <a:noFill/>
          </p:spPr>
        </p:pic>
      </p:grpSp>
      <p:grpSp>
        <p:nvGrpSpPr>
          <p:cNvPr id="278604" name="Group 76"/>
          <p:cNvGrpSpPr>
            <a:grpSpLocks/>
          </p:cNvGrpSpPr>
          <p:nvPr/>
        </p:nvGrpSpPr>
        <p:grpSpPr bwMode="auto">
          <a:xfrm>
            <a:off x="2759075" y="4684713"/>
            <a:ext cx="4348163" cy="652462"/>
            <a:chOff x="1738" y="2951"/>
            <a:chExt cx="2739" cy="411"/>
          </a:xfrm>
        </p:grpSpPr>
        <p:sp>
          <p:nvSpPr>
            <p:cNvPr id="278585" name="Rectangle 57"/>
            <p:cNvSpPr>
              <a:spLocks noChangeArrowheads="1"/>
            </p:cNvSpPr>
            <p:nvPr/>
          </p:nvSpPr>
          <p:spPr bwMode="invGray">
            <a:xfrm>
              <a:off x="1738" y="2951"/>
              <a:ext cx="2739" cy="4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spcAft>
                  <a:spcPct val="0"/>
                </a:spcAft>
                <a:buClrTx/>
              </a:pPr>
              <a:r>
                <a:rPr lang="en-US" sz="1800"/>
                <a:t>Yes,                                      The expression is the sum of two monomials.</a:t>
              </a:r>
            </a:p>
          </p:txBody>
        </p:sp>
        <p:pic>
          <p:nvPicPr>
            <p:cNvPr id="278599" name="Picture 71" descr="08-04-1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invGray">
            <a:xfrm>
              <a:off x="2123" y="2995"/>
              <a:ext cx="1428" cy="18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27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73" grpId="0" autoUpdateAnimBg="0"/>
      <p:bldP spid="278574" grpId="0" autoUpdateAnimBg="0"/>
      <p:bldP spid="278575" grpId="0" autoUpdateAnimBg="0"/>
      <p:bldP spid="278576" grpId="0" autoUpdateAnimBg="0"/>
      <p:bldP spid="27857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Polynomials are typically written in descending order of degrees.</a:t>
            </a:r>
          </a:p>
        </p:txBody>
      </p:sp>
      <p:pic>
        <p:nvPicPr>
          <p:cNvPr id="419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0" y="2819400"/>
            <a:ext cx="3035300" cy="34773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4-2a</a:t>
            </a:r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79556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79557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79558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79559" name="Picture 7" descr="exampl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pic>
        <p:nvPicPr>
          <p:cNvPr id="279560" name="Picture 8" descr="help">
            <a:hlinkClick r:id="rId8" action="ppaction://program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79564" name="Picture 12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79566" name="Picture 14" descr="5-min">
            <a:hlinkClick r:id="" action="ppaction://customshow?id=3&amp;return=true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79570" name="Picture 18" descr="8-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sp>
        <p:nvSpPr>
          <p:cNvPr id="279571" name="Text Box 19"/>
          <p:cNvSpPr txBox="1">
            <a:spLocks noChangeArrowheads="1"/>
          </p:cNvSpPr>
          <p:nvPr/>
        </p:nvSpPr>
        <p:spPr bwMode="auto">
          <a:xfrm>
            <a:off x="619125" y="1277938"/>
            <a:ext cx="44529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  <a:tab pos="2686050" algn="l"/>
              </a:tabLst>
            </a:pPr>
            <a:r>
              <a:rPr lang="en-US" b="1">
                <a:solidFill>
                  <a:srgbClr val="FFEB55"/>
                </a:solidFill>
              </a:rPr>
              <a:t>Write a polynomial to represent the area of the green shaded region.</a:t>
            </a:r>
            <a:r>
              <a:rPr lang="en-US">
                <a:solidFill>
                  <a:srgbClr val="FFEB55"/>
                </a:solidFill>
              </a:rPr>
              <a:t> </a:t>
            </a:r>
          </a:p>
        </p:txBody>
      </p:sp>
      <p:pic>
        <p:nvPicPr>
          <p:cNvPr id="279572" name="Picture 20" descr="ex0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invGray">
          <a:xfrm>
            <a:off x="5302250" y="769938"/>
            <a:ext cx="3322638" cy="1944687"/>
          </a:xfrm>
          <a:prstGeom prst="rect">
            <a:avLst/>
          </a:prstGeom>
          <a:noFill/>
        </p:spPr>
      </p:pic>
      <p:sp>
        <p:nvSpPr>
          <p:cNvPr id="279573" name="Text Box 21"/>
          <p:cNvSpPr txBox="1">
            <a:spLocks noChangeArrowheads="1"/>
          </p:cNvSpPr>
          <p:nvPr/>
        </p:nvSpPr>
        <p:spPr bwMode="auto">
          <a:xfrm>
            <a:off x="620713" y="2928938"/>
            <a:ext cx="80216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indent="-1600200">
              <a:spcBef>
                <a:spcPct val="20000"/>
              </a:spcBef>
            </a:pPr>
            <a:r>
              <a:rPr lang="en-US" b="1">
                <a:solidFill>
                  <a:srgbClr val="FFEB55"/>
                </a:solidFill>
              </a:rPr>
              <a:t>Words	</a:t>
            </a:r>
            <a:r>
              <a:rPr lang="en-US"/>
              <a:t>The area of the shaded region is the area of the rectangle minus the area of the triangle. </a:t>
            </a:r>
          </a:p>
        </p:txBody>
      </p:sp>
      <p:grpSp>
        <p:nvGrpSpPr>
          <p:cNvPr id="279585" name="Group 33"/>
          <p:cNvGrpSpPr>
            <a:grpSpLocks/>
          </p:cNvGrpSpPr>
          <p:nvPr/>
        </p:nvGrpSpPr>
        <p:grpSpPr bwMode="auto">
          <a:xfrm>
            <a:off x="622300" y="3840163"/>
            <a:ext cx="8021638" cy="1922462"/>
            <a:chOff x="392" y="2299"/>
            <a:chExt cx="5053" cy="1211"/>
          </a:xfrm>
        </p:grpSpPr>
        <p:sp>
          <p:nvSpPr>
            <p:cNvPr id="279574" name="Text Box 22"/>
            <p:cNvSpPr txBox="1">
              <a:spLocks noChangeArrowheads="1"/>
            </p:cNvSpPr>
            <p:nvPr/>
          </p:nvSpPr>
          <p:spPr bwMode="invGray">
            <a:xfrm>
              <a:off x="392" y="2299"/>
              <a:ext cx="5053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600200" indent="-1600200">
                <a:spcBef>
                  <a:spcPct val="20000"/>
                </a:spcBef>
              </a:pPr>
              <a:r>
                <a:rPr lang="en-US" b="1">
                  <a:solidFill>
                    <a:srgbClr val="FFEB55"/>
                  </a:solidFill>
                </a:rPr>
                <a:t>Variables	</a:t>
              </a:r>
              <a:r>
                <a:rPr lang="en-US"/>
                <a:t>area of the shaded region</a:t>
              </a:r>
              <a:br>
                <a:rPr lang="en-US"/>
              </a:br>
              <a:r>
                <a:rPr lang="en-US"/>
                <a:t>height of rectangle </a:t>
              </a:r>
              <a:br>
                <a:rPr lang="en-US"/>
              </a:br>
              <a:r>
                <a:rPr lang="en-US"/>
                <a:t>area of rectangle</a:t>
              </a:r>
              <a:br>
                <a:rPr lang="en-US"/>
              </a:br>
              <a:r>
                <a:rPr lang="en-US"/>
                <a:t/>
              </a:r>
              <a:br>
                <a:rPr lang="en-US"/>
              </a:br>
              <a:r>
                <a:rPr lang="en-US"/>
                <a:t>triangle area</a:t>
              </a:r>
            </a:p>
          </p:txBody>
        </p:sp>
        <p:pic>
          <p:nvPicPr>
            <p:cNvPr id="279575" name="Picture 23" descr="08-04-1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3707" y="2334"/>
              <a:ext cx="328" cy="171"/>
            </a:xfrm>
            <a:prstGeom prst="rect">
              <a:avLst/>
            </a:prstGeom>
            <a:noFill/>
          </p:spPr>
        </p:pic>
        <p:pic>
          <p:nvPicPr>
            <p:cNvPr id="279576" name="Picture 24" descr="08-04-1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invGray">
            <a:xfrm>
              <a:off x="3082" y="2532"/>
              <a:ext cx="409" cy="179"/>
            </a:xfrm>
            <a:prstGeom prst="rect">
              <a:avLst/>
            </a:prstGeom>
            <a:noFill/>
          </p:spPr>
        </p:pic>
        <p:pic>
          <p:nvPicPr>
            <p:cNvPr id="279577" name="Picture 25" descr="08-04-1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2951" y="2748"/>
              <a:ext cx="679" cy="229"/>
            </a:xfrm>
            <a:prstGeom prst="rect">
              <a:avLst/>
            </a:prstGeom>
            <a:noFill/>
          </p:spPr>
        </p:pic>
        <p:pic>
          <p:nvPicPr>
            <p:cNvPr id="279578" name="Picture 26" descr="08-04-2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2564" y="3003"/>
              <a:ext cx="570" cy="507"/>
            </a:xfrm>
            <a:prstGeom prst="rect">
              <a:avLst/>
            </a:prstGeom>
            <a:noFill/>
          </p:spPr>
        </p:pic>
      </p:grpSp>
      <p:pic>
        <p:nvPicPr>
          <p:cNvPr id="279586" name="Picture 34" descr="stop sign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invGray">
          <a:xfrm>
            <a:off x="7288213" y="5781675"/>
            <a:ext cx="1498600" cy="52863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7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7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71" grpId="0" autoUpdateAnimBg="0"/>
      <p:bldP spid="27957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4-2b</a:t>
            </a:r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74788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374789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374790" name="Picture 6" descr="home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374791" name="Picture 7" descr="exampl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pic>
        <p:nvPicPr>
          <p:cNvPr id="374792" name="Picture 8" descr="help">
            <a:hlinkClick r:id="rId8" action="ppaction://program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374793" name="Picture 9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374794" name="Picture 10" descr="5-min">
            <a:hlinkClick r:id="" action="ppaction://customshow?id=3&amp;return=true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374795" name="Picture 11" descr="8-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grpSp>
        <p:nvGrpSpPr>
          <p:cNvPr id="374840" name="Group 56"/>
          <p:cNvGrpSpPr>
            <a:grpSpLocks/>
          </p:cNvGrpSpPr>
          <p:nvPr/>
        </p:nvGrpSpPr>
        <p:grpSpPr bwMode="auto">
          <a:xfrm>
            <a:off x="2325688" y="1387475"/>
            <a:ext cx="5748337" cy="255588"/>
            <a:chOff x="1465" y="874"/>
            <a:chExt cx="3621" cy="161"/>
          </a:xfrm>
        </p:grpSpPr>
        <p:pic>
          <p:nvPicPr>
            <p:cNvPr id="374839" name="Picture 55" descr="bob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invGray">
            <a:xfrm>
              <a:off x="3122" y="878"/>
              <a:ext cx="1964" cy="155"/>
            </a:xfrm>
            <a:prstGeom prst="rect">
              <a:avLst/>
            </a:prstGeom>
            <a:noFill/>
          </p:spPr>
        </p:pic>
        <p:pic>
          <p:nvPicPr>
            <p:cNvPr id="374817" name="Picture 33" descr="Eqn4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1465" y="874"/>
              <a:ext cx="1621" cy="161"/>
            </a:xfrm>
            <a:prstGeom prst="rect">
              <a:avLst/>
            </a:prstGeom>
            <a:noFill/>
          </p:spPr>
        </p:pic>
      </p:grpSp>
      <p:grpSp>
        <p:nvGrpSpPr>
          <p:cNvPr id="374835" name="Group 51"/>
          <p:cNvGrpSpPr>
            <a:grpSpLocks/>
          </p:cNvGrpSpPr>
          <p:nvPr/>
        </p:nvGrpSpPr>
        <p:grpSpPr bwMode="auto">
          <a:xfrm>
            <a:off x="620713" y="1677988"/>
            <a:ext cx="7086600" cy="800100"/>
            <a:chOff x="391" y="1057"/>
            <a:chExt cx="4464" cy="504"/>
          </a:xfrm>
        </p:grpSpPr>
        <p:sp>
          <p:nvSpPr>
            <p:cNvPr id="374798" name="Text Box 14"/>
            <p:cNvSpPr txBox="1">
              <a:spLocks noChangeArrowheads="1"/>
            </p:cNvSpPr>
            <p:nvPr/>
          </p:nvSpPr>
          <p:spPr bwMode="invGray">
            <a:xfrm>
              <a:off x="391" y="1184"/>
              <a:ext cx="106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600200" indent="-1600200">
                <a:spcBef>
                  <a:spcPct val="20000"/>
                </a:spcBef>
              </a:pPr>
              <a:r>
                <a:rPr lang="en-US" b="1">
                  <a:solidFill>
                    <a:srgbClr val="FFEB55"/>
                  </a:solidFill>
                </a:rPr>
                <a:t>Equation</a:t>
              </a:r>
              <a:endParaRPr lang="en-US"/>
            </a:p>
          </p:txBody>
        </p:sp>
        <p:sp>
          <p:nvSpPr>
            <p:cNvPr id="374819" name="Text Box 35"/>
            <p:cNvSpPr txBox="1">
              <a:spLocks noChangeArrowheads="1"/>
            </p:cNvSpPr>
            <p:nvPr/>
          </p:nvSpPr>
          <p:spPr bwMode="invGray">
            <a:xfrm>
              <a:off x="2010" y="1154"/>
              <a:ext cx="435" cy="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i="1">
                  <a:latin typeface="Times New Roman" pitchFamily="18" charset="0"/>
                </a:rPr>
                <a:t>A</a:t>
              </a:r>
            </a:p>
          </p:txBody>
        </p:sp>
        <p:pic>
          <p:nvPicPr>
            <p:cNvPr id="374822" name="Picture 38" descr="08-04-21"/>
            <p:cNvPicPr>
              <a:picLocks noChangeAspect="1" noChangeArrowheads="1"/>
            </p:cNvPicPr>
            <p:nvPr/>
          </p:nvPicPr>
          <p:blipFill>
            <a:blip r:embed="rId15" cstate="print"/>
            <a:srcRect l="21333" b="-7895"/>
            <a:stretch>
              <a:fillRect/>
            </a:stretch>
          </p:blipFill>
          <p:spPr bwMode="invGray">
            <a:xfrm>
              <a:off x="3364" y="1209"/>
              <a:ext cx="531" cy="246"/>
            </a:xfrm>
            <a:prstGeom prst="rect">
              <a:avLst/>
            </a:prstGeom>
            <a:noFill/>
          </p:spPr>
        </p:pic>
        <p:pic>
          <p:nvPicPr>
            <p:cNvPr id="374824" name="Picture 40" descr="08-04-2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4459" y="1057"/>
              <a:ext cx="396" cy="504"/>
            </a:xfrm>
            <a:prstGeom prst="rect">
              <a:avLst/>
            </a:prstGeom>
            <a:noFill/>
          </p:spPr>
        </p:pic>
        <p:pic>
          <p:nvPicPr>
            <p:cNvPr id="374826" name="Picture 42" descr="equals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2971" y="1272"/>
              <a:ext cx="127" cy="100"/>
            </a:xfrm>
            <a:prstGeom prst="rect">
              <a:avLst/>
            </a:prstGeom>
            <a:noFill/>
          </p:spPr>
        </p:pic>
        <p:pic>
          <p:nvPicPr>
            <p:cNvPr id="374827" name="Picture 43" descr="minus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invGray">
            <a:xfrm>
              <a:off x="4114" y="1295"/>
              <a:ext cx="132" cy="82"/>
            </a:xfrm>
            <a:prstGeom prst="rect">
              <a:avLst/>
            </a:prstGeom>
            <a:noFill/>
          </p:spPr>
        </p:pic>
      </p:grpSp>
      <p:grpSp>
        <p:nvGrpSpPr>
          <p:cNvPr id="374836" name="Group 52"/>
          <p:cNvGrpSpPr>
            <a:grpSpLocks/>
          </p:cNvGrpSpPr>
          <p:nvPr/>
        </p:nvGrpSpPr>
        <p:grpSpPr bwMode="auto">
          <a:xfrm>
            <a:off x="3190875" y="2717800"/>
            <a:ext cx="4516438" cy="800100"/>
            <a:chOff x="2010" y="1712"/>
            <a:chExt cx="2845" cy="504"/>
          </a:xfrm>
        </p:grpSpPr>
        <p:pic>
          <p:nvPicPr>
            <p:cNvPr id="374823" name="Picture 39" descr="08-04-22"/>
            <p:cNvPicPr>
              <a:picLocks noChangeAspect="1" noChangeArrowheads="1"/>
            </p:cNvPicPr>
            <p:nvPr/>
          </p:nvPicPr>
          <p:blipFill>
            <a:blip r:embed="rId19" cstate="print"/>
            <a:srcRect l="29845" t="-11667"/>
            <a:stretch>
              <a:fillRect/>
            </a:stretch>
          </p:blipFill>
          <p:spPr bwMode="invGray">
            <a:xfrm>
              <a:off x="3436" y="1845"/>
              <a:ext cx="362" cy="201"/>
            </a:xfrm>
            <a:prstGeom prst="rect">
              <a:avLst/>
            </a:prstGeom>
            <a:noFill/>
          </p:spPr>
        </p:pic>
        <p:sp>
          <p:nvSpPr>
            <p:cNvPr id="374828" name="Text Box 44"/>
            <p:cNvSpPr txBox="1">
              <a:spLocks noChangeArrowheads="1"/>
            </p:cNvSpPr>
            <p:nvPr/>
          </p:nvSpPr>
          <p:spPr bwMode="invGray">
            <a:xfrm>
              <a:off x="2010" y="1809"/>
              <a:ext cx="435" cy="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i="1">
                  <a:latin typeface="Times New Roman" pitchFamily="18" charset="0"/>
                </a:rPr>
                <a:t>A</a:t>
              </a:r>
            </a:p>
          </p:txBody>
        </p:sp>
        <p:pic>
          <p:nvPicPr>
            <p:cNvPr id="374830" name="Picture 46" descr="08-04-2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invGray">
            <a:xfrm>
              <a:off x="4459" y="1712"/>
              <a:ext cx="396" cy="504"/>
            </a:xfrm>
            <a:prstGeom prst="rect">
              <a:avLst/>
            </a:prstGeom>
            <a:noFill/>
          </p:spPr>
        </p:pic>
        <p:pic>
          <p:nvPicPr>
            <p:cNvPr id="374831" name="Picture 47" descr="equals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2971" y="1927"/>
              <a:ext cx="127" cy="100"/>
            </a:xfrm>
            <a:prstGeom prst="rect">
              <a:avLst/>
            </a:prstGeom>
            <a:noFill/>
          </p:spPr>
        </p:pic>
        <p:pic>
          <p:nvPicPr>
            <p:cNvPr id="374832" name="Picture 48" descr="minus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invGray">
            <a:xfrm>
              <a:off x="4114" y="1950"/>
              <a:ext cx="132" cy="82"/>
            </a:xfrm>
            <a:prstGeom prst="rect">
              <a:avLst/>
            </a:prstGeom>
            <a:noFill/>
          </p:spPr>
        </p:pic>
      </p:grpSp>
      <p:grpSp>
        <p:nvGrpSpPr>
          <p:cNvPr id="374837" name="Group 53"/>
          <p:cNvGrpSpPr>
            <a:grpSpLocks/>
          </p:cNvGrpSpPr>
          <p:nvPr/>
        </p:nvGrpSpPr>
        <p:grpSpPr bwMode="auto">
          <a:xfrm>
            <a:off x="625475" y="3724275"/>
            <a:ext cx="8362950" cy="1260475"/>
            <a:chOff x="394" y="2346"/>
            <a:chExt cx="5268" cy="794"/>
          </a:xfrm>
        </p:grpSpPr>
        <p:sp>
          <p:nvSpPr>
            <p:cNvPr id="374833" name="Text Box 49"/>
            <p:cNvSpPr txBox="1">
              <a:spLocks noChangeArrowheads="1"/>
            </p:cNvSpPr>
            <p:nvPr/>
          </p:nvSpPr>
          <p:spPr bwMode="invGray">
            <a:xfrm>
              <a:off x="394" y="2346"/>
              <a:ext cx="526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314450" indent="-1314450">
                <a:spcBef>
                  <a:spcPct val="20000"/>
                </a:spcBef>
              </a:pPr>
              <a:r>
                <a:rPr lang="en-US" b="1">
                  <a:solidFill>
                    <a:srgbClr val="FFEB55"/>
                  </a:solidFill>
                </a:rPr>
                <a:t>Answer:	</a:t>
              </a:r>
              <a:r>
                <a:rPr lang="en-US"/>
                <a:t>The polynomial representing the area of the </a:t>
              </a:r>
              <a:br>
                <a:rPr lang="en-US"/>
              </a:br>
              <a:r>
                <a:rPr lang="en-US"/>
                <a:t/>
              </a:r>
              <a:br>
                <a:rPr lang="en-US"/>
              </a:br>
              <a:r>
                <a:rPr lang="en-US"/>
                <a:t>shaded region is</a:t>
              </a:r>
            </a:p>
          </p:txBody>
        </p:sp>
        <p:pic>
          <p:nvPicPr>
            <p:cNvPr id="374834" name="Picture 50" descr="08-04-2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invGray">
            <a:xfrm>
              <a:off x="2742" y="2633"/>
              <a:ext cx="1347" cy="507"/>
            </a:xfrm>
            <a:prstGeom prst="rect">
              <a:avLst/>
            </a:prstGeom>
            <a:noFill/>
          </p:spPr>
        </p:pic>
      </p:grpSp>
      <p:pic>
        <p:nvPicPr>
          <p:cNvPr id="374838" name="Picture 54" descr="stop sign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7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7018338"/>
            <a:ext cx="8229600" cy="296862"/>
          </a:xfrm>
        </p:spPr>
        <p:txBody>
          <a:bodyPr/>
          <a:lstStyle/>
          <a:p>
            <a:pPr algn="r"/>
            <a:r>
              <a:rPr lang="en-US" sz="1200"/>
              <a:t>Example 4-2c</a:t>
            </a:r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80580" name="Picture 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8525" y="6470650"/>
            <a:ext cx="347663" cy="342900"/>
          </a:xfrm>
          <a:prstGeom prst="rect">
            <a:avLst/>
          </a:prstGeom>
          <a:noFill/>
        </p:spPr>
      </p:pic>
      <p:pic>
        <p:nvPicPr>
          <p:cNvPr id="280581" name="Picture 5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6413" y="6470650"/>
            <a:ext cx="347662" cy="342900"/>
          </a:xfrm>
          <a:prstGeom prst="rect">
            <a:avLst/>
          </a:prstGeom>
          <a:noFill/>
        </p:spPr>
      </p:pic>
      <p:pic>
        <p:nvPicPr>
          <p:cNvPr id="280582" name="Picture 6" descr="home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1075" y="6470650"/>
            <a:ext cx="347663" cy="342900"/>
          </a:xfrm>
          <a:prstGeom prst="rect">
            <a:avLst/>
          </a:prstGeom>
          <a:noFill/>
        </p:spPr>
      </p:pic>
      <p:pic>
        <p:nvPicPr>
          <p:cNvPr id="280583" name="Picture 7" descr="your tur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238" y="739775"/>
            <a:ext cx="1938337" cy="476250"/>
          </a:xfrm>
          <a:prstGeom prst="rect">
            <a:avLst/>
          </a:prstGeom>
          <a:noFill/>
        </p:spPr>
      </p:pic>
      <p:graphicFrame>
        <p:nvGraphicFramePr>
          <p:cNvPr id="280584" name="Object 8"/>
          <p:cNvGraphicFramePr>
            <a:graphicFrameLocks noChangeAspect="1"/>
          </p:cNvGraphicFramePr>
          <p:nvPr/>
        </p:nvGraphicFramePr>
        <p:xfrm>
          <a:off x="0" y="0"/>
          <a:ext cx="914400" cy="596900"/>
        </p:xfrm>
        <a:graphic>
          <a:graphicData uri="http://schemas.openxmlformats.org/presentationml/2006/ole">
            <p:oleObj spid="_x0000_s280584" name="Equation" r:id="rId9" imgW="914400" imgH="596880" progId="">
              <p:embed/>
            </p:oleObj>
          </a:graphicData>
        </a:graphic>
      </p:graphicFrame>
      <p:pic>
        <p:nvPicPr>
          <p:cNvPr id="280585" name="Picture 9" descr="help">
            <a:hlinkClick r:id="rId10" action="ppaction://program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7850" y="6470650"/>
            <a:ext cx="347663" cy="342900"/>
          </a:xfrm>
          <a:prstGeom prst="rect">
            <a:avLst/>
          </a:prstGeom>
          <a:noFill/>
        </p:spPr>
      </p:pic>
      <p:pic>
        <p:nvPicPr>
          <p:cNvPr id="280589" name="Picture 13" descr="secstart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23188" y="6470650"/>
            <a:ext cx="347662" cy="342900"/>
          </a:xfrm>
          <a:prstGeom prst="rect">
            <a:avLst/>
          </a:prstGeom>
          <a:noFill/>
        </p:spPr>
      </p:pic>
      <p:pic>
        <p:nvPicPr>
          <p:cNvPr id="280591" name="Picture 15" descr="5-min">
            <a:hlinkClick r:id="" action="ppaction://customshow?id=3&amp;return=true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24125" y="6465888"/>
            <a:ext cx="1663700" cy="347662"/>
          </a:xfrm>
          <a:prstGeom prst="rect">
            <a:avLst/>
          </a:prstGeom>
          <a:noFill/>
        </p:spPr>
      </p:pic>
      <p:pic>
        <p:nvPicPr>
          <p:cNvPr id="280595" name="Picture 19" descr="stop sign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invGray">
          <a:xfrm>
            <a:off x="7524750" y="5876925"/>
            <a:ext cx="1252538" cy="485775"/>
          </a:xfrm>
          <a:prstGeom prst="rect">
            <a:avLst/>
          </a:prstGeom>
          <a:noFill/>
        </p:spPr>
      </p:pic>
      <p:pic>
        <p:nvPicPr>
          <p:cNvPr id="280596" name="Picture 20" descr="8-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hidden">
          <a:xfrm>
            <a:off x="7212013" y="100013"/>
            <a:ext cx="1695450" cy="276225"/>
          </a:xfrm>
          <a:prstGeom prst="rect">
            <a:avLst/>
          </a:prstGeom>
          <a:noFill/>
        </p:spPr>
      </p:pic>
      <p:sp>
        <p:nvSpPr>
          <p:cNvPr id="280597" name="Text Box 21"/>
          <p:cNvSpPr txBox="1">
            <a:spLocks noChangeArrowheads="1"/>
          </p:cNvSpPr>
          <p:nvPr/>
        </p:nvSpPr>
        <p:spPr bwMode="auto">
          <a:xfrm>
            <a:off x="619125" y="1277938"/>
            <a:ext cx="55657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457200" algn="l"/>
                <a:tab pos="2686050" algn="l"/>
              </a:tabLst>
            </a:pPr>
            <a:r>
              <a:rPr lang="en-US" b="1">
                <a:solidFill>
                  <a:srgbClr val="FFEB55"/>
                </a:solidFill>
              </a:rPr>
              <a:t>Write a polynomial to represent the area of the green shaded region.</a:t>
            </a:r>
            <a:r>
              <a:rPr lang="en-US">
                <a:solidFill>
                  <a:srgbClr val="FFEB55"/>
                </a:solidFill>
              </a:rPr>
              <a:t> </a:t>
            </a:r>
          </a:p>
        </p:txBody>
      </p:sp>
      <p:pic>
        <p:nvPicPr>
          <p:cNvPr id="280598" name="Picture 22" descr="ex0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invGray">
          <a:xfrm>
            <a:off x="6184900" y="701675"/>
            <a:ext cx="2441575" cy="2441575"/>
          </a:xfrm>
          <a:prstGeom prst="rect">
            <a:avLst/>
          </a:prstGeom>
          <a:noFill/>
        </p:spPr>
      </p:pic>
      <p:grpSp>
        <p:nvGrpSpPr>
          <p:cNvPr id="280604" name="Group 28"/>
          <p:cNvGrpSpPr>
            <a:grpSpLocks/>
          </p:cNvGrpSpPr>
          <p:nvPr/>
        </p:nvGrpSpPr>
        <p:grpSpPr bwMode="auto">
          <a:xfrm>
            <a:off x="625475" y="2746375"/>
            <a:ext cx="2801938" cy="503238"/>
            <a:chOff x="394" y="1730"/>
            <a:chExt cx="1765" cy="317"/>
          </a:xfrm>
        </p:grpSpPr>
        <p:sp>
          <p:nvSpPr>
            <p:cNvPr id="280600" name="Text Box 24"/>
            <p:cNvSpPr txBox="1">
              <a:spLocks noChangeArrowheads="1"/>
            </p:cNvSpPr>
            <p:nvPr/>
          </p:nvSpPr>
          <p:spPr bwMode="invGray">
            <a:xfrm>
              <a:off x="394" y="1749"/>
              <a:ext cx="93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314450" indent="-1314450">
                <a:spcBef>
                  <a:spcPct val="20000"/>
                </a:spcBef>
              </a:pPr>
              <a:r>
                <a:rPr lang="en-US" b="1">
                  <a:solidFill>
                    <a:srgbClr val="FFEB55"/>
                  </a:solidFill>
                </a:rPr>
                <a:t>Answer:	</a:t>
              </a:r>
              <a:endParaRPr lang="en-US"/>
            </a:p>
          </p:txBody>
        </p:sp>
        <p:pic>
          <p:nvPicPr>
            <p:cNvPr id="280603" name="Picture 27" descr="08-04-2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invGray">
            <a:xfrm>
              <a:off x="1313" y="1730"/>
              <a:ext cx="846" cy="2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8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8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9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:\Algebra 1\graphics\equations\03-01"/>
</p:tagLst>
</file>

<file path=ppt/theme/theme1.xml><?xml version="1.0" encoding="utf-8"?>
<a:theme xmlns:a="http://schemas.openxmlformats.org/drawingml/2006/main" name="Default Design">
  <a:themeElements>
    <a:clrScheme name="Default Design 13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66CC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11441</TotalTime>
  <Words>792</Words>
  <Application>Microsoft Office PowerPoint</Application>
  <PresentationFormat>On-screen Show (4:3)</PresentationFormat>
  <Paragraphs>246</Paragraphs>
  <Slides>43</Slides>
  <Notes>43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  <vt:variant>
        <vt:lpstr>Custom Shows</vt:lpstr>
      </vt:variant>
      <vt:variant>
        <vt:i4>10</vt:i4>
      </vt:variant>
    </vt:vector>
  </HeadingPairs>
  <TitlesOfParts>
    <vt:vector size="55" baseType="lpstr">
      <vt:lpstr>Default Design</vt:lpstr>
      <vt:lpstr>Equation</vt:lpstr>
      <vt:lpstr>Polynomials  Addition and Subtraction of Polynomials</vt:lpstr>
      <vt:lpstr>Monomials Review</vt:lpstr>
      <vt:lpstr>Polynomial Vocabulary</vt:lpstr>
      <vt:lpstr>Example 4-1a</vt:lpstr>
      <vt:lpstr>Example 4-1b</vt:lpstr>
      <vt:lpstr>Convention</vt:lpstr>
      <vt:lpstr>Example 4-2a</vt:lpstr>
      <vt:lpstr>Example 4-2b</vt:lpstr>
      <vt:lpstr>Example 4-2c</vt:lpstr>
      <vt:lpstr>Example 4-3a</vt:lpstr>
      <vt:lpstr>Example 4-3b</vt:lpstr>
      <vt:lpstr>Example 4-4a</vt:lpstr>
      <vt:lpstr>Example 4-4b</vt:lpstr>
      <vt:lpstr>Example</vt:lpstr>
      <vt:lpstr>Example 4-4c</vt:lpstr>
      <vt:lpstr>Example 4-5a</vt:lpstr>
      <vt:lpstr>Example 4-5b</vt:lpstr>
      <vt:lpstr>Example</vt:lpstr>
      <vt:lpstr>Example 4-5c</vt:lpstr>
      <vt:lpstr>Homework Quiz</vt:lpstr>
      <vt:lpstr>Scientific Notation</vt:lpstr>
      <vt:lpstr>Slide 22</vt:lpstr>
      <vt:lpstr>Slide 23</vt:lpstr>
      <vt:lpstr>Slide 24</vt:lpstr>
      <vt:lpstr>Slide 25</vt:lpstr>
      <vt:lpstr>Slide 26</vt:lpstr>
      <vt:lpstr>Addition and Subtraction of Polynomials</vt:lpstr>
      <vt:lpstr>Adding Like Terms - Review</vt:lpstr>
      <vt:lpstr>Adding Like Terms - Polynomials</vt:lpstr>
      <vt:lpstr>Which of the following are like terms?</vt:lpstr>
      <vt:lpstr>Example 5-1a</vt:lpstr>
      <vt:lpstr>Example 5-1b</vt:lpstr>
      <vt:lpstr>Example 5-1c</vt:lpstr>
      <vt:lpstr>Example 5-2a</vt:lpstr>
      <vt:lpstr>Example 5-2b</vt:lpstr>
      <vt:lpstr>Example 5-2c</vt:lpstr>
      <vt:lpstr>Example 5-3a</vt:lpstr>
      <vt:lpstr>Example 5-3b</vt:lpstr>
      <vt:lpstr>Example 5-3c</vt:lpstr>
      <vt:lpstr>Example 5-3d</vt:lpstr>
      <vt:lpstr>Example 5-3e</vt:lpstr>
      <vt:lpstr>Slide 42</vt:lpstr>
      <vt:lpstr>Homework</vt:lpstr>
      <vt:lpstr>transparency 1</vt:lpstr>
      <vt:lpstr>transparency 2</vt:lpstr>
      <vt:lpstr>transparency 3</vt:lpstr>
      <vt:lpstr>transparency 4</vt:lpstr>
      <vt:lpstr>transparency 5</vt:lpstr>
      <vt:lpstr>transparency 6</vt:lpstr>
      <vt:lpstr>transparency 7</vt:lpstr>
      <vt:lpstr>transparency 8</vt:lpstr>
      <vt:lpstr>transparency 9</vt:lpstr>
      <vt:lpstr>dotcom</vt:lpstr>
    </vt:vector>
  </TitlesOfParts>
  <Company>FSCreations,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Chalkboard</dc:title>
  <dc:subject>Algebra 1</dc:subject>
  <dc:creator>Glencoe/McGraw-Hill, Inc.</dc:creator>
  <cp:lastModifiedBy>Jeff Fronius</cp:lastModifiedBy>
  <cp:revision>317</cp:revision>
  <dcterms:created xsi:type="dcterms:W3CDTF">2002-01-18T18:33:30Z</dcterms:created>
  <dcterms:modified xsi:type="dcterms:W3CDTF">2011-01-15T14:24:00Z</dcterms:modified>
</cp:coreProperties>
</file>