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591" r:id="rId2"/>
    <p:sldId id="592" r:id="rId3"/>
    <p:sldId id="614" r:id="rId4"/>
    <p:sldId id="615" r:id="rId5"/>
    <p:sldId id="616" r:id="rId6"/>
    <p:sldId id="617" r:id="rId7"/>
    <p:sldId id="593" r:id="rId8"/>
    <p:sldId id="594" r:id="rId9"/>
    <p:sldId id="595" r:id="rId10"/>
    <p:sldId id="596" r:id="rId11"/>
    <p:sldId id="597" r:id="rId12"/>
    <p:sldId id="598" r:id="rId13"/>
    <p:sldId id="599" r:id="rId14"/>
    <p:sldId id="600" r:id="rId15"/>
    <p:sldId id="601" r:id="rId16"/>
    <p:sldId id="602" r:id="rId17"/>
    <p:sldId id="603" r:id="rId18"/>
    <p:sldId id="604" r:id="rId19"/>
    <p:sldId id="605" r:id="rId20"/>
    <p:sldId id="606" r:id="rId21"/>
    <p:sldId id="607" r:id="rId22"/>
    <p:sldId id="608" r:id="rId23"/>
    <p:sldId id="609" r:id="rId24"/>
    <p:sldId id="610" r:id="rId25"/>
    <p:sldId id="611" r:id="rId26"/>
    <p:sldId id="612" r:id="rId27"/>
    <p:sldId id="590" r:id="rId28"/>
  </p:sldIdLst>
  <p:sldSz cx="9144000" cy="6858000" type="screen4x3"/>
  <p:notesSz cx="6858000" cy="9180513"/>
  <p:custShowLst>
    <p:custShow name="transparency 1" id="0">
      <p:sldLst/>
    </p:custShow>
    <p:custShow name="transparency 2" id="1">
      <p:sldLst/>
    </p:custShow>
    <p:custShow name="transparency 3" id="2">
      <p:sldLst/>
    </p:custShow>
    <p:custShow name="transparency 4" id="3">
      <p:sldLst/>
    </p:custShow>
    <p:custShow name="transparency 5" id="4">
      <p:sldLst/>
    </p:custShow>
    <p:custShow name="transparency 6" id="5">
      <p:sldLst/>
    </p:custShow>
    <p:custShow name="transparency 7" id="6">
      <p:sldLst/>
    </p:custShow>
    <p:custShow name="transparency 8" id="7">
      <p:sldLst/>
    </p:custShow>
    <p:custShow name="transparency 9" id="8">
      <p:sldLst/>
    </p:custShow>
    <p:custShow name="dotcom" id="9">
      <p:sldLst/>
    </p:custShow>
  </p:custShowLst>
  <p:custDataLst>
    <p:tags r:id="rId31"/>
  </p:custDataLst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20000"/>
      </a:spcAft>
      <a:buClr>
        <a:srgbClr val="FFFFFF"/>
      </a:buClr>
      <a:defRPr sz="2400" b="1" kern="1200">
        <a:solidFill>
          <a:schemeClr val="folHlink"/>
        </a:solidFill>
        <a:latin typeface="Times New Roman" pitchFamily="18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20000"/>
      </a:spcAft>
      <a:buClr>
        <a:srgbClr val="FFFFFF"/>
      </a:buClr>
      <a:defRPr sz="2400" b="1" kern="1200">
        <a:solidFill>
          <a:schemeClr val="folHlink"/>
        </a:solidFill>
        <a:latin typeface="Times New Roman" pitchFamily="18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20000"/>
      </a:spcAft>
      <a:buClr>
        <a:srgbClr val="FFFFFF"/>
      </a:buClr>
      <a:defRPr sz="2400" b="1" kern="1200">
        <a:solidFill>
          <a:schemeClr val="folHlink"/>
        </a:solidFill>
        <a:latin typeface="Times New Roman" pitchFamily="18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20000"/>
      </a:spcAft>
      <a:buClr>
        <a:srgbClr val="FFFFFF"/>
      </a:buClr>
      <a:defRPr sz="2400" b="1" kern="1200">
        <a:solidFill>
          <a:schemeClr val="folHlink"/>
        </a:solidFill>
        <a:latin typeface="Times New Roman" pitchFamily="18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20000"/>
      </a:spcAft>
      <a:buClr>
        <a:srgbClr val="FFFFFF"/>
      </a:buClr>
      <a:defRPr sz="2400" b="1" kern="1200">
        <a:solidFill>
          <a:schemeClr val="folHlink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folHlink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folHlink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folHlink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folHlink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EB55"/>
    <a:srgbClr val="FFFFCC"/>
    <a:srgbClr val="00006E"/>
    <a:srgbClr val="00FF00"/>
    <a:srgbClr val="FFCCFF"/>
    <a:srgbClr val="00CCFF"/>
    <a:srgbClr val="FF9900"/>
    <a:srgbClr val="A2FFA2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4" autoAdjust="0"/>
    <p:restoredTop sz="94609" autoAdjust="0"/>
  </p:normalViewPr>
  <p:slideViewPr>
    <p:cSldViewPr>
      <p:cViewPr>
        <p:scale>
          <a:sx n="70" d="100"/>
          <a:sy n="70" d="100"/>
        </p:scale>
        <p:origin x="-2328" y="-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22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22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9F05D9F8-B3A9-4609-AB1F-D6C637C3CC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3D0E0-EA2E-4A35-827A-640F09EC628D}" type="datetimeFigureOut">
              <a:rPr lang="en-US" smtClean="0"/>
              <a:t>3/9/2011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87875" cy="3441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0863"/>
            <a:ext cx="5486400" cy="4130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2013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2013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7AA38-DD30-409E-BB4F-8C7373C86F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7AA38-DD30-409E-BB4F-8C7373C86FC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7AA38-DD30-409E-BB4F-8C7373C86FC6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7AA38-DD30-409E-BB4F-8C7373C86FC6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7AA38-DD30-409E-BB4F-8C7373C86FC6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7AA38-DD30-409E-BB4F-8C7373C86FC6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7AA38-DD30-409E-BB4F-8C7373C86FC6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7AA38-DD30-409E-BB4F-8C7373C86FC6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7AA38-DD30-409E-BB4F-8C7373C86FC6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7AA38-DD30-409E-BB4F-8C7373C86FC6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7AA38-DD30-409E-BB4F-8C7373C86FC6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7AA38-DD30-409E-BB4F-8C7373C86FC6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7AA38-DD30-409E-BB4F-8C7373C86FC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7AA38-DD30-409E-BB4F-8C7373C86FC6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7AA38-DD30-409E-BB4F-8C7373C86FC6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7AA38-DD30-409E-BB4F-8C7373C86FC6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7AA38-DD30-409E-BB4F-8C7373C86FC6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7AA38-DD30-409E-BB4F-8C7373C86FC6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7AA38-DD30-409E-BB4F-8C7373C86FC6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7AA38-DD30-409E-BB4F-8C7373C86FC6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7AA38-DD30-409E-BB4F-8C7373C86FC6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7AA38-DD30-409E-BB4F-8C7373C86FC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7AA38-DD30-409E-BB4F-8C7373C86FC6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7AA38-DD30-409E-BB4F-8C7373C86FC6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7AA38-DD30-409E-BB4F-8C7373C86FC6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7AA38-DD30-409E-BB4F-8C7373C86FC6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7AA38-DD30-409E-BB4F-8C7373C86FC6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7AA38-DD30-409E-BB4F-8C7373C86FC6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A3AFD-10FA-4294-AFA2-E935775580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2E4D5-04D5-4BEA-92AC-49FA930E3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69FBF-17CE-42EE-A8EA-CDBF05F5D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DCB2320-30A5-4B18-8A3C-3D82ACC522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AA8B99B-5F4D-4683-A20B-7DC886A3BC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7D142-714E-4478-BB7A-2B2E3172CC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1F059-C1F4-4CCB-AB85-A53127DED9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CD2FB-066F-4EBF-B2EF-0D5EE564A1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A65D1-D6CC-4A69-97A8-BAE0ABF89D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72066-A2F7-4091-96C4-303E723369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86E8D-41CF-459E-B18E-478ABEE18C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7D12F-DA6C-45D1-B310-F0BF7FEC47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B3AE0-B87D-43A9-A533-AE77230199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3" name="Picture 19" descr="ch10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46AEDC64-741D-448A-9E32-82ACE52D004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42" name="Picture 18" descr="extra examples">
            <a:hlinkClick r:id="" action="ppaction://customshow?id=9&amp;return=true" highlightClick="1"/>
          </p:cNvPr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1850" y="6465888"/>
            <a:ext cx="1663700" cy="347662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17" Type="http://schemas.openxmlformats.org/officeDocument/2006/relationships/image" Target="../media/image33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6" Type="http://schemas.openxmlformats.org/officeDocument/2006/relationships/slide" Target="slide8.xml"/><Relationship Id="rId11" Type="http://schemas.openxmlformats.org/officeDocument/2006/relationships/image" Target="../media/image14.png"/><Relationship Id="rId5" Type="http://schemas.openxmlformats.org/officeDocument/2006/relationships/image" Target="../media/image10.png"/><Relationship Id="rId15" Type="http://schemas.openxmlformats.org/officeDocument/2006/relationships/image" Target="../media/image31.png"/><Relationship Id="rId10" Type="http://schemas.openxmlformats.org/officeDocument/2006/relationships/image" Target="../media/image13.png"/><Relationship Id="rId19" Type="http://schemas.openxmlformats.org/officeDocument/2006/relationships/image" Target="../media/image35.png"/><Relationship Id="rId4" Type="http://schemas.openxmlformats.org/officeDocument/2006/relationships/image" Target="../media/image9.png"/><Relationship Id="rId9" Type="http://schemas.openxmlformats.org/officeDocument/2006/relationships/hyperlink" Target="fscstart%20/al1%20/3%20101" TargetMode="External"/><Relationship Id="rId1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fscstart%20/al1%20/3%20101" TargetMode="External"/><Relationship Id="rId13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36.png"/><Relationship Id="rId12" Type="http://schemas.openxmlformats.org/officeDocument/2006/relationships/image" Target="../media/image3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5" Type="http://schemas.openxmlformats.org/officeDocument/2006/relationships/slide" Target="slide8.xml"/><Relationship Id="rId10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image" Target="../media/image13.png"/><Relationship Id="rId1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fscstart%20/al1%20/3%20101" TargetMode="External"/><Relationship Id="rId13" Type="http://schemas.openxmlformats.org/officeDocument/2006/relationships/image" Target="../media/image39.png"/><Relationship Id="rId3" Type="http://schemas.openxmlformats.org/officeDocument/2006/relationships/image" Target="../media/image9.png"/><Relationship Id="rId7" Type="http://schemas.openxmlformats.org/officeDocument/2006/relationships/image" Target="../media/image38.png"/><Relationship Id="rId12" Type="http://schemas.openxmlformats.org/officeDocument/2006/relationships/image" Target="../media/image15.png"/><Relationship Id="rId17" Type="http://schemas.openxmlformats.org/officeDocument/2006/relationships/image" Target="../media/image24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5" Type="http://schemas.openxmlformats.org/officeDocument/2006/relationships/slide" Target="slide8.xml"/><Relationship Id="rId15" Type="http://schemas.openxmlformats.org/officeDocument/2006/relationships/image" Target="../media/image41.png"/><Relationship Id="rId10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image" Target="../media/image13.png"/><Relationship Id="rId14" Type="http://schemas.openxmlformats.org/officeDocument/2006/relationships/image" Target="../media/image4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fscstart%20/al1%20/3%20101" TargetMode="External"/><Relationship Id="rId13" Type="http://schemas.openxmlformats.org/officeDocument/2006/relationships/image" Target="../media/image26.png"/><Relationship Id="rId18" Type="http://schemas.openxmlformats.org/officeDocument/2006/relationships/image" Target="../media/image24.png"/><Relationship Id="rId3" Type="http://schemas.openxmlformats.org/officeDocument/2006/relationships/image" Target="../media/image9.png"/><Relationship Id="rId7" Type="http://schemas.openxmlformats.org/officeDocument/2006/relationships/image" Target="../media/image38.png"/><Relationship Id="rId12" Type="http://schemas.openxmlformats.org/officeDocument/2006/relationships/image" Target="../media/image15.png"/><Relationship Id="rId17" Type="http://schemas.openxmlformats.org/officeDocument/2006/relationships/image" Target="../media/image46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4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5" Type="http://schemas.openxmlformats.org/officeDocument/2006/relationships/slide" Target="slide8.xml"/><Relationship Id="rId15" Type="http://schemas.openxmlformats.org/officeDocument/2006/relationships/image" Target="../media/image44.png"/><Relationship Id="rId10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image" Target="../media/image13.png"/><Relationship Id="rId14" Type="http://schemas.openxmlformats.org/officeDocument/2006/relationships/image" Target="../media/image4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fscstart%20/al1%20/3%20101" TargetMode="External"/><Relationship Id="rId13" Type="http://schemas.openxmlformats.org/officeDocument/2006/relationships/image" Target="../media/image47.png"/><Relationship Id="rId18" Type="http://schemas.openxmlformats.org/officeDocument/2006/relationships/image" Target="../media/image24.png"/><Relationship Id="rId3" Type="http://schemas.openxmlformats.org/officeDocument/2006/relationships/image" Target="../media/image9.png"/><Relationship Id="rId7" Type="http://schemas.openxmlformats.org/officeDocument/2006/relationships/image" Target="../media/image38.png"/><Relationship Id="rId12" Type="http://schemas.openxmlformats.org/officeDocument/2006/relationships/image" Target="../media/image15.png"/><Relationship Id="rId17" Type="http://schemas.openxmlformats.org/officeDocument/2006/relationships/image" Target="../media/image51.png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5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5" Type="http://schemas.openxmlformats.org/officeDocument/2006/relationships/slide" Target="slide8.xml"/><Relationship Id="rId15" Type="http://schemas.openxmlformats.org/officeDocument/2006/relationships/image" Target="../media/image49.png"/><Relationship Id="rId10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image" Target="../media/image13.png"/><Relationship Id="rId14" Type="http://schemas.openxmlformats.org/officeDocument/2006/relationships/image" Target="../media/image4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14.png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1.png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3.png"/><Relationship Id="rId1" Type="http://schemas.openxmlformats.org/officeDocument/2006/relationships/vmlDrawing" Target="../drawings/vmlDrawing1.vml"/><Relationship Id="rId6" Type="http://schemas.openxmlformats.org/officeDocument/2006/relationships/slide" Target="slide8.xml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5" Type="http://schemas.openxmlformats.org/officeDocument/2006/relationships/image" Target="../media/image15.png"/><Relationship Id="rId10" Type="http://schemas.openxmlformats.org/officeDocument/2006/relationships/hyperlink" Target="fscstart%20/al1%20/3%20101" TargetMode="External"/><Relationship Id="rId4" Type="http://schemas.openxmlformats.org/officeDocument/2006/relationships/image" Target="../media/image9.png"/><Relationship Id="rId9" Type="http://schemas.openxmlformats.org/officeDocument/2006/relationships/oleObject" Target="../embeddings/oleObject1.bin"/><Relationship Id="rId14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58.png"/><Relationship Id="rId18" Type="http://schemas.openxmlformats.org/officeDocument/2006/relationships/image" Target="../media/image63.png"/><Relationship Id="rId3" Type="http://schemas.openxmlformats.org/officeDocument/2006/relationships/image" Target="../media/image9.png"/><Relationship Id="rId7" Type="http://schemas.openxmlformats.org/officeDocument/2006/relationships/hyperlink" Target="fscstart%20/al1%20/3%20101" TargetMode="External"/><Relationship Id="rId12" Type="http://schemas.openxmlformats.org/officeDocument/2006/relationships/image" Target="../media/image15.png"/><Relationship Id="rId17" Type="http://schemas.openxmlformats.org/officeDocument/2006/relationships/image" Target="../media/image62.png"/><Relationship Id="rId2" Type="http://schemas.openxmlformats.org/officeDocument/2006/relationships/notesSlide" Target="../notesSlides/notesSlide21.xml"/><Relationship Id="rId16" Type="http://schemas.openxmlformats.org/officeDocument/2006/relationships/image" Target="../media/image6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35.png"/><Relationship Id="rId5" Type="http://schemas.openxmlformats.org/officeDocument/2006/relationships/slide" Target="slide8.xml"/><Relationship Id="rId15" Type="http://schemas.openxmlformats.org/officeDocument/2006/relationships/image" Target="../media/image60.png"/><Relationship Id="rId10" Type="http://schemas.openxmlformats.org/officeDocument/2006/relationships/image" Target="../media/image14.png"/><Relationship Id="rId4" Type="http://schemas.openxmlformats.org/officeDocument/2006/relationships/image" Target="../media/image10.png"/><Relationship Id="rId9" Type="http://schemas.openxmlformats.org/officeDocument/2006/relationships/image" Target="../media/image12.png"/><Relationship Id="rId14" Type="http://schemas.openxmlformats.org/officeDocument/2006/relationships/image" Target="../media/image59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65.png"/><Relationship Id="rId3" Type="http://schemas.openxmlformats.org/officeDocument/2006/relationships/image" Target="../media/image9.png"/><Relationship Id="rId7" Type="http://schemas.openxmlformats.org/officeDocument/2006/relationships/hyperlink" Target="fscstart%20/al1%20/3%20101" TargetMode="External"/><Relationship Id="rId12" Type="http://schemas.openxmlformats.org/officeDocument/2006/relationships/image" Target="../media/image64.png"/><Relationship Id="rId17" Type="http://schemas.openxmlformats.org/officeDocument/2006/relationships/image" Target="../media/image24.png"/><Relationship Id="rId2" Type="http://schemas.openxmlformats.org/officeDocument/2006/relationships/notesSlide" Target="../notesSlides/notesSlide22.xml"/><Relationship Id="rId16" Type="http://schemas.openxmlformats.org/officeDocument/2006/relationships/image" Target="../media/image6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openxmlformats.org/officeDocument/2006/relationships/slide" Target="slide8.xml"/><Relationship Id="rId15" Type="http://schemas.openxmlformats.org/officeDocument/2006/relationships/image" Target="../media/image67.png"/><Relationship Id="rId10" Type="http://schemas.openxmlformats.org/officeDocument/2006/relationships/image" Target="../media/image14.png"/><Relationship Id="rId4" Type="http://schemas.openxmlformats.org/officeDocument/2006/relationships/image" Target="../media/image10.png"/><Relationship Id="rId9" Type="http://schemas.openxmlformats.org/officeDocument/2006/relationships/image" Target="../media/image12.png"/><Relationship Id="rId14" Type="http://schemas.openxmlformats.org/officeDocument/2006/relationships/image" Target="../media/image6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69.png"/><Relationship Id="rId3" Type="http://schemas.openxmlformats.org/officeDocument/2006/relationships/image" Target="../media/image9.png"/><Relationship Id="rId7" Type="http://schemas.openxmlformats.org/officeDocument/2006/relationships/hyperlink" Target="fscstart%20/al1%20/3%20101" TargetMode="External"/><Relationship Id="rId12" Type="http://schemas.openxmlformats.org/officeDocument/2006/relationships/image" Target="../media/image64.png"/><Relationship Id="rId17" Type="http://schemas.openxmlformats.org/officeDocument/2006/relationships/image" Target="../media/image35.png"/><Relationship Id="rId2" Type="http://schemas.openxmlformats.org/officeDocument/2006/relationships/notesSlide" Target="../notesSlides/notesSlide23.xml"/><Relationship Id="rId16" Type="http://schemas.openxmlformats.org/officeDocument/2006/relationships/image" Target="../media/image7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openxmlformats.org/officeDocument/2006/relationships/slide" Target="slide8.xml"/><Relationship Id="rId15" Type="http://schemas.openxmlformats.org/officeDocument/2006/relationships/image" Target="../media/image71.png"/><Relationship Id="rId10" Type="http://schemas.openxmlformats.org/officeDocument/2006/relationships/image" Target="../media/image14.png"/><Relationship Id="rId4" Type="http://schemas.openxmlformats.org/officeDocument/2006/relationships/image" Target="../media/image10.png"/><Relationship Id="rId9" Type="http://schemas.openxmlformats.org/officeDocument/2006/relationships/image" Target="../media/image12.png"/><Relationship Id="rId14" Type="http://schemas.openxmlformats.org/officeDocument/2006/relationships/image" Target="../media/image70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74.png"/><Relationship Id="rId3" Type="http://schemas.openxmlformats.org/officeDocument/2006/relationships/image" Target="../media/image9.png"/><Relationship Id="rId7" Type="http://schemas.openxmlformats.org/officeDocument/2006/relationships/hyperlink" Target="fscstart%20/al1%20/3%20101" TargetMode="External"/><Relationship Id="rId12" Type="http://schemas.openxmlformats.org/officeDocument/2006/relationships/image" Target="../media/image73.png"/><Relationship Id="rId17" Type="http://schemas.openxmlformats.org/officeDocument/2006/relationships/image" Target="../media/image24.png"/><Relationship Id="rId2" Type="http://schemas.openxmlformats.org/officeDocument/2006/relationships/notesSlide" Target="../notesSlides/notesSlide24.xml"/><Relationship Id="rId16" Type="http://schemas.openxmlformats.org/officeDocument/2006/relationships/image" Target="../media/image7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openxmlformats.org/officeDocument/2006/relationships/slide" Target="slide8.xml"/><Relationship Id="rId15" Type="http://schemas.openxmlformats.org/officeDocument/2006/relationships/image" Target="../media/image76.png"/><Relationship Id="rId10" Type="http://schemas.openxmlformats.org/officeDocument/2006/relationships/image" Target="../media/image14.png"/><Relationship Id="rId4" Type="http://schemas.openxmlformats.org/officeDocument/2006/relationships/image" Target="../media/image10.png"/><Relationship Id="rId9" Type="http://schemas.openxmlformats.org/officeDocument/2006/relationships/image" Target="../media/image12.png"/><Relationship Id="rId14" Type="http://schemas.openxmlformats.org/officeDocument/2006/relationships/image" Target="../media/image75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73.png"/><Relationship Id="rId3" Type="http://schemas.openxmlformats.org/officeDocument/2006/relationships/image" Target="../media/image9.png"/><Relationship Id="rId7" Type="http://schemas.openxmlformats.org/officeDocument/2006/relationships/hyperlink" Target="fscstart%20/al1%20/3%20101" TargetMode="External"/><Relationship Id="rId12" Type="http://schemas.openxmlformats.org/officeDocument/2006/relationships/image" Target="../media/image15.png"/><Relationship Id="rId17" Type="http://schemas.openxmlformats.org/officeDocument/2006/relationships/image" Target="../media/image81.png"/><Relationship Id="rId2" Type="http://schemas.openxmlformats.org/officeDocument/2006/relationships/notesSlide" Target="../notesSlides/notesSlide25.xml"/><Relationship Id="rId16" Type="http://schemas.openxmlformats.org/officeDocument/2006/relationships/image" Target="../media/image8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35.png"/><Relationship Id="rId5" Type="http://schemas.openxmlformats.org/officeDocument/2006/relationships/slide" Target="slide8.xml"/><Relationship Id="rId15" Type="http://schemas.openxmlformats.org/officeDocument/2006/relationships/image" Target="../media/image79.png"/><Relationship Id="rId10" Type="http://schemas.openxmlformats.org/officeDocument/2006/relationships/image" Target="../media/image14.png"/><Relationship Id="rId4" Type="http://schemas.openxmlformats.org/officeDocument/2006/relationships/image" Target="../media/image10.png"/><Relationship Id="rId9" Type="http://schemas.openxmlformats.org/officeDocument/2006/relationships/image" Target="../media/image12.png"/><Relationship Id="rId14" Type="http://schemas.openxmlformats.org/officeDocument/2006/relationships/image" Target="../media/image78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fscstart%20/al1%20/3%20101" TargetMode="External"/><Relationship Id="rId13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36.png"/><Relationship Id="rId12" Type="http://schemas.openxmlformats.org/officeDocument/2006/relationships/image" Target="../media/image35.png"/><Relationship Id="rId2" Type="http://schemas.openxmlformats.org/officeDocument/2006/relationships/notesSlide" Target="../notesSlides/notesSlide26.xml"/><Relationship Id="rId16" Type="http://schemas.openxmlformats.org/officeDocument/2006/relationships/image" Target="../media/image8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5" Type="http://schemas.openxmlformats.org/officeDocument/2006/relationships/slide" Target="slide8.xml"/><Relationship Id="rId15" Type="http://schemas.openxmlformats.org/officeDocument/2006/relationships/image" Target="../media/image83.png"/><Relationship Id="rId10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image" Target="../media/image13.png"/><Relationship Id="rId14" Type="http://schemas.openxmlformats.org/officeDocument/2006/relationships/image" Target="../media/image82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8.png"/><Relationship Id="rId21" Type="http://schemas.openxmlformats.org/officeDocument/2006/relationships/image" Target="../media/image24.pn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6" Type="http://schemas.openxmlformats.org/officeDocument/2006/relationships/slide" Target="slide8.xml"/><Relationship Id="rId11" Type="http://schemas.openxmlformats.org/officeDocument/2006/relationships/image" Target="../media/image14.png"/><Relationship Id="rId5" Type="http://schemas.openxmlformats.org/officeDocument/2006/relationships/image" Target="../media/image10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9.png"/><Relationship Id="rId9" Type="http://schemas.openxmlformats.org/officeDocument/2006/relationships/hyperlink" Target="fscstart%20/al1%20/3%20101" TargetMode="External"/><Relationship Id="rId1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5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17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6" Type="http://schemas.openxmlformats.org/officeDocument/2006/relationships/slide" Target="slide8.xml"/><Relationship Id="rId11" Type="http://schemas.openxmlformats.org/officeDocument/2006/relationships/image" Target="../media/image14.png"/><Relationship Id="rId5" Type="http://schemas.openxmlformats.org/officeDocument/2006/relationships/image" Target="../media/image10.png"/><Relationship Id="rId15" Type="http://schemas.openxmlformats.org/officeDocument/2006/relationships/image" Target="../media/image27.png"/><Relationship Id="rId10" Type="http://schemas.openxmlformats.org/officeDocument/2006/relationships/image" Target="../media/image13.png"/><Relationship Id="rId4" Type="http://schemas.openxmlformats.org/officeDocument/2006/relationships/image" Target="../media/image9.png"/><Relationship Id="rId9" Type="http://schemas.openxmlformats.org/officeDocument/2006/relationships/hyperlink" Target="fscstart%20/al1%20/3%20101" TargetMode="External"/><Relationship Id="rId1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Using the Quadratic Formula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22" name="Picture 2" descr="exampl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742950"/>
            <a:ext cx="1938338" cy="476250"/>
          </a:xfrm>
          <a:prstGeom prst="rect">
            <a:avLst/>
          </a:prstGeom>
          <a:noFill/>
        </p:spPr>
      </p:pic>
      <p:sp>
        <p:nvSpPr>
          <p:cNvPr id="389123" name="Rectangle 3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4-1c</a:t>
            </a:r>
          </a:p>
        </p:txBody>
      </p:sp>
      <p:sp>
        <p:nvSpPr>
          <p:cNvPr id="389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89125" name="Picture 5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389126" name="Picture 6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389127" name="Picture 7" descr="home">
            <a:hlinkClick r:id="rId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389128" name="Picture 8" descr="secstart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389129" name="Picture 9" descr="help">
            <a:hlinkClick r:id="rId9" action="ppaction://program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389130" name="Picture 10" descr="5-min">
            <a:hlinkClick r:id="" action="ppaction://customshow?id=3&amp;return=true" highlightClick="1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389131" name="Picture 11" descr="10-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965200" y="1365250"/>
            <a:ext cx="7761288" cy="881063"/>
            <a:chOff x="608" y="860"/>
            <a:chExt cx="4889" cy="555"/>
          </a:xfrm>
        </p:grpSpPr>
        <p:sp>
          <p:nvSpPr>
            <p:cNvPr id="389137" name="Text Box 17"/>
            <p:cNvSpPr txBox="1">
              <a:spLocks noChangeArrowheads="1"/>
            </p:cNvSpPr>
            <p:nvPr/>
          </p:nvSpPr>
          <p:spPr bwMode="invGray">
            <a:xfrm>
              <a:off x="3389" y="1047"/>
              <a:ext cx="2108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Add.</a:t>
              </a:r>
            </a:p>
          </p:txBody>
        </p:sp>
        <p:pic>
          <p:nvPicPr>
            <p:cNvPr id="389146" name="Picture 26" descr="10-04-14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invGray">
            <a:xfrm>
              <a:off x="608" y="860"/>
              <a:ext cx="1011" cy="555"/>
            </a:xfrm>
            <a:prstGeom prst="rect">
              <a:avLst/>
            </a:prstGeom>
            <a:noFill/>
          </p:spPr>
        </p:pic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965200" y="5080000"/>
            <a:ext cx="2663825" cy="273050"/>
            <a:chOff x="608" y="3406"/>
            <a:chExt cx="1678" cy="172"/>
          </a:xfrm>
        </p:grpSpPr>
        <p:pic>
          <p:nvPicPr>
            <p:cNvPr id="389149" name="Picture 29" descr="10-04-17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invGray">
            <a:xfrm>
              <a:off x="608" y="3407"/>
              <a:ext cx="291" cy="171"/>
            </a:xfrm>
            <a:prstGeom prst="rect">
              <a:avLst/>
            </a:prstGeom>
            <a:noFill/>
          </p:spPr>
        </p:pic>
        <p:pic>
          <p:nvPicPr>
            <p:cNvPr id="389151" name="Picture 31" descr="10-04-21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invGray">
            <a:xfrm>
              <a:off x="1878" y="3406"/>
              <a:ext cx="408" cy="171"/>
            </a:xfrm>
            <a:prstGeom prst="rect">
              <a:avLst/>
            </a:prstGeom>
            <a:noFill/>
          </p:spPr>
        </p:pic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984250" y="2657475"/>
            <a:ext cx="7750175" cy="800100"/>
            <a:chOff x="620" y="1749"/>
            <a:chExt cx="4882" cy="504"/>
          </a:xfrm>
        </p:grpSpPr>
        <p:pic>
          <p:nvPicPr>
            <p:cNvPr id="389147" name="Picture 27" descr="10-04-15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invGray">
            <a:xfrm>
              <a:off x="620" y="1749"/>
              <a:ext cx="726" cy="504"/>
            </a:xfrm>
            <a:prstGeom prst="rect">
              <a:avLst/>
            </a:prstGeom>
            <a:noFill/>
          </p:spPr>
        </p:pic>
        <p:sp>
          <p:nvSpPr>
            <p:cNvPr id="389152" name="Text Box 32"/>
            <p:cNvSpPr txBox="1">
              <a:spLocks noChangeArrowheads="1"/>
            </p:cNvSpPr>
            <p:nvPr/>
          </p:nvSpPr>
          <p:spPr bwMode="invGray">
            <a:xfrm>
              <a:off x="3394" y="1864"/>
              <a:ext cx="2108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Simplify.</a:t>
              </a:r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693738" y="3868738"/>
            <a:ext cx="3430587" cy="800100"/>
            <a:chOff x="437" y="2541"/>
            <a:chExt cx="2161" cy="504"/>
          </a:xfrm>
        </p:grpSpPr>
        <p:pic>
          <p:nvPicPr>
            <p:cNvPr id="389148" name="Picture 28" descr="10-04-16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invGray">
            <a:xfrm>
              <a:off x="437" y="2541"/>
              <a:ext cx="894" cy="504"/>
            </a:xfrm>
            <a:prstGeom prst="rect">
              <a:avLst/>
            </a:prstGeom>
            <a:noFill/>
          </p:spPr>
        </p:pic>
        <p:pic>
          <p:nvPicPr>
            <p:cNvPr id="389150" name="Picture 30" descr="10-04-20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invGray">
            <a:xfrm>
              <a:off x="1707" y="2541"/>
              <a:ext cx="891" cy="504"/>
            </a:xfrm>
            <a:prstGeom prst="rect">
              <a:avLst/>
            </a:prstGeom>
            <a:noFill/>
          </p:spPr>
        </p:pic>
        <p:sp>
          <p:nvSpPr>
            <p:cNvPr id="389153" name="Text Box 33"/>
            <p:cNvSpPr txBox="1">
              <a:spLocks noChangeArrowheads="1"/>
            </p:cNvSpPr>
            <p:nvPr/>
          </p:nvSpPr>
          <p:spPr bwMode="invGray">
            <a:xfrm>
              <a:off x="1230" y="2669"/>
              <a:ext cx="581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or</a:t>
              </a:r>
            </a:p>
          </p:txBody>
        </p:sp>
      </p:grpSp>
      <p:sp>
        <p:nvSpPr>
          <p:cNvPr id="389158" name="Text Box 38"/>
          <p:cNvSpPr txBox="1">
            <a:spLocks noChangeArrowheads="1"/>
          </p:cNvSpPr>
          <p:nvPr/>
        </p:nvSpPr>
        <p:spPr bwMode="auto">
          <a:xfrm>
            <a:off x="606425" y="5772150"/>
            <a:ext cx="8037513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tabLst>
                <a:tab pos="1371600" algn="l"/>
              </a:tabLst>
            </a:pPr>
            <a:r>
              <a:rPr lang="en-US">
                <a:solidFill>
                  <a:srgbClr val="FFEB55"/>
                </a:solidFill>
                <a:latin typeface="Arial" charset="0"/>
              </a:rPr>
              <a:t>Answer:</a:t>
            </a:r>
            <a:r>
              <a:rPr lang="en-US" b="0">
                <a:solidFill>
                  <a:schemeClr val="tx1"/>
                </a:solidFill>
                <a:latin typeface="Arial" charset="0"/>
              </a:rPr>
              <a:t> The solution set is </a:t>
            </a:r>
            <a:r>
              <a:rPr lang="en-US" sz="2800" b="0">
                <a:solidFill>
                  <a:schemeClr val="tx1"/>
                </a:solidFill>
              </a:rPr>
              <a:t>{–5</a:t>
            </a:r>
            <a:r>
              <a:rPr lang="en-US" b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en-US" sz="2800" b="0">
                <a:solidFill>
                  <a:schemeClr val="tx1"/>
                </a:solidFill>
              </a:rPr>
              <a:t>7}</a:t>
            </a:r>
            <a:r>
              <a:rPr lang="en-US" b="0">
                <a:solidFill>
                  <a:schemeClr val="tx1"/>
                </a:solidFill>
                <a:latin typeface="Arial" charset="0"/>
              </a:rPr>
              <a:t>.</a:t>
            </a:r>
          </a:p>
        </p:txBody>
      </p:sp>
      <p:pic>
        <p:nvPicPr>
          <p:cNvPr id="389159" name="Picture 39" descr="stop sign 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38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4-1d</a:t>
            </a:r>
          </a:p>
        </p:txBody>
      </p:sp>
      <p:sp>
        <p:nvSpPr>
          <p:cNvPr id="27853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78532" name="Picture 4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278533" name="Picture 5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278534" name="Picture 6" descr="home">
            <a:hlinkClick r:id="rId5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278535" name="Picture 7" descr="your tur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pic>
        <p:nvPicPr>
          <p:cNvPr id="278537" name="Picture 9" descr="help">
            <a:hlinkClick r:id="rId8" action="ppaction://program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278540" name="Picture 12" descr="secstart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278542" name="Picture 14" descr="5-min">
            <a:hlinkClick r:id="" action="ppaction://customshow?id=3&amp;return=true" highlightClick="1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278545" name="Picture 17" descr="stop sign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</p:spPr>
      </p:pic>
      <p:pic>
        <p:nvPicPr>
          <p:cNvPr id="278546" name="Picture 18" descr="10-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606425" y="1257303"/>
            <a:ext cx="8037513" cy="419101"/>
            <a:chOff x="382" y="792"/>
            <a:chExt cx="5063" cy="264"/>
          </a:xfrm>
        </p:grpSpPr>
        <p:sp>
          <p:nvSpPr>
            <p:cNvPr id="278553" name="Text Box 25"/>
            <p:cNvSpPr txBox="1">
              <a:spLocks noChangeArrowheads="1"/>
            </p:cNvSpPr>
            <p:nvPr/>
          </p:nvSpPr>
          <p:spPr bwMode="auto">
            <a:xfrm>
              <a:off x="382" y="793"/>
              <a:ext cx="5063" cy="24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1371600" algn="l"/>
                </a:tabLst>
              </a:pPr>
              <a:r>
                <a:rPr lang="en-US" dirty="0">
                  <a:solidFill>
                    <a:srgbClr val="FFEB55"/>
                  </a:solidFill>
                  <a:latin typeface="Arial" charset="0"/>
                </a:rPr>
                <a:t>Solve</a:t>
              </a:r>
              <a:endParaRPr lang="en-US" sz="2800" b="0" dirty="0">
                <a:solidFill>
                  <a:schemeClr val="tx1"/>
                </a:solidFill>
              </a:endParaRPr>
            </a:p>
          </p:txBody>
        </p:sp>
        <p:pic>
          <p:nvPicPr>
            <p:cNvPr id="278550" name="Picture 22" descr="10-04-2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invGray">
            <a:xfrm>
              <a:off x="1224" y="792"/>
              <a:ext cx="1588" cy="264"/>
            </a:xfrm>
            <a:prstGeom prst="rect">
              <a:avLst/>
            </a:prstGeom>
            <a:noFill/>
          </p:spPr>
        </p:pic>
      </p:grpSp>
      <p:sp>
        <p:nvSpPr>
          <p:cNvPr id="278552" name="Text Box 24"/>
          <p:cNvSpPr txBox="1">
            <a:spLocks noChangeArrowheads="1"/>
          </p:cNvSpPr>
          <p:nvPr/>
        </p:nvSpPr>
        <p:spPr bwMode="auto">
          <a:xfrm>
            <a:off x="606425" y="2046288"/>
            <a:ext cx="8037513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tabLst>
                <a:tab pos="1371600" algn="l"/>
              </a:tabLst>
            </a:pPr>
            <a:r>
              <a:rPr lang="en-US">
                <a:solidFill>
                  <a:srgbClr val="FFEB55"/>
                </a:solidFill>
                <a:latin typeface="Arial" charset="0"/>
              </a:rPr>
              <a:t>Answer:</a:t>
            </a:r>
            <a:r>
              <a:rPr lang="en-US" b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 b="0">
                <a:solidFill>
                  <a:schemeClr val="tx1"/>
                </a:solidFill>
              </a:rPr>
              <a:t>{–6</a:t>
            </a:r>
            <a:r>
              <a:rPr lang="en-US" b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en-US" sz="2800" b="0">
                <a:solidFill>
                  <a:schemeClr val="tx1"/>
                </a:solidFill>
              </a:rPr>
              <a:t>5}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78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78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5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4-2a</a:t>
            </a:r>
          </a:p>
        </p:txBody>
      </p:sp>
      <p:sp>
        <p:nvSpPr>
          <p:cNvPr id="2795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79556" name="Picture 4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279557" name="Picture 5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279558" name="Picture 6" descr="home">
            <a:hlinkClick r:id="rId5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279559" name="Picture 7" descr="exampl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pic>
        <p:nvPicPr>
          <p:cNvPr id="279560" name="Picture 8" descr="help">
            <a:hlinkClick r:id="rId8" action="ppaction://program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279564" name="Picture 12" descr="secstart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279566" name="Picture 14" descr="5-min">
            <a:hlinkClick r:id="" action="ppaction://customshow?id=3&amp;return=true" highlightClick="1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279570" name="Picture 18" descr="10-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606425" y="1249363"/>
            <a:ext cx="8037513" cy="768350"/>
            <a:chOff x="382" y="787"/>
            <a:chExt cx="5063" cy="484"/>
          </a:xfrm>
        </p:grpSpPr>
        <p:sp>
          <p:nvSpPr>
            <p:cNvPr id="279589" name="Text Box 37"/>
            <p:cNvSpPr txBox="1">
              <a:spLocks noChangeArrowheads="1"/>
            </p:cNvSpPr>
            <p:nvPr/>
          </p:nvSpPr>
          <p:spPr bwMode="auto">
            <a:xfrm>
              <a:off x="382" y="799"/>
              <a:ext cx="5063" cy="47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2971800" algn="l"/>
                </a:tabLst>
              </a:pPr>
              <a:r>
                <a:rPr lang="en-US">
                  <a:solidFill>
                    <a:srgbClr val="FFEB55"/>
                  </a:solidFill>
                  <a:latin typeface="Arial" charset="0"/>
                </a:rPr>
                <a:t>Solve 	by using the Quadratic Formula. Round to the nearest tenth if necessary.</a:t>
              </a:r>
              <a:endParaRPr lang="en-US" b="0">
                <a:solidFill>
                  <a:srgbClr val="FFEB55"/>
                </a:solidFill>
                <a:latin typeface="Arial" charset="0"/>
              </a:endParaRPr>
            </a:p>
          </p:txBody>
        </p:sp>
        <p:pic>
          <p:nvPicPr>
            <p:cNvPr id="279574" name="Picture 22" descr="10-04-25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invGray">
            <a:xfrm>
              <a:off x="1053" y="787"/>
              <a:ext cx="1180" cy="224"/>
            </a:xfrm>
            <a:prstGeom prst="rect">
              <a:avLst/>
            </a:prstGeom>
            <a:noFill/>
          </p:spPr>
        </p:pic>
      </p:grpSp>
      <p:sp>
        <p:nvSpPr>
          <p:cNvPr id="279575" name="Text Box 23"/>
          <p:cNvSpPr txBox="1">
            <a:spLocks noChangeArrowheads="1"/>
          </p:cNvSpPr>
          <p:nvPr/>
        </p:nvSpPr>
        <p:spPr bwMode="auto">
          <a:xfrm>
            <a:off x="606425" y="2392363"/>
            <a:ext cx="8037513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371600" algn="l"/>
              </a:tabLst>
            </a:pPr>
            <a:r>
              <a:rPr lang="en-US">
                <a:latin typeface="Arial" charset="0"/>
              </a:rPr>
              <a:t>Step 1</a:t>
            </a:r>
            <a:r>
              <a:rPr lang="en-US" b="0">
                <a:solidFill>
                  <a:schemeClr val="tx1"/>
                </a:solidFill>
                <a:latin typeface="Arial" charset="0"/>
              </a:rPr>
              <a:t>	Rewrite the equation in standard form. 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2873375" y="3171825"/>
            <a:ext cx="5961063" cy="449263"/>
            <a:chOff x="1810" y="1998"/>
            <a:chExt cx="3755" cy="283"/>
          </a:xfrm>
        </p:grpSpPr>
        <p:pic>
          <p:nvPicPr>
            <p:cNvPr id="279576" name="Picture 24" descr="10-04-26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invGray">
            <a:xfrm>
              <a:off x="1810" y="1998"/>
              <a:ext cx="1167" cy="225"/>
            </a:xfrm>
            <a:prstGeom prst="rect">
              <a:avLst/>
            </a:prstGeom>
            <a:noFill/>
          </p:spPr>
        </p:pic>
        <p:sp>
          <p:nvSpPr>
            <p:cNvPr id="279579" name="Text Box 27"/>
            <p:cNvSpPr txBox="1">
              <a:spLocks noChangeArrowheads="1"/>
            </p:cNvSpPr>
            <p:nvPr/>
          </p:nvSpPr>
          <p:spPr bwMode="invGray">
            <a:xfrm>
              <a:off x="3461" y="2016"/>
              <a:ext cx="2104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Original equation</a:t>
              </a: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2382838" y="3979863"/>
            <a:ext cx="6451600" cy="746125"/>
            <a:chOff x="1501" y="2507"/>
            <a:chExt cx="4064" cy="470"/>
          </a:xfrm>
        </p:grpSpPr>
        <p:pic>
          <p:nvPicPr>
            <p:cNvPr id="279577" name="Picture 25" descr="10-04-27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invGray">
            <a:xfrm>
              <a:off x="1501" y="2507"/>
              <a:ext cx="1790" cy="225"/>
            </a:xfrm>
            <a:prstGeom prst="rect">
              <a:avLst/>
            </a:prstGeom>
            <a:noFill/>
          </p:spPr>
        </p:pic>
        <p:sp>
          <p:nvSpPr>
            <p:cNvPr id="279580" name="Text Box 28"/>
            <p:cNvSpPr txBox="1">
              <a:spLocks noChangeArrowheads="1"/>
            </p:cNvSpPr>
            <p:nvPr/>
          </p:nvSpPr>
          <p:spPr bwMode="invGray">
            <a:xfrm>
              <a:off x="3461" y="2520"/>
              <a:ext cx="2104" cy="45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Subtract </a:t>
              </a:r>
              <a:r>
                <a:rPr lang="en-US" sz="2800" b="0">
                  <a:solidFill>
                    <a:schemeClr val="tx1"/>
                  </a:solidFill>
                </a:rPr>
                <a:t>4</a:t>
              </a: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 from </a:t>
              </a:r>
              <a:br>
                <a:rPr lang="en-US" b="0">
                  <a:solidFill>
                    <a:schemeClr val="tx1"/>
                  </a:solidFill>
                  <a:latin typeface="Arial" charset="0"/>
                </a:rPr>
              </a:b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each side.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382838" y="5086350"/>
            <a:ext cx="6451600" cy="454025"/>
            <a:chOff x="1501" y="2697"/>
            <a:chExt cx="4064" cy="286"/>
          </a:xfrm>
        </p:grpSpPr>
        <p:pic>
          <p:nvPicPr>
            <p:cNvPr id="279578" name="Picture 26" descr="10-04-28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invGray">
            <a:xfrm>
              <a:off x="1501" y="2697"/>
              <a:ext cx="1476" cy="225"/>
            </a:xfrm>
            <a:prstGeom prst="rect">
              <a:avLst/>
            </a:prstGeom>
            <a:noFill/>
          </p:spPr>
        </p:pic>
        <p:sp>
          <p:nvSpPr>
            <p:cNvPr id="279581" name="Text Box 29"/>
            <p:cNvSpPr txBox="1">
              <a:spLocks noChangeArrowheads="1"/>
            </p:cNvSpPr>
            <p:nvPr/>
          </p:nvSpPr>
          <p:spPr bwMode="invGray">
            <a:xfrm>
              <a:off x="3461" y="2718"/>
              <a:ext cx="2104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Simplify.</a:t>
              </a:r>
            </a:p>
          </p:txBody>
        </p:sp>
      </p:grpSp>
      <p:pic>
        <p:nvPicPr>
          <p:cNvPr id="279586" name="Picture 34" descr="stop sign 4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invGray">
          <a:xfrm>
            <a:off x="7288213" y="5781675"/>
            <a:ext cx="1498600" cy="52863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79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279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7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4-2b</a:t>
            </a:r>
          </a:p>
        </p:txBody>
      </p:sp>
      <p:sp>
        <p:nvSpPr>
          <p:cNvPr id="3901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90148" name="Picture 4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390149" name="Picture 5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390150" name="Picture 6" descr="home">
            <a:hlinkClick r:id="rId5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390151" name="Picture 7" descr="exampl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pic>
        <p:nvPicPr>
          <p:cNvPr id="390152" name="Picture 8" descr="help">
            <a:hlinkClick r:id="rId8" action="ppaction://program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390153" name="Picture 9" descr="secstart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390154" name="Picture 10" descr="5-min">
            <a:hlinkClick r:id="" action="ppaction://customshow?id=3&amp;return=true" highlightClick="1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390155" name="Picture 11" descr="10-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sp>
        <p:nvSpPr>
          <p:cNvPr id="390159" name="Text Box 15"/>
          <p:cNvSpPr txBox="1">
            <a:spLocks noChangeArrowheads="1"/>
          </p:cNvSpPr>
          <p:nvPr/>
        </p:nvSpPr>
        <p:spPr bwMode="auto">
          <a:xfrm>
            <a:off x="606425" y="1277938"/>
            <a:ext cx="8037513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371600" algn="l"/>
              </a:tabLst>
            </a:pPr>
            <a:r>
              <a:rPr lang="en-US">
                <a:latin typeface="Arial" charset="0"/>
              </a:rPr>
              <a:t>Step 2</a:t>
            </a:r>
            <a:r>
              <a:rPr lang="en-US" b="0">
                <a:solidFill>
                  <a:schemeClr val="tx1"/>
                </a:solidFill>
                <a:latin typeface="Arial" charset="0"/>
              </a:rPr>
              <a:t>	Apply the Quadratic Formula. 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703263" y="2151063"/>
            <a:ext cx="8023225" cy="933450"/>
            <a:chOff x="443" y="1482"/>
            <a:chExt cx="5054" cy="588"/>
          </a:xfrm>
        </p:grpSpPr>
        <p:sp>
          <p:nvSpPr>
            <p:cNvPr id="390170" name="Text Box 26"/>
            <p:cNvSpPr txBox="1">
              <a:spLocks noChangeArrowheads="1"/>
            </p:cNvSpPr>
            <p:nvPr/>
          </p:nvSpPr>
          <p:spPr bwMode="invGray">
            <a:xfrm>
              <a:off x="3389" y="1689"/>
              <a:ext cx="2108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Quadratic Formula</a:t>
              </a:r>
            </a:p>
          </p:txBody>
        </p:sp>
        <p:pic>
          <p:nvPicPr>
            <p:cNvPr id="390171" name="Picture 27" descr="10-04-11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invGray">
            <a:xfrm>
              <a:off x="443" y="1482"/>
              <a:ext cx="1727" cy="588"/>
            </a:xfrm>
            <a:prstGeom prst="rect">
              <a:avLst/>
            </a:prstGeom>
            <a:noFill/>
          </p:spPr>
        </p:pic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974725" y="3536950"/>
            <a:ext cx="6483350" cy="1014413"/>
            <a:chOff x="614" y="2271"/>
            <a:chExt cx="4084" cy="639"/>
          </a:xfrm>
        </p:grpSpPr>
        <p:pic>
          <p:nvPicPr>
            <p:cNvPr id="390172" name="Picture 28" descr="10-04-30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invGray">
            <a:xfrm>
              <a:off x="614" y="2271"/>
              <a:ext cx="2642" cy="639"/>
            </a:xfrm>
            <a:prstGeom prst="rect">
              <a:avLst/>
            </a:prstGeom>
            <a:noFill/>
          </p:spPr>
        </p:pic>
        <p:pic>
          <p:nvPicPr>
            <p:cNvPr id="390173" name="Picture 29" descr="10-04-35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invGray">
            <a:xfrm>
              <a:off x="3450" y="2335"/>
              <a:ext cx="1248" cy="204"/>
            </a:xfrm>
            <a:prstGeom prst="rect">
              <a:avLst/>
            </a:prstGeom>
            <a:noFill/>
          </p:spPr>
        </p:pic>
        <p:pic>
          <p:nvPicPr>
            <p:cNvPr id="390174" name="Picture 30" descr="10-04-36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invGray">
            <a:xfrm>
              <a:off x="3866" y="2603"/>
              <a:ext cx="564" cy="174"/>
            </a:xfrm>
            <a:prstGeom prst="rect">
              <a:avLst/>
            </a:prstGeom>
            <a:noFill/>
          </p:spPr>
        </p:pic>
        <p:sp>
          <p:nvSpPr>
            <p:cNvPr id="390175" name="Text Box 31"/>
            <p:cNvSpPr txBox="1">
              <a:spLocks noChangeArrowheads="1"/>
            </p:cNvSpPr>
            <p:nvPr/>
          </p:nvSpPr>
          <p:spPr bwMode="invGray">
            <a:xfrm>
              <a:off x="3394" y="2573"/>
              <a:ext cx="691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and</a:t>
              </a: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971550" y="5003800"/>
            <a:ext cx="5938838" cy="884238"/>
            <a:chOff x="612" y="3152"/>
            <a:chExt cx="3741" cy="557"/>
          </a:xfrm>
        </p:grpSpPr>
        <p:pic>
          <p:nvPicPr>
            <p:cNvPr id="390176" name="Picture 32" descr="10-04-31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invGray">
            <a:xfrm>
              <a:off x="612" y="3152"/>
              <a:ext cx="1445" cy="557"/>
            </a:xfrm>
            <a:prstGeom prst="rect">
              <a:avLst/>
            </a:prstGeom>
            <a:noFill/>
          </p:spPr>
        </p:pic>
        <p:sp>
          <p:nvSpPr>
            <p:cNvPr id="390177" name="Rectangle 33"/>
            <p:cNvSpPr>
              <a:spLocks noChangeArrowheads="1"/>
            </p:cNvSpPr>
            <p:nvPr/>
          </p:nvSpPr>
          <p:spPr bwMode="invGray">
            <a:xfrm>
              <a:off x="3382" y="3337"/>
              <a:ext cx="971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Multiply.</a:t>
              </a:r>
            </a:p>
          </p:txBody>
        </p:sp>
      </p:grpSp>
      <p:pic>
        <p:nvPicPr>
          <p:cNvPr id="390180" name="Picture 36" descr="stop sign 4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invGray">
          <a:xfrm>
            <a:off x="7288213" y="5781675"/>
            <a:ext cx="1498600" cy="52863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0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39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5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4-2c</a:t>
            </a:r>
          </a:p>
        </p:txBody>
      </p:sp>
      <p:sp>
        <p:nvSpPr>
          <p:cNvPr id="39117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91172" name="Picture 4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391173" name="Picture 5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391174" name="Picture 6" descr="home">
            <a:hlinkClick r:id="rId5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391175" name="Picture 7" descr="exampl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pic>
        <p:nvPicPr>
          <p:cNvPr id="391176" name="Picture 8" descr="help">
            <a:hlinkClick r:id="rId8" action="ppaction://program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391177" name="Picture 9" descr="secstart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391178" name="Picture 10" descr="5-min">
            <a:hlinkClick r:id="" action="ppaction://customshow?id=3&amp;return=true" highlightClick="1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391179" name="Picture 11" descr="10-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984250" y="1468438"/>
            <a:ext cx="7742238" cy="885825"/>
            <a:chOff x="620" y="819"/>
            <a:chExt cx="4877" cy="558"/>
          </a:xfrm>
        </p:grpSpPr>
        <p:sp>
          <p:nvSpPr>
            <p:cNvPr id="391182" name="Text Box 14"/>
            <p:cNvSpPr txBox="1">
              <a:spLocks noChangeArrowheads="1"/>
            </p:cNvSpPr>
            <p:nvPr/>
          </p:nvSpPr>
          <p:spPr bwMode="invGray">
            <a:xfrm>
              <a:off x="3389" y="969"/>
              <a:ext cx="2108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Add.</a:t>
              </a:r>
            </a:p>
          </p:txBody>
        </p:sp>
        <p:pic>
          <p:nvPicPr>
            <p:cNvPr id="391192" name="Picture 24" descr="10-04-32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invGray">
            <a:xfrm>
              <a:off x="620" y="819"/>
              <a:ext cx="1014" cy="558"/>
            </a:xfrm>
            <a:prstGeom prst="rect">
              <a:avLst/>
            </a:prstGeom>
            <a:noFill/>
          </p:spPr>
        </p:pic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965200" y="4686300"/>
            <a:ext cx="3873500" cy="279400"/>
            <a:chOff x="608" y="2644"/>
            <a:chExt cx="2440" cy="176"/>
          </a:xfrm>
        </p:grpSpPr>
        <p:pic>
          <p:nvPicPr>
            <p:cNvPr id="391194" name="Picture 26" descr="10-04-34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invGray">
            <a:xfrm>
              <a:off x="608" y="2644"/>
              <a:ext cx="675" cy="174"/>
            </a:xfrm>
            <a:prstGeom prst="rect">
              <a:avLst/>
            </a:prstGeom>
            <a:noFill/>
          </p:spPr>
        </p:pic>
        <p:pic>
          <p:nvPicPr>
            <p:cNvPr id="391196" name="Picture 28" descr="10-04-38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invGray">
            <a:xfrm>
              <a:off x="2250" y="2646"/>
              <a:ext cx="798" cy="174"/>
            </a:xfrm>
            <a:prstGeom prst="rect">
              <a:avLst/>
            </a:prstGeom>
            <a:noFill/>
          </p:spPr>
        </p:pic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711200" y="3076575"/>
            <a:ext cx="4460875" cy="885825"/>
            <a:chOff x="448" y="1725"/>
            <a:chExt cx="2810" cy="558"/>
          </a:xfrm>
        </p:grpSpPr>
        <p:pic>
          <p:nvPicPr>
            <p:cNvPr id="391193" name="Picture 25" descr="10-04-33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invGray">
            <a:xfrm>
              <a:off x="448" y="1725"/>
              <a:ext cx="1179" cy="558"/>
            </a:xfrm>
            <a:prstGeom prst="rect">
              <a:avLst/>
            </a:prstGeom>
            <a:noFill/>
          </p:spPr>
        </p:pic>
        <p:pic>
          <p:nvPicPr>
            <p:cNvPr id="391195" name="Picture 27" descr="10-04-37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invGray">
            <a:xfrm>
              <a:off x="2082" y="1725"/>
              <a:ext cx="1176" cy="558"/>
            </a:xfrm>
            <a:prstGeom prst="rect">
              <a:avLst/>
            </a:prstGeom>
            <a:noFill/>
          </p:spPr>
        </p:pic>
        <p:sp>
          <p:nvSpPr>
            <p:cNvPr id="391197" name="Text Box 29"/>
            <p:cNvSpPr txBox="1">
              <a:spLocks noChangeArrowheads="1"/>
            </p:cNvSpPr>
            <p:nvPr/>
          </p:nvSpPr>
          <p:spPr bwMode="invGray">
            <a:xfrm>
              <a:off x="1513" y="1900"/>
              <a:ext cx="668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or</a:t>
              </a:r>
            </a:p>
          </p:txBody>
        </p:sp>
      </p:grpSp>
      <p:pic>
        <p:nvPicPr>
          <p:cNvPr id="391201" name="Picture 33" descr="stop sign 4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invGray">
          <a:xfrm>
            <a:off x="7288213" y="5781675"/>
            <a:ext cx="1498600" cy="52863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39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4-2e</a:t>
            </a:r>
          </a:p>
        </p:txBody>
      </p:sp>
      <p:sp>
        <p:nvSpPr>
          <p:cNvPr id="2805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80580" name="Picture 4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280581" name="Picture 5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280582" name="Picture 6" descr="home">
            <a:hlinkClick r:id="rId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280583" name="Picture 7" descr="your tur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graphicFrame>
        <p:nvGraphicFramePr>
          <p:cNvPr id="280584" name="Object 8"/>
          <p:cNvGraphicFramePr>
            <a:graphicFrameLocks noChangeAspect="1"/>
          </p:cNvGraphicFramePr>
          <p:nvPr/>
        </p:nvGraphicFramePr>
        <p:xfrm>
          <a:off x="0" y="0"/>
          <a:ext cx="914400" cy="596900"/>
        </p:xfrm>
        <a:graphic>
          <a:graphicData uri="http://schemas.openxmlformats.org/presentationml/2006/ole">
            <p:oleObj spid="_x0000_s461826" name="Equation" r:id="rId9" imgW="914400" imgH="596880" progId="">
              <p:embed/>
            </p:oleObj>
          </a:graphicData>
        </a:graphic>
      </p:graphicFrame>
      <p:pic>
        <p:nvPicPr>
          <p:cNvPr id="280585" name="Picture 9" descr="help">
            <a:hlinkClick r:id="rId10" action="ppaction://program" highlightClick="1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280589" name="Picture 13" descr="secstart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280591" name="Picture 15" descr="5-min">
            <a:hlinkClick r:id="" action="ppaction://customshow?id=3&amp;return=true" highlightClick="1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280595" name="Picture 19" descr="stop sign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</p:spPr>
      </p:pic>
      <p:pic>
        <p:nvPicPr>
          <p:cNvPr id="280596" name="Picture 20" descr="10-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606425" y="1249363"/>
            <a:ext cx="8037513" cy="768350"/>
            <a:chOff x="382" y="787"/>
            <a:chExt cx="5063" cy="484"/>
          </a:xfrm>
        </p:grpSpPr>
        <p:sp>
          <p:nvSpPr>
            <p:cNvPr id="280609" name="Text Box 33"/>
            <p:cNvSpPr txBox="1">
              <a:spLocks noChangeArrowheads="1"/>
            </p:cNvSpPr>
            <p:nvPr/>
          </p:nvSpPr>
          <p:spPr bwMode="auto">
            <a:xfrm>
              <a:off x="382" y="799"/>
              <a:ext cx="5063" cy="47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3028950" algn="l"/>
                </a:tabLst>
              </a:pPr>
              <a:r>
                <a:rPr lang="en-US">
                  <a:solidFill>
                    <a:srgbClr val="FFEB55"/>
                  </a:solidFill>
                  <a:latin typeface="Arial" charset="0"/>
                </a:rPr>
                <a:t>Solve	by using the Quadratic Formula. Round to the nearest tenth if necessary.</a:t>
              </a:r>
              <a:endParaRPr lang="en-US" b="0">
                <a:solidFill>
                  <a:schemeClr val="tx1"/>
                </a:solidFill>
                <a:latin typeface="Arial" charset="0"/>
              </a:endParaRPr>
            </a:p>
          </p:txBody>
        </p:sp>
        <p:pic>
          <p:nvPicPr>
            <p:cNvPr id="280602" name="Picture 26" descr="10-04-40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invGray">
            <a:xfrm>
              <a:off x="1048" y="787"/>
              <a:ext cx="1209" cy="225"/>
            </a:xfrm>
            <a:prstGeom prst="rect">
              <a:avLst/>
            </a:prstGeom>
            <a:noFill/>
          </p:spPr>
        </p:pic>
      </p:grpSp>
      <p:sp>
        <p:nvSpPr>
          <p:cNvPr id="280608" name="Text Box 32"/>
          <p:cNvSpPr txBox="1">
            <a:spLocks noChangeArrowheads="1"/>
          </p:cNvSpPr>
          <p:nvPr/>
        </p:nvSpPr>
        <p:spPr bwMode="auto">
          <a:xfrm>
            <a:off x="606425" y="2584450"/>
            <a:ext cx="8037513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tabLst>
                <a:tab pos="1371600" algn="l"/>
              </a:tabLst>
            </a:pPr>
            <a:r>
              <a:rPr lang="en-US">
                <a:solidFill>
                  <a:srgbClr val="FFEB55"/>
                </a:solidFill>
                <a:latin typeface="Arial" charset="0"/>
              </a:rPr>
              <a:t>Answer:</a:t>
            </a:r>
            <a:r>
              <a:rPr lang="en-US" b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en-US" sz="2800" b="0">
                <a:solidFill>
                  <a:schemeClr val="tx1"/>
                </a:solidFill>
              </a:rPr>
              <a:t>{–0.5</a:t>
            </a:r>
            <a:r>
              <a:rPr lang="en-US" b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en-US" sz="2800" b="0">
                <a:solidFill>
                  <a:schemeClr val="tx1"/>
                </a:solidFill>
              </a:rPr>
              <a:t>0.7}</a:t>
            </a:r>
            <a:endParaRPr lang="en-US" b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80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8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60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pic>
        <p:nvPicPr>
          <p:cNvPr id="4515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912773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 err="1" smtClean="0"/>
              <a:t>Discriminant</a:t>
            </a:r>
            <a:r>
              <a:rPr lang="en-US" dirty="0" smtClean="0"/>
              <a:t> – The expression under the radical sign in the quadratic formula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Discriminant</a:t>
            </a:r>
            <a:endParaRPr lang="en-US" dirty="0"/>
          </a:p>
        </p:txBody>
      </p:sp>
      <p:pic>
        <p:nvPicPr>
          <p:cNvPr id="4526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Discriminant</a:t>
            </a:r>
            <a:r>
              <a:rPr lang="en-US" dirty="0" smtClean="0"/>
              <a:t> Examples </a:t>
            </a:r>
            <a:endParaRPr lang="en-US" dirty="0"/>
          </a:p>
        </p:txBody>
      </p:sp>
      <p:pic>
        <p:nvPicPr>
          <p:cNvPr id="4536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5900"/>
            <a:ext cx="9145808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 bwMode="auto">
          <a:xfrm>
            <a:off x="571500" y="3200400"/>
            <a:ext cx="6286500" cy="8763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>
                <a:tab pos="1600200" algn="l"/>
              </a:tabLst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71500" y="4038600"/>
            <a:ext cx="8267700" cy="424732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>
                <a:tab pos="1600200" algn="l"/>
              </a:tabLst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71500" y="4914900"/>
            <a:ext cx="6286500" cy="8763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>
                <a:tab pos="1600200" algn="l"/>
              </a:tabLst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95300" y="5753100"/>
            <a:ext cx="8267700" cy="424732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>
                <a:tab pos="1600200" algn="l"/>
              </a:tabLst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Solving quadratics with completing the square is the most accurate method</a:t>
            </a:r>
          </a:p>
          <a:p>
            <a:r>
              <a:rPr lang="en-US" dirty="0" smtClean="0"/>
              <a:t>We follow the same process each time</a:t>
            </a:r>
          </a:p>
          <a:p>
            <a:r>
              <a:rPr lang="en-US" dirty="0" smtClean="0"/>
              <a:t>Where is the shortcut??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Discriminant</a:t>
            </a:r>
            <a:r>
              <a:rPr lang="en-US" dirty="0" smtClean="0"/>
              <a:t> Examples </a:t>
            </a:r>
            <a:endParaRPr lang="en-US" dirty="0"/>
          </a:p>
        </p:txBody>
      </p:sp>
      <p:pic>
        <p:nvPicPr>
          <p:cNvPr id="4546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0"/>
            <a:ext cx="9144000" cy="5366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 bwMode="auto">
          <a:xfrm>
            <a:off x="1371600" y="3429000"/>
            <a:ext cx="5829300" cy="14097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>
                <a:tab pos="1600200" algn="l"/>
              </a:tabLst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371600" y="5257800"/>
            <a:ext cx="6286500" cy="8763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>
                <a:tab pos="1600200" algn="l"/>
              </a:tabLst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57200" y="6096000"/>
            <a:ext cx="8267700" cy="424732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>
                <a:tab pos="1600200" algn="l"/>
              </a:tabLst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4-4a</a:t>
            </a:r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83652" name="Picture 4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283653" name="Picture 5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283654" name="Picture 6" descr="home">
            <a:hlinkClick r:id="rId5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283656" name="Picture 8" descr="help">
            <a:hlinkClick r:id="rId7" action="ppaction://program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283660" name="Picture 12" descr="secstart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283662" name="Picture 14" descr="5-min">
            <a:hlinkClick r:id="" action="ppaction://customshow?id=3&amp;return=true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283665" name="Picture 17" descr="stop sign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</p:spPr>
      </p:pic>
      <p:pic>
        <p:nvPicPr>
          <p:cNvPr id="283666" name="Picture 18" descr="10-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pic>
        <p:nvPicPr>
          <p:cNvPr id="283668" name="Picture 20" descr="example 4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606425" y="1258888"/>
            <a:ext cx="8537575" cy="1087437"/>
            <a:chOff x="382" y="793"/>
            <a:chExt cx="5378" cy="685"/>
          </a:xfrm>
        </p:grpSpPr>
        <p:sp>
          <p:nvSpPr>
            <p:cNvPr id="283687" name="Text Box 39"/>
            <p:cNvSpPr txBox="1">
              <a:spLocks noChangeArrowheads="1"/>
            </p:cNvSpPr>
            <p:nvPr/>
          </p:nvSpPr>
          <p:spPr bwMode="auto">
            <a:xfrm>
              <a:off x="382" y="799"/>
              <a:ext cx="5378" cy="6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1314450" algn="l"/>
                  <a:tab pos="7943850" algn="l"/>
                </a:tabLst>
              </a:pPr>
              <a:r>
                <a:rPr lang="en-US">
                  <a:solidFill>
                    <a:srgbClr val="FFEB55"/>
                  </a:solidFill>
                  <a:latin typeface="Arial" charset="0"/>
                </a:rPr>
                <a:t>State the value of the discriminant for	. Then determine the number of real roots of the </a:t>
              </a:r>
              <a:br>
                <a:rPr lang="en-US">
                  <a:solidFill>
                    <a:srgbClr val="FFEB55"/>
                  </a:solidFill>
                  <a:latin typeface="Arial" charset="0"/>
                </a:rPr>
              </a:br>
              <a:r>
                <a:rPr lang="en-US">
                  <a:solidFill>
                    <a:srgbClr val="FFEB55"/>
                  </a:solidFill>
                  <a:latin typeface="Arial" charset="0"/>
                </a:rPr>
                <a:t>equation.</a:t>
              </a:r>
              <a:endParaRPr lang="en-US" b="0">
                <a:solidFill>
                  <a:schemeClr val="tx1"/>
                </a:solidFill>
                <a:latin typeface="Arial" charset="0"/>
              </a:endParaRPr>
            </a:p>
          </p:txBody>
        </p:sp>
        <p:pic>
          <p:nvPicPr>
            <p:cNvPr id="283673" name="Picture 25" descr="10-04-59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invGray">
            <a:xfrm>
              <a:off x="3945" y="793"/>
              <a:ext cx="1500" cy="222"/>
            </a:xfrm>
            <a:prstGeom prst="rect">
              <a:avLst/>
            </a:prstGeom>
            <a:noFill/>
          </p:spPr>
        </p:pic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711200" y="2708275"/>
            <a:ext cx="7710488" cy="441325"/>
            <a:chOff x="448" y="1706"/>
            <a:chExt cx="4857" cy="278"/>
          </a:xfrm>
        </p:grpSpPr>
        <p:pic>
          <p:nvPicPr>
            <p:cNvPr id="283676" name="Picture 28" descr="10-04-62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invGray">
            <a:xfrm>
              <a:off x="3170" y="1749"/>
              <a:ext cx="1131" cy="204"/>
            </a:xfrm>
            <a:prstGeom prst="rect">
              <a:avLst/>
            </a:prstGeom>
            <a:noFill/>
          </p:spPr>
        </p:pic>
        <p:pic>
          <p:nvPicPr>
            <p:cNvPr id="283677" name="Picture 29" descr="10-04-63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invGray">
            <a:xfrm>
              <a:off x="4777" y="1750"/>
              <a:ext cx="528" cy="174"/>
            </a:xfrm>
            <a:prstGeom prst="rect">
              <a:avLst/>
            </a:prstGeom>
            <a:noFill/>
          </p:spPr>
        </p:pic>
        <p:pic>
          <p:nvPicPr>
            <p:cNvPr id="283679" name="Picture 31" descr="10-04-60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invGray">
            <a:xfrm>
              <a:off x="448" y="1706"/>
              <a:ext cx="2395" cy="271"/>
            </a:xfrm>
            <a:prstGeom prst="rect">
              <a:avLst/>
            </a:prstGeom>
            <a:noFill/>
          </p:spPr>
        </p:pic>
        <p:sp>
          <p:nvSpPr>
            <p:cNvPr id="283680" name="Text Box 32"/>
            <p:cNvSpPr txBox="1">
              <a:spLocks noChangeArrowheads="1"/>
            </p:cNvSpPr>
            <p:nvPr/>
          </p:nvSpPr>
          <p:spPr bwMode="invGray">
            <a:xfrm>
              <a:off x="4211" y="1719"/>
              <a:ext cx="629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and</a:t>
              </a:r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1970088" y="3594100"/>
            <a:ext cx="6011862" cy="420688"/>
            <a:chOff x="1241" y="2264"/>
            <a:chExt cx="3787" cy="265"/>
          </a:xfrm>
        </p:grpSpPr>
        <p:pic>
          <p:nvPicPr>
            <p:cNvPr id="283675" name="Picture 27" descr="10-04-61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invGray">
            <a:xfrm>
              <a:off x="1241" y="2301"/>
              <a:ext cx="636" cy="174"/>
            </a:xfrm>
            <a:prstGeom prst="rect">
              <a:avLst/>
            </a:prstGeom>
            <a:noFill/>
          </p:spPr>
        </p:pic>
        <p:sp>
          <p:nvSpPr>
            <p:cNvPr id="283681" name="Text Box 33"/>
            <p:cNvSpPr txBox="1">
              <a:spLocks noChangeArrowheads="1"/>
            </p:cNvSpPr>
            <p:nvPr/>
          </p:nvSpPr>
          <p:spPr bwMode="invGray">
            <a:xfrm>
              <a:off x="3116" y="2264"/>
              <a:ext cx="1912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Simplify.</a:t>
              </a:r>
            </a:p>
          </p:txBody>
        </p:sp>
      </p:grpSp>
      <p:sp>
        <p:nvSpPr>
          <p:cNvPr id="283682" name="Text Box 34"/>
          <p:cNvSpPr txBox="1">
            <a:spLocks noChangeArrowheads="1"/>
          </p:cNvSpPr>
          <p:nvPr/>
        </p:nvSpPr>
        <p:spPr bwMode="auto">
          <a:xfrm>
            <a:off x="606425" y="4376738"/>
            <a:ext cx="8189913" cy="8048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314450" algn="l"/>
              </a:tabLst>
            </a:pPr>
            <a:r>
              <a:rPr lang="en-US">
                <a:solidFill>
                  <a:srgbClr val="FFEB55"/>
                </a:solidFill>
                <a:latin typeface="Arial" charset="0"/>
              </a:rPr>
              <a:t>Answer:</a:t>
            </a:r>
            <a:r>
              <a:rPr lang="en-US" b="0">
                <a:solidFill>
                  <a:schemeClr val="tx1"/>
                </a:solidFill>
                <a:latin typeface="Arial" charset="0"/>
              </a:rPr>
              <a:t>	The discriminant is </a:t>
            </a:r>
            <a:r>
              <a:rPr lang="en-US" sz="2800" b="0">
                <a:solidFill>
                  <a:schemeClr val="tx1"/>
                </a:solidFill>
              </a:rPr>
              <a:t>–220</a:t>
            </a:r>
            <a:r>
              <a:rPr lang="en-US" b="0">
                <a:solidFill>
                  <a:schemeClr val="tx1"/>
                </a:solidFill>
                <a:latin typeface="Arial" charset="0"/>
              </a:rPr>
              <a:t>. Since the discriminant</a:t>
            </a:r>
            <a:br>
              <a:rPr lang="en-US" b="0">
                <a:solidFill>
                  <a:schemeClr val="tx1"/>
                </a:solidFill>
                <a:latin typeface="Arial" charset="0"/>
              </a:rPr>
            </a:br>
            <a:r>
              <a:rPr lang="en-US" b="0">
                <a:solidFill>
                  <a:schemeClr val="tx1"/>
                </a:solidFill>
                <a:latin typeface="Arial" charset="0"/>
              </a:rPr>
              <a:t>	is negative, the equation has no real roots.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8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83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83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8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4-4b</a:t>
            </a:r>
          </a:p>
        </p:txBody>
      </p:sp>
      <p:sp>
        <p:nvSpPr>
          <p:cNvPr id="3973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97316" name="Picture 4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397317" name="Picture 5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397318" name="Picture 6" descr="home">
            <a:hlinkClick r:id="rId5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397319" name="Picture 7" descr="help">
            <a:hlinkClick r:id="rId7" action="ppaction://program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397320" name="Picture 8" descr="secstart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397321" name="Picture 9" descr="5-min">
            <a:hlinkClick r:id="" action="ppaction://customshow?id=3&amp;return=true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397323" name="Picture 11" descr="10-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pic>
        <p:nvPicPr>
          <p:cNvPr id="397326" name="Picture 14" descr="example 4b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606425" y="1239838"/>
            <a:ext cx="8537575" cy="1106487"/>
            <a:chOff x="382" y="781"/>
            <a:chExt cx="5378" cy="697"/>
          </a:xfrm>
        </p:grpSpPr>
        <p:sp>
          <p:nvSpPr>
            <p:cNvPr id="397345" name="Text Box 33"/>
            <p:cNvSpPr txBox="1">
              <a:spLocks noChangeArrowheads="1"/>
            </p:cNvSpPr>
            <p:nvPr/>
          </p:nvSpPr>
          <p:spPr bwMode="auto">
            <a:xfrm>
              <a:off x="382" y="799"/>
              <a:ext cx="5378" cy="6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1314450" algn="l"/>
                  <a:tab pos="7886700" algn="l"/>
                </a:tabLst>
              </a:pPr>
              <a:r>
                <a:rPr lang="en-US">
                  <a:solidFill>
                    <a:srgbClr val="FFEB55"/>
                  </a:solidFill>
                  <a:latin typeface="Arial" charset="0"/>
                </a:rPr>
                <a:t>State the value of the discriminant for	. Then determine the number of real roots of the </a:t>
              </a:r>
              <a:br>
                <a:rPr lang="en-US">
                  <a:solidFill>
                    <a:srgbClr val="FFEB55"/>
                  </a:solidFill>
                  <a:latin typeface="Arial" charset="0"/>
                </a:rPr>
              </a:br>
              <a:r>
                <a:rPr lang="en-US">
                  <a:solidFill>
                    <a:srgbClr val="FFEB55"/>
                  </a:solidFill>
                  <a:latin typeface="Arial" charset="0"/>
                </a:rPr>
                <a:t>equation.</a:t>
              </a:r>
              <a:endParaRPr lang="en-US" b="0">
                <a:solidFill>
                  <a:schemeClr val="tx1"/>
                </a:solidFill>
                <a:latin typeface="Arial" charset="0"/>
              </a:endParaRPr>
            </a:p>
          </p:txBody>
        </p:sp>
        <p:pic>
          <p:nvPicPr>
            <p:cNvPr id="397330" name="Picture 18" descr="10-04-64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invGray">
            <a:xfrm>
              <a:off x="3939" y="781"/>
              <a:ext cx="1463" cy="225"/>
            </a:xfrm>
            <a:prstGeom prst="rect">
              <a:avLst/>
            </a:prstGeom>
            <a:noFill/>
          </p:spPr>
        </p:pic>
      </p:grpSp>
      <p:sp>
        <p:nvSpPr>
          <p:cNvPr id="397331" name="Text Box 19"/>
          <p:cNvSpPr txBox="1">
            <a:spLocks noChangeArrowheads="1"/>
          </p:cNvSpPr>
          <p:nvPr/>
        </p:nvSpPr>
        <p:spPr bwMode="auto">
          <a:xfrm>
            <a:off x="606425" y="2584450"/>
            <a:ext cx="8189913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257300" indent="-1257300">
              <a:spcBef>
                <a:spcPct val="50000"/>
              </a:spcBef>
            </a:pPr>
            <a:r>
              <a:rPr lang="en-US">
                <a:latin typeface="Arial" charset="0"/>
              </a:rPr>
              <a:t>Step 1</a:t>
            </a:r>
            <a:r>
              <a:rPr lang="en-US" b="0">
                <a:solidFill>
                  <a:schemeClr val="tx1"/>
                </a:solidFill>
                <a:latin typeface="Arial" charset="0"/>
              </a:rPr>
              <a:t>	Rewrite the equation in standard form. 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2798763" y="3373438"/>
            <a:ext cx="5883275" cy="450850"/>
            <a:chOff x="1763" y="2032"/>
            <a:chExt cx="3706" cy="284"/>
          </a:xfrm>
        </p:grpSpPr>
        <p:pic>
          <p:nvPicPr>
            <p:cNvPr id="397332" name="Picture 20" descr="10-04-65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invGray">
            <a:xfrm>
              <a:off x="1763" y="2032"/>
              <a:ext cx="1443" cy="225"/>
            </a:xfrm>
            <a:prstGeom prst="rect">
              <a:avLst/>
            </a:prstGeom>
            <a:noFill/>
          </p:spPr>
        </p:pic>
        <p:sp>
          <p:nvSpPr>
            <p:cNvPr id="397335" name="Text Box 23"/>
            <p:cNvSpPr txBox="1">
              <a:spLocks noChangeArrowheads="1"/>
            </p:cNvSpPr>
            <p:nvPr/>
          </p:nvSpPr>
          <p:spPr bwMode="invGray">
            <a:xfrm>
              <a:off x="3872" y="2051"/>
              <a:ext cx="1597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Original equation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1979613" y="4192588"/>
            <a:ext cx="6702425" cy="804862"/>
            <a:chOff x="1247" y="2384"/>
            <a:chExt cx="4222" cy="507"/>
          </a:xfrm>
        </p:grpSpPr>
        <p:pic>
          <p:nvPicPr>
            <p:cNvPr id="397333" name="Picture 21" descr="10-04-66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invGray">
            <a:xfrm>
              <a:off x="1247" y="2395"/>
              <a:ext cx="2474" cy="225"/>
            </a:xfrm>
            <a:prstGeom prst="rect">
              <a:avLst/>
            </a:prstGeom>
            <a:noFill/>
          </p:spPr>
        </p:pic>
        <p:sp>
          <p:nvSpPr>
            <p:cNvPr id="397336" name="Text Box 24"/>
            <p:cNvSpPr txBox="1">
              <a:spLocks noChangeArrowheads="1"/>
            </p:cNvSpPr>
            <p:nvPr/>
          </p:nvSpPr>
          <p:spPr bwMode="invGray">
            <a:xfrm>
              <a:off x="3872" y="2384"/>
              <a:ext cx="1597" cy="5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Add </a:t>
              </a:r>
              <a:r>
                <a:rPr lang="en-US" sz="2800" b="0">
                  <a:solidFill>
                    <a:schemeClr val="tx1"/>
                  </a:solidFill>
                </a:rPr>
                <a:t>144</a:t>
              </a: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 to </a:t>
              </a:r>
              <a:br>
                <a:rPr lang="en-US" b="0">
                  <a:solidFill>
                    <a:schemeClr val="tx1"/>
                  </a:solidFill>
                  <a:latin typeface="Arial" charset="0"/>
                </a:rPr>
              </a:b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each side.</a:t>
              </a: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1979613" y="5365750"/>
            <a:ext cx="6702425" cy="444500"/>
            <a:chOff x="1247" y="2848"/>
            <a:chExt cx="4222" cy="280"/>
          </a:xfrm>
        </p:grpSpPr>
        <p:pic>
          <p:nvPicPr>
            <p:cNvPr id="397334" name="Picture 22" descr="10-04-67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invGray">
            <a:xfrm>
              <a:off x="1247" y="2848"/>
              <a:ext cx="1610" cy="225"/>
            </a:xfrm>
            <a:prstGeom prst="rect">
              <a:avLst/>
            </a:prstGeom>
            <a:noFill/>
          </p:spPr>
        </p:pic>
        <p:sp>
          <p:nvSpPr>
            <p:cNvPr id="397337" name="Text Box 25"/>
            <p:cNvSpPr txBox="1">
              <a:spLocks noChangeArrowheads="1"/>
            </p:cNvSpPr>
            <p:nvPr/>
          </p:nvSpPr>
          <p:spPr bwMode="invGray">
            <a:xfrm>
              <a:off x="3872" y="2863"/>
              <a:ext cx="1597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Simplify.</a:t>
              </a:r>
            </a:p>
          </p:txBody>
        </p:sp>
      </p:grpSp>
      <p:pic>
        <p:nvPicPr>
          <p:cNvPr id="397342" name="Picture 30" descr="stop sign 4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invGray">
          <a:xfrm>
            <a:off x="7288213" y="5781675"/>
            <a:ext cx="1498600" cy="52863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97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7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397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3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4-4c</a:t>
            </a:r>
          </a:p>
        </p:txBody>
      </p:sp>
      <p:sp>
        <p:nvSpPr>
          <p:cNvPr id="39936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99364" name="Picture 4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399365" name="Picture 5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399366" name="Picture 6" descr="home">
            <a:hlinkClick r:id="rId5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399367" name="Picture 7" descr="help">
            <a:hlinkClick r:id="rId7" action="ppaction://program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399368" name="Picture 8" descr="secstart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399369" name="Picture 9" descr="5-min">
            <a:hlinkClick r:id="" action="ppaction://customshow?id=3&amp;return=true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399370" name="Picture 10" descr="10-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pic>
        <p:nvPicPr>
          <p:cNvPr id="399371" name="Picture 11" descr="example 4b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sp>
        <p:nvSpPr>
          <p:cNvPr id="399374" name="Text Box 14"/>
          <p:cNvSpPr txBox="1">
            <a:spLocks noChangeArrowheads="1"/>
          </p:cNvSpPr>
          <p:nvPr/>
        </p:nvSpPr>
        <p:spPr bwMode="auto">
          <a:xfrm>
            <a:off x="606425" y="1268413"/>
            <a:ext cx="8189913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257300" indent="-1257300">
              <a:spcBef>
                <a:spcPct val="50000"/>
              </a:spcBef>
            </a:pPr>
            <a:r>
              <a:rPr lang="en-US">
                <a:latin typeface="Arial" charset="0"/>
              </a:rPr>
              <a:t>Step 2</a:t>
            </a:r>
            <a:r>
              <a:rPr lang="en-US" b="0">
                <a:solidFill>
                  <a:schemeClr val="tx1"/>
                </a:solidFill>
                <a:latin typeface="Arial" charset="0"/>
              </a:rPr>
              <a:t>	Find the discriminant. 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236913" y="3546475"/>
            <a:ext cx="5445125" cy="420688"/>
            <a:chOff x="2039" y="1761"/>
            <a:chExt cx="3430" cy="265"/>
          </a:xfrm>
        </p:grpSpPr>
        <p:sp>
          <p:nvSpPr>
            <p:cNvPr id="399377" name="Text Box 17"/>
            <p:cNvSpPr txBox="1">
              <a:spLocks noChangeArrowheads="1"/>
            </p:cNvSpPr>
            <p:nvPr/>
          </p:nvSpPr>
          <p:spPr bwMode="invGray">
            <a:xfrm>
              <a:off x="3872" y="1761"/>
              <a:ext cx="1597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Simplify.</a:t>
              </a:r>
            </a:p>
          </p:txBody>
        </p:sp>
        <p:pic>
          <p:nvPicPr>
            <p:cNvPr id="399385" name="Picture 25" descr="10-04-69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invGray">
            <a:xfrm>
              <a:off x="2039" y="1792"/>
              <a:ext cx="288" cy="174"/>
            </a:xfrm>
            <a:prstGeom prst="rect">
              <a:avLst/>
            </a:prstGeom>
            <a:noFill/>
          </p:spPr>
        </p:pic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1989138" y="2252663"/>
            <a:ext cx="6024562" cy="741362"/>
            <a:chOff x="1253" y="1227"/>
            <a:chExt cx="3795" cy="467"/>
          </a:xfrm>
        </p:grpSpPr>
        <p:pic>
          <p:nvPicPr>
            <p:cNvPr id="399384" name="Picture 24" descr="10-04-68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invGray">
            <a:xfrm>
              <a:off x="1253" y="1227"/>
              <a:ext cx="2447" cy="270"/>
            </a:xfrm>
            <a:prstGeom prst="rect">
              <a:avLst/>
            </a:prstGeom>
            <a:noFill/>
          </p:spPr>
        </p:pic>
        <p:pic>
          <p:nvPicPr>
            <p:cNvPr id="399386" name="Picture 26" descr="10-04-70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invGray">
            <a:xfrm>
              <a:off x="3938" y="1265"/>
              <a:ext cx="1110" cy="204"/>
            </a:xfrm>
            <a:prstGeom prst="rect">
              <a:avLst/>
            </a:prstGeom>
            <a:noFill/>
          </p:spPr>
        </p:pic>
        <p:pic>
          <p:nvPicPr>
            <p:cNvPr id="399387" name="Picture 27" descr="10-04-71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invGray">
            <a:xfrm>
              <a:off x="4322" y="1463"/>
              <a:ext cx="639" cy="174"/>
            </a:xfrm>
            <a:prstGeom prst="rect">
              <a:avLst/>
            </a:prstGeom>
            <a:noFill/>
          </p:spPr>
        </p:pic>
        <p:sp>
          <p:nvSpPr>
            <p:cNvPr id="399388" name="Text Box 28"/>
            <p:cNvSpPr txBox="1">
              <a:spLocks noChangeArrowheads="1"/>
            </p:cNvSpPr>
            <p:nvPr/>
          </p:nvSpPr>
          <p:spPr bwMode="invGray">
            <a:xfrm>
              <a:off x="3884" y="1429"/>
              <a:ext cx="605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and</a:t>
              </a:r>
            </a:p>
          </p:txBody>
        </p:sp>
      </p:grpSp>
      <p:sp>
        <p:nvSpPr>
          <p:cNvPr id="399391" name="Text Box 31"/>
          <p:cNvSpPr txBox="1">
            <a:spLocks noChangeArrowheads="1"/>
          </p:cNvSpPr>
          <p:nvPr/>
        </p:nvSpPr>
        <p:spPr bwMode="auto">
          <a:xfrm>
            <a:off x="606425" y="4300538"/>
            <a:ext cx="8361363" cy="8048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314450" algn="l"/>
              </a:tabLst>
            </a:pPr>
            <a:r>
              <a:rPr lang="en-US">
                <a:solidFill>
                  <a:srgbClr val="FFEB55"/>
                </a:solidFill>
                <a:latin typeface="Arial" charset="0"/>
              </a:rPr>
              <a:t>Answer:</a:t>
            </a:r>
            <a:r>
              <a:rPr lang="en-US" b="0">
                <a:solidFill>
                  <a:schemeClr val="tx1"/>
                </a:solidFill>
                <a:latin typeface="Arial" charset="0"/>
              </a:rPr>
              <a:t>	The discriminant is </a:t>
            </a:r>
            <a:r>
              <a:rPr lang="en-US" sz="2800" b="0">
                <a:solidFill>
                  <a:schemeClr val="tx1"/>
                </a:solidFill>
              </a:rPr>
              <a:t>0</a:t>
            </a:r>
            <a:r>
              <a:rPr lang="en-US" b="0">
                <a:solidFill>
                  <a:schemeClr val="tx1"/>
                </a:solidFill>
                <a:latin typeface="Arial" charset="0"/>
              </a:rPr>
              <a:t>. Since the discriminant is </a:t>
            </a:r>
            <a:r>
              <a:rPr lang="en-US" sz="2800" b="0">
                <a:solidFill>
                  <a:schemeClr val="tx1"/>
                </a:solidFill>
              </a:rPr>
              <a:t>0</a:t>
            </a:r>
            <a:r>
              <a:rPr lang="en-US" b="0">
                <a:solidFill>
                  <a:schemeClr val="tx1"/>
                </a:solidFill>
                <a:latin typeface="Arial" charset="0"/>
              </a:rPr>
              <a:t>,</a:t>
            </a:r>
            <a:br>
              <a:rPr lang="en-US" b="0">
                <a:solidFill>
                  <a:schemeClr val="tx1"/>
                </a:solidFill>
                <a:latin typeface="Arial" charset="0"/>
              </a:rPr>
            </a:br>
            <a:r>
              <a:rPr lang="en-US" b="0">
                <a:solidFill>
                  <a:schemeClr val="tx1"/>
                </a:solidFill>
                <a:latin typeface="Arial" charset="0"/>
              </a:rPr>
              <a:t>	the equation has one real root. </a:t>
            </a:r>
          </a:p>
        </p:txBody>
      </p:sp>
      <p:pic>
        <p:nvPicPr>
          <p:cNvPr id="399392" name="Picture 32" descr="stop sign 3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399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74" grpId="0" autoUpdateAnimBg="0"/>
      <p:bldP spid="39939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4-4d</a:t>
            </a:r>
          </a:p>
        </p:txBody>
      </p:sp>
      <p:sp>
        <p:nvSpPr>
          <p:cNvPr id="398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98340" name="Picture 4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398341" name="Picture 5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398342" name="Picture 6" descr="home">
            <a:hlinkClick r:id="rId5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398343" name="Picture 7" descr="help">
            <a:hlinkClick r:id="rId7" action="ppaction://program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398344" name="Picture 8" descr="secstart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398345" name="Picture 9" descr="5-min">
            <a:hlinkClick r:id="" action="ppaction://customshow?id=3&amp;return=true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398347" name="Picture 11" descr="10-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pic>
        <p:nvPicPr>
          <p:cNvPr id="398349" name="Picture 13" descr="example 4c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606425" y="1239838"/>
            <a:ext cx="8537575" cy="1106487"/>
            <a:chOff x="382" y="781"/>
            <a:chExt cx="5378" cy="697"/>
          </a:xfrm>
        </p:grpSpPr>
        <p:sp>
          <p:nvSpPr>
            <p:cNvPr id="398374" name="Text Box 38"/>
            <p:cNvSpPr txBox="1">
              <a:spLocks noChangeArrowheads="1"/>
            </p:cNvSpPr>
            <p:nvPr/>
          </p:nvSpPr>
          <p:spPr bwMode="auto">
            <a:xfrm>
              <a:off x="382" y="799"/>
              <a:ext cx="5378" cy="6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1314450" algn="l"/>
                  <a:tab pos="7658100" algn="l"/>
                </a:tabLst>
              </a:pPr>
              <a:r>
                <a:rPr lang="en-US">
                  <a:solidFill>
                    <a:srgbClr val="FFEB55"/>
                  </a:solidFill>
                  <a:latin typeface="Arial" charset="0"/>
                </a:rPr>
                <a:t>State the value of the discriminant for	. Then determine the number of real roots of the </a:t>
              </a:r>
              <a:br>
                <a:rPr lang="en-US">
                  <a:solidFill>
                    <a:srgbClr val="FFEB55"/>
                  </a:solidFill>
                  <a:latin typeface="Arial" charset="0"/>
                </a:rPr>
              </a:br>
              <a:r>
                <a:rPr lang="en-US">
                  <a:solidFill>
                    <a:srgbClr val="FFEB55"/>
                  </a:solidFill>
                  <a:latin typeface="Arial" charset="0"/>
                </a:rPr>
                <a:t>equation.</a:t>
              </a:r>
              <a:endParaRPr lang="en-US" b="0">
                <a:solidFill>
                  <a:schemeClr val="tx1"/>
                </a:solidFill>
                <a:latin typeface="Arial" charset="0"/>
              </a:endParaRPr>
            </a:p>
          </p:txBody>
        </p:sp>
        <p:pic>
          <p:nvPicPr>
            <p:cNvPr id="398353" name="Picture 17" descr="10-04-72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invGray">
            <a:xfrm>
              <a:off x="3961" y="781"/>
              <a:ext cx="1278" cy="225"/>
            </a:xfrm>
            <a:prstGeom prst="rect">
              <a:avLst/>
            </a:prstGeom>
            <a:noFill/>
          </p:spPr>
        </p:pic>
      </p:grpSp>
      <p:sp>
        <p:nvSpPr>
          <p:cNvPr id="398354" name="Text Box 18"/>
          <p:cNvSpPr txBox="1">
            <a:spLocks noChangeArrowheads="1"/>
          </p:cNvSpPr>
          <p:nvPr/>
        </p:nvSpPr>
        <p:spPr bwMode="auto">
          <a:xfrm>
            <a:off x="606425" y="2584450"/>
            <a:ext cx="8189913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257300" indent="-1257300">
              <a:spcBef>
                <a:spcPct val="50000"/>
              </a:spcBef>
            </a:pPr>
            <a:r>
              <a:rPr lang="en-US">
                <a:latin typeface="Arial" charset="0"/>
              </a:rPr>
              <a:t>Step 1</a:t>
            </a:r>
            <a:r>
              <a:rPr lang="en-US" b="0">
                <a:solidFill>
                  <a:schemeClr val="tx1"/>
                </a:solidFill>
                <a:latin typeface="Arial" charset="0"/>
              </a:rPr>
              <a:t>	Rewrite the equation in standard form. </a:t>
            </a: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2662238" y="3371850"/>
            <a:ext cx="6019800" cy="452438"/>
            <a:chOff x="1677" y="2124"/>
            <a:chExt cx="3792" cy="285"/>
          </a:xfrm>
        </p:grpSpPr>
        <p:sp>
          <p:nvSpPr>
            <p:cNvPr id="398357" name="Text Box 21"/>
            <p:cNvSpPr txBox="1">
              <a:spLocks noChangeArrowheads="1"/>
            </p:cNvSpPr>
            <p:nvPr/>
          </p:nvSpPr>
          <p:spPr bwMode="invGray">
            <a:xfrm>
              <a:off x="3872" y="2144"/>
              <a:ext cx="1597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Original equation</a:t>
              </a:r>
            </a:p>
          </p:txBody>
        </p:sp>
        <p:pic>
          <p:nvPicPr>
            <p:cNvPr id="398364" name="Picture 28" descr="10-04-7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invGray">
            <a:xfrm>
              <a:off x="1677" y="2124"/>
              <a:ext cx="1263" cy="225"/>
            </a:xfrm>
            <a:prstGeom prst="rect">
              <a:avLst/>
            </a:prstGeom>
            <a:noFill/>
          </p:spPr>
        </p:pic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2027238" y="4192588"/>
            <a:ext cx="6654800" cy="804862"/>
            <a:chOff x="1277" y="2641"/>
            <a:chExt cx="4192" cy="507"/>
          </a:xfrm>
        </p:grpSpPr>
        <p:sp>
          <p:nvSpPr>
            <p:cNvPr id="398360" name="Text Box 24"/>
            <p:cNvSpPr txBox="1">
              <a:spLocks noChangeArrowheads="1"/>
            </p:cNvSpPr>
            <p:nvPr/>
          </p:nvSpPr>
          <p:spPr bwMode="invGray">
            <a:xfrm>
              <a:off x="3872" y="2641"/>
              <a:ext cx="1597" cy="5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Subtract </a:t>
              </a:r>
              <a:r>
                <a:rPr lang="en-US" sz="2800" b="0">
                  <a:solidFill>
                    <a:schemeClr val="tx1"/>
                  </a:solidFill>
                </a:rPr>
                <a:t>12</a:t>
              </a: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 from </a:t>
              </a:r>
              <a:br>
                <a:rPr lang="en-US" b="0">
                  <a:solidFill>
                    <a:schemeClr val="tx1"/>
                  </a:solidFill>
                  <a:latin typeface="Arial" charset="0"/>
                </a:rPr>
              </a:b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each side.</a:t>
              </a:r>
            </a:p>
          </p:txBody>
        </p:sp>
        <p:pic>
          <p:nvPicPr>
            <p:cNvPr id="398365" name="Picture 29" descr="10-04-74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invGray">
            <a:xfrm>
              <a:off x="1277" y="2650"/>
              <a:ext cx="2063" cy="225"/>
            </a:xfrm>
            <a:prstGeom prst="rect">
              <a:avLst/>
            </a:prstGeom>
            <a:noFill/>
          </p:spPr>
        </p:pic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2027238" y="5359400"/>
            <a:ext cx="6654800" cy="450850"/>
            <a:chOff x="1277" y="3376"/>
            <a:chExt cx="4192" cy="284"/>
          </a:xfrm>
        </p:grpSpPr>
        <p:sp>
          <p:nvSpPr>
            <p:cNvPr id="398363" name="Text Box 27"/>
            <p:cNvSpPr txBox="1">
              <a:spLocks noChangeArrowheads="1"/>
            </p:cNvSpPr>
            <p:nvPr/>
          </p:nvSpPr>
          <p:spPr bwMode="invGray">
            <a:xfrm>
              <a:off x="3872" y="3395"/>
              <a:ext cx="1597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Simplify.</a:t>
              </a:r>
            </a:p>
          </p:txBody>
        </p:sp>
        <p:pic>
          <p:nvPicPr>
            <p:cNvPr id="398366" name="Picture 30" descr="10-04-75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invGray">
            <a:xfrm>
              <a:off x="1277" y="3376"/>
              <a:ext cx="1572" cy="225"/>
            </a:xfrm>
            <a:prstGeom prst="rect">
              <a:avLst/>
            </a:prstGeom>
            <a:noFill/>
          </p:spPr>
        </p:pic>
      </p:grpSp>
      <p:pic>
        <p:nvPicPr>
          <p:cNvPr id="398367" name="Picture 31" descr="stop sign 4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invGray">
          <a:xfrm>
            <a:off x="7288213" y="5781675"/>
            <a:ext cx="1498600" cy="52863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98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8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398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5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4-4e</a:t>
            </a:r>
          </a:p>
        </p:txBody>
      </p:sp>
      <p:sp>
        <p:nvSpPr>
          <p:cNvPr id="40038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00388" name="Picture 4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400389" name="Picture 5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400390" name="Picture 6" descr="home">
            <a:hlinkClick r:id="rId5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400391" name="Picture 7" descr="help">
            <a:hlinkClick r:id="rId7" action="ppaction://program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400392" name="Picture 8" descr="secstart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400393" name="Picture 9" descr="5-min">
            <a:hlinkClick r:id="" action="ppaction://customshow?id=3&amp;return=true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400394" name="Picture 10" descr="stop sign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</p:spPr>
      </p:pic>
      <p:pic>
        <p:nvPicPr>
          <p:cNvPr id="400395" name="Picture 11" descr="10-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pic>
        <p:nvPicPr>
          <p:cNvPr id="400396" name="Picture 12" descr="example 4c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sp>
        <p:nvSpPr>
          <p:cNvPr id="400406" name="Text Box 22"/>
          <p:cNvSpPr txBox="1">
            <a:spLocks noChangeArrowheads="1"/>
          </p:cNvSpPr>
          <p:nvPr/>
        </p:nvSpPr>
        <p:spPr bwMode="auto">
          <a:xfrm>
            <a:off x="606425" y="1268413"/>
            <a:ext cx="8189913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257300" indent="-1257300">
              <a:spcBef>
                <a:spcPct val="50000"/>
              </a:spcBef>
            </a:pPr>
            <a:r>
              <a:rPr lang="en-US">
                <a:latin typeface="Arial" charset="0"/>
              </a:rPr>
              <a:t>Step 2</a:t>
            </a:r>
            <a:r>
              <a:rPr lang="en-US" b="0">
                <a:solidFill>
                  <a:schemeClr val="tx1"/>
                </a:solidFill>
                <a:latin typeface="Arial" charset="0"/>
              </a:rPr>
              <a:t>	Find the discriminant. </a:t>
            </a:r>
          </a:p>
        </p:txBody>
      </p:sp>
      <p:sp>
        <p:nvSpPr>
          <p:cNvPr id="400415" name="Text Box 31"/>
          <p:cNvSpPr txBox="1">
            <a:spLocks noChangeArrowheads="1"/>
          </p:cNvSpPr>
          <p:nvPr/>
        </p:nvSpPr>
        <p:spPr bwMode="auto">
          <a:xfrm>
            <a:off x="606425" y="4300538"/>
            <a:ext cx="8361363" cy="8048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314450" algn="l"/>
              </a:tabLst>
            </a:pPr>
            <a:r>
              <a:rPr lang="en-US">
                <a:solidFill>
                  <a:srgbClr val="FFEB55"/>
                </a:solidFill>
                <a:latin typeface="Arial" charset="0"/>
              </a:rPr>
              <a:t>Answer:</a:t>
            </a:r>
            <a:r>
              <a:rPr lang="en-US" b="0">
                <a:solidFill>
                  <a:schemeClr val="tx1"/>
                </a:solidFill>
                <a:latin typeface="Arial" charset="0"/>
              </a:rPr>
              <a:t>	The discriminant is </a:t>
            </a:r>
            <a:r>
              <a:rPr lang="en-US" sz="2800" b="0">
                <a:solidFill>
                  <a:schemeClr val="tx1"/>
                </a:solidFill>
              </a:rPr>
              <a:t>244</a:t>
            </a:r>
            <a:r>
              <a:rPr lang="en-US" b="0">
                <a:solidFill>
                  <a:schemeClr val="tx1"/>
                </a:solidFill>
                <a:latin typeface="Arial" charset="0"/>
              </a:rPr>
              <a:t>. Since the discriminant 	is positive, the equation has two real roots. 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3227388" y="3546475"/>
            <a:ext cx="5454650" cy="420688"/>
            <a:chOff x="2033" y="2234"/>
            <a:chExt cx="3436" cy="265"/>
          </a:xfrm>
        </p:grpSpPr>
        <p:sp>
          <p:nvSpPr>
            <p:cNvPr id="400408" name="Text Box 24"/>
            <p:cNvSpPr txBox="1">
              <a:spLocks noChangeArrowheads="1"/>
            </p:cNvSpPr>
            <p:nvPr/>
          </p:nvSpPr>
          <p:spPr bwMode="invGray">
            <a:xfrm>
              <a:off x="3872" y="2234"/>
              <a:ext cx="1597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Simplify.</a:t>
              </a:r>
            </a:p>
          </p:txBody>
        </p:sp>
        <p:pic>
          <p:nvPicPr>
            <p:cNvPr id="400417" name="Picture 33" descr="10-04-77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invGray">
            <a:xfrm>
              <a:off x="2033" y="2273"/>
              <a:ext cx="516" cy="171"/>
            </a:xfrm>
            <a:prstGeom prst="rect">
              <a:avLst/>
            </a:prstGeom>
            <a:noFill/>
          </p:spPr>
        </p:pic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1979613" y="2251075"/>
            <a:ext cx="6038850" cy="742950"/>
            <a:chOff x="1247" y="1418"/>
            <a:chExt cx="3804" cy="468"/>
          </a:xfrm>
        </p:grpSpPr>
        <p:sp>
          <p:nvSpPr>
            <p:cNvPr id="400414" name="Text Box 30"/>
            <p:cNvSpPr txBox="1">
              <a:spLocks noChangeArrowheads="1"/>
            </p:cNvSpPr>
            <p:nvPr/>
          </p:nvSpPr>
          <p:spPr bwMode="invGray">
            <a:xfrm>
              <a:off x="3884" y="1621"/>
              <a:ext cx="605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and</a:t>
              </a:r>
            </a:p>
          </p:txBody>
        </p:sp>
        <p:pic>
          <p:nvPicPr>
            <p:cNvPr id="400416" name="Picture 32" descr="10-04-76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invGray">
            <a:xfrm>
              <a:off x="1247" y="1418"/>
              <a:ext cx="2486" cy="270"/>
            </a:xfrm>
            <a:prstGeom prst="rect">
              <a:avLst/>
            </a:prstGeom>
            <a:noFill/>
          </p:spPr>
        </p:pic>
        <p:pic>
          <p:nvPicPr>
            <p:cNvPr id="400418" name="Picture 34" descr="10-04-78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invGray">
            <a:xfrm>
              <a:off x="3935" y="1456"/>
              <a:ext cx="1116" cy="204"/>
            </a:xfrm>
            <a:prstGeom prst="rect">
              <a:avLst/>
            </a:prstGeom>
            <a:noFill/>
          </p:spPr>
        </p:pic>
        <p:pic>
          <p:nvPicPr>
            <p:cNvPr id="400419" name="Picture 35" descr="10-04-79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invGray">
            <a:xfrm>
              <a:off x="4336" y="1658"/>
              <a:ext cx="675" cy="17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0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0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400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406" grpId="0" autoUpdateAnimBg="0"/>
      <p:bldP spid="400415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4-4f</a:t>
            </a:r>
          </a:p>
        </p:txBody>
      </p:sp>
      <p:sp>
        <p:nvSpPr>
          <p:cNvPr id="2846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84676" name="Picture 4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284677" name="Picture 5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284678" name="Picture 6" descr="home">
            <a:hlinkClick r:id="rId5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284679" name="Picture 7" descr="your tur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</p:spPr>
      </p:pic>
      <p:pic>
        <p:nvPicPr>
          <p:cNvPr id="284680" name="Picture 8" descr="help">
            <a:hlinkClick r:id="rId8" action="ppaction://program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284684" name="Picture 12" descr="secstart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284686" name="Picture 14" descr="5-min">
            <a:hlinkClick r:id="" action="ppaction://customshow?id=3&amp;return=true" highlightClick="1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284689" name="Picture 17" descr="stop sign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</p:spPr>
      </p:pic>
      <p:pic>
        <p:nvPicPr>
          <p:cNvPr id="284690" name="Picture 18" descr="10-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606425" y="1268413"/>
            <a:ext cx="6950075" cy="3816350"/>
            <a:chOff x="382" y="799"/>
            <a:chExt cx="4378" cy="2404"/>
          </a:xfrm>
        </p:grpSpPr>
        <p:sp>
          <p:nvSpPr>
            <p:cNvPr id="284701" name="Text Box 29"/>
            <p:cNvSpPr txBox="1">
              <a:spLocks noChangeArrowheads="1"/>
            </p:cNvSpPr>
            <p:nvPr/>
          </p:nvSpPr>
          <p:spPr bwMode="auto">
            <a:xfrm>
              <a:off x="382" y="799"/>
              <a:ext cx="4378" cy="2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1314450" algn="l"/>
                </a:tabLst>
              </a:pPr>
              <a:r>
                <a:rPr lang="en-US">
                  <a:solidFill>
                    <a:srgbClr val="FFEB55"/>
                  </a:solidFill>
                  <a:latin typeface="Arial" charset="0"/>
                </a:rPr>
                <a:t>State the value of the discriminant for each equation. Then determine the number of real roots for the equation.</a:t>
              </a:r>
              <a:br>
                <a:rPr lang="en-US">
                  <a:solidFill>
                    <a:srgbClr val="FFEB55"/>
                  </a:solidFill>
                  <a:latin typeface="Arial" charset="0"/>
                </a:rPr>
              </a:br>
              <a:endParaRPr lang="en-US">
                <a:solidFill>
                  <a:srgbClr val="FFEB55"/>
                </a:solidFill>
                <a:latin typeface="Arial" charset="0"/>
              </a:endParaRPr>
            </a:p>
            <a:p>
              <a:pPr>
                <a:spcBef>
                  <a:spcPct val="50000"/>
                </a:spcBef>
                <a:tabLst>
                  <a:tab pos="1314450" algn="l"/>
                </a:tabLst>
              </a:pPr>
              <a:r>
                <a:rPr lang="en-US">
                  <a:solidFill>
                    <a:srgbClr val="FFEB55"/>
                  </a:solidFill>
                  <a:latin typeface="Arial" charset="0"/>
                </a:rPr>
                <a:t>a.</a:t>
              </a:r>
              <a:br>
                <a:rPr lang="en-US">
                  <a:solidFill>
                    <a:srgbClr val="FFEB55"/>
                  </a:solidFill>
                  <a:latin typeface="Arial" charset="0"/>
                </a:rPr>
              </a:br>
              <a:endParaRPr lang="en-US">
                <a:solidFill>
                  <a:srgbClr val="FFEB55"/>
                </a:solidFill>
                <a:latin typeface="Arial" charset="0"/>
              </a:endParaRPr>
            </a:p>
            <a:p>
              <a:pPr>
                <a:spcBef>
                  <a:spcPct val="50000"/>
                </a:spcBef>
                <a:tabLst>
                  <a:tab pos="1314450" algn="l"/>
                </a:tabLst>
              </a:pPr>
              <a:r>
                <a:rPr lang="en-US">
                  <a:solidFill>
                    <a:srgbClr val="FFEB55"/>
                  </a:solidFill>
                  <a:latin typeface="Arial" charset="0"/>
                </a:rPr>
                <a:t>b.</a:t>
              </a:r>
              <a:br>
                <a:rPr lang="en-US">
                  <a:solidFill>
                    <a:srgbClr val="FFEB55"/>
                  </a:solidFill>
                  <a:latin typeface="Arial" charset="0"/>
                </a:rPr>
              </a:br>
              <a:endParaRPr lang="en-US">
                <a:solidFill>
                  <a:srgbClr val="FFEB55"/>
                </a:solidFill>
                <a:latin typeface="Arial" charset="0"/>
              </a:endParaRPr>
            </a:p>
            <a:p>
              <a:pPr>
                <a:spcBef>
                  <a:spcPct val="50000"/>
                </a:spcBef>
                <a:tabLst>
                  <a:tab pos="1314450" algn="l"/>
                </a:tabLst>
              </a:pPr>
              <a:r>
                <a:rPr lang="en-US">
                  <a:solidFill>
                    <a:srgbClr val="FFEB55"/>
                  </a:solidFill>
                  <a:latin typeface="Arial" charset="0"/>
                </a:rPr>
                <a:t>c.</a:t>
              </a:r>
              <a:endParaRPr lang="en-US" b="0">
                <a:solidFill>
                  <a:schemeClr val="tx1"/>
                </a:solidFill>
                <a:latin typeface="Arial" charset="0"/>
              </a:endParaRPr>
            </a:p>
          </p:txBody>
        </p:sp>
        <p:pic>
          <p:nvPicPr>
            <p:cNvPr id="284694" name="Picture 22" descr="10-04-80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invGray">
            <a:xfrm>
              <a:off x="697" y="1766"/>
              <a:ext cx="1299" cy="225"/>
            </a:xfrm>
            <a:prstGeom prst="rect">
              <a:avLst/>
            </a:prstGeom>
            <a:noFill/>
          </p:spPr>
        </p:pic>
        <p:pic>
          <p:nvPicPr>
            <p:cNvPr id="284695" name="Picture 23" descr="10-04-81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invGray">
            <a:xfrm>
              <a:off x="697" y="2342"/>
              <a:ext cx="1383" cy="225"/>
            </a:xfrm>
            <a:prstGeom prst="rect">
              <a:avLst/>
            </a:prstGeom>
            <a:noFill/>
          </p:spPr>
        </p:pic>
        <p:pic>
          <p:nvPicPr>
            <p:cNvPr id="284696" name="Picture 24" descr="10-04-82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invGray">
            <a:xfrm>
              <a:off x="697" y="2916"/>
              <a:ext cx="1416" cy="225"/>
            </a:xfrm>
            <a:prstGeom prst="rect">
              <a:avLst/>
            </a:prstGeom>
            <a:noFill/>
          </p:spPr>
        </p:pic>
      </p:grpSp>
      <p:sp>
        <p:nvSpPr>
          <p:cNvPr id="284697" name="Text Box 25"/>
          <p:cNvSpPr txBox="1">
            <a:spLocks noChangeArrowheads="1"/>
          </p:cNvSpPr>
          <p:nvPr/>
        </p:nvSpPr>
        <p:spPr bwMode="auto">
          <a:xfrm>
            <a:off x="3987800" y="2786063"/>
            <a:ext cx="427037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314450" algn="l"/>
              </a:tabLst>
            </a:pPr>
            <a:r>
              <a:rPr lang="en-US">
                <a:solidFill>
                  <a:srgbClr val="FFEB55"/>
                </a:solidFill>
                <a:latin typeface="Arial" charset="0"/>
              </a:rPr>
              <a:t>Answer:</a:t>
            </a:r>
            <a:r>
              <a:rPr lang="en-US" b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en-US" sz="2800" b="0">
                <a:solidFill>
                  <a:schemeClr val="tx1"/>
                </a:solidFill>
              </a:rPr>
              <a:t>–4</a:t>
            </a:r>
            <a:r>
              <a:rPr lang="en-US" b="0">
                <a:solidFill>
                  <a:schemeClr val="tx1"/>
                </a:solidFill>
                <a:latin typeface="Arial" charset="0"/>
              </a:rPr>
              <a:t>; no real roots</a:t>
            </a:r>
          </a:p>
        </p:txBody>
      </p:sp>
      <p:sp>
        <p:nvSpPr>
          <p:cNvPr id="284698" name="Text Box 26"/>
          <p:cNvSpPr txBox="1">
            <a:spLocks noChangeArrowheads="1"/>
          </p:cNvSpPr>
          <p:nvPr/>
        </p:nvSpPr>
        <p:spPr bwMode="auto">
          <a:xfrm>
            <a:off x="3986213" y="3700463"/>
            <a:ext cx="427037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314450" algn="l"/>
              </a:tabLst>
            </a:pPr>
            <a:r>
              <a:rPr lang="en-US">
                <a:solidFill>
                  <a:srgbClr val="FFEB55"/>
                </a:solidFill>
                <a:latin typeface="Arial" charset="0"/>
              </a:rPr>
              <a:t>Answer:</a:t>
            </a:r>
            <a:r>
              <a:rPr lang="en-US" b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en-US" sz="2800" b="0">
                <a:solidFill>
                  <a:schemeClr val="tx1"/>
                </a:solidFill>
              </a:rPr>
              <a:t>0</a:t>
            </a:r>
            <a:r>
              <a:rPr lang="en-US" b="0">
                <a:solidFill>
                  <a:schemeClr val="tx1"/>
                </a:solidFill>
                <a:latin typeface="Arial" charset="0"/>
              </a:rPr>
              <a:t>; </a:t>
            </a:r>
            <a:r>
              <a:rPr lang="en-US" sz="2800" b="0">
                <a:solidFill>
                  <a:schemeClr val="tx1"/>
                </a:solidFill>
              </a:rPr>
              <a:t>1</a:t>
            </a:r>
            <a:r>
              <a:rPr lang="en-US" b="0">
                <a:solidFill>
                  <a:schemeClr val="tx1"/>
                </a:solidFill>
                <a:latin typeface="Arial" charset="0"/>
              </a:rPr>
              <a:t> real root</a:t>
            </a:r>
          </a:p>
        </p:txBody>
      </p:sp>
      <p:sp>
        <p:nvSpPr>
          <p:cNvPr id="284699" name="Text Box 27"/>
          <p:cNvSpPr txBox="1">
            <a:spLocks noChangeArrowheads="1"/>
          </p:cNvSpPr>
          <p:nvPr/>
        </p:nvSpPr>
        <p:spPr bwMode="auto">
          <a:xfrm>
            <a:off x="3986213" y="4613275"/>
            <a:ext cx="427037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314450" algn="l"/>
              </a:tabLst>
            </a:pPr>
            <a:r>
              <a:rPr lang="en-US">
                <a:solidFill>
                  <a:srgbClr val="FFEB55"/>
                </a:solidFill>
                <a:latin typeface="Arial" charset="0"/>
              </a:rPr>
              <a:t>Answer:</a:t>
            </a:r>
            <a:r>
              <a:rPr lang="en-US" b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en-US" sz="2800" b="0">
                <a:solidFill>
                  <a:schemeClr val="tx1"/>
                </a:solidFill>
              </a:rPr>
              <a:t>120</a:t>
            </a:r>
            <a:r>
              <a:rPr lang="en-US" b="0">
                <a:solidFill>
                  <a:schemeClr val="tx1"/>
                </a:solidFill>
                <a:latin typeface="Arial" charset="0"/>
              </a:rPr>
              <a:t>; </a:t>
            </a:r>
            <a:r>
              <a:rPr lang="en-US" sz="2800" b="0">
                <a:solidFill>
                  <a:schemeClr val="tx1"/>
                </a:solidFill>
              </a:rPr>
              <a:t>2</a:t>
            </a:r>
            <a:r>
              <a:rPr lang="en-US" b="0">
                <a:solidFill>
                  <a:schemeClr val="tx1"/>
                </a:solidFill>
                <a:latin typeface="Arial" charset="0"/>
              </a:rPr>
              <a:t> real root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84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8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84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97" grpId="0" autoUpdateAnimBg="0"/>
      <p:bldP spid="284698" grpId="0" autoUpdateAnimBg="0"/>
      <p:bldP spid="284699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10-4  </a:t>
            </a:r>
            <a:r>
              <a:rPr lang="en-US" dirty="0" smtClean="0"/>
              <a:t>Solving with Quadratic Formula</a:t>
            </a:r>
          </a:p>
          <a:p>
            <a:pPr>
              <a:buFontTx/>
              <a:buNone/>
            </a:pPr>
            <a:r>
              <a:rPr lang="en-US" dirty="0" smtClean="0"/>
              <a:t>			Front Page - First Column</a:t>
            </a:r>
          </a:p>
          <a:p>
            <a:pPr>
              <a:buFontTx/>
              <a:buNone/>
            </a:pPr>
            <a:r>
              <a:rPr lang="en-US" dirty="0" smtClean="0"/>
              <a:t>			Back Page - Evens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Formula - Derivation</a:t>
            </a:r>
            <a:endParaRPr lang="en-US" dirty="0"/>
          </a:p>
        </p:txBody>
      </p:sp>
      <p:sp>
        <p:nvSpPr>
          <p:cNvPr id="4628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62866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346200"/>
            <a:ext cx="6577013" cy="551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8229600" cy="1143000"/>
          </a:xfrm>
        </p:spPr>
        <p:txBody>
          <a:bodyPr/>
          <a:lstStyle/>
          <a:p>
            <a:r>
              <a:rPr lang="en-US" dirty="0" smtClean="0"/>
              <a:t>Quadratic Formula - Derivation</a:t>
            </a:r>
            <a:endParaRPr lang="en-US" dirty="0"/>
          </a:p>
        </p:txBody>
      </p:sp>
      <p:sp>
        <p:nvSpPr>
          <p:cNvPr id="4628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976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799" y="952500"/>
            <a:ext cx="5641013" cy="59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Quadratic Formula - Derivation</a:t>
            </a:r>
            <a:endParaRPr lang="en-US" dirty="0"/>
          </a:p>
        </p:txBody>
      </p:sp>
      <p:sp>
        <p:nvSpPr>
          <p:cNvPr id="4628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966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893411"/>
            <a:ext cx="4914900" cy="596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Quadratic Formula - Derivation</a:t>
            </a:r>
            <a:endParaRPr lang="en-US" dirty="0"/>
          </a:p>
        </p:txBody>
      </p:sp>
      <p:sp>
        <p:nvSpPr>
          <p:cNvPr id="4628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986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956285"/>
            <a:ext cx="5334000" cy="590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And now we sing</a:t>
            </a:r>
          </a:p>
        </p:txBody>
      </p:sp>
      <p:pic>
        <p:nvPicPr>
          <p:cNvPr id="4505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33499"/>
            <a:ext cx="9144000" cy="1938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506" name="Picture 2" descr="exampl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742950"/>
            <a:ext cx="1938338" cy="476250"/>
          </a:xfrm>
          <a:prstGeom prst="rect">
            <a:avLst/>
          </a:prstGeom>
          <a:noFill/>
        </p:spPr>
      </p:pic>
      <p:sp>
        <p:nvSpPr>
          <p:cNvPr id="277507" name="Rectangle 3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4-1a</a:t>
            </a:r>
          </a:p>
        </p:txBody>
      </p:sp>
      <p:sp>
        <p:nvSpPr>
          <p:cNvPr id="277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77509" name="Picture 5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277510" name="Picture 6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277511" name="Picture 7" descr="home">
            <a:hlinkClick r:id="rId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277512" name="Picture 8" descr="secstart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277513" name="Picture 9" descr="help">
            <a:hlinkClick r:id="rId9" action="ppaction://program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277517" name="Picture 13" descr="5-min">
            <a:hlinkClick r:id="" action="ppaction://customshow?id=3&amp;return=true" highlightClick="1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277521" name="Picture 17" descr="10-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606425" y="1201738"/>
            <a:ext cx="8037513" cy="449262"/>
            <a:chOff x="382" y="757"/>
            <a:chExt cx="5063" cy="283"/>
          </a:xfrm>
        </p:grpSpPr>
        <p:sp>
          <p:nvSpPr>
            <p:cNvPr id="277543" name="Text Box 39"/>
            <p:cNvSpPr txBox="1">
              <a:spLocks noChangeArrowheads="1"/>
            </p:cNvSpPr>
            <p:nvPr/>
          </p:nvSpPr>
          <p:spPr bwMode="auto">
            <a:xfrm>
              <a:off x="382" y="775"/>
              <a:ext cx="5063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1600200" algn="l"/>
                </a:tabLst>
              </a:pPr>
              <a:r>
                <a:rPr lang="en-US">
                  <a:solidFill>
                    <a:srgbClr val="FFEB55"/>
                  </a:solidFill>
                  <a:latin typeface="Arial" charset="0"/>
                </a:rPr>
                <a:t>Use two methods to solve</a:t>
              </a:r>
              <a:endParaRPr lang="en-US" b="0">
                <a:solidFill>
                  <a:srgbClr val="FFEB55"/>
                </a:solidFill>
                <a:latin typeface="Arial" charset="0"/>
              </a:endParaRPr>
            </a:p>
          </p:txBody>
        </p:sp>
        <p:pic>
          <p:nvPicPr>
            <p:cNvPr id="277523" name="Picture 19" descr="10-04-01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invGray">
            <a:xfrm>
              <a:off x="2886" y="757"/>
              <a:ext cx="1463" cy="225"/>
            </a:xfrm>
            <a:prstGeom prst="rect">
              <a:avLst/>
            </a:prstGeom>
            <a:noFill/>
          </p:spPr>
        </p:pic>
      </p:grpSp>
      <p:sp>
        <p:nvSpPr>
          <p:cNvPr id="277524" name="Text Box 20"/>
          <p:cNvSpPr txBox="1">
            <a:spLocks noChangeArrowheads="1"/>
          </p:cNvSpPr>
          <p:nvPr/>
        </p:nvSpPr>
        <p:spPr bwMode="auto">
          <a:xfrm>
            <a:off x="606425" y="1806575"/>
            <a:ext cx="8037513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600200" algn="l"/>
              </a:tabLst>
            </a:pPr>
            <a:r>
              <a:rPr lang="en-US">
                <a:latin typeface="Arial" charset="0"/>
              </a:rPr>
              <a:t>Method 1</a:t>
            </a:r>
            <a:r>
              <a:rPr lang="en-US" b="0">
                <a:solidFill>
                  <a:schemeClr val="tx1"/>
                </a:solidFill>
                <a:latin typeface="Arial" charset="0"/>
              </a:rPr>
              <a:t>	Factoring</a:t>
            </a: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863600" y="2468563"/>
            <a:ext cx="7778750" cy="438150"/>
            <a:chOff x="544" y="1604"/>
            <a:chExt cx="4900" cy="276"/>
          </a:xfrm>
        </p:grpSpPr>
        <p:pic>
          <p:nvPicPr>
            <p:cNvPr id="277525" name="Picture 21" descr="10-04-02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invGray">
            <a:xfrm>
              <a:off x="544" y="1604"/>
              <a:ext cx="1392" cy="222"/>
            </a:xfrm>
            <a:prstGeom prst="rect">
              <a:avLst/>
            </a:prstGeom>
            <a:noFill/>
          </p:spPr>
        </p:pic>
        <p:sp>
          <p:nvSpPr>
            <p:cNvPr id="277532" name="Text Box 28"/>
            <p:cNvSpPr txBox="1">
              <a:spLocks noChangeArrowheads="1"/>
            </p:cNvSpPr>
            <p:nvPr/>
          </p:nvSpPr>
          <p:spPr bwMode="invGray">
            <a:xfrm>
              <a:off x="2856" y="1615"/>
              <a:ext cx="2588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Original equation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711200" y="3252788"/>
            <a:ext cx="7931150" cy="447675"/>
            <a:chOff x="448" y="1980"/>
            <a:chExt cx="4996" cy="282"/>
          </a:xfrm>
        </p:grpSpPr>
        <p:pic>
          <p:nvPicPr>
            <p:cNvPr id="277526" name="Picture 22" descr="10-04-03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invGray">
            <a:xfrm>
              <a:off x="448" y="2015"/>
              <a:ext cx="1491" cy="228"/>
            </a:xfrm>
            <a:prstGeom prst="rect">
              <a:avLst/>
            </a:prstGeom>
            <a:noFill/>
          </p:spPr>
        </p:pic>
        <p:pic>
          <p:nvPicPr>
            <p:cNvPr id="277531" name="Picture 27" descr="10-04-08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invGray">
            <a:xfrm>
              <a:off x="3539" y="1980"/>
              <a:ext cx="1110" cy="222"/>
            </a:xfrm>
            <a:prstGeom prst="rect">
              <a:avLst/>
            </a:prstGeom>
            <a:noFill/>
          </p:spPr>
        </p:pic>
        <p:sp>
          <p:nvSpPr>
            <p:cNvPr id="277533" name="Text Box 29"/>
            <p:cNvSpPr txBox="1">
              <a:spLocks noChangeArrowheads="1"/>
            </p:cNvSpPr>
            <p:nvPr/>
          </p:nvSpPr>
          <p:spPr bwMode="invGray">
            <a:xfrm>
              <a:off x="2856" y="1997"/>
              <a:ext cx="2588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Factor</a:t>
              </a:r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1212850" y="4816475"/>
            <a:ext cx="7429500" cy="476250"/>
            <a:chOff x="764" y="2959"/>
            <a:chExt cx="4680" cy="300"/>
          </a:xfrm>
        </p:grpSpPr>
        <p:pic>
          <p:nvPicPr>
            <p:cNvPr id="277529" name="Picture 25" descr="10-04-06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invGray">
            <a:xfrm>
              <a:off x="764" y="3023"/>
              <a:ext cx="456" cy="171"/>
            </a:xfrm>
            <a:prstGeom prst="rect">
              <a:avLst/>
            </a:prstGeom>
            <a:noFill/>
          </p:spPr>
        </p:pic>
        <p:pic>
          <p:nvPicPr>
            <p:cNvPr id="277530" name="Picture 26" descr="10-04-07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invGray">
            <a:xfrm>
              <a:off x="1900" y="3023"/>
              <a:ext cx="576" cy="171"/>
            </a:xfrm>
            <a:prstGeom prst="rect">
              <a:avLst/>
            </a:prstGeom>
            <a:noFill/>
          </p:spPr>
        </p:pic>
        <p:sp>
          <p:nvSpPr>
            <p:cNvPr id="277535" name="Text Box 31"/>
            <p:cNvSpPr txBox="1">
              <a:spLocks noChangeArrowheads="1"/>
            </p:cNvSpPr>
            <p:nvPr/>
          </p:nvSpPr>
          <p:spPr bwMode="invGray">
            <a:xfrm>
              <a:off x="2856" y="2959"/>
              <a:ext cx="2588" cy="3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Solve for </a:t>
              </a:r>
              <a:r>
                <a:rPr lang="en-US" sz="2800" b="0" i="1">
                  <a:solidFill>
                    <a:schemeClr val="tx1"/>
                  </a:solidFill>
                </a:rPr>
                <a:t>x</a:t>
              </a: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.</a:t>
              </a:r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711200" y="4046538"/>
            <a:ext cx="7931150" cy="422275"/>
            <a:chOff x="448" y="2432"/>
            <a:chExt cx="4996" cy="266"/>
          </a:xfrm>
        </p:grpSpPr>
        <p:pic>
          <p:nvPicPr>
            <p:cNvPr id="277527" name="Picture 23" descr="10-04-04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invGray">
            <a:xfrm>
              <a:off x="448" y="2469"/>
              <a:ext cx="762" cy="174"/>
            </a:xfrm>
            <a:prstGeom prst="rect">
              <a:avLst/>
            </a:prstGeom>
            <a:noFill/>
          </p:spPr>
        </p:pic>
        <p:pic>
          <p:nvPicPr>
            <p:cNvPr id="277528" name="Picture 24" descr="10-04-05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invGray">
            <a:xfrm>
              <a:off x="1598" y="2469"/>
              <a:ext cx="756" cy="174"/>
            </a:xfrm>
            <a:prstGeom prst="rect">
              <a:avLst/>
            </a:prstGeom>
            <a:noFill/>
          </p:spPr>
        </p:pic>
        <p:sp>
          <p:nvSpPr>
            <p:cNvPr id="277534" name="Text Box 30"/>
            <p:cNvSpPr txBox="1">
              <a:spLocks noChangeArrowheads="1"/>
            </p:cNvSpPr>
            <p:nvPr/>
          </p:nvSpPr>
          <p:spPr bwMode="invGray">
            <a:xfrm>
              <a:off x="2856" y="2433"/>
              <a:ext cx="2588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Zero Product Property</a:t>
              </a:r>
            </a:p>
          </p:txBody>
        </p:sp>
        <p:sp>
          <p:nvSpPr>
            <p:cNvPr id="277536" name="Text Box 32"/>
            <p:cNvSpPr txBox="1">
              <a:spLocks noChangeArrowheads="1"/>
            </p:cNvSpPr>
            <p:nvPr/>
          </p:nvSpPr>
          <p:spPr bwMode="invGray">
            <a:xfrm>
              <a:off x="1187" y="2432"/>
              <a:ext cx="435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or</a:t>
              </a:r>
            </a:p>
          </p:txBody>
        </p:sp>
      </p:grpSp>
      <p:pic>
        <p:nvPicPr>
          <p:cNvPr id="277542" name="Picture 38" descr="stop sign 4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invGray">
          <a:xfrm>
            <a:off x="7288213" y="5781675"/>
            <a:ext cx="1498600" cy="52863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77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277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2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8098" name="Picture 2" descr="exampl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742950"/>
            <a:ext cx="1938338" cy="476250"/>
          </a:xfrm>
          <a:prstGeom prst="rect">
            <a:avLst/>
          </a:prstGeom>
          <a:noFill/>
        </p:spPr>
      </p:pic>
      <p:sp>
        <p:nvSpPr>
          <p:cNvPr id="388099" name="Rectangle 3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/>
            <a:r>
              <a:rPr lang="en-US" sz="1200"/>
              <a:t>Example 4-1b</a:t>
            </a:r>
          </a:p>
        </p:txBody>
      </p:sp>
      <p:sp>
        <p:nvSpPr>
          <p:cNvPr id="388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88101" name="Picture 5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</p:spPr>
      </p:pic>
      <p:pic>
        <p:nvPicPr>
          <p:cNvPr id="388102" name="Picture 6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</p:spPr>
      </p:pic>
      <p:pic>
        <p:nvPicPr>
          <p:cNvPr id="388103" name="Picture 7" descr="home">
            <a:hlinkClick r:id="rId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</p:spPr>
      </p:pic>
      <p:pic>
        <p:nvPicPr>
          <p:cNvPr id="388104" name="Picture 8" descr="secstart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</p:spPr>
      </p:pic>
      <p:pic>
        <p:nvPicPr>
          <p:cNvPr id="388105" name="Picture 9" descr="help">
            <a:hlinkClick r:id="rId9" action="ppaction://program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</p:spPr>
      </p:pic>
      <p:pic>
        <p:nvPicPr>
          <p:cNvPr id="388106" name="Picture 10" descr="5-min">
            <a:hlinkClick r:id="" action="ppaction://customshow?id=3&amp;return=true" highlightClick="1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</p:spPr>
      </p:pic>
      <p:pic>
        <p:nvPicPr>
          <p:cNvPr id="388107" name="Picture 11" descr="10-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</p:spPr>
      </p:pic>
      <p:sp>
        <p:nvSpPr>
          <p:cNvPr id="388111" name="Text Box 15"/>
          <p:cNvSpPr txBox="1">
            <a:spLocks noChangeArrowheads="1"/>
          </p:cNvSpPr>
          <p:nvPr/>
        </p:nvSpPr>
        <p:spPr bwMode="auto">
          <a:xfrm>
            <a:off x="606425" y="1230313"/>
            <a:ext cx="8037513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600200" algn="l"/>
              </a:tabLst>
            </a:pPr>
            <a:r>
              <a:rPr lang="en-US">
                <a:latin typeface="Arial" charset="0"/>
              </a:rPr>
              <a:t>Method 2</a:t>
            </a:r>
            <a:r>
              <a:rPr lang="en-US" b="0">
                <a:solidFill>
                  <a:schemeClr val="tx1"/>
                </a:solidFill>
                <a:latin typeface="Arial" charset="0"/>
              </a:rPr>
              <a:t>	Quadratic Formula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596900" y="1762125"/>
            <a:ext cx="8037513" cy="420688"/>
            <a:chOff x="376" y="1110"/>
            <a:chExt cx="5063" cy="265"/>
          </a:xfrm>
        </p:grpSpPr>
        <p:sp>
          <p:nvSpPr>
            <p:cNvPr id="388128" name="Text Box 32"/>
            <p:cNvSpPr txBox="1">
              <a:spLocks noChangeArrowheads="1"/>
            </p:cNvSpPr>
            <p:nvPr/>
          </p:nvSpPr>
          <p:spPr bwMode="invGray">
            <a:xfrm>
              <a:off x="376" y="1110"/>
              <a:ext cx="5063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1600200" algn="l"/>
                </a:tabLst>
              </a:pP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For this equation, </a:t>
              </a:r>
            </a:p>
          </p:txBody>
        </p:sp>
        <p:pic>
          <p:nvPicPr>
            <p:cNvPr id="388132" name="Picture 36" descr="10-04-09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invGray">
            <a:xfrm>
              <a:off x="1984" y="1138"/>
              <a:ext cx="2257" cy="202"/>
            </a:xfrm>
            <a:prstGeom prst="rect">
              <a:avLst/>
            </a:prstGeom>
            <a:noFill/>
          </p:spPr>
        </p:pic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703263" y="2352675"/>
            <a:ext cx="8023225" cy="933450"/>
            <a:chOff x="443" y="1482"/>
            <a:chExt cx="5054" cy="588"/>
          </a:xfrm>
        </p:grpSpPr>
        <p:sp>
          <p:nvSpPr>
            <p:cNvPr id="388114" name="Text Box 18"/>
            <p:cNvSpPr txBox="1">
              <a:spLocks noChangeArrowheads="1"/>
            </p:cNvSpPr>
            <p:nvPr/>
          </p:nvSpPr>
          <p:spPr bwMode="invGray">
            <a:xfrm>
              <a:off x="3389" y="1689"/>
              <a:ext cx="2108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Quadratic Formula</a:t>
              </a:r>
            </a:p>
          </p:txBody>
        </p:sp>
        <p:pic>
          <p:nvPicPr>
            <p:cNvPr id="388136" name="Picture 40" descr="10-04-11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invGray">
            <a:xfrm>
              <a:off x="443" y="1482"/>
              <a:ext cx="1727" cy="588"/>
            </a:xfrm>
            <a:prstGeom prst="rect">
              <a:avLst/>
            </a:prstGeom>
            <a:noFill/>
          </p:spPr>
        </p:pic>
      </p:grp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971550" y="3851275"/>
            <a:ext cx="6335713" cy="1014413"/>
            <a:chOff x="612" y="2426"/>
            <a:chExt cx="3991" cy="639"/>
          </a:xfrm>
        </p:grpSpPr>
        <p:pic>
          <p:nvPicPr>
            <p:cNvPr id="388134" name="Picture 38" descr="10-04-12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invGray">
            <a:xfrm>
              <a:off x="612" y="2426"/>
              <a:ext cx="2630" cy="639"/>
            </a:xfrm>
            <a:prstGeom prst="rect">
              <a:avLst/>
            </a:prstGeom>
            <a:noFill/>
          </p:spPr>
        </p:pic>
        <p:pic>
          <p:nvPicPr>
            <p:cNvPr id="388140" name="Picture 44" descr="10-04-09"/>
            <p:cNvPicPr>
              <a:picLocks noChangeAspect="1" noChangeArrowheads="1"/>
            </p:cNvPicPr>
            <p:nvPr/>
          </p:nvPicPr>
          <p:blipFill>
            <a:blip r:embed="rId13" cstate="print"/>
            <a:srcRect l="49844" t="-23763" r="1862" b="-5940"/>
            <a:stretch>
              <a:fillRect/>
            </a:stretch>
          </p:blipFill>
          <p:spPr bwMode="invGray">
            <a:xfrm>
              <a:off x="3406" y="2735"/>
              <a:ext cx="1090" cy="262"/>
            </a:xfrm>
            <a:prstGeom prst="rect">
              <a:avLst/>
            </a:prstGeom>
            <a:noFill/>
          </p:spPr>
        </p:pic>
        <p:pic>
          <p:nvPicPr>
            <p:cNvPr id="388141" name="Picture 45" descr="10-04-09"/>
            <p:cNvPicPr>
              <a:picLocks noChangeAspect="1" noChangeArrowheads="1"/>
            </p:cNvPicPr>
            <p:nvPr/>
          </p:nvPicPr>
          <p:blipFill>
            <a:blip r:embed="rId13" cstate="print"/>
            <a:srcRect r="49092" b="-7921"/>
            <a:stretch>
              <a:fillRect/>
            </a:stretch>
          </p:blipFill>
          <p:spPr bwMode="invGray">
            <a:xfrm>
              <a:off x="3454" y="2559"/>
              <a:ext cx="1149" cy="218"/>
            </a:xfrm>
            <a:prstGeom prst="rect">
              <a:avLst/>
            </a:prstGeom>
            <a:noFill/>
          </p:spPr>
        </p:pic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962025" y="5091113"/>
            <a:ext cx="7796213" cy="877887"/>
            <a:chOff x="606" y="3207"/>
            <a:chExt cx="4911" cy="553"/>
          </a:xfrm>
        </p:grpSpPr>
        <p:pic>
          <p:nvPicPr>
            <p:cNvPr id="388137" name="Picture 41" descr="10-04-13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invGray">
            <a:xfrm>
              <a:off x="606" y="3207"/>
              <a:ext cx="1326" cy="553"/>
            </a:xfrm>
            <a:prstGeom prst="rect">
              <a:avLst/>
            </a:prstGeom>
            <a:noFill/>
          </p:spPr>
        </p:pic>
        <p:sp>
          <p:nvSpPr>
            <p:cNvPr id="388142" name="Text Box 46"/>
            <p:cNvSpPr txBox="1">
              <a:spLocks noChangeArrowheads="1"/>
            </p:cNvSpPr>
            <p:nvPr/>
          </p:nvSpPr>
          <p:spPr bwMode="invGray">
            <a:xfrm>
              <a:off x="3389" y="3365"/>
              <a:ext cx="2128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Arial" charset="0"/>
                </a:rPr>
                <a:t>Multiply.</a:t>
              </a:r>
            </a:p>
          </p:txBody>
        </p:sp>
      </p:grpSp>
      <p:pic>
        <p:nvPicPr>
          <p:cNvPr id="388147" name="Picture 51" descr="stop sign 4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invGray">
          <a:xfrm>
            <a:off x="7288213" y="5781675"/>
            <a:ext cx="1498600" cy="52863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8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38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111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ICTUREPATH" val="P:\Algebra 1\graphics\equations\03-01"/>
</p:tagLst>
</file>

<file path=ppt/theme/theme1.xml><?xml version="1.0" encoding="utf-8"?>
<a:theme xmlns:a="http://schemas.openxmlformats.org/drawingml/2006/main" name="Default Design">
  <a:themeElements>
    <a:clrScheme name="Default Design 13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66CC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20000"/>
          </a:spcAft>
          <a:buClr>
            <a:srgbClr val="FFFFFF"/>
          </a:buClr>
          <a:buSzTx/>
          <a:buFontTx/>
          <a:buNone/>
          <a:tabLst>
            <a:tab pos="1600200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20000"/>
          </a:spcAft>
          <a:buClr>
            <a:srgbClr val="FFFFFF"/>
          </a:buClr>
          <a:buSzTx/>
          <a:buFontTx/>
          <a:buNone/>
          <a:tabLst>
            <a:tab pos="1600200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14283</TotalTime>
  <Words>292</Words>
  <Application>Microsoft Office PowerPoint</Application>
  <PresentationFormat>On-screen Show (4:3)</PresentationFormat>
  <Paragraphs>127</Paragraphs>
  <Slides>27</Slides>
  <Notes>27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  <vt:variant>
        <vt:lpstr>Custom Shows</vt:lpstr>
      </vt:variant>
      <vt:variant>
        <vt:i4>10</vt:i4>
      </vt:variant>
    </vt:vector>
  </HeadingPairs>
  <TitlesOfParts>
    <vt:vector size="39" baseType="lpstr">
      <vt:lpstr>Default Design</vt:lpstr>
      <vt:lpstr>Equation</vt:lpstr>
      <vt:lpstr>Solving Using the Quadratic Formula</vt:lpstr>
      <vt:lpstr>Quadratic Formula</vt:lpstr>
      <vt:lpstr>Quadratic Formula - Derivation</vt:lpstr>
      <vt:lpstr>Quadratic Formula - Derivation</vt:lpstr>
      <vt:lpstr>Quadratic Formula - Derivation</vt:lpstr>
      <vt:lpstr>Quadratic Formula - Derivation</vt:lpstr>
      <vt:lpstr>Quadratic Formula</vt:lpstr>
      <vt:lpstr>Example 4-1a</vt:lpstr>
      <vt:lpstr>Example 4-1b</vt:lpstr>
      <vt:lpstr>Example 4-1c</vt:lpstr>
      <vt:lpstr>Example 4-1d</vt:lpstr>
      <vt:lpstr>Example 4-2a</vt:lpstr>
      <vt:lpstr>Example 4-2b</vt:lpstr>
      <vt:lpstr>Example 4-2c</vt:lpstr>
      <vt:lpstr>Example 4-2e</vt:lpstr>
      <vt:lpstr>Summary</vt:lpstr>
      <vt:lpstr>Vocabulary</vt:lpstr>
      <vt:lpstr>Discriminant</vt:lpstr>
      <vt:lpstr>Discriminant Examples </vt:lpstr>
      <vt:lpstr>Discriminant Examples </vt:lpstr>
      <vt:lpstr>Example 4-4a</vt:lpstr>
      <vt:lpstr>Example 4-4b</vt:lpstr>
      <vt:lpstr>Example 4-4c</vt:lpstr>
      <vt:lpstr>Example 4-4d</vt:lpstr>
      <vt:lpstr>Example 4-4e</vt:lpstr>
      <vt:lpstr>Example 4-4f</vt:lpstr>
      <vt:lpstr>Homework</vt:lpstr>
      <vt:lpstr>transparency 1</vt:lpstr>
      <vt:lpstr>transparency 2</vt:lpstr>
      <vt:lpstr>transparency 3</vt:lpstr>
      <vt:lpstr>transparency 4</vt:lpstr>
      <vt:lpstr>transparency 5</vt:lpstr>
      <vt:lpstr>transparency 6</vt:lpstr>
      <vt:lpstr>transparency 7</vt:lpstr>
      <vt:lpstr>transparency 8</vt:lpstr>
      <vt:lpstr>transparency 9</vt:lpstr>
      <vt:lpstr>dotcom</vt:lpstr>
    </vt:vector>
  </TitlesOfParts>
  <Company>FSCreations,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Chalkboard</dc:title>
  <dc:subject>Algebra 1</dc:subject>
  <dc:creator>Glencoe/McGraw-Hill, Inc.</dc:creator>
  <cp:lastModifiedBy>Jeff Fronius</cp:lastModifiedBy>
  <cp:revision>392</cp:revision>
  <dcterms:created xsi:type="dcterms:W3CDTF">2002-01-18T18:33:30Z</dcterms:created>
  <dcterms:modified xsi:type="dcterms:W3CDTF">2011-03-10T00:55:39Z</dcterms:modified>
</cp:coreProperties>
</file>