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528" r:id="rId2"/>
    <p:sldId id="533" r:id="rId3"/>
    <p:sldId id="532" r:id="rId4"/>
    <p:sldId id="531" r:id="rId5"/>
    <p:sldId id="535" r:id="rId6"/>
    <p:sldId id="534" r:id="rId7"/>
    <p:sldId id="529" r:id="rId8"/>
    <p:sldId id="530" r:id="rId9"/>
    <p:sldId id="536" r:id="rId10"/>
    <p:sldId id="538" r:id="rId11"/>
    <p:sldId id="539" r:id="rId12"/>
    <p:sldId id="537" r:id="rId13"/>
    <p:sldId id="540" r:id="rId14"/>
    <p:sldId id="541" r:id="rId15"/>
    <p:sldId id="542" r:id="rId16"/>
    <p:sldId id="543" r:id="rId17"/>
    <p:sldId id="550" r:id="rId18"/>
    <p:sldId id="544" r:id="rId19"/>
    <p:sldId id="288" r:id="rId20"/>
    <p:sldId id="526" r:id="rId21"/>
    <p:sldId id="545" r:id="rId22"/>
    <p:sldId id="289" r:id="rId23"/>
    <p:sldId id="290" r:id="rId24"/>
    <p:sldId id="293" r:id="rId25"/>
    <p:sldId id="546" r:id="rId26"/>
    <p:sldId id="294" r:id="rId27"/>
    <p:sldId id="527" r:id="rId28"/>
    <p:sldId id="295" r:id="rId29"/>
    <p:sldId id="547" r:id="rId30"/>
    <p:sldId id="548" r:id="rId31"/>
    <p:sldId id="549" r:id="rId32"/>
  </p:sldIdLst>
  <p:sldSz cx="9144000" cy="6858000" type="screen4x3"/>
  <p:notesSz cx="6858000" cy="9144000"/>
  <p:custShowLst>
    <p:custShow name="transparency 1" id="0">
      <p:sldLst/>
    </p:custShow>
    <p:custShow name="transparency 2" id="1">
      <p:sldLst/>
    </p:custShow>
    <p:custShow name="transparency 3" id="2">
      <p:sldLst/>
    </p:custShow>
    <p:custShow name="transparency 4" id="3">
      <p:sldLst/>
    </p:custShow>
    <p:custShow name="transparency 5" id="4">
      <p:sldLst/>
    </p:custShow>
    <p:custShow name="transparency 6" id="5">
      <p:sldLst/>
    </p:custShow>
    <p:custShow name="transparency 7" id="6">
      <p:sldLst/>
    </p:custShow>
    <p:custShow name="transparency 8" id="7">
      <p:sldLst/>
    </p:custShow>
    <p:custShow name="transparency 9" id="8">
      <p:sldLst/>
    </p:custShow>
    <p:custShow name="dotcom" id="9">
      <p:sldLst/>
    </p:custShow>
  </p:custShowLst>
  <p:custDataLst>
    <p:tags r:id="rId34"/>
  </p:custDataLst>
  <p:defaultTextStyle>
    <a:defPPr>
      <a:defRPr lang="en-US"/>
    </a:defPPr>
    <a:lvl1pPr algn="l" rtl="0" fontAlgn="base">
      <a:lnSpc>
        <a:spcPct val="90000"/>
      </a:lnSpc>
      <a:spcBef>
        <a:spcPct val="50000"/>
      </a:spcBef>
      <a:spcAft>
        <a:spcPct val="20000"/>
      </a:spcAft>
      <a:buClr>
        <a:srgbClr val="FFFFFF"/>
      </a:buClr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50000"/>
      </a:spcBef>
      <a:spcAft>
        <a:spcPct val="20000"/>
      </a:spcAft>
      <a:buClr>
        <a:srgbClr val="FFFFFF"/>
      </a:buClr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50000"/>
      </a:spcBef>
      <a:spcAft>
        <a:spcPct val="20000"/>
      </a:spcAft>
      <a:buClr>
        <a:srgbClr val="FFFFFF"/>
      </a:buClr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50000"/>
      </a:spcBef>
      <a:spcAft>
        <a:spcPct val="20000"/>
      </a:spcAft>
      <a:buClr>
        <a:srgbClr val="FFFFFF"/>
      </a:buClr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50000"/>
      </a:spcBef>
      <a:spcAft>
        <a:spcPct val="20000"/>
      </a:spcAft>
      <a:buClr>
        <a:srgbClr val="FFFFFF"/>
      </a:buClr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6E"/>
    <a:srgbClr val="00FF00"/>
    <a:srgbClr val="FFCCFF"/>
    <a:srgbClr val="00CCFF"/>
    <a:srgbClr val="FF9900"/>
    <a:srgbClr val="FFEB55"/>
    <a:srgbClr val="5F5F5F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1" autoAdjust="0"/>
    <p:restoredTop sz="94613" autoAdjust="0"/>
  </p:normalViewPr>
  <p:slideViewPr>
    <p:cSldViewPr>
      <p:cViewPr>
        <p:scale>
          <a:sx n="70" d="100"/>
          <a:sy n="70" d="100"/>
        </p:scale>
        <p:origin x="-2322" y="-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D3978-36E4-49AB-B673-CD54C6C71D17}" type="datetimeFigureOut">
              <a:rPr lang="en-US" smtClean="0"/>
              <a:pPr/>
              <a:t>3/26/2011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ABB6C-4234-4EF2-B550-12E13D1408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BB6C-4234-4EF2-B550-12E13D1408E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BB6C-4234-4EF2-B550-12E13D1408E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BB6C-4234-4EF2-B550-12E13D1408E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BB6C-4234-4EF2-B550-12E13D1408E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BB6C-4234-4EF2-B550-12E13D1408E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BB6C-4234-4EF2-B550-12E13D1408E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BB6C-4234-4EF2-B550-12E13D1408E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BB6C-4234-4EF2-B550-12E13D1408E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BB6C-4234-4EF2-B550-12E13D1408E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BB6C-4234-4EF2-B550-12E13D1408E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BB6C-4234-4EF2-B550-12E13D1408E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BB6C-4234-4EF2-B550-12E13D1408E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BB6C-4234-4EF2-B550-12E13D1408E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BB6C-4234-4EF2-B550-12E13D1408E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BB6C-4234-4EF2-B550-12E13D1408E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BB6C-4234-4EF2-B550-12E13D1408E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BB6C-4234-4EF2-B550-12E13D1408E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BB6C-4234-4EF2-B550-12E13D1408E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BB6C-4234-4EF2-B550-12E13D1408E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BB6C-4234-4EF2-B550-12E13D1408E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BB6C-4234-4EF2-B550-12E13D1408E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BB6C-4234-4EF2-B550-12E13D1408E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BB6C-4234-4EF2-B550-12E13D1408E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BB6C-4234-4EF2-B550-12E13D1408E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BB6C-4234-4EF2-B550-12E13D1408E1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BB6C-4234-4EF2-B550-12E13D1408E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BB6C-4234-4EF2-B550-12E13D1408E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BB6C-4234-4EF2-B550-12E13D1408E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BB6C-4234-4EF2-B550-12E13D1408E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BB6C-4234-4EF2-B550-12E13D1408E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BB6C-4234-4EF2-B550-12E13D1408E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6381A-AD60-4EF9-92B3-E3BBED65D9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E4717-84F6-4610-8362-03E16F59A2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12F95-9CF9-45C3-BEAF-FB112D48A2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581721C-4664-4698-B782-E538A9CA5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24213-528B-474E-BB16-23949E8AB1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AA36D-153E-48CA-8E9F-D3B293ED8D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9DBE8-45B5-4F88-99C6-E5269BFACB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932C6-9167-41BE-ADF8-D83940AB4B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80783-9C7F-4C19-AE6C-95E9B80846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FA6FD-9BE8-4F2A-801F-19E71CB664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29AA8-BC5F-41E9-B9C2-DF40AA6CF7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3B64E-F6EF-430A-8D66-1B11BC1B9E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3" name="Picture 19" descr="ch11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 sz="1400"/>
            </a:lvl1pPr>
          </a:lstStyle>
          <a:p>
            <a:fld id="{96E5E52F-F16C-4BA7-BD74-6CD7C2733AE9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42" name="Picture 18" descr="extra examples">
            <a:hlinkClick r:id="" action="ppaction://customshow?id=9&amp;return=true" highlightClick="1"/>
          </p:cNvPr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1850" y="6465888"/>
            <a:ext cx="1663700" cy="347662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fscstart%20/al1%20/3%20101" TargetMode="External"/><Relationship Id="rId13" Type="http://schemas.openxmlformats.org/officeDocument/2006/relationships/image" Target="../media/image32.png"/><Relationship Id="rId3" Type="http://schemas.openxmlformats.org/officeDocument/2006/relationships/image" Target="../media/image24.png"/><Relationship Id="rId7" Type="http://schemas.openxmlformats.org/officeDocument/2006/relationships/image" Target="../media/image27.png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2" Type="http://schemas.openxmlformats.org/officeDocument/2006/relationships/notesSlide" Target="../notesSlides/notesSlide19.xml"/><Relationship Id="rId16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11" Type="http://schemas.openxmlformats.org/officeDocument/2006/relationships/image" Target="../media/image30.png"/><Relationship Id="rId5" Type="http://schemas.openxmlformats.org/officeDocument/2006/relationships/slide" Target="slide22.xml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4" Type="http://schemas.openxmlformats.org/officeDocument/2006/relationships/image" Target="../media/image25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fscstart%20/al1%20/3%20101" TargetMode="External"/><Relationship Id="rId13" Type="http://schemas.openxmlformats.org/officeDocument/2006/relationships/image" Target="../media/image37.png"/><Relationship Id="rId18" Type="http://schemas.openxmlformats.org/officeDocument/2006/relationships/image" Target="../media/image42.png"/><Relationship Id="rId3" Type="http://schemas.openxmlformats.org/officeDocument/2006/relationships/image" Target="../media/image24.png"/><Relationship Id="rId7" Type="http://schemas.openxmlformats.org/officeDocument/2006/relationships/image" Target="../media/image27.png"/><Relationship Id="rId12" Type="http://schemas.openxmlformats.org/officeDocument/2006/relationships/image" Target="../media/image31.png"/><Relationship Id="rId17" Type="http://schemas.openxmlformats.org/officeDocument/2006/relationships/image" Target="../media/image41.png"/><Relationship Id="rId2" Type="http://schemas.openxmlformats.org/officeDocument/2006/relationships/notesSlide" Target="../notesSlides/notesSlide20.xml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11" Type="http://schemas.openxmlformats.org/officeDocument/2006/relationships/image" Target="../media/image30.png"/><Relationship Id="rId5" Type="http://schemas.openxmlformats.org/officeDocument/2006/relationships/slide" Target="slide22.xml"/><Relationship Id="rId15" Type="http://schemas.openxmlformats.org/officeDocument/2006/relationships/image" Target="../media/image39.png"/><Relationship Id="rId10" Type="http://schemas.openxmlformats.org/officeDocument/2006/relationships/image" Target="../media/image29.png"/><Relationship Id="rId4" Type="http://schemas.openxmlformats.org/officeDocument/2006/relationships/image" Target="../media/image25.png"/><Relationship Id="rId9" Type="http://schemas.openxmlformats.org/officeDocument/2006/relationships/image" Target="../media/image28.png"/><Relationship Id="rId14" Type="http://schemas.openxmlformats.org/officeDocument/2006/relationships/image" Target="../media/image3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1.png"/><Relationship Id="rId3" Type="http://schemas.openxmlformats.org/officeDocument/2006/relationships/image" Target="../media/image24.png"/><Relationship Id="rId7" Type="http://schemas.openxmlformats.org/officeDocument/2006/relationships/image" Target="../media/image44.png"/><Relationship Id="rId12" Type="http://schemas.openxmlformats.org/officeDocument/2006/relationships/image" Target="../media/image30.png"/><Relationship Id="rId17" Type="http://schemas.openxmlformats.org/officeDocument/2006/relationships/image" Target="../media/image48.png"/><Relationship Id="rId2" Type="http://schemas.openxmlformats.org/officeDocument/2006/relationships/notesSlide" Target="../notesSlides/notesSlide22.xml"/><Relationship Id="rId16" Type="http://schemas.openxmlformats.org/officeDocument/2006/relationships/image" Target="../media/image4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11" Type="http://schemas.openxmlformats.org/officeDocument/2006/relationships/image" Target="../media/image29.png"/><Relationship Id="rId5" Type="http://schemas.openxmlformats.org/officeDocument/2006/relationships/slide" Target="slide22.xml"/><Relationship Id="rId15" Type="http://schemas.openxmlformats.org/officeDocument/2006/relationships/image" Target="../media/image46.png"/><Relationship Id="rId10" Type="http://schemas.openxmlformats.org/officeDocument/2006/relationships/image" Target="../media/image28.png"/><Relationship Id="rId4" Type="http://schemas.openxmlformats.org/officeDocument/2006/relationships/image" Target="../media/image25.png"/><Relationship Id="rId9" Type="http://schemas.openxmlformats.org/officeDocument/2006/relationships/hyperlink" Target="fscstart%20/al1%20/3%20101" TargetMode="External"/><Relationship Id="rId14" Type="http://schemas.openxmlformats.org/officeDocument/2006/relationships/image" Target="../media/image4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0.png"/><Relationship Id="rId18" Type="http://schemas.openxmlformats.org/officeDocument/2006/relationships/image" Target="../media/image54.png"/><Relationship Id="rId3" Type="http://schemas.openxmlformats.org/officeDocument/2006/relationships/image" Target="../media/image49.png"/><Relationship Id="rId21" Type="http://schemas.openxmlformats.org/officeDocument/2006/relationships/image" Target="../media/image57.png"/><Relationship Id="rId7" Type="http://schemas.openxmlformats.org/officeDocument/2006/relationships/slide" Target="slide22.xml"/><Relationship Id="rId12" Type="http://schemas.openxmlformats.org/officeDocument/2006/relationships/image" Target="../media/image29.png"/><Relationship Id="rId17" Type="http://schemas.openxmlformats.org/officeDocument/2006/relationships/image" Target="../media/image53.png"/><Relationship Id="rId2" Type="http://schemas.openxmlformats.org/officeDocument/2006/relationships/notesSlide" Target="../notesSlides/notesSlide23.xml"/><Relationship Id="rId16" Type="http://schemas.openxmlformats.org/officeDocument/2006/relationships/image" Target="../media/image52.png"/><Relationship Id="rId20" Type="http://schemas.openxmlformats.org/officeDocument/2006/relationships/image" Target="../media/image5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png"/><Relationship Id="rId11" Type="http://schemas.openxmlformats.org/officeDocument/2006/relationships/image" Target="../media/image28.png"/><Relationship Id="rId5" Type="http://schemas.openxmlformats.org/officeDocument/2006/relationships/image" Target="../media/image25.png"/><Relationship Id="rId15" Type="http://schemas.openxmlformats.org/officeDocument/2006/relationships/image" Target="../media/image51.png"/><Relationship Id="rId10" Type="http://schemas.openxmlformats.org/officeDocument/2006/relationships/hyperlink" Target="fscstart%20/al1%20/3%20101" TargetMode="External"/><Relationship Id="rId19" Type="http://schemas.openxmlformats.org/officeDocument/2006/relationships/image" Target="../media/image55.png"/><Relationship Id="rId4" Type="http://schemas.openxmlformats.org/officeDocument/2006/relationships/image" Target="../media/image24.png"/><Relationship Id="rId9" Type="http://schemas.openxmlformats.org/officeDocument/2006/relationships/image" Target="../media/image50.png"/><Relationship Id="rId14" Type="http://schemas.openxmlformats.org/officeDocument/2006/relationships/image" Target="../media/image31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29.png"/><Relationship Id="rId3" Type="http://schemas.openxmlformats.org/officeDocument/2006/relationships/notesSlide" Target="../notesSlides/notesSlide24.xml"/><Relationship Id="rId7" Type="http://schemas.openxmlformats.org/officeDocument/2006/relationships/slide" Target="slide22.xml"/><Relationship Id="rId12" Type="http://schemas.openxmlformats.org/officeDocument/2006/relationships/image" Target="../media/image28.png"/><Relationship Id="rId17" Type="http://schemas.openxmlformats.org/officeDocument/2006/relationships/image" Target="../media/image60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59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27.png"/><Relationship Id="rId11" Type="http://schemas.openxmlformats.org/officeDocument/2006/relationships/hyperlink" Target="fscstart%20/al1%20/3%20101" TargetMode="External"/><Relationship Id="rId5" Type="http://schemas.openxmlformats.org/officeDocument/2006/relationships/image" Target="../media/image25.png"/><Relationship Id="rId15" Type="http://schemas.openxmlformats.org/officeDocument/2006/relationships/image" Target="../media/image31.png"/><Relationship Id="rId10" Type="http://schemas.openxmlformats.org/officeDocument/2006/relationships/oleObject" Target="../embeddings/oleObject1.bin"/><Relationship Id="rId4" Type="http://schemas.openxmlformats.org/officeDocument/2006/relationships/image" Target="../media/image24.png"/><Relationship Id="rId9" Type="http://schemas.openxmlformats.org/officeDocument/2006/relationships/image" Target="../media/image44.png"/><Relationship Id="rId14" Type="http://schemas.openxmlformats.org/officeDocument/2006/relationships/image" Target="../media/image3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13" Type="http://schemas.openxmlformats.org/officeDocument/2006/relationships/image" Target="../media/image63.png"/><Relationship Id="rId3" Type="http://schemas.openxmlformats.org/officeDocument/2006/relationships/image" Target="../media/image24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notesSlide" Target="../notesSlides/notesSlide26.xml"/><Relationship Id="rId16" Type="http://schemas.openxmlformats.org/officeDocument/2006/relationships/image" Target="../media/image66.png"/><Relationship Id="rId1" Type="http://schemas.openxmlformats.org/officeDocument/2006/relationships/slideLayout" Target="../slideLayouts/slideLayout6.xml"/><Relationship Id="rId6" Type="http://schemas.openxmlformats.org/officeDocument/2006/relationships/slide" Target="slide22.xml"/><Relationship Id="rId11" Type="http://schemas.openxmlformats.org/officeDocument/2006/relationships/image" Target="../media/image29.png"/><Relationship Id="rId5" Type="http://schemas.openxmlformats.org/officeDocument/2006/relationships/image" Target="../media/image27.png"/><Relationship Id="rId15" Type="http://schemas.openxmlformats.org/officeDocument/2006/relationships/image" Target="../media/image65.png"/><Relationship Id="rId10" Type="http://schemas.openxmlformats.org/officeDocument/2006/relationships/image" Target="../media/image28.png"/><Relationship Id="rId4" Type="http://schemas.openxmlformats.org/officeDocument/2006/relationships/image" Target="../media/image25.png"/><Relationship Id="rId9" Type="http://schemas.openxmlformats.org/officeDocument/2006/relationships/hyperlink" Target="fscstart%20/al1%20/3%20101" TargetMode="External"/><Relationship Id="rId14" Type="http://schemas.openxmlformats.org/officeDocument/2006/relationships/image" Target="../media/image64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13" Type="http://schemas.openxmlformats.org/officeDocument/2006/relationships/image" Target="../media/image31.png"/><Relationship Id="rId18" Type="http://schemas.openxmlformats.org/officeDocument/2006/relationships/image" Target="../media/image71.png"/><Relationship Id="rId3" Type="http://schemas.openxmlformats.org/officeDocument/2006/relationships/image" Target="../media/image24.png"/><Relationship Id="rId21" Type="http://schemas.openxmlformats.org/officeDocument/2006/relationships/image" Target="../media/image74.png"/><Relationship Id="rId7" Type="http://schemas.openxmlformats.org/officeDocument/2006/relationships/image" Target="../media/image26.png"/><Relationship Id="rId12" Type="http://schemas.openxmlformats.org/officeDocument/2006/relationships/image" Target="../media/image30.png"/><Relationship Id="rId17" Type="http://schemas.openxmlformats.org/officeDocument/2006/relationships/image" Target="../media/image70.png"/><Relationship Id="rId2" Type="http://schemas.openxmlformats.org/officeDocument/2006/relationships/notesSlide" Target="../notesSlides/notesSlide27.xml"/><Relationship Id="rId16" Type="http://schemas.openxmlformats.org/officeDocument/2006/relationships/image" Target="../media/image69.png"/><Relationship Id="rId20" Type="http://schemas.openxmlformats.org/officeDocument/2006/relationships/image" Target="../media/image73.png"/><Relationship Id="rId1" Type="http://schemas.openxmlformats.org/officeDocument/2006/relationships/slideLayout" Target="../slideLayouts/slideLayout6.xml"/><Relationship Id="rId6" Type="http://schemas.openxmlformats.org/officeDocument/2006/relationships/slide" Target="slide22.xml"/><Relationship Id="rId11" Type="http://schemas.openxmlformats.org/officeDocument/2006/relationships/image" Target="../media/image29.png"/><Relationship Id="rId24" Type="http://schemas.openxmlformats.org/officeDocument/2006/relationships/image" Target="../media/image77.png"/><Relationship Id="rId5" Type="http://schemas.openxmlformats.org/officeDocument/2006/relationships/image" Target="../media/image27.png"/><Relationship Id="rId15" Type="http://schemas.openxmlformats.org/officeDocument/2006/relationships/image" Target="../media/image68.png"/><Relationship Id="rId23" Type="http://schemas.openxmlformats.org/officeDocument/2006/relationships/image" Target="../media/image76.png"/><Relationship Id="rId10" Type="http://schemas.openxmlformats.org/officeDocument/2006/relationships/image" Target="../media/image28.png"/><Relationship Id="rId19" Type="http://schemas.openxmlformats.org/officeDocument/2006/relationships/image" Target="../media/image72.png"/><Relationship Id="rId4" Type="http://schemas.openxmlformats.org/officeDocument/2006/relationships/image" Target="../media/image25.png"/><Relationship Id="rId9" Type="http://schemas.openxmlformats.org/officeDocument/2006/relationships/hyperlink" Target="fscstart%20/al1%20/3%20101" TargetMode="External"/><Relationship Id="rId14" Type="http://schemas.openxmlformats.org/officeDocument/2006/relationships/image" Target="../media/image67.png"/><Relationship Id="rId22" Type="http://schemas.openxmlformats.org/officeDocument/2006/relationships/image" Target="../media/image75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31.png"/><Relationship Id="rId3" Type="http://schemas.openxmlformats.org/officeDocument/2006/relationships/image" Target="../media/image24.png"/><Relationship Id="rId7" Type="http://schemas.openxmlformats.org/officeDocument/2006/relationships/image" Target="../media/image26.png"/><Relationship Id="rId12" Type="http://schemas.openxmlformats.org/officeDocument/2006/relationships/image" Target="../media/image30.png"/><Relationship Id="rId2" Type="http://schemas.openxmlformats.org/officeDocument/2006/relationships/notesSlide" Target="../notesSlides/notesSlide28.xml"/><Relationship Id="rId16" Type="http://schemas.openxmlformats.org/officeDocument/2006/relationships/image" Target="../media/image80.png"/><Relationship Id="rId1" Type="http://schemas.openxmlformats.org/officeDocument/2006/relationships/slideLayout" Target="../slideLayouts/slideLayout6.xml"/><Relationship Id="rId6" Type="http://schemas.openxmlformats.org/officeDocument/2006/relationships/slide" Target="slide22.xml"/><Relationship Id="rId11" Type="http://schemas.openxmlformats.org/officeDocument/2006/relationships/image" Target="../media/image29.png"/><Relationship Id="rId5" Type="http://schemas.openxmlformats.org/officeDocument/2006/relationships/image" Target="../media/image27.png"/><Relationship Id="rId15" Type="http://schemas.openxmlformats.org/officeDocument/2006/relationships/image" Target="../media/image79.png"/><Relationship Id="rId10" Type="http://schemas.openxmlformats.org/officeDocument/2006/relationships/image" Target="../media/image28.png"/><Relationship Id="rId4" Type="http://schemas.openxmlformats.org/officeDocument/2006/relationships/image" Target="../media/image25.png"/><Relationship Id="rId9" Type="http://schemas.openxmlformats.org/officeDocument/2006/relationships/hyperlink" Target="fscstart%20/al1%20/3%20101" TargetMode="External"/><Relationship Id="rId14" Type="http://schemas.openxmlformats.org/officeDocument/2006/relationships/image" Target="../media/image7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7" Type="http://schemas.openxmlformats.org/officeDocument/2006/relationships/image" Target="../media/image8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5" Type="http://schemas.openxmlformats.org/officeDocument/2006/relationships/image" Target="../media/image84.png"/><Relationship Id="rId4" Type="http://schemas.openxmlformats.org/officeDocument/2006/relationships/image" Target="../media/image83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Operations with Radical Expressions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5900"/>
            <a:ext cx="91440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305299"/>
            <a:ext cx="9144000" cy="607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ounded Rectangle 10"/>
          <p:cNvSpPr/>
          <p:nvPr/>
        </p:nvSpPr>
        <p:spPr bwMode="auto">
          <a:xfrm>
            <a:off x="2743200" y="2819400"/>
            <a:ext cx="2171700" cy="469916"/>
          </a:xfrm>
          <a:prstGeom prst="roundRect">
            <a:avLst/>
          </a:prstGeom>
          <a:noFill/>
          <a:ln w="635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0" y="2209800"/>
            <a:ext cx="2171700" cy="469916"/>
          </a:xfrm>
          <a:prstGeom prst="roundRect">
            <a:avLst/>
          </a:prstGeom>
          <a:noFill/>
          <a:ln w="635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124200" y="3200400"/>
            <a:ext cx="2705100" cy="469916"/>
          </a:xfrm>
          <a:prstGeom prst="roundRect">
            <a:avLst/>
          </a:prstGeom>
          <a:noFill/>
          <a:ln w="635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5900"/>
            <a:ext cx="91440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305299"/>
            <a:ext cx="9144000" cy="607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ounded Rectangle 4"/>
          <p:cNvSpPr/>
          <p:nvPr/>
        </p:nvSpPr>
        <p:spPr bwMode="auto">
          <a:xfrm>
            <a:off x="0" y="3238500"/>
            <a:ext cx="2362200" cy="533400"/>
          </a:xfrm>
          <a:prstGeom prst="roundRect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6477000" y="2743200"/>
            <a:ext cx="2286000" cy="469916"/>
          </a:xfrm>
          <a:prstGeom prst="roundRect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705100" y="2247900"/>
            <a:ext cx="2362200" cy="533400"/>
          </a:xfrm>
          <a:prstGeom prst="roundRect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5900"/>
            <a:ext cx="91440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305299"/>
            <a:ext cx="9144000" cy="607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ounded Rectangle 7"/>
          <p:cNvSpPr/>
          <p:nvPr/>
        </p:nvSpPr>
        <p:spPr bwMode="auto">
          <a:xfrm>
            <a:off x="6362700" y="2209800"/>
            <a:ext cx="2171700" cy="469916"/>
          </a:xfrm>
          <a:prstGeom prst="roundRect">
            <a:avLst/>
          </a:prstGeom>
          <a:noFill/>
          <a:ln w="635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6591300" y="3276600"/>
            <a:ext cx="2171700" cy="469916"/>
          </a:xfrm>
          <a:prstGeom prst="roundRect">
            <a:avLst/>
          </a:prstGeom>
          <a:noFill/>
          <a:ln w="635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0" y="2705100"/>
            <a:ext cx="2171700" cy="469916"/>
          </a:xfrm>
          <a:prstGeom prst="roundRect">
            <a:avLst/>
          </a:prstGeom>
          <a:noFill/>
          <a:ln w="635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5900"/>
            <a:ext cx="91440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305299"/>
            <a:ext cx="9144000" cy="607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ounded Rectangle 4"/>
          <p:cNvSpPr/>
          <p:nvPr/>
        </p:nvSpPr>
        <p:spPr bwMode="auto">
          <a:xfrm>
            <a:off x="0" y="3238500"/>
            <a:ext cx="2362200" cy="533400"/>
          </a:xfrm>
          <a:prstGeom prst="roundRect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6477000" y="2743200"/>
            <a:ext cx="2286000" cy="469916"/>
          </a:xfrm>
          <a:prstGeom prst="roundRect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705100" y="2247900"/>
            <a:ext cx="2362200" cy="533400"/>
          </a:xfrm>
          <a:prstGeom prst="roundRect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362700" y="2209800"/>
            <a:ext cx="2171700" cy="469916"/>
          </a:xfrm>
          <a:prstGeom prst="roundRect">
            <a:avLst/>
          </a:prstGeom>
          <a:noFill/>
          <a:ln w="635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6591300" y="3276600"/>
            <a:ext cx="2171700" cy="469916"/>
          </a:xfrm>
          <a:prstGeom prst="roundRect">
            <a:avLst/>
          </a:prstGeom>
          <a:noFill/>
          <a:ln w="635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0" y="2705100"/>
            <a:ext cx="2171700" cy="469916"/>
          </a:xfrm>
          <a:prstGeom prst="roundRect">
            <a:avLst/>
          </a:prstGeom>
          <a:noFill/>
          <a:ln w="635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743200" y="2819400"/>
            <a:ext cx="2171700" cy="469916"/>
          </a:xfrm>
          <a:prstGeom prst="roundRect">
            <a:avLst/>
          </a:prstGeom>
          <a:noFill/>
          <a:ln w="635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0" y="2209800"/>
            <a:ext cx="2171700" cy="469916"/>
          </a:xfrm>
          <a:prstGeom prst="roundRect">
            <a:avLst/>
          </a:prstGeom>
          <a:noFill/>
          <a:ln w="635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124200" y="3200400"/>
            <a:ext cx="2705100" cy="469916"/>
          </a:xfrm>
          <a:prstGeom prst="roundRect">
            <a:avLst/>
          </a:prstGeom>
          <a:noFill/>
          <a:ln w="635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95400"/>
            <a:ext cx="9144000" cy="424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4300" y="2552700"/>
            <a:ext cx="7493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47900" y="2971800"/>
            <a:ext cx="64679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73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0" y="4191000"/>
            <a:ext cx="267891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73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33500" y="4838700"/>
            <a:ext cx="453571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73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33600" y="3581400"/>
            <a:ext cx="701271" cy="521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95399"/>
            <a:ext cx="9144000" cy="86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2111036"/>
            <a:ext cx="3124200" cy="4746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2133600"/>
            <a:ext cx="31623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2971800" y="3429000"/>
            <a:ext cx="585417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13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10300" y="3276600"/>
            <a:ext cx="585417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28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7475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05100" y="5638800"/>
            <a:ext cx="12954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75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05500" y="5372100"/>
            <a:ext cx="26670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"/>
            <a:ext cx="9144000" cy="6324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390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Homework Quiz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23900"/>
            <a:ext cx="9144000" cy="241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49824"/>
            <a:ext cx="8915400" cy="370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274638"/>
            <a:ext cx="8686800" cy="1143000"/>
          </a:xfrm>
        </p:spPr>
        <p:txBody>
          <a:bodyPr/>
          <a:lstStyle/>
          <a:p>
            <a:r>
              <a:rPr lang="en-US" sz="4000" dirty="0" smtClean="0"/>
              <a:t>Operations with Radicals Example</a:t>
            </a:r>
            <a:endParaRPr lang="en-US" sz="4000" dirty="0"/>
          </a:p>
        </p:txBody>
      </p:sp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5900"/>
            <a:ext cx="9144000" cy="2881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 bwMode="auto">
          <a:xfrm>
            <a:off x="0" y="2171700"/>
            <a:ext cx="9144000" cy="5715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2743200"/>
            <a:ext cx="9144000" cy="5715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3200400"/>
            <a:ext cx="9144000" cy="5715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3771900"/>
            <a:ext cx="9144000" cy="5715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2-1a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46102" name="Picture 22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46103" name="Picture 23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46105" name="Picture 25" descr="home">
            <a:hlinkClick r:id="rId5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46124" name="Picture 44" descr="secstart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46148" name="Picture 68" descr="help">
            <a:hlinkClick r:id="rId8" action="ppaction://program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46152" name="Picture 72" descr="5-min">
            <a:hlinkClick r:id="" action="ppaction://customshow?id=1&amp;return=true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46155" name="Picture 75" descr="stop sign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</p:spPr>
      </p:pic>
      <p:pic>
        <p:nvPicPr>
          <p:cNvPr id="46156" name="Picture 76" descr="11-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pic>
        <p:nvPicPr>
          <p:cNvPr id="46157" name="Picture 77" descr="example 1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grpSp>
        <p:nvGrpSpPr>
          <p:cNvPr id="46169" name="Group 89"/>
          <p:cNvGrpSpPr>
            <a:grpSpLocks/>
          </p:cNvGrpSpPr>
          <p:nvPr/>
        </p:nvGrpSpPr>
        <p:grpSpPr bwMode="auto">
          <a:xfrm>
            <a:off x="615950" y="1262063"/>
            <a:ext cx="8372475" cy="477837"/>
            <a:chOff x="388" y="795"/>
            <a:chExt cx="5274" cy="301"/>
          </a:xfrm>
        </p:grpSpPr>
        <p:sp>
          <p:nvSpPr>
            <p:cNvPr id="46160" name="Text Box 80"/>
            <p:cNvSpPr txBox="1">
              <a:spLocks noChangeArrowheads="1"/>
            </p:cNvSpPr>
            <p:nvPr/>
          </p:nvSpPr>
          <p:spPr bwMode="auto">
            <a:xfrm>
              <a:off x="388" y="831"/>
              <a:ext cx="5274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tabLst>
                  <a:tab pos="1714500" algn="l"/>
                </a:tabLst>
              </a:pPr>
              <a:r>
                <a:rPr lang="en-US" b="1">
                  <a:solidFill>
                    <a:srgbClr val="FFEB55"/>
                  </a:solidFill>
                </a:rPr>
                <a:t>Simplify				.	</a:t>
              </a:r>
            </a:p>
          </p:txBody>
        </p:sp>
        <p:pic>
          <p:nvPicPr>
            <p:cNvPr id="46165" name="Picture 85" descr="11-02-01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invGray">
            <a:xfrm>
              <a:off x="1229" y="795"/>
              <a:ext cx="1554" cy="264"/>
            </a:xfrm>
            <a:prstGeom prst="rect">
              <a:avLst/>
            </a:prstGeom>
            <a:noFill/>
          </p:spPr>
        </p:pic>
      </p:grpSp>
      <p:grpSp>
        <p:nvGrpSpPr>
          <p:cNvPr id="46173" name="Group 93"/>
          <p:cNvGrpSpPr>
            <a:grpSpLocks/>
          </p:cNvGrpSpPr>
          <p:nvPr/>
        </p:nvGrpSpPr>
        <p:grpSpPr bwMode="auto">
          <a:xfrm>
            <a:off x="731838" y="2008188"/>
            <a:ext cx="8142287" cy="496887"/>
            <a:chOff x="461" y="1265"/>
            <a:chExt cx="5129" cy="313"/>
          </a:xfrm>
        </p:grpSpPr>
        <p:pic>
          <p:nvPicPr>
            <p:cNvPr id="46166" name="Picture 86" descr="11-02-02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invGray">
            <a:xfrm>
              <a:off x="461" y="1265"/>
              <a:ext cx="1554" cy="264"/>
            </a:xfrm>
            <a:prstGeom prst="rect">
              <a:avLst/>
            </a:prstGeom>
            <a:noFill/>
          </p:spPr>
        </p:pic>
        <p:pic>
          <p:nvPicPr>
            <p:cNvPr id="46167" name="Picture 87" descr="11-02-03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invGray">
            <a:xfrm>
              <a:off x="2009" y="1265"/>
              <a:ext cx="1335" cy="291"/>
            </a:xfrm>
            <a:prstGeom prst="rect">
              <a:avLst/>
            </a:prstGeom>
            <a:noFill/>
          </p:spPr>
        </p:pic>
        <p:sp>
          <p:nvSpPr>
            <p:cNvPr id="46170" name="Text Box 90"/>
            <p:cNvSpPr txBox="1">
              <a:spLocks noChangeArrowheads="1"/>
            </p:cNvSpPr>
            <p:nvPr/>
          </p:nvSpPr>
          <p:spPr bwMode="auto">
            <a:xfrm>
              <a:off x="3582" y="1313"/>
              <a:ext cx="2008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Distributive Property</a:t>
              </a:r>
            </a:p>
          </p:txBody>
        </p:sp>
      </p:grpSp>
      <p:grpSp>
        <p:nvGrpSpPr>
          <p:cNvPr id="46172" name="Group 92"/>
          <p:cNvGrpSpPr>
            <a:grpSpLocks/>
          </p:cNvGrpSpPr>
          <p:nvPr/>
        </p:nvGrpSpPr>
        <p:grpSpPr bwMode="auto">
          <a:xfrm>
            <a:off x="615950" y="2852738"/>
            <a:ext cx="8258175" cy="574675"/>
            <a:chOff x="388" y="1797"/>
            <a:chExt cx="5202" cy="362"/>
          </a:xfrm>
        </p:grpSpPr>
        <p:sp>
          <p:nvSpPr>
            <p:cNvPr id="46163" name="Text Box 83"/>
            <p:cNvSpPr txBox="1">
              <a:spLocks noChangeArrowheads="1"/>
            </p:cNvSpPr>
            <p:nvPr/>
          </p:nvSpPr>
          <p:spPr bwMode="invGray">
            <a:xfrm>
              <a:off x="388" y="1845"/>
              <a:ext cx="1038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tabLst>
                  <a:tab pos="1371600" algn="l"/>
                  <a:tab pos="5943600" algn="l"/>
                </a:tabLst>
              </a:pPr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latin typeface="Times New Roman" pitchFamily="18" charset="0"/>
              </a:endParaRPr>
            </a:p>
          </p:txBody>
        </p:sp>
        <p:pic>
          <p:nvPicPr>
            <p:cNvPr id="46168" name="Picture 88" descr="11-02-04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invGray">
            <a:xfrm>
              <a:off x="2009" y="1797"/>
              <a:ext cx="552" cy="264"/>
            </a:xfrm>
            <a:prstGeom prst="rect">
              <a:avLst/>
            </a:prstGeom>
            <a:noFill/>
          </p:spPr>
        </p:pic>
        <p:sp>
          <p:nvSpPr>
            <p:cNvPr id="46171" name="Text Box 91"/>
            <p:cNvSpPr txBox="1">
              <a:spLocks noChangeArrowheads="1"/>
            </p:cNvSpPr>
            <p:nvPr/>
          </p:nvSpPr>
          <p:spPr bwMode="auto">
            <a:xfrm>
              <a:off x="3582" y="1835"/>
              <a:ext cx="2008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Simplify.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4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2-1b</a:t>
            </a:r>
          </a:p>
        </p:txBody>
      </p:sp>
      <p:sp>
        <p:nvSpPr>
          <p:cNvPr id="36659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66596" name="Picture 4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366597" name="Picture 5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366598" name="Picture 6" descr="home">
            <a:hlinkClick r:id="rId5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366599" name="Picture 7" descr="secstart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366600" name="Picture 8" descr="help">
            <a:hlinkClick r:id="rId8" action="ppaction://program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366601" name="Picture 9" descr="5-min">
            <a:hlinkClick r:id="" action="ppaction://customshow?id=1&amp;return=true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366602" name="Picture 10" descr="stop sign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</p:spPr>
      </p:pic>
      <p:pic>
        <p:nvPicPr>
          <p:cNvPr id="366603" name="Picture 11" descr="11-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pic>
        <p:nvPicPr>
          <p:cNvPr id="366605" name="Picture 13" descr="example 1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grpSp>
        <p:nvGrpSpPr>
          <p:cNvPr id="366626" name="Group 34"/>
          <p:cNvGrpSpPr>
            <a:grpSpLocks/>
          </p:cNvGrpSpPr>
          <p:nvPr/>
        </p:nvGrpSpPr>
        <p:grpSpPr bwMode="auto">
          <a:xfrm>
            <a:off x="615950" y="1268413"/>
            <a:ext cx="8372475" cy="471487"/>
            <a:chOff x="388" y="799"/>
            <a:chExt cx="5274" cy="297"/>
          </a:xfrm>
        </p:grpSpPr>
        <p:sp>
          <p:nvSpPr>
            <p:cNvPr id="366607" name="Text Box 15"/>
            <p:cNvSpPr txBox="1">
              <a:spLocks noChangeArrowheads="1"/>
            </p:cNvSpPr>
            <p:nvPr/>
          </p:nvSpPr>
          <p:spPr bwMode="auto">
            <a:xfrm>
              <a:off x="388" y="831"/>
              <a:ext cx="5274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tabLst>
                  <a:tab pos="1714500" algn="l"/>
                  <a:tab pos="4857750" algn="l"/>
                </a:tabLst>
              </a:pPr>
              <a:r>
                <a:rPr lang="en-US" b="1">
                  <a:solidFill>
                    <a:srgbClr val="FFEB55"/>
                  </a:solidFill>
                </a:rPr>
                <a:t>Simplify		.	</a:t>
              </a:r>
            </a:p>
          </p:txBody>
        </p:sp>
        <p:pic>
          <p:nvPicPr>
            <p:cNvPr id="366617" name="Picture 25" descr="11-02-05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invGray">
            <a:xfrm>
              <a:off x="1217" y="799"/>
              <a:ext cx="2318" cy="258"/>
            </a:xfrm>
            <a:prstGeom prst="rect">
              <a:avLst/>
            </a:prstGeom>
            <a:noFill/>
          </p:spPr>
        </p:pic>
      </p:grpSp>
      <p:grpSp>
        <p:nvGrpSpPr>
          <p:cNvPr id="366622" name="Group 30"/>
          <p:cNvGrpSpPr>
            <a:grpSpLocks/>
          </p:cNvGrpSpPr>
          <p:nvPr/>
        </p:nvGrpSpPr>
        <p:grpSpPr bwMode="auto">
          <a:xfrm>
            <a:off x="731838" y="2017713"/>
            <a:ext cx="8140700" cy="858837"/>
            <a:chOff x="461" y="1273"/>
            <a:chExt cx="5128" cy="541"/>
          </a:xfrm>
        </p:grpSpPr>
        <p:sp>
          <p:nvSpPr>
            <p:cNvPr id="366612" name="Text Box 20"/>
            <p:cNvSpPr txBox="1">
              <a:spLocks noChangeArrowheads="1"/>
            </p:cNvSpPr>
            <p:nvPr/>
          </p:nvSpPr>
          <p:spPr bwMode="auto">
            <a:xfrm>
              <a:off x="3533" y="1549"/>
              <a:ext cx="2056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Commutative Property</a:t>
              </a:r>
            </a:p>
          </p:txBody>
        </p:sp>
        <p:pic>
          <p:nvPicPr>
            <p:cNvPr id="366618" name="Picture 26" descr="11-02-06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invGray">
            <a:xfrm>
              <a:off x="461" y="1273"/>
              <a:ext cx="2318" cy="258"/>
            </a:xfrm>
            <a:prstGeom prst="rect">
              <a:avLst/>
            </a:prstGeom>
            <a:noFill/>
          </p:spPr>
        </p:pic>
        <p:pic>
          <p:nvPicPr>
            <p:cNvPr id="366619" name="Picture 27" descr="11-02-07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invGray">
            <a:xfrm>
              <a:off x="2783" y="1273"/>
              <a:ext cx="2495" cy="258"/>
            </a:xfrm>
            <a:prstGeom prst="rect">
              <a:avLst/>
            </a:prstGeom>
            <a:noFill/>
          </p:spPr>
        </p:pic>
      </p:grpSp>
      <p:grpSp>
        <p:nvGrpSpPr>
          <p:cNvPr id="366625" name="Group 33"/>
          <p:cNvGrpSpPr>
            <a:grpSpLocks/>
          </p:cNvGrpSpPr>
          <p:nvPr/>
        </p:nvGrpSpPr>
        <p:grpSpPr bwMode="auto">
          <a:xfrm>
            <a:off x="4405313" y="3287713"/>
            <a:ext cx="4468812" cy="854075"/>
            <a:chOff x="2775" y="1864"/>
            <a:chExt cx="2815" cy="538"/>
          </a:xfrm>
        </p:grpSpPr>
        <p:sp>
          <p:nvSpPr>
            <p:cNvPr id="366616" name="Text Box 24"/>
            <p:cNvSpPr txBox="1">
              <a:spLocks noChangeArrowheads="1"/>
            </p:cNvSpPr>
            <p:nvPr/>
          </p:nvSpPr>
          <p:spPr bwMode="auto">
            <a:xfrm>
              <a:off x="3582" y="2137"/>
              <a:ext cx="2008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Distributive Property</a:t>
              </a:r>
            </a:p>
          </p:txBody>
        </p:sp>
        <p:pic>
          <p:nvPicPr>
            <p:cNvPr id="366620" name="Picture 28" descr="11-02-08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invGray">
            <a:xfrm>
              <a:off x="2775" y="1864"/>
              <a:ext cx="2162" cy="291"/>
            </a:xfrm>
            <a:prstGeom prst="rect">
              <a:avLst/>
            </a:prstGeom>
            <a:noFill/>
          </p:spPr>
        </p:pic>
      </p:grpSp>
      <p:grpSp>
        <p:nvGrpSpPr>
          <p:cNvPr id="366624" name="Group 32"/>
          <p:cNvGrpSpPr>
            <a:grpSpLocks/>
          </p:cNvGrpSpPr>
          <p:nvPr/>
        </p:nvGrpSpPr>
        <p:grpSpPr bwMode="auto">
          <a:xfrm>
            <a:off x="615950" y="4552950"/>
            <a:ext cx="8258175" cy="844550"/>
            <a:chOff x="388" y="2868"/>
            <a:chExt cx="5202" cy="532"/>
          </a:xfrm>
        </p:grpSpPr>
        <p:sp>
          <p:nvSpPr>
            <p:cNvPr id="366614" name="Text Box 22"/>
            <p:cNvSpPr txBox="1">
              <a:spLocks noChangeArrowheads="1"/>
            </p:cNvSpPr>
            <p:nvPr/>
          </p:nvSpPr>
          <p:spPr bwMode="invGray">
            <a:xfrm>
              <a:off x="388" y="2922"/>
              <a:ext cx="1038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tabLst>
                  <a:tab pos="1371600" algn="l"/>
                  <a:tab pos="5943600" algn="l"/>
                </a:tabLst>
              </a:pPr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latin typeface="Times New Roman" pitchFamily="18" charset="0"/>
              </a:endParaRPr>
            </a:p>
          </p:txBody>
        </p:sp>
        <p:pic>
          <p:nvPicPr>
            <p:cNvPr id="366621" name="Picture 29" descr="11-02-09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invGray">
            <a:xfrm>
              <a:off x="2775" y="2868"/>
              <a:ext cx="1131" cy="258"/>
            </a:xfrm>
            <a:prstGeom prst="rect">
              <a:avLst/>
            </a:prstGeom>
            <a:noFill/>
          </p:spPr>
        </p:pic>
        <p:sp>
          <p:nvSpPr>
            <p:cNvPr id="366623" name="Text Box 31"/>
            <p:cNvSpPr txBox="1">
              <a:spLocks noChangeArrowheads="1"/>
            </p:cNvSpPr>
            <p:nvPr/>
          </p:nvSpPr>
          <p:spPr bwMode="auto">
            <a:xfrm>
              <a:off x="3582" y="3135"/>
              <a:ext cx="2008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Simplify.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66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66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6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66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366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274638"/>
            <a:ext cx="8686800" cy="1143000"/>
          </a:xfrm>
        </p:spPr>
        <p:txBody>
          <a:bodyPr/>
          <a:lstStyle/>
          <a:p>
            <a:r>
              <a:rPr lang="en-US" sz="4000" dirty="0" smtClean="0"/>
              <a:t>Operations with Radicals Example</a:t>
            </a:r>
            <a:endParaRPr lang="en-US" sz="4000" dirty="0"/>
          </a:p>
        </p:txBody>
      </p:sp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71600"/>
            <a:ext cx="9144000" cy="4136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 bwMode="auto">
          <a:xfrm>
            <a:off x="0" y="1905000"/>
            <a:ext cx="9144000" cy="5715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0" y="2171700"/>
            <a:ext cx="9144000" cy="5715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2781300"/>
            <a:ext cx="9144000" cy="5715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0" y="3009900"/>
            <a:ext cx="9144000" cy="5715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0" y="3543300"/>
            <a:ext cx="9144000" cy="5715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0" y="4191000"/>
            <a:ext cx="9144000" cy="5715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0" y="4457700"/>
            <a:ext cx="9144000" cy="5715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0" y="4991100"/>
            <a:ext cx="9144000" cy="5715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2-1c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47110" name="Picture 6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47111" name="Picture 7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47113" name="Picture 9" descr="home">
            <a:hlinkClick r:id="rId5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47134" name="Picture 30" descr="your tur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pic>
        <p:nvPicPr>
          <p:cNvPr id="47149" name="Picture 45" descr="secstart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47162" name="Picture 58" descr="help">
            <a:hlinkClick r:id="rId9" action="ppaction://program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47165" name="Picture 61" descr="5-min">
            <a:hlinkClick r:id="" action="ppaction://customshow?id=1&amp;return=true" highlightClick="1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47168" name="Picture 64" descr="stop sign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</p:spPr>
      </p:pic>
      <p:pic>
        <p:nvPicPr>
          <p:cNvPr id="47169" name="Picture 65" descr="11-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grpSp>
        <p:nvGrpSpPr>
          <p:cNvPr id="47185" name="Group 81"/>
          <p:cNvGrpSpPr>
            <a:grpSpLocks/>
          </p:cNvGrpSpPr>
          <p:nvPr/>
        </p:nvGrpSpPr>
        <p:grpSpPr bwMode="auto">
          <a:xfrm>
            <a:off x="615950" y="1258888"/>
            <a:ext cx="8372475" cy="2757487"/>
            <a:chOff x="388" y="793"/>
            <a:chExt cx="5274" cy="1737"/>
          </a:xfrm>
        </p:grpSpPr>
        <p:sp>
          <p:nvSpPr>
            <p:cNvPr id="47171" name="Text Box 67"/>
            <p:cNvSpPr txBox="1">
              <a:spLocks noChangeArrowheads="1"/>
            </p:cNvSpPr>
            <p:nvPr/>
          </p:nvSpPr>
          <p:spPr bwMode="auto">
            <a:xfrm>
              <a:off x="388" y="793"/>
              <a:ext cx="5274" cy="17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tabLst>
                  <a:tab pos="1714500" algn="l"/>
                </a:tabLst>
              </a:pPr>
              <a:r>
                <a:rPr lang="en-US" b="1">
                  <a:solidFill>
                    <a:srgbClr val="FFEB55"/>
                  </a:solidFill>
                </a:rPr>
                <a:t>Simplify</a:t>
              </a:r>
            </a:p>
            <a:p>
              <a:pPr>
                <a:tabLst>
                  <a:tab pos="1714500" algn="l"/>
                </a:tabLst>
              </a:pPr>
              <a:r>
                <a:rPr lang="en-US" b="1">
                  <a:solidFill>
                    <a:srgbClr val="FFEB55"/>
                  </a:solidFill>
                </a:rPr>
                <a:t>a.</a:t>
              </a:r>
            </a:p>
            <a:p>
              <a:pPr>
                <a:tabLst>
                  <a:tab pos="1714500" algn="l"/>
                </a:tabLst>
              </a:pPr>
              <a:endParaRPr lang="en-US" b="1">
                <a:solidFill>
                  <a:srgbClr val="FFEB55"/>
                </a:solidFill>
              </a:endParaRPr>
            </a:p>
            <a:p>
              <a:pPr>
                <a:tabLst>
                  <a:tab pos="1714500" algn="l"/>
                </a:tabLst>
              </a:pPr>
              <a:endParaRPr lang="en-US" b="1">
                <a:solidFill>
                  <a:srgbClr val="FFEB55"/>
                </a:solidFill>
              </a:endParaRPr>
            </a:p>
            <a:p>
              <a:pPr>
                <a:tabLst>
                  <a:tab pos="1714500" algn="l"/>
                </a:tabLst>
              </a:pPr>
              <a:r>
                <a:rPr lang="en-US" b="1">
                  <a:solidFill>
                    <a:srgbClr val="FFEB55"/>
                  </a:solidFill>
                </a:rPr>
                <a:t>b.	</a:t>
              </a:r>
            </a:p>
          </p:txBody>
        </p:sp>
        <p:pic>
          <p:nvPicPr>
            <p:cNvPr id="47174" name="Picture 70" descr="11-02-10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invGray">
            <a:xfrm>
              <a:off x="670" y="1121"/>
              <a:ext cx="1823" cy="265"/>
            </a:xfrm>
            <a:prstGeom prst="rect">
              <a:avLst/>
            </a:prstGeom>
            <a:noFill/>
          </p:spPr>
        </p:pic>
        <p:pic>
          <p:nvPicPr>
            <p:cNvPr id="47175" name="Picture 71" descr="11-02-12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invGray">
            <a:xfrm>
              <a:off x="670" y="2228"/>
              <a:ext cx="2138" cy="265"/>
            </a:xfrm>
            <a:prstGeom prst="rect">
              <a:avLst/>
            </a:prstGeom>
            <a:noFill/>
          </p:spPr>
        </p:pic>
      </p:grpSp>
      <p:grpSp>
        <p:nvGrpSpPr>
          <p:cNvPr id="47183" name="Group 79"/>
          <p:cNvGrpSpPr>
            <a:grpSpLocks/>
          </p:cNvGrpSpPr>
          <p:nvPr/>
        </p:nvGrpSpPr>
        <p:grpSpPr bwMode="auto">
          <a:xfrm>
            <a:off x="615950" y="2316163"/>
            <a:ext cx="2092325" cy="574675"/>
            <a:chOff x="388" y="1459"/>
            <a:chExt cx="1318" cy="362"/>
          </a:xfrm>
        </p:grpSpPr>
        <p:sp>
          <p:nvSpPr>
            <p:cNvPr id="47180" name="Text Box 76"/>
            <p:cNvSpPr txBox="1">
              <a:spLocks noChangeArrowheads="1"/>
            </p:cNvSpPr>
            <p:nvPr/>
          </p:nvSpPr>
          <p:spPr bwMode="invGray">
            <a:xfrm>
              <a:off x="388" y="1507"/>
              <a:ext cx="1038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tabLst>
                  <a:tab pos="1371600" algn="l"/>
                  <a:tab pos="5943600" algn="l"/>
                </a:tabLst>
              </a:pPr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latin typeface="Times New Roman" pitchFamily="18" charset="0"/>
              </a:endParaRPr>
            </a:p>
          </p:txBody>
        </p:sp>
        <p:pic>
          <p:nvPicPr>
            <p:cNvPr id="47181" name="Picture 77" descr="11-02-11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invGray">
            <a:xfrm>
              <a:off x="1235" y="1459"/>
              <a:ext cx="471" cy="264"/>
            </a:xfrm>
            <a:prstGeom prst="rect">
              <a:avLst/>
            </a:prstGeom>
            <a:noFill/>
          </p:spPr>
        </p:pic>
      </p:grpSp>
      <p:grpSp>
        <p:nvGrpSpPr>
          <p:cNvPr id="47184" name="Group 80"/>
          <p:cNvGrpSpPr>
            <a:grpSpLocks/>
          </p:cNvGrpSpPr>
          <p:nvPr/>
        </p:nvGrpSpPr>
        <p:grpSpPr bwMode="auto">
          <a:xfrm>
            <a:off x="615950" y="4043363"/>
            <a:ext cx="2887663" cy="574675"/>
            <a:chOff x="388" y="2547"/>
            <a:chExt cx="1819" cy="362"/>
          </a:xfrm>
        </p:grpSpPr>
        <p:sp>
          <p:nvSpPr>
            <p:cNvPr id="47177" name="Text Box 73"/>
            <p:cNvSpPr txBox="1">
              <a:spLocks noChangeArrowheads="1"/>
            </p:cNvSpPr>
            <p:nvPr/>
          </p:nvSpPr>
          <p:spPr bwMode="invGray">
            <a:xfrm>
              <a:off x="388" y="2595"/>
              <a:ext cx="1038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tabLst>
                  <a:tab pos="1371600" algn="l"/>
                  <a:tab pos="5943600" algn="l"/>
                </a:tabLst>
              </a:pPr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latin typeface="Times New Roman" pitchFamily="18" charset="0"/>
              </a:endParaRPr>
            </a:p>
          </p:txBody>
        </p:sp>
        <p:pic>
          <p:nvPicPr>
            <p:cNvPr id="47182" name="Picture 78" descr="11-02-13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invGray">
            <a:xfrm>
              <a:off x="1235" y="2547"/>
              <a:ext cx="972" cy="26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7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4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217" name="Picture 89" descr="A9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3151188" y="2743200"/>
            <a:ext cx="5584825" cy="503238"/>
          </a:xfrm>
          <a:prstGeom prst="rect">
            <a:avLst/>
          </a:prstGeom>
          <a:noFill/>
        </p:spPr>
      </p:pic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2-2a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48133" name="Picture 5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48134" name="Picture 6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48135" name="Picture 7" descr="secstart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48136" name="Picture 8" descr="home">
            <a:hlinkClick r:id="rId7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48151" name="Picture 23" descr="exampl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pic>
        <p:nvPicPr>
          <p:cNvPr id="48190" name="Picture 62" descr="help">
            <a:hlinkClick r:id="rId10" action="ppaction://program" highlightClick="1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48193" name="Picture 65" descr="5-min">
            <a:hlinkClick r:id="" action="ppaction://customshow?id=1&amp;return=true" highlightClick="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48196" name="Picture 68" descr="stop sign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</p:spPr>
      </p:pic>
      <p:pic>
        <p:nvPicPr>
          <p:cNvPr id="48197" name="Picture 69" descr="11-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grpSp>
        <p:nvGrpSpPr>
          <p:cNvPr id="48212" name="Group 84"/>
          <p:cNvGrpSpPr>
            <a:grpSpLocks/>
          </p:cNvGrpSpPr>
          <p:nvPr/>
        </p:nvGrpSpPr>
        <p:grpSpPr bwMode="auto">
          <a:xfrm>
            <a:off x="615950" y="1262063"/>
            <a:ext cx="8372475" cy="477837"/>
            <a:chOff x="388" y="795"/>
            <a:chExt cx="5274" cy="301"/>
          </a:xfrm>
        </p:grpSpPr>
        <p:sp>
          <p:nvSpPr>
            <p:cNvPr id="48199" name="Text Box 71"/>
            <p:cNvSpPr txBox="1">
              <a:spLocks noChangeArrowheads="1"/>
            </p:cNvSpPr>
            <p:nvPr/>
          </p:nvSpPr>
          <p:spPr bwMode="auto">
            <a:xfrm>
              <a:off x="388" y="831"/>
              <a:ext cx="5274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tabLst>
                  <a:tab pos="1714500" algn="l"/>
                  <a:tab pos="4857750" algn="l"/>
                </a:tabLst>
              </a:pPr>
              <a:r>
                <a:rPr lang="en-US" b="1">
                  <a:solidFill>
                    <a:srgbClr val="FFEB55"/>
                  </a:solidFill>
                </a:rPr>
                <a:t>Simplify	</a:t>
              </a:r>
            </a:p>
          </p:txBody>
        </p:sp>
        <p:pic>
          <p:nvPicPr>
            <p:cNvPr id="48204" name="Picture 76" descr="11-02-14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invGray">
            <a:xfrm>
              <a:off x="1233" y="795"/>
              <a:ext cx="1937" cy="264"/>
            </a:xfrm>
            <a:prstGeom prst="rect">
              <a:avLst/>
            </a:prstGeom>
            <a:noFill/>
          </p:spPr>
        </p:pic>
      </p:grpSp>
      <p:grpSp>
        <p:nvGrpSpPr>
          <p:cNvPr id="48214" name="Group 86"/>
          <p:cNvGrpSpPr>
            <a:grpSpLocks/>
          </p:cNvGrpSpPr>
          <p:nvPr/>
        </p:nvGrpSpPr>
        <p:grpSpPr bwMode="auto">
          <a:xfrm>
            <a:off x="731838" y="2008188"/>
            <a:ext cx="7064375" cy="461962"/>
            <a:chOff x="461" y="1093"/>
            <a:chExt cx="4450" cy="291"/>
          </a:xfrm>
        </p:grpSpPr>
        <p:pic>
          <p:nvPicPr>
            <p:cNvPr id="48205" name="Picture 77" descr="11-02-15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invGray">
            <a:xfrm>
              <a:off x="461" y="1120"/>
              <a:ext cx="1895" cy="264"/>
            </a:xfrm>
            <a:prstGeom prst="rect">
              <a:avLst/>
            </a:prstGeom>
            <a:noFill/>
          </p:spPr>
        </p:pic>
        <p:pic>
          <p:nvPicPr>
            <p:cNvPr id="48206" name="Picture 78" descr="11-02-16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invGray">
            <a:xfrm>
              <a:off x="2368" y="1093"/>
              <a:ext cx="2543" cy="291"/>
            </a:xfrm>
            <a:prstGeom prst="rect">
              <a:avLst/>
            </a:prstGeom>
            <a:noFill/>
          </p:spPr>
        </p:pic>
      </p:grpSp>
      <p:pic>
        <p:nvPicPr>
          <p:cNvPr id="48208" name="Picture 80" descr="11-02-18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invGray">
          <a:xfrm>
            <a:off x="3155950" y="3513138"/>
            <a:ext cx="3979863" cy="461962"/>
          </a:xfrm>
          <a:prstGeom prst="rect">
            <a:avLst/>
          </a:prstGeom>
          <a:noFill/>
        </p:spPr>
      </p:pic>
      <p:pic>
        <p:nvPicPr>
          <p:cNvPr id="48209" name="Picture 81" descr="11-02-19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invGray">
          <a:xfrm>
            <a:off x="3155950" y="4244975"/>
            <a:ext cx="3165475" cy="419100"/>
          </a:xfrm>
          <a:prstGeom prst="rect">
            <a:avLst/>
          </a:prstGeom>
          <a:noFill/>
        </p:spPr>
      </p:pic>
      <p:pic>
        <p:nvPicPr>
          <p:cNvPr id="48210" name="Picture 82" descr="11-02-20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invGray">
          <a:xfrm>
            <a:off x="3155950" y="4932363"/>
            <a:ext cx="1071563" cy="419100"/>
          </a:xfrm>
          <a:prstGeom prst="rect">
            <a:avLst/>
          </a:prstGeom>
          <a:noFill/>
        </p:spPr>
      </p:pic>
      <p:grpSp>
        <p:nvGrpSpPr>
          <p:cNvPr id="48215" name="Group 87"/>
          <p:cNvGrpSpPr>
            <a:grpSpLocks/>
          </p:cNvGrpSpPr>
          <p:nvPr/>
        </p:nvGrpSpPr>
        <p:grpSpPr bwMode="auto">
          <a:xfrm>
            <a:off x="615950" y="5621338"/>
            <a:ext cx="6683375" cy="592137"/>
            <a:chOff x="388" y="3541"/>
            <a:chExt cx="4210" cy="373"/>
          </a:xfrm>
        </p:grpSpPr>
        <p:sp>
          <p:nvSpPr>
            <p:cNvPr id="48202" name="Text Box 74"/>
            <p:cNvSpPr txBox="1">
              <a:spLocks noChangeArrowheads="1"/>
            </p:cNvSpPr>
            <p:nvPr/>
          </p:nvSpPr>
          <p:spPr bwMode="invGray">
            <a:xfrm>
              <a:off x="388" y="3600"/>
              <a:ext cx="4210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tabLst>
                  <a:tab pos="1371600" algn="l"/>
                  <a:tab pos="5943600" algn="l"/>
                </a:tabLst>
              </a:pPr>
              <a:r>
                <a:rPr lang="en-US" b="1">
                  <a:solidFill>
                    <a:srgbClr val="FFEB55"/>
                  </a:solidFill>
                </a:rPr>
                <a:t>Answer: </a:t>
              </a:r>
              <a:r>
                <a:rPr lang="en-US"/>
                <a:t>The simplified form is</a:t>
              </a:r>
              <a:endParaRPr lang="en-US" sz="2800">
                <a:latin typeface="Times New Roman" pitchFamily="18" charset="0"/>
              </a:endParaRPr>
            </a:p>
          </p:txBody>
        </p:sp>
        <p:pic>
          <p:nvPicPr>
            <p:cNvPr id="48211" name="Picture 83" descr="11-02-21"/>
            <p:cNvPicPr>
              <a:picLocks noChangeAspect="1" noChangeArrowheads="1"/>
            </p:cNvPicPr>
            <p:nvPr/>
          </p:nvPicPr>
          <p:blipFill>
            <a:blip r:embed="rId21" cstate="print"/>
            <a:srcRect l="21800" b="9091"/>
            <a:stretch>
              <a:fillRect/>
            </a:stretch>
          </p:blipFill>
          <p:spPr bwMode="invGray">
            <a:xfrm>
              <a:off x="3134" y="3541"/>
              <a:ext cx="556" cy="24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8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4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2-2b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1205" name="Picture 5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51206" name="Picture 6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51207" name="Picture 7" descr="secstart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51208" name="Picture 8" descr="home">
            <a:hlinkClick r:id="rId7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51212" name="Picture 12" descr="your tur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graphicFrame>
        <p:nvGraphicFramePr>
          <p:cNvPr id="51222" name="Object 22"/>
          <p:cNvGraphicFramePr>
            <a:graphicFrameLocks noChangeAspect="1"/>
          </p:cNvGraphicFramePr>
          <p:nvPr/>
        </p:nvGraphicFramePr>
        <p:xfrm>
          <a:off x="0" y="0"/>
          <a:ext cx="914400" cy="596900"/>
        </p:xfrm>
        <a:graphic>
          <a:graphicData uri="http://schemas.openxmlformats.org/presentationml/2006/ole">
            <p:oleObj spid="_x0000_s51222" name="Equation" r:id="rId10" imgW="914400" imgH="596880" progId="">
              <p:embed/>
            </p:oleObj>
          </a:graphicData>
        </a:graphic>
      </p:graphicFrame>
      <p:pic>
        <p:nvPicPr>
          <p:cNvPr id="51233" name="Picture 33" descr="help">
            <a:hlinkClick r:id="rId11" action="ppaction://program" highlightClick="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51236" name="Picture 36" descr="5-min">
            <a:hlinkClick r:id="" action="ppaction://customshow?id=1&amp;return=true" highlightClick="1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51239" name="Picture 39" descr="stop sign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</p:spPr>
      </p:pic>
      <p:pic>
        <p:nvPicPr>
          <p:cNvPr id="51240" name="Picture 40" descr="11-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grpSp>
        <p:nvGrpSpPr>
          <p:cNvPr id="51249" name="Group 49"/>
          <p:cNvGrpSpPr>
            <a:grpSpLocks/>
          </p:cNvGrpSpPr>
          <p:nvPr/>
        </p:nvGrpSpPr>
        <p:grpSpPr bwMode="auto">
          <a:xfrm>
            <a:off x="615950" y="1258888"/>
            <a:ext cx="8372475" cy="481012"/>
            <a:chOff x="388" y="793"/>
            <a:chExt cx="5274" cy="303"/>
          </a:xfrm>
        </p:grpSpPr>
        <p:sp>
          <p:nvSpPr>
            <p:cNvPr id="51242" name="Text Box 42"/>
            <p:cNvSpPr txBox="1">
              <a:spLocks noChangeArrowheads="1"/>
            </p:cNvSpPr>
            <p:nvPr/>
          </p:nvSpPr>
          <p:spPr bwMode="auto">
            <a:xfrm>
              <a:off x="388" y="831"/>
              <a:ext cx="5274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tabLst>
                  <a:tab pos="1714500" algn="l"/>
                  <a:tab pos="4857750" algn="l"/>
                </a:tabLst>
              </a:pPr>
              <a:r>
                <a:rPr lang="en-US" b="1">
                  <a:solidFill>
                    <a:srgbClr val="FFEB55"/>
                  </a:solidFill>
                </a:rPr>
                <a:t>Simplify	</a:t>
              </a:r>
            </a:p>
          </p:txBody>
        </p:sp>
        <p:pic>
          <p:nvPicPr>
            <p:cNvPr id="51247" name="Picture 47" descr="11-02-22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invGray">
            <a:xfrm>
              <a:off x="1260" y="793"/>
              <a:ext cx="2033" cy="264"/>
            </a:xfrm>
            <a:prstGeom prst="rect">
              <a:avLst/>
            </a:prstGeom>
            <a:noFill/>
          </p:spPr>
        </p:pic>
      </p:grpSp>
      <p:grpSp>
        <p:nvGrpSpPr>
          <p:cNvPr id="51250" name="Group 50"/>
          <p:cNvGrpSpPr>
            <a:grpSpLocks/>
          </p:cNvGrpSpPr>
          <p:nvPr/>
        </p:nvGrpSpPr>
        <p:grpSpPr bwMode="auto">
          <a:xfrm>
            <a:off x="615950" y="2314575"/>
            <a:ext cx="6683375" cy="595313"/>
            <a:chOff x="388" y="1458"/>
            <a:chExt cx="4210" cy="375"/>
          </a:xfrm>
        </p:grpSpPr>
        <p:sp>
          <p:nvSpPr>
            <p:cNvPr id="51245" name="Text Box 45"/>
            <p:cNvSpPr txBox="1">
              <a:spLocks noChangeArrowheads="1"/>
            </p:cNvSpPr>
            <p:nvPr/>
          </p:nvSpPr>
          <p:spPr bwMode="invGray">
            <a:xfrm>
              <a:off x="388" y="1519"/>
              <a:ext cx="4210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tabLst>
                  <a:tab pos="1371600" algn="l"/>
                  <a:tab pos="5943600" algn="l"/>
                </a:tabLst>
              </a:pPr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latin typeface="Times New Roman" pitchFamily="18" charset="0"/>
              </a:endParaRPr>
            </a:p>
          </p:txBody>
        </p:sp>
        <p:pic>
          <p:nvPicPr>
            <p:cNvPr id="51248" name="Picture 48" descr="11-02-23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invGray">
            <a:xfrm>
              <a:off x="1260" y="1458"/>
              <a:ext cx="483" cy="26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5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274638"/>
            <a:ext cx="8686800" cy="1143000"/>
          </a:xfrm>
        </p:spPr>
        <p:txBody>
          <a:bodyPr/>
          <a:lstStyle/>
          <a:p>
            <a:r>
              <a:rPr lang="en-US" sz="4000" dirty="0" smtClean="0"/>
              <a:t>Operations with Radicals Example</a:t>
            </a:r>
            <a:endParaRPr lang="en-US" sz="4000" dirty="0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7800"/>
            <a:ext cx="9144000" cy="252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Rectangle 16"/>
          <p:cNvSpPr/>
          <p:nvPr/>
        </p:nvSpPr>
        <p:spPr bwMode="auto">
          <a:xfrm>
            <a:off x="0" y="1905000"/>
            <a:ext cx="9144000" cy="5715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0" y="2362200"/>
            <a:ext cx="9144000" cy="5715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0" y="2552700"/>
            <a:ext cx="9144000" cy="5715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0" y="3200400"/>
            <a:ext cx="9144000" cy="5715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2-3a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2229" name="Picture 5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52230" name="Picture 6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52231" name="Picture 7" descr="secstart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52232" name="Picture 8" descr="home">
            <a:hlinkClick r:id="rId6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52236" name="Picture 12" descr="exampl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pic>
        <p:nvPicPr>
          <p:cNvPr id="52280" name="Picture 56" descr="help">
            <a:hlinkClick r:id="rId9" action="ppaction://program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52283" name="Picture 59" descr="5-min">
            <a:hlinkClick r:id="" action="ppaction://customshow?id=1&amp;return=true" highlightClick="1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52287" name="Picture 63" descr="11-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grpSp>
        <p:nvGrpSpPr>
          <p:cNvPr id="52297" name="Group 73"/>
          <p:cNvGrpSpPr>
            <a:grpSpLocks/>
          </p:cNvGrpSpPr>
          <p:nvPr/>
        </p:nvGrpSpPr>
        <p:grpSpPr bwMode="auto">
          <a:xfrm>
            <a:off x="615950" y="1214438"/>
            <a:ext cx="8372475" cy="1050925"/>
            <a:chOff x="388" y="765"/>
            <a:chExt cx="5274" cy="662"/>
          </a:xfrm>
        </p:grpSpPr>
        <p:sp>
          <p:nvSpPr>
            <p:cNvPr id="52289" name="Text Box 65"/>
            <p:cNvSpPr txBox="1">
              <a:spLocks noChangeArrowheads="1"/>
            </p:cNvSpPr>
            <p:nvPr/>
          </p:nvSpPr>
          <p:spPr bwMode="auto">
            <a:xfrm>
              <a:off x="388" y="817"/>
              <a:ext cx="5274" cy="6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tabLst>
                  <a:tab pos="1714500" algn="l"/>
                  <a:tab pos="4857750" algn="l"/>
                </a:tabLst>
              </a:pPr>
              <a:r>
                <a:rPr lang="en-US" b="1">
                  <a:solidFill>
                    <a:srgbClr val="FFEB55"/>
                  </a:solidFill>
                </a:rPr>
                <a:t>Find the area of a rectangle with a width of</a:t>
              </a:r>
            </a:p>
            <a:p>
              <a:pPr>
                <a:tabLst>
                  <a:tab pos="1714500" algn="l"/>
                  <a:tab pos="4857750" algn="l"/>
                </a:tabLst>
              </a:pPr>
              <a:r>
                <a:rPr lang="en-US" b="1">
                  <a:solidFill>
                    <a:srgbClr val="FFEB55"/>
                  </a:solidFill>
                </a:rPr>
                <a:t>and a length of	</a:t>
              </a:r>
            </a:p>
          </p:txBody>
        </p:sp>
        <p:pic>
          <p:nvPicPr>
            <p:cNvPr id="52291" name="Picture 67" descr="11-02-24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invGray">
            <a:xfrm>
              <a:off x="4380" y="765"/>
              <a:ext cx="1083" cy="264"/>
            </a:xfrm>
            <a:prstGeom prst="rect">
              <a:avLst/>
            </a:prstGeom>
            <a:noFill/>
          </p:spPr>
        </p:pic>
        <p:pic>
          <p:nvPicPr>
            <p:cNvPr id="52292" name="Picture 68" descr="11-02-25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invGray">
            <a:xfrm>
              <a:off x="1894" y="1128"/>
              <a:ext cx="1011" cy="264"/>
            </a:xfrm>
            <a:prstGeom prst="rect">
              <a:avLst/>
            </a:prstGeom>
            <a:noFill/>
          </p:spPr>
        </p:pic>
      </p:grpSp>
      <p:sp>
        <p:nvSpPr>
          <p:cNvPr id="52294" name="Text Box 70"/>
          <p:cNvSpPr txBox="1">
            <a:spLocks noChangeArrowheads="1"/>
          </p:cNvSpPr>
          <p:nvPr/>
        </p:nvSpPr>
        <p:spPr bwMode="auto">
          <a:xfrm>
            <a:off x="615950" y="2343150"/>
            <a:ext cx="7872413" cy="749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To find the area of the rectangle multiply the measures of  the length and width.</a:t>
            </a:r>
          </a:p>
        </p:txBody>
      </p:sp>
      <p:pic>
        <p:nvPicPr>
          <p:cNvPr id="52295" name="Picture 71" descr="yt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invGray">
          <a:xfrm>
            <a:off x="1998663" y="3170238"/>
            <a:ext cx="4924425" cy="2447925"/>
          </a:xfrm>
          <a:prstGeom prst="rect">
            <a:avLst/>
          </a:prstGeom>
          <a:noFill/>
        </p:spPr>
      </p:pic>
      <p:pic>
        <p:nvPicPr>
          <p:cNvPr id="52296" name="Picture 72" descr="stop sign 4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invGray">
          <a:xfrm>
            <a:off x="7337425" y="5781675"/>
            <a:ext cx="1498600" cy="52863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5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5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94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2-3a</a:t>
            </a:r>
          </a:p>
        </p:txBody>
      </p:sp>
      <p:sp>
        <p:nvSpPr>
          <p:cNvPr id="36761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67620" name="Picture 4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367621" name="Picture 5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367622" name="Picture 6" descr="secstart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367623" name="Picture 7" descr="home">
            <a:hlinkClick r:id="rId6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367624" name="Picture 8" descr="exampl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pic>
        <p:nvPicPr>
          <p:cNvPr id="367625" name="Picture 9" descr="help">
            <a:hlinkClick r:id="rId9" action="ppaction://program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367626" name="Picture 10" descr="5-min">
            <a:hlinkClick r:id="" action="ppaction://customshow?id=1&amp;return=true" highlightClick="1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367627" name="Picture 11" descr="stop sign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</p:spPr>
      </p:pic>
      <p:pic>
        <p:nvPicPr>
          <p:cNvPr id="367628" name="Picture 12" descr="11-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pic>
        <p:nvPicPr>
          <p:cNvPr id="367635" name="Picture 19" descr="11-02-26"/>
          <p:cNvPicPr preferRelativeResize="0"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invGray">
          <a:xfrm>
            <a:off x="731838" y="1295400"/>
            <a:ext cx="3400425" cy="420688"/>
          </a:xfrm>
          <a:prstGeom prst="rect">
            <a:avLst/>
          </a:prstGeom>
          <a:noFill/>
        </p:spPr>
      </p:pic>
      <p:grpSp>
        <p:nvGrpSpPr>
          <p:cNvPr id="367677" name="Group 61"/>
          <p:cNvGrpSpPr>
            <a:grpSpLocks/>
          </p:cNvGrpSpPr>
          <p:nvPr/>
        </p:nvGrpSpPr>
        <p:grpSpPr bwMode="auto">
          <a:xfrm>
            <a:off x="615950" y="5478463"/>
            <a:ext cx="7277100" cy="561975"/>
            <a:chOff x="388" y="3384"/>
            <a:chExt cx="4584" cy="354"/>
          </a:xfrm>
        </p:grpSpPr>
        <p:pic>
          <p:nvPicPr>
            <p:cNvPr id="367644" name="Picture 28" descr="11-02-35"/>
            <p:cNvPicPr preferRelativeResize="0"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invGray">
            <a:xfrm>
              <a:off x="3697" y="3384"/>
              <a:ext cx="1275" cy="264"/>
            </a:xfrm>
            <a:prstGeom prst="rect">
              <a:avLst/>
            </a:prstGeom>
            <a:noFill/>
          </p:spPr>
        </p:pic>
        <p:sp>
          <p:nvSpPr>
            <p:cNvPr id="367650" name="Text Box 34"/>
            <p:cNvSpPr txBox="1">
              <a:spLocks noChangeArrowheads="1"/>
            </p:cNvSpPr>
            <p:nvPr/>
          </p:nvSpPr>
          <p:spPr bwMode="invGray">
            <a:xfrm>
              <a:off x="388" y="3424"/>
              <a:ext cx="4210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tabLst>
                  <a:tab pos="1371600" algn="l"/>
                  <a:tab pos="5943600" algn="l"/>
                </a:tabLst>
              </a:pPr>
              <a:r>
                <a:rPr lang="en-US" b="1">
                  <a:solidFill>
                    <a:srgbClr val="FFEB55"/>
                  </a:solidFill>
                </a:rPr>
                <a:t>Answer: </a:t>
              </a:r>
              <a:r>
                <a:rPr lang="en-US"/>
                <a:t>The area of the rectangle is</a:t>
              </a:r>
              <a:br>
                <a:rPr lang="en-US"/>
              </a:br>
              <a:r>
                <a:rPr lang="en-US"/>
                <a:t>	square units.</a:t>
              </a:r>
              <a:endParaRPr lang="en-US" sz="2800">
                <a:latin typeface="Times New Roman" pitchFamily="18" charset="0"/>
              </a:endParaRPr>
            </a:p>
          </p:txBody>
        </p:sp>
      </p:grpSp>
      <p:grpSp>
        <p:nvGrpSpPr>
          <p:cNvPr id="367672" name="Group 56"/>
          <p:cNvGrpSpPr>
            <a:grpSpLocks/>
          </p:cNvGrpSpPr>
          <p:nvPr/>
        </p:nvGrpSpPr>
        <p:grpSpPr bwMode="auto">
          <a:xfrm>
            <a:off x="722313" y="1755775"/>
            <a:ext cx="7881937" cy="984250"/>
            <a:chOff x="455" y="1106"/>
            <a:chExt cx="4965" cy="620"/>
          </a:xfrm>
        </p:grpSpPr>
        <p:grpSp>
          <p:nvGrpSpPr>
            <p:cNvPr id="367653" name="Group 37"/>
            <p:cNvGrpSpPr>
              <a:grpSpLocks/>
            </p:cNvGrpSpPr>
            <p:nvPr/>
          </p:nvGrpSpPr>
          <p:grpSpPr bwMode="auto">
            <a:xfrm>
              <a:off x="455" y="1458"/>
              <a:ext cx="4965" cy="268"/>
              <a:chOff x="455" y="1458"/>
              <a:chExt cx="4965" cy="268"/>
            </a:xfrm>
          </p:grpSpPr>
          <p:pic>
            <p:nvPicPr>
              <p:cNvPr id="367636" name="Picture 20" descr="11-02-27"/>
              <p:cNvPicPr preferRelativeResize="0">
                <a:picLocks noChangeAspect="1" noChangeArrowheads="1"/>
              </p:cNvPicPr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invGray">
              <a:xfrm>
                <a:off x="455" y="1458"/>
                <a:ext cx="1153" cy="268"/>
              </a:xfrm>
              <a:prstGeom prst="rect">
                <a:avLst/>
              </a:prstGeom>
              <a:noFill/>
            </p:spPr>
          </p:pic>
          <p:pic>
            <p:nvPicPr>
              <p:cNvPr id="367637" name="Picture 21" descr="11-02-28"/>
              <p:cNvPicPr preferRelativeResize="0"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invGray">
              <a:xfrm>
                <a:off x="1744" y="1458"/>
                <a:ext cx="1007" cy="268"/>
              </a:xfrm>
              <a:prstGeom prst="rect">
                <a:avLst/>
              </a:prstGeom>
              <a:noFill/>
            </p:spPr>
          </p:pic>
          <p:pic>
            <p:nvPicPr>
              <p:cNvPr id="367638" name="Picture 22" descr="11-02-29"/>
              <p:cNvPicPr preferRelativeResize="0"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invGray">
              <a:xfrm>
                <a:off x="2887" y="1458"/>
                <a:ext cx="1193" cy="268"/>
              </a:xfrm>
              <a:prstGeom prst="rect">
                <a:avLst/>
              </a:prstGeom>
              <a:noFill/>
            </p:spPr>
          </p:pic>
          <p:pic>
            <p:nvPicPr>
              <p:cNvPr id="367639" name="Picture 23" descr="11-02-30"/>
              <p:cNvPicPr preferRelativeResize="0">
                <a:picLocks noChangeAspect="1" noChangeArrowheads="1"/>
              </p:cNvPicPr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invGray">
              <a:xfrm>
                <a:off x="4217" y="1458"/>
                <a:ext cx="1203" cy="268"/>
              </a:xfrm>
              <a:prstGeom prst="rect">
                <a:avLst/>
              </a:prstGeom>
              <a:noFill/>
            </p:spPr>
          </p:pic>
          <p:pic>
            <p:nvPicPr>
              <p:cNvPr id="367645" name="Picture 29" descr="plus"/>
              <p:cNvPicPr>
                <a:picLocks noChangeAspect="1" noChangeArrowheads="1"/>
              </p:cNvPicPr>
              <p:nvPr/>
            </p:nvPicPr>
            <p:blipFill>
              <a:blip r:embed="rId20" cstate="print"/>
              <a:srcRect/>
              <a:stretch>
                <a:fillRect/>
              </a:stretch>
            </p:blipFill>
            <p:spPr bwMode="invGray">
              <a:xfrm>
                <a:off x="1615" y="1555"/>
                <a:ext cx="121" cy="121"/>
              </a:xfrm>
              <a:prstGeom prst="rect">
                <a:avLst/>
              </a:prstGeom>
              <a:noFill/>
            </p:spPr>
          </p:pic>
          <p:pic>
            <p:nvPicPr>
              <p:cNvPr id="367646" name="Picture 30" descr="plus"/>
              <p:cNvPicPr>
                <a:picLocks noChangeAspect="1" noChangeArrowheads="1"/>
              </p:cNvPicPr>
              <p:nvPr/>
            </p:nvPicPr>
            <p:blipFill>
              <a:blip r:embed="rId20" cstate="print"/>
              <a:srcRect/>
              <a:stretch>
                <a:fillRect/>
              </a:stretch>
            </p:blipFill>
            <p:spPr bwMode="invGray">
              <a:xfrm>
                <a:off x="2759" y="1555"/>
                <a:ext cx="121" cy="121"/>
              </a:xfrm>
              <a:prstGeom prst="rect">
                <a:avLst/>
              </a:prstGeom>
              <a:noFill/>
            </p:spPr>
          </p:pic>
          <p:pic>
            <p:nvPicPr>
              <p:cNvPr id="367647" name="Picture 31" descr="plus"/>
              <p:cNvPicPr>
                <a:picLocks noChangeAspect="1" noChangeArrowheads="1"/>
              </p:cNvPicPr>
              <p:nvPr/>
            </p:nvPicPr>
            <p:blipFill>
              <a:blip r:embed="rId20" cstate="print"/>
              <a:srcRect/>
              <a:stretch>
                <a:fillRect/>
              </a:stretch>
            </p:blipFill>
            <p:spPr bwMode="invGray">
              <a:xfrm>
                <a:off x="4088" y="1555"/>
                <a:ext cx="121" cy="121"/>
              </a:xfrm>
              <a:prstGeom prst="rect">
                <a:avLst/>
              </a:prstGeom>
              <a:noFill/>
            </p:spPr>
          </p:pic>
        </p:grpSp>
        <p:sp>
          <p:nvSpPr>
            <p:cNvPr id="367654" name="Text Box 38"/>
            <p:cNvSpPr txBox="1">
              <a:spLocks noChangeArrowheads="1"/>
            </p:cNvSpPr>
            <p:nvPr/>
          </p:nvSpPr>
          <p:spPr bwMode="auto">
            <a:xfrm>
              <a:off x="703" y="1106"/>
              <a:ext cx="108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 i="1"/>
                <a:t>F</a:t>
              </a:r>
              <a:r>
                <a:rPr lang="en-US" sz="2000" i="1"/>
                <a:t>irst terms</a:t>
              </a:r>
            </a:p>
          </p:txBody>
        </p:sp>
        <p:sp>
          <p:nvSpPr>
            <p:cNvPr id="367655" name="Text Box 39"/>
            <p:cNvSpPr txBox="1">
              <a:spLocks noChangeArrowheads="1"/>
            </p:cNvSpPr>
            <p:nvPr/>
          </p:nvSpPr>
          <p:spPr bwMode="auto">
            <a:xfrm>
              <a:off x="1767" y="1106"/>
              <a:ext cx="99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 i="1"/>
                <a:t>O</a:t>
              </a:r>
              <a:r>
                <a:rPr lang="en-US" sz="2000" i="1"/>
                <a:t>uter terms</a:t>
              </a:r>
            </a:p>
          </p:txBody>
        </p:sp>
        <p:sp>
          <p:nvSpPr>
            <p:cNvPr id="367656" name="Text Box 40"/>
            <p:cNvSpPr txBox="1">
              <a:spLocks noChangeArrowheads="1"/>
            </p:cNvSpPr>
            <p:nvPr/>
          </p:nvSpPr>
          <p:spPr bwMode="auto">
            <a:xfrm>
              <a:off x="3026" y="1106"/>
              <a:ext cx="943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 i="1"/>
                <a:t>I</a:t>
              </a:r>
              <a:r>
                <a:rPr lang="en-US" sz="2000" i="1"/>
                <a:t>nner terms</a:t>
              </a:r>
            </a:p>
          </p:txBody>
        </p:sp>
        <p:sp>
          <p:nvSpPr>
            <p:cNvPr id="367657" name="Text Box 41"/>
            <p:cNvSpPr txBox="1">
              <a:spLocks noChangeArrowheads="1"/>
            </p:cNvSpPr>
            <p:nvPr/>
          </p:nvSpPr>
          <p:spPr bwMode="auto">
            <a:xfrm>
              <a:off x="4380" y="1106"/>
              <a:ext cx="895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 i="1"/>
                <a:t>L</a:t>
              </a:r>
              <a:r>
                <a:rPr lang="en-US" sz="2000" i="1"/>
                <a:t>ast terms</a:t>
              </a:r>
            </a:p>
          </p:txBody>
        </p:sp>
        <p:sp>
          <p:nvSpPr>
            <p:cNvPr id="367662" name="AutoShape 46"/>
            <p:cNvSpPr>
              <a:spLocks/>
            </p:cNvSpPr>
            <p:nvPr/>
          </p:nvSpPr>
          <p:spPr bwMode="invGray">
            <a:xfrm rot="5400000">
              <a:off x="1018" y="949"/>
              <a:ext cx="169" cy="945"/>
            </a:xfrm>
            <a:prstGeom prst="leftBrace">
              <a:avLst>
                <a:gd name="adj1" fmla="val 46598"/>
                <a:gd name="adj2" fmla="val 50000"/>
              </a:avLst>
            </a:prstGeom>
            <a:noFill/>
            <a:ln w="254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7669" name="AutoShape 53"/>
            <p:cNvSpPr>
              <a:spLocks/>
            </p:cNvSpPr>
            <p:nvPr/>
          </p:nvSpPr>
          <p:spPr bwMode="invGray">
            <a:xfrm rot="5400000">
              <a:off x="2155" y="949"/>
              <a:ext cx="169" cy="945"/>
            </a:xfrm>
            <a:prstGeom prst="leftBrace">
              <a:avLst>
                <a:gd name="adj1" fmla="val 46598"/>
                <a:gd name="adj2" fmla="val 50000"/>
              </a:avLst>
            </a:prstGeom>
            <a:noFill/>
            <a:ln w="254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7670" name="AutoShape 54"/>
            <p:cNvSpPr>
              <a:spLocks/>
            </p:cNvSpPr>
            <p:nvPr/>
          </p:nvSpPr>
          <p:spPr bwMode="invGray">
            <a:xfrm rot="5400000">
              <a:off x="3388" y="853"/>
              <a:ext cx="169" cy="1137"/>
            </a:xfrm>
            <a:prstGeom prst="leftBrace">
              <a:avLst>
                <a:gd name="adj1" fmla="val 56065"/>
                <a:gd name="adj2" fmla="val 50000"/>
              </a:avLst>
            </a:prstGeom>
            <a:noFill/>
            <a:ln w="254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7671" name="AutoShape 55"/>
            <p:cNvSpPr>
              <a:spLocks/>
            </p:cNvSpPr>
            <p:nvPr/>
          </p:nvSpPr>
          <p:spPr bwMode="invGray">
            <a:xfrm rot="5400000">
              <a:off x="4743" y="853"/>
              <a:ext cx="169" cy="1137"/>
            </a:xfrm>
            <a:prstGeom prst="leftBrace">
              <a:avLst>
                <a:gd name="adj1" fmla="val 56065"/>
                <a:gd name="adj2" fmla="val 50000"/>
              </a:avLst>
            </a:prstGeom>
            <a:noFill/>
            <a:ln w="254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67678" name="Group 62"/>
          <p:cNvGrpSpPr>
            <a:grpSpLocks/>
          </p:cNvGrpSpPr>
          <p:nvPr/>
        </p:nvGrpSpPr>
        <p:grpSpPr bwMode="auto">
          <a:xfrm>
            <a:off x="722313" y="2881313"/>
            <a:ext cx="8064500" cy="458787"/>
            <a:chOff x="455" y="1852"/>
            <a:chExt cx="5080" cy="289"/>
          </a:xfrm>
        </p:grpSpPr>
        <p:pic>
          <p:nvPicPr>
            <p:cNvPr id="367640" name="Picture 24" descr="11-02-31"/>
            <p:cNvPicPr preferRelativeResize="0"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invGray">
            <a:xfrm>
              <a:off x="455" y="1852"/>
              <a:ext cx="2914" cy="243"/>
            </a:xfrm>
            <a:prstGeom prst="rect">
              <a:avLst/>
            </a:prstGeom>
            <a:noFill/>
          </p:spPr>
        </p:pic>
        <p:sp>
          <p:nvSpPr>
            <p:cNvPr id="367673" name="Text Box 57"/>
            <p:cNvSpPr txBox="1">
              <a:spLocks noChangeArrowheads="1"/>
            </p:cNvSpPr>
            <p:nvPr/>
          </p:nvSpPr>
          <p:spPr bwMode="auto">
            <a:xfrm>
              <a:off x="3890" y="1876"/>
              <a:ext cx="1645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Multiply.</a:t>
              </a:r>
            </a:p>
          </p:txBody>
        </p:sp>
      </p:grpSp>
      <p:grpSp>
        <p:nvGrpSpPr>
          <p:cNvPr id="367679" name="Group 63"/>
          <p:cNvGrpSpPr>
            <a:grpSpLocks/>
          </p:cNvGrpSpPr>
          <p:nvPr/>
        </p:nvGrpSpPr>
        <p:grpSpPr bwMode="auto">
          <a:xfrm>
            <a:off x="722313" y="3481388"/>
            <a:ext cx="8304212" cy="479425"/>
            <a:chOff x="455" y="2233"/>
            <a:chExt cx="5231" cy="302"/>
          </a:xfrm>
        </p:grpSpPr>
        <p:pic>
          <p:nvPicPr>
            <p:cNvPr id="367641" name="Picture 25" descr="11-02-32"/>
            <p:cNvPicPr preferRelativeResize="0"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invGray">
            <a:xfrm>
              <a:off x="455" y="2233"/>
              <a:ext cx="3237" cy="268"/>
            </a:xfrm>
            <a:prstGeom prst="rect">
              <a:avLst/>
            </a:prstGeom>
            <a:noFill/>
          </p:spPr>
        </p:pic>
        <p:sp>
          <p:nvSpPr>
            <p:cNvPr id="367674" name="Text Box 58"/>
            <p:cNvSpPr txBox="1">
              <a:spLocks noChangeArrowheads="1"/>
            </p:cNvSpPr>
            <p:nvPr/>
          </p:nvSpPr>
          <p:spPr bwMode="auto">
            <a:xfrm>
              <a:off x="3890" y="2270"/>
              <a:ext cx="1796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Prime factorization</a:t>
              </a:r>
            </a:p>
          </p:txBody>
        </p:sp>
      </p:grpSp>
      <p:grpSp>
        <p:nvGrpSpPr>
          <p:cNvPr id="367680" name="Group 64"/>
          <p:cNvGrpSpPr>
            <a:grpSpLocks/>
          </p:cNvGrpSpPr>
          <p:nvPr/>
        </p:nvGrpSpPr>
        <p:grpSpPr bwMode="auto">
          <a:xfrm>
            <a:off x="722313" y="4102100"/>
            <a:ext cx="8304212" cy="436563"/>
            <a:chOff x="455" y="2635"/>
            <a:chExt cx="5231" cy="275"/>
          </a:xfrm>
        </p:grpSpPr>
        <p:pic>
          <p:nvPicPr>
            <p:cNvPr id="367642" name="Picture 26" descr="11-02-33"/>
            <p:cNvPicPr preferRelativeResize="0"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invGray">
            <a:xfrm>
              <a:off x="455" y="2635"/>
              <a:ext cx="2754" cy="243"/>
            </a:xfrm>
            <a:prstGeom prst="rect">
              <a:avLst/>
            </a:prstGeom>
            <a:noFill/>
          </p:spPr>
        </p:pic>
        <p:sp>
          <p:nvSpPr>
            <p:cNvPr id="367675" name="Text Box 59"/>
            <p:cNvSpPr txBox="1">
              <a:spLocks noChangeArrowheads="1"/>
            </p:cNvSpPr>
            <p:nvPr/>
          </p:nvSpPr>
          <p:spPr bwMode="auto">
            <a:xfrm>
              <a:off x="3890" y="2645"/>
              <a:ext cx="1796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Simplify.</a:t>
              </a:r>
            </a:p>
          </p:txBody>
        </p:sp>
      </p:grpSp>
      <p:grpSp>
        <p:nvGrpSpPr>
          <p:cNvPr id="367681" name="Group 65"/>
          <p:cNvGrpSpPr>
            <a:grpSpLocks/>
          </p:cNvGrpSpPr>
          <p:nvPr/>
        </p:nvGrpSpPr>
        <p:grpSpPr bwMode="auto">
          <a:xfrm>
            <a:off x="722313" y="4681538"/>
            <a:ext cx="8304212" cy="776287"/>
            <a:chOff x="455" y="3009"/>
            <a:chExt cx="5231" cy="489"/>
          </a:xfrm>
        </p:grpSpPr>
        <p:pic>
          <p:nvPicPr>
            <p:cNvPr id="367643" name="Picture 27" descr="11-02-34"/>
            <p:cNvPicPr preferRelativeResize="0">
              <a:picLocks noChangeAspect="1"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invGray">
            <a:xfrm>
              <a:off x="455" y="3009"/>
              <a:ext cx="1336" cy="243"/>
            </a:xfrm>
            <a:prstGeom prst="rect">
              <a:avLst/>
            </a:prstGeom>
            <a:noFill/>
          </p:spPr>
        </p:pic>
        <p:sp>
          <p:nvSpPr>
            <p:cNvPr id="367676" name="Text Box 60"/>
            <p:cNvSpPr txBox="1">
              <a:spLocks noChangeArrowheads="1"/>
            </p:cNvSpPr>
            <p:nvPr/>
          </p:nvSpPr>
          <p:spPr bwMode="auto">
            <a:xfrm>
              <a:off x="3890" y="3026"/>
              <a:ext cx="1796" cy="47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Combine like terms.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7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6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367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2-3b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3253" name="Picture 5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53254" name="Picture 6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53255" name="Picture 7" descr="secstart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53256" name="Picture 8" descr="home">
            <a:hlinkClick r:id="rId6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53263" name="Picture 15" descr="your tur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pic>
        <p:nvPicPr>
          <p:cNvPr id="53283" name="Picture 35" descr="help">
            <a:hlinkClick r:id="rId9" action="ppaction://program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53286" name="Picture 38" descr="5-min">
            <a:hlinkClick r:id="" action="ppaction://customshow?id=1&amp;return=true" highlightClick="1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53289" name="Picture 41" descr="stop sign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</p:spPr>
      </p:pic>
      <p:pic>
        <p:nvPicPr>
          <p:cNvPr id="53290" name="Picture 42" descr="11-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grpSp>
        <p:nvGrpSpPr>
          <p:cNvPr id="53298" name="Group 50"/>
          <p:cNvGrpSpPr>
            <a:grpSpLocks/>
          </p:cNvGrpSpPr>
          <p:nvPr/>
        </p:nvGrpSpPr>
        <p:grpSpPr bwMode="auto">
          <a:xfrm>
            <a:off x="615950" y="1214438"/>
            <a:ext cx="8372475" cy="1050925"/>
            <a:chOff x="388" y="765"/>
            <a:chExt cx="5274" cy="662"/>
          </a:xfrm>
        </p:grpSpPr>
        <p:pic>
          <p:nvPicPr>
            <p:cNvPr id="53291" name="Picture 43" descr="11-02-36"/>
            <p:cNvPicPr preferRelativeResize="0"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invGray">
            <a:xfrm>
              <a:off x="4385" y="765"/>
              <a:ext cx="963" cy="264"/>
            </a:xfrm>
            <a:prstGeom prst="rect">
              <a:avLst/>
            </a:prstGeom>
            <a:noFill/>
          </p:spPr>
        </p:pic>
        <p:pic>
          <p:nvPicPr>
            <p:cNvPr id="53292" name="Picture 44" descr="11-02-37"/>
            <p:cNvPicPr preferRelativeResize="0"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invGray">
            <a:xfrm>
              <a:off x="1864" y="1128"/>
              <a:ext cx="1128" cy="264"/>
            </a:xfrm>
            <a:prstGeom prst="rect">
              <a:avLst/>
            </a:prstGeom>
            <a:noFill/>
          </p:spPr>
        </p:pic>
        <p:sp>
          <p:nvSpPr>
            <p:cNvPr id="53295" name="Text Box 47"/>
            <p:cNvSpPr txBox="1">
              <a:spLocks noChangeArrowheads="1"/>
            </p:cNvSpPr>
            <p:nvPr/>
          </p:nvSpPr>
          <p:spPr bwMode="auto">
            <a:xfrm>
              <a:off x="388" y="817"/>
              <a:ext cx="5274" cy="6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tabLst>
                  <a:tab pos="1714500" algn="l"/>
                  <a:tab pos="4857750" algn="l"/>
                </a:tabLst>
              </a:pPr>
              <a:r>
                <a:rPr lang="en-US" b="1">
                  <a:solidFill>
                    <a:srgbClr val="FFEB55"/>
                  </a:solidFill>
                </a:rPr>
                <a:t>Find the area of a rectangle with a width of</a:t>
              </a:r>
            </a:p>
            <a:p>
              <a:pPr>
                <a:tabLst>
                  <a:tab pos="1714500" algn="l"/>
                  <a:tab pos="4857750" algn="l"/>
                </a:tabLst>
              </a:pPr>
              <a:r>
                <a:rPr lang="en-US" b="1">
                  <a:solidFill>
                    <a:srgbClr val="FFEB55"/>
                  </a:solidFill>
                </a:rPr>
                <a:t>and a length of	</a:t>
              </a:r>
            </a:p>
          </p:txBody>
        </p:sp>
      </p:grpSp>
      <p:grpSp>
        <p:nvGrpSpPr>
          <p:cNvPr id="53302" name="Group 54"/>
          <p:cNvGrpSpPr>
            <a:grpSpLocks/>
          </p:cNvGrpSpPr>
          <p:nvPr/>
        </p:nvGrpSpPr>
        <p:grpSpPr bwMode="auto">
          <a:xfrm>
            <a:off x="615950" y="2730500"/>
            <a:ext cx="6683375" cy="582613"/>
            <a:chOff x="388" y="1720"/>
            <a:chExt cx="4210" cy="367"/>
          </a:xfrm>
        </p:grpSpPr>
        <p:pic>
          <p:nvPicPr>
            <p:cNvPr id="53293" name="Picture 45" descr="11-02-38"/>
            <p:cNvPicPr preferRelativeResize="0"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invGray">
            <a:xfrm>
              <a:off x="1247" y="1720"/>
              <a:ext cx="1851" cy="258"/>
            </a:xfrm>
            <a:prstGeom prst="rect">
              <a:avLst/>
            </a:prstGeom>
            <a:noFill/>
          </p:spPr>
        </p:pic>
        <p:sp>
          <p:nvSpPr>
            <p:cNvPr id="53300" name="Text Box 52"/>
            <p:cNvSpPr txBox="1">
              <a:spLocks noChangeArrowheads="1"/>
            </p:cNvSpPr>
            <p:nvPr/>
          </p:nvSpPr>
          <p:spPr bwMode="invGray">
            <a:xfrm>
              <a:off x="388" y="1773"/>
              <a:ext cx="4210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tabLst>
                  <a:tab pos="1371600" algn="l"/>
                  <a:tab pos="5943600" algn="l"/>
                </a:tabLst>
              </a:pPr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53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274638"/>
            <a:ext cx="8686800" cy="1143000"/>
          </a:xfrm>
        </p:spPr>
        <p:txBody>
          <a:bodyPr/>
          <a:lstStyle/>
          <a:p>
            <a:r>
              <a:rPr lang="en-US" sz="4000" dirty="0" smtClean="0"/>
              <a:t>Operations with Radicals Example</a:t>
            </a:r>
            <a:endParaRPr lang="en-US" sz="4000" dirty="0"/>
          </a:p>
        </p:txBody>
      </p:sp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9200"/>
            <a:ext cx="9144000" cy="481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 bwMode="auto">
          <a:xfrm>
            <a:off x="0" y="1676400"/>
            <a:ext cx="9144000" cy="5715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0" y="2133600"/>
            <a:ext cx="9144000" cy="5715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2667000"/>
            <a:ext cx="9144000" cy="5715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0" y="2933700"/>
            <a:ext cx="9144000" cy="5715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0" y="3467100"/>
            <a:ext cx="9144000" cy="5715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0" y="3657600"/>
            <a:ext cx="9144000" cy="5715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0" y="4229100"/>
            <a:ext cx="9144000" cy="5715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0" y="4495800"/>
            <a:ext cx="9144000" cy="5715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0" y="4914900"/>
            <a:ext cx="9144000" cy="5715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0" y="5524500"/>
            <a:ext cx="9144000" cy="5715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Pythagorean Theorem</a:t>
            </a:r>
            <a:endParaRPr lang="en-US" dirty="0"/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3017" y="2743200"/>
            <a:ext cx="456098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181100"/>
            <a:ext cx="6553200" cy="2759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274638"/>
            <a:ext cx="8686800" cy="1143000"/>
          </a:xfrm>
        </p:spPr>
        <p:txBody>
          <a:bodyPr/>
          <a:lstStyle/>
          <a:p>
            <a:r>
              <a:rPr lang="en-US" sz="4000" dirty="0" smtClean="0"/>
              <a:t>Operations with Radicals Practice</a:t>
            </a:r>
            <a:endParaRPr lang="en-US" sz="4000" dirty="0"/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" y="1600200"/>
            <a:ext cx="5680364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08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2476500"/>
            <a:ext cx="48895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09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2514600"/>
            <a:ext cx="24828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090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76300" y="4305300"/>
            <a:ext cx="1877219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090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71900" y="4305300"/>
            <a:ext cx="2439811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11-2 Operations with Radical Expressions</a:t>
            </a:r>
          </a:p>
          <a:p>
            <a:pPr>
              <a:buNone/>
            </a:pPr>
            <a:r>
              <a:rPr lang="en-US" dirty="0" smtClean="0"/>
              <a:t>		2 Pages</a:t>
            </a:r>
          </a:p>
          <a:p>
            <a:pPr>
              <a:buNone/>
            </a:pPr>
            <a:r>
              <a:rPr lang="en-US" dirty="0" smtClean="0"/>
              <a:t>		Evens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with Radicals</a:t>
            </a:r>
            <a:endParaRPr lang="en-US" dirty="0"/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57300"/>
            <a:ext cx="6751154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33400" y="2476500"/>
            <a:ext cx="81915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Know your perfect squares</a:t>
            </a:r>
          </a:p>
          <a:p>
            <a:r>
              <a:rPr lang="en-US" sz="3200" dirty="0" smtClean="0"/>
              <a:t>1, 4, 9, 16, 25, 36, 49, 64, 81, 100, 121, 144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with Radicals</a:t>
            </a:r>
            <a:endParaRPr lang="en-US" dirty="0"/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57300"/>
            <a:ext cx="6751154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33400" y="2476500"/>
            <a:ext cx="704850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Find two perfect squares that add up to 13, and draw a right triangle on graph paper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with Radicals</a:t>
            </a:r>
            <a:endParaRPr lang="en-US" dirty="0"/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57300"/>
            <a:ext cx="6751154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582" y="1943100"/>
            <a:ext cx="7929418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with a partner</a:t>
            </a:r>
          </a:p>
          <a:p>
            <a:r>
              <a:rPr lang="en-US" dirty="0" smtClean="0"/>
              <a:t>Everyone needs a sheet of graph paper</a:t>
            </a:r>
          </a:p>
          <a:p>
            <a:r>
              <a:rPr lang="en-US" dirty="0" smtClean="0"/>
              <a:t>Write your name on the graph paper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5900"/>
            <a:ext cx="9144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5900"/>
            <a:ext cx="91440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305299"/>
            <a:ext cx="9144000" cy="607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ICTUREPATH" val="P:\Algebra 1\graphics\equations\03-01"/>
</p:tagLst>
</file>

<file path=ppt/theme/theme1.xml><?xml version="1.0" encoding="utf-8"?>
<a:theme xmlns:a="http://schemas.openxmlformats.org/drawingml/2006/main" name="Default Design">
  <a:themeElements>
    <a:clrScheme name="Default Design 13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66CC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20000"/>
          </a:spcAft>
          <a:buClr>
            <a:srgbClr val="FFFFFF"/>
          </a:buClr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20000"/>
          </a:spcAft>
          <a:buClr>
            <a:srgbClr val="FFFFFF"/>
          </a:buClr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11230</TotalTime>
  <Words>272</Words>
  <Application>Microsoft Office PowerPoint</Application>
  <PresentationFormat>On-screen Show (4:3)</PresentationFormat>
  <Paragraphs>107</Paragraphs>
  <Slides>31</Slides>
  <Notes>31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  <vt:variant>
        <vt:lpstr>Custom Shows</vt:lpstr>
      </vt:variant>
      <vt:variant>
        <vt:i4>10</vt:i4>
      </vt:variant>
    </vt:vector>
  </HeadingPairs>
  <TitlesOfParts>
    <vt:vector size="43" baseType="lpstr">
      <vt:lpstr>Default Design</vt:lpstr>
      <vt:lpstr>Equation</vt:lpstr>
      <vt:lpstr>Operations with Radical Expressions</vt:lpstr>
      <vt:lpstr>Review</vt:lpstr>
      <vt:lpstr>Pythagorean Theorem</vt:lpstr>
      <vt:lpstr>Operations with Radicals</vt:lpstr>
      <vt:lpstr>Operations with Radicals</vt:lpstr>
      <vt:lpstr>Operations with Radicals</vt:lpstr>
      <vt:lpstr>Investigation</vt:lpstr>
      <vt:lpstr>Investigation</vt:lpstr>
      <vt:lpstr>Investigation</vt:lpstr>
      <vt:lpstr>Investigation</vt:lpstr>
      <vt:lpstr>Investigation</vt:lpstr>
      <vt:lpstr>Investigation</vt:lpstr>
      <vt:lpstr>Investigation</vt:lpstr>
      <vt:lpstr>Investigation</vt:lpstr>
      <vt:lpstr>Investigation</vt:lpstr>
      <vt:lpstr>Slide 16</vt:lpstr>
      <vt:lpstr>Homework Quiz</vt:lpstr>
      <vt:lpstr>Operations with Radicals Example</vt:lpstr>
      <vt:lpstr>Example 2-1a</vt:lpstr>
      <vt:lpstr>Example 2-1b</vt:lpstr>
      <vt:lpstr>Operations with Radicals Example</vt:lpstr>
      <vt:lpstr>Example 2-1c</vt:lpstr>
      <vt:lpstr>Example 2-2a</vt:lpstr>
      <vt:lpstr>Example 2-2b</vt:lpstr>
      <vt:lpstr>Operations with Radicals Example</vt:lpstr>
      <vt:lpstr>Example 2-3a</vt:lpstr>
      <vt:lpstr>Example 2-3a</vt:lpstr>
      <vt:lpstr>Example 2-3b</vt:lpstr>
      <vt:lpstr>Operations with Radicals Example</vt:lpstr>
      <vt:lpstr>Operations with Radicals Practice</vt:lpstr>
      <vt:lpstr>Homework</vt:lpstr>
      <vt:lpstr>transparency 1</vt:lpstr>
      <vt:lpstr>transparency 2</vt:lpstr>
      <vt:lpstr>transparency 3</vt:lpstr>
      <vt:lpstr>transparency 4</vt:lpstr>
      <vt:lpstr>transparency 5</vt:lpstr>
      <vt:lpstr>transparency 6</vt:lpstr>
      <vt:lpstr>transparency 7</vt:lpstr>
      <vt:lpstr>transparency 8</vt:lpstr>
      <vt:lpstr>transparency 9</vt:lpstr>
      <vt:lpstr>dotcom</vt:lpstr>
    </vt:vector>
  </TitlesOfParts>
  <Company>FSCreations,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Chalkboard</dc:title>
  <dc:subject>Algebra 1</dc:subject>
  <dc:creator>Glencoe/McGraw-Hill, Inc.</dc:creator>
  <cp:lastModifiedBy>Jeff Fronius</cp:lastModifiedBy>
  <cp:revision>282</cp:revision>
  <dcterms:created xsi:type="dcterms:W3CDTF">2002-01-18T18:33:30Z</dcterms:created>
  <dcterms:modified xsi:type="dcterms:W3CDTF">2011-03-26T13:04:27Z</dcterms:modified>
</cp:coreProperties>
</file>