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notesMasterIdLst>
    <p:notesMasterId r:id="rId38"/>
  </p:notesMasterIdLst>
  <p:sldIdLst>
    <p:sldId id="256" r:id="rId2"/>
    <p:sldId id="287" r:id="rId3"/>
    <p:sldId id="288" r:id="rId4"/>
    <p:sldId id="286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93" r:id="rId15"/>
    <p:sldId id="294" r:id="rId16"/>
    <p:sldId id="289" r:id="rId17"/>
    <p:sldId id="290" r:id="rId18"/>
    <p:sldId id="291" r:id="rId19"/>
    <p:sldId id="292" r:id="rId20"/>
    <p:sldId id="295" r:id="rId21"/>
    <p:sldId id="296" r:id="rId22"/>
    <p:sldId id="297" r:id="rId23"/>
    <p:sldId id="298" r:id="rId24"/>
    <p:sldId id="299" r:id="rId25"/>
    <p:sldId id="300" r:id="rId26"/>
    <p:sldId id="301" r:id="rId27"/>
    <p:sldId id="302" r:id="rId28"/>
    <p:sldId id="303" r:id="rId29"/>
    <p:sldId id="304" r:id="rId30"/>
    <p:sldId id="305" r:id="rId31"/>
    <p:sldId id="306" r:id="rId32"/>
    <p:sldId id="307" r:id="rId33"/>
    <p:sldId id="308" r:id="rId34"/>
    <p:sldId id="309" r:id="rId35"/>
    <p:sldId id="310" r:id="rId36"/>
    <p:sldId id="283" r:id="rId3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080" y="-3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B5EAA4-2FE6-4ECE-82FC-23CA3434AF3E}" type="datetimeFigureOut">
              <a:rPr lang="en-US" smtClean="0"/>
              <a:pPr/>
              <a:t>8/31/2013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30D5EC-976A-4742-8753-B3CA20F2F08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30D5EC-976A-4742-8753-B3CA20F2F088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30D5EC-976A-4742-8753-B3CA20F2F088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30D5EC-976A-4742-8753-B3CA20F2F088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30D5EC-976A-4742-8753-B3CA20F2F088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30D5EC-976A-4742-8753-B3CA20F2F088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30D5EC-976A-4742-8753-B3CA20F2F088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30D5EC-976A-4742-8753-B3CA20F2F088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30D5EC-976A-4742-8753-B3CA20F2F088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30D5EC-976A-4742-8753-B3CA20F2F088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30D5EC-976A-4742-8753-B3CA20F2F088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30D5EC-976A-4742-8753-B3CA20F2F088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30D5EC-976A-4742-8753-B3CA20F2F088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FEC82E-9ECF-4D31-B350-DFE2EF1B2FC8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FEC82E-9ECF-4D31-B350-DFE2EF1B2FC8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FEC82E-9ECF-4D31-B350-DFE2EF1B2FC8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FEC82E-9ECF-4D31-B350-DFE2EF1B2FC8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FEC82E-9ECF-4D31-B350-DFE2EF1B2FC8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FEC82E-9ECF-4D31-B350-DFE2EF1B2FC8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FEC82E-9ECF-4D31-B350-DFE2EF1B2FC8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FEC82E-9ECF-4D31-B350-DFE2EF1B2FC8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FEC82E-9ECF-4D31-B350-DFE2EF1B2FC8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FEC82E-9ECF-4D31-B350-DFE2EF1B2FC8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30D5EC-976A-4742-8753-B3CA20F2F088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FEC82E-9ECF-4D31-B350-DFE2EF1B2FC8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FEC82E-9ECF-4D31-B350-DFE2EF1B2FC8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FEC82E-9ECF-4D31-B350-DFE2EF1B2FC8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FEC82E-9ECF-4D31-B350-DFE2EF1B2FC8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FEC82E-9ECF-4D31-B350-DFE2EF1B2FC8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FEC82E-9ECF-4D31-B350-DFE2EF1B2FC8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30D5EC-976A-4742-8753-B3CA20F2F088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30D5EC-976A-4742-8753-B3CA20F2F088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30D5EC-976A-4742-8753-B3CA20F2F088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30D5EC-976A-4742-8753-B3CA20F2F088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30D5EC-976A-4742-8753-B3CA20F2F088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30D5EC-976A-4742-8753-B3CA20F2F088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30D5EC-976A-4742-8753-B3CA20F2F088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5791202"/>
            <a:ext cx="8001000" cy="106680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25146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7" name="Picture 6" descr="logo201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5281612" y="2995615"/>
            <a:ext cx="6858000" cy="866775"/>
          </a:xfrm>
          <a:prstGeom prst="rect">
            <a:avLst/>
          </a:prstGeom>
          <a:solidFill>
            <a:schemeClr val="tx1"/>
          </a:solidFill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8229600" y="0"/>
            <a:ext cx="914400" cy="6858000"/>
          </a:xfrm>
          <a:prstGeom prst="rect">
            <a:avLst/>
          </a:prstGeom>
          <a:solidFill>
            <a:schemeClr val="bg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621792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62179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715000"/>
            <a:ext cx="8686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8600"/>
            <a:ext cx="8686800" cy="5410200"/>
          </a:xfrm>
        </p:spPr>
        <p:txBody>
          <a:bodyPr/>
          <a:lstStyle>
            <a:lvl1pPr>
              <a:buClr>
                <a:schemeClr val="tx2">
                  <a:lumMod val="75000"/>
                </a:schemeClr>
              </a:buClr>
              <a:defRPr/>
            </a:lvl1pPr>
            <a:lvl2pPr>
              <a:buClr>
                <a:schemeClr val="tx2">
                  <a:lumMod val="75000"/>
                </a:schemeClr>
              </a:buClr>
              <a:defRPr/>
            </a:lvl2pPr>
            <a:lvl3pPr>
              <a:buClr>
                <a:schemeClr val="tx2">
                  <a:lumMod val="75000"/>
                </a:schemeClr>
              </a:buClr>
              <a:defRPr/>
            </a:lvl3pPr>
            <a:lvl4pPr>
              <a:buClr>
                <a:schemeClr val="tx2">
                  <a:lumMod val="75000"/>
                </a:schemeClr>
              </a:buClr>
              <a:defRPr/>
            </a:lvl4pPr>
            <a:lvl5pPr>
              <a:buClr>
                <a:schemeClr val="tx2">
                  <a:lumMod val="75000"/>
                </a:schemeClr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715001"/>
            <a:ext cx="7772400" cy="11430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960121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7" name="Picture 6" descr="logo201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5281612" y="2995615"/>
            <a:ext cx="6858000" cy="866775"/>
          </a:xfrm>
          <a:prstGeom prst="rect">
            <a:avLst/>
          </a:prstGeom>
          <a:solidFill>
            <a:schemeClr val="tx1"/>
          </a:solidFill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8229600" y="0"/>
            <a:ext cx="914400" cy="6858000"/>
          </a:xfrm>
          <a:prstGeom prst="rect">
            <a:avLst/>
          </a:prstGeom>
          <a:solidFill>
            <a:schemeClr val="bg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320040"/>
            <a:ext cx="4267200" cy="47853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320040"/>
            <a:ext cx="4267200" cy="47853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71500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161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868680"/>
            <a:ext cx="4040188" cy="4572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5" y="137161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5" y="868680"/>
            <a:ext cx="4041775" cy="4572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56959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49847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37162"/>
            <a:ext cx="3008313" cy="528574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54864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228600"/>
            <a:ext cx="5486400" cy="493776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605313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715000"/>
            <a:ext cx="9144000" cy="1143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7150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152400"/>
            <a:ext cx="8839200" cy="541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5715000"/>
            <a:ext cx="9144000" cy="0"/>
          </a:xfrm>
          <a:prstGeom prst="line">
            <a:avLst/>
          </a:prstGeom>
          <a:ln w="50800" cmpd="thinThick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rgbClr val="FFFF00"/>
          </a:solidFill>
          <a:latin typeface="Georgia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Relationship Id="rId9" Type="http://schemas.openxmlformats.org/officeDocument/2006/relationships/image" Target="../media/image63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13" Type="http://schemas.openxmlformats.org/officeDocument/2006/relationships/image" Target="../media/image84.png"/><Relationship Id="rId3" Type="http://schemas.openxmlformats.org/officeDocument/2006/relationships/image" Target="../media/image74.png"/><Relationship Id="rId7" Type="http://schemas.openxmlformats.org/officeDocument/2006/relationships/image" Target="../media/image78.png"/><Relationship Id="rId12" Type="http://schemas.openxmlformats.org/officeDocument/2006/relationships/image" Target="../media/image8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7.png"/><Relationship Id="rId11" Type="http://schemas.openxmlformats.org/officeDocument/2006/relationships/image" Target="../media/image82.png"/><Relationship Id="rId5" Type="http://schemas.openxmlformats.org/officeDocument/2006/relationships/image" Target="../media/image76.png"/><Relationship Id="rId15" Type="http://schemas.openxmlformats.org/officeDocument/2006/relationships/image" Target="../media/image86.png"/><Relationship Id="rId10" Type="http://schemas.openxmlformats.org/officeDocument/2006/relationships/image" Target="../media/image81.png"/><Relationship Id="rId4" Type="http://schemas.openxmlformats.org/officeDocument/2006/relationships/image" Target="../media/image75.png"/><Relationship Id="rId9" Type="http://schemas.openxmlformats.org/officeDocument/2006/relationships/image" Target="../media/image80.png"/><Relationship Id="rId14" Type="http://schemas.openxmlformats.org/officeDocument/2006/relationships/image" Target="../media/image85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13" Type="http://schemas.openxmlformats.org/officeDocument/2006/relationships/image" Target="../media/image96.png"/><Relationship Id="rId3" Type="http://schemas.openxmlformats.org/officeDocument/2006/relationships/image" Target="../media/image74.png"/><Relationship Id="rId7" Type="http://schemas.openxmlformats.org/officeDocument/2006/relationships/image" Target="../media/image90.png"/><Relationship Id="rId12" Type="http://schemas.openxmlformats.org/officeDocument/2006/relationships/image" Target="../media/image95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9.png"/><Relationship Id="rId11" Type="http://schemas.openxmlformats.org/officeDocument/2006/relationships/image" Target="../media/image94.png"/><Relationship Id="rId5" Type="http://schemas.openxmlformats.org/officeDocument/2006/relationships/image" Target="../media/image88.png"/><Relationship Id="rId15" Type="http://schemas.openxmlformats.org/officeDocument/2006/relationships/image" Target="../media/image98.png"/><Relationship Id="rId10" Type="http://schemas.openxmlformats.org/officeDocument/2006/relationships/image" Target="../media/image93.png"/><Relationship Id="rId4" Type="http://schemas.openxmlformats.org/officeDocument/2006/relationships/image" Target="../media/image87.png"/><Relationship Id="rId9" Type="http://schemas.openxmlformats.org/officeDocument/2006/relationships/image" Target="../media/image92.png"/><Relationship Id="rId14" Type="http://schemas.openxmlformats.org/officeDocument/2006/relationships/image" Target="../media/image97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Algebra 2  </a:t>
            </a:r>
            <a:r>
              <a:rPr lang="en-US" dirty="0" smtClean="0"/>
              <a:t>2-1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Solving Linear Equations</a:t>
            </a:r>
            <a:endParaRPr lang="en-US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Solving - Example</a:t>
            </a:r>
            <a:endParaRPr lang="en-US" dirty="0"/>
          </a:p>
        </p:txBody>
      </p:sp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8153400" cy="435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466725" y="1638299"/>
            <a:ext cx="27432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895600" y="1600200"/>
            <a:ext cx="57912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09600" y="2209799"/>
            <a:ext cx="23622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895600" y="2108200"/>
            <a:ext cx="23622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066800" y="2666999"/>
            <a:ext cx="23622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124200" y="2616200"/>
            <a:ext cx="33528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143000" y="3124199"/>
            <a:ext cx="23622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200400" y="3124200"/>
            <a:ext cx="23622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676400" y="3505199"/>
            <a:ext cx="16002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200400" y="3530600"/>
            <a:ext cx="29718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57200" y="3962399"/>
            <a:ext cx="83058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Solving - Practice</a:t>
            </a:r>
            <a:endParaRPr lang="en-US" dirty="0"/>
          </a:p>
        </p:txBody>
      </p:sp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1153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787400"/>
            <a:ext cx="409575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" y="2819400"/>
            <a:ext cx="28956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86200" y="1600200"/>
            <a:ext cx="3200400" cy="698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05201" y="3835400"/>
            <a:ext cx="4343401" cy="801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715000"/>
            <a:ext cx="86868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Writing Equation - Example</a:t>
            </a:r>
            <a:endParaRPr lang="en-US" dirty="0"/>
          </a:p>
        </p:txBody>
      </p:sp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0"/>
            <a:ext cx="7410450" cy="5124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752600" y="1466851"/>
            <a:ext cx="35052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334000" y="1466851"/>
            <a:ext cx="3505200" cy="83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752600" y="1847851"/>
            <a:ext cx="236220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752600" y="2609851"/>
            <a:ext cx="20574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447800" y="2914651"/>
            <a:ext cx="20574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581400" y="2914651"/>
            <a:ext cx="14478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447800" y="3219451"/>
            <a:ext cx="20574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581400" y="3219451"/>
            <a:ext cx="20574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524000" y="3524251"/>
            <a:ext cx="20574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657600" y="3524251"/>
            <a:ext cx="20574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600200" y="3829051"/>
            <a:ext cx="34290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990600" y="4210051"/>
            <a:ext cx="35814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676400" y="4591051"/>
            <a:ext cx="65532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Writing Equation - Practice</a:t>
            </a:r>
            <a:endParaRPr lang="en-US" dirty="0"/>
          </a:p>
        </p:txBody>
      </p:sp>
      <p:pic>
        <p:nvPicPr>
          <p:cNvPr id="2253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494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24200" y="1803400"/>
            <a:ext cx="4495800" cy="571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84200"/>
            <a:ext cx="335280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9144000" cy="2402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1" y="2311400"/>
            <a:ext cx="7173913" cy="3166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</a:t>
            </a:r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1" y="0"/>
            <a:ext cx="7173913" cy="292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1" y="3022601"/>
            <a:ext cx="7718793" cy="2935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Exploration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0"/>
            <a:ext cx="8991600" cy="5103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Exploration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839200" cy="3398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1" y="1397000"/>
            <a:ext cx="299357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0" y="2108200"/>
            <a:ext cx="2032000" cy="677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86200" y="2921001"/>
            <a:ext cx="1250950" cy="772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Exploration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8382000" cy="552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86201" y="1295400"/>
            <a:ext cx="1843617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62401" y="2108201"/>
            <a:ext cx="466725" cy="553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86200" y="2819401"/>
            <a:ext cx="1949450" cy="659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62400" y="3530601"/>
            <a:ext cx="300990" cy="501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191000" y="4140200"/>
            <a:ext cx="404812" cy="745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724400" y="4648200"/>
            <a:ext cx="290512" cy="834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Exploration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305800" cy="540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14800" y="1193800"/>
            <a:ext cx="1155700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14800" y="1905001"/>
            <a:ext cx="1219200" cy="642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14800" y="2616201"/>
            <a:ext cx="674158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191000" y="3327401"/>
            <a:ext cx="285750" cy="920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48200" y="4140200"/>
            <a:ext cx="1727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724401" y="4953000"/>
            <a:ext cx="185737" cy="495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Warm Up</a:t>
            </a:r>
            <a:endParaRPr lang="en-US" dirty="0"/>
          </a:p>
        </p:txBody>
      </p:sp>
      <p:pic>
        <p:nvPicPr>
          <p:cNvPr id="921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0"/>
            <a:ext cx="8153399" cy="424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Algebra 2  </a:t>
            </a:r>
            <a:r>
              <a:rPr lang="en-US" dirty="0" smtClean="0"/>
              <a:t>2-1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Solving Linear Inequalities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Warm up </a:t>
            </a:r>
            <a:endParaRPr lang="en-US" dirty="0"/>
          </a:p>
        </p:txBody>
      </p:sp>
      <p:pic>
        <p:nvPicPr>
          <p:cNvPr id="921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2400"/>
            <a:ext cx="8763000" cy="341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Answers</a:t>
            </a:r>
            <a:endParaRPr lang="en-US" dirty="0"/>
          </a:p>
        </p:txBody>
      </p:sp>
      <p:pic>
        <p:nvPicPr>
          <p:cNvPr id="1024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0"/>
            <a:ext cx="7543800" cy="5145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Inequalities</a:t>
            </a:r>
            <a:endParaRPr lang="en-US" dirty="0"/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The solutions of an inequality are the numbers that make it true.</a:t>
            </a:r>
          </a:p>
          <a:p>
            <a:endParaRPr lang="en-US" smtClean="0"/>
          </a:p>
          <a:p>
            <a:r>
              <a:rPr lang="en-US" smtClean="0"/>
              <a:t>Solve and graph    </a:t>
            </a:r>
            <a:r>
              <a:rPr lang="en-US" smtClean="0">
                <a:latin typeface="Arial" charset="0"/>
                <a:cs typeface="Arial" charset="0"/>
              </a:rPr>
              <a:t>- 2x = 10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2895600"/>
            <a:ext cx="5473700" cy="161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Inequalities</a:t>
            </a:r>
            <a:endParaRPr lang="en-US" dirty="0"/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4625975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Open circle – when not “equal to”</a:t>
            </a:r>
          </a:p>
          <a:p>
            <a:r>
              <a:rPr lang="en-US" sz="3600" b="1" dirty="0" smtClean="0"/>
              <a:t>Closed circle – when also “equal to”</a:t>
            </a:r>
          </a:p>
          <a:p>
            <a:r>
              <a:rPr lang="en-US" sz="3600" b="1" dirty="0" smtClean="0"/>
              <a:t>Switch sign direction – when multiplying or dividing by a negative number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200" dirty="0" smtClean="0"/>
              <a:t>Inequalities – Property Summary</a:t>
            </a:r>
            <a:endParaRPr lang="en-US" sz="3200" dirty="0"/>
          </a:p>
        </p:txBody>
      </p:sp>
      <p:pic>
        <p:nvPicPr>
          <p:cNvPr id="1331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2400"/>
            <a:ext cx="9144000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Inequalities - Example</a:t>
            </a:r>
            <a:endParaRPr lang="en-US" dirty="0"/>
          </a:p>
        </p:txBody>
      </p:sp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939213" cy="356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279400" y="946150"/>
            <a:ext cx="18288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89000" y="1327150"/>
            <a:ext cx="35052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65200" y="1708150"/>
            <a:ext cx="35814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79400" y="2089150"/>
            <a:ext cx="59436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79400" y="2774950"/>
            <a:ext cx="8534400" cy="83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447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Inequalities - Example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990600"/>
            <a:ext cx="57912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04800" y="1524000"/>
            <a:ext cx="57912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219200" y="1981200"/>
            <a:ext cx="57912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295400" y="2438400"/>
            <a:ext cx="78486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52400" y="2819400"/>
            <a:ext cx="68580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52400" y="3657600"/>
            <a:ext cx="8991600" cy="1143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Inequalities - Practice</a:t>
            </a:r>
            <a:endParaRPr lang="en-US" dirty="0"/>
          </a:p>
        </p:txBody>
      </p:sp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52400"/>
            <a:ext cx="5553808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914400"/>
            <a:ext cx="2401888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0" y="2971800"/>
            <a:ext cx="344487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05200" y="1219200"/>
            <a:ext cx="8509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76400" y="1752600"/>
            <a:ext cx="3581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191000" y="3352800"/>
            <a:ext cx="1104900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33600" y="3886200"/>
            <a:ext cx="3619500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Inequalities</a:t>
            </a:r>
            <a:endParaRPr lang="en-US" dirty="0"/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Some inequalities have special solutions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Warm Up - Answers</a:t>
            </a:r>
            <a:endParaRPr lang="en-US" dirty="0"/>
          </a:p>
        </p:txBody>
      </p:sp>
      <p:pic>
        <p:nvPicPr>
          <p:cNvPr id="1024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6350" y="0"/>
            <a:ext cx="9150350" cy="515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Inequalities - Example</a:t>
            </a:r>
            <a:endParaRPr lang="en-US" dirty="0"/>
          </a:p>
        </p:txBody>
      </p:sp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8762" y="152400"/>
            <a:ext cx="8885238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487362" y="990600"/>
            <a:ext cx="57912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15962" y="1447800"/>
            <a:ext cx="57912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68362" y="1752600"/>
            <a:ext cx="57912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34962" y="2133600"/>
            <a:ext cx="85344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82562" y="2819400"/>
            <a:ext cx="57912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Inequalities - Example</a:t>
            </a:r>
            <a:endParaRPr lang="en-US" dirty="0"/>
          </a:p>
        </p:txBody>
      </p:sp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8600"/>
            <a:ext cx="8991600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152400" y="1143000"/>
            <a:ext cx="57912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85800" y="1600200"/>
            <a:ext cx="57912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2057400"/>
            <a:ext cx="88392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Inequalities - Practice</a:t>
            </a:r>
            <a:endParaRPr lang="en-US" dirty="0"/>
          </a:p>
        </p:txBody>
      </p:sp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228600"/>
            <a:ext cx="7086600" cy="410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1905000"/>
            <a:ext cx="728472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0" y="762000"/>
            <a:ext cx="3987800" cy="96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2667000"/>
            <a:ext cx="2249714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0999" y="0"/>
            <a:ext cx="613294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685800"/>
            <a:ext cx="7162800" cy="2965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38600" y="3352800"/>
            <a:ext cx="3721100" cy="730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1000" y="4114800"/>
            <a:ext cx="8521157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0"/>
            <a:ext cx="6245679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457200"/>
            <a:ext cx="2895600" cy="715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" y="1752600"/>
            <a:ext cx="360045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5800" y="3200400"/>
            <a:ext cx="3733800" cy="592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66800" y="4419600"/>
            <a:ext cx="1847850" cy="55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810000" y="609600"/>
            <a:ext cx="13271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505200" y="1066800"/>
            <a:ext cx="4725988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495799" y="1905000"/>
            <a:ext cx="1048871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581400" y="2514600"/>
            <a:ext cx="4857750" cy="669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724400" y="3276600"/>
            <a:ext cx="1194027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429000" y="3733800"/>
            <a:ext cx="5125357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352800" y="4419600"/>
            <a:ext cx="115956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429000" y="4953000"/>
            <a:ext cx="4876800" cy="69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0"/>
            <a:ext cx="6245679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457200"/>
            <a:ext cx="2748349" cy="99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" y="1905000"/>
            <a:ext cx="5060950" cy="601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2000" y="3276600"/>
            <a:ext cx="2349834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38200" y="4419600"/>
            <a:ext cx="2590800" cy="418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267200" y="609600"/>
            <a:ext cx="121073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733800" y="1143000"/>
            <a:ext cx="5002679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791200" y="1828800"/>
            <a:ext cx="11430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505200" y="2438400"/>
            <a:ext cx="5068794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810000" y="3200400"/>
            <a:ext cx="1444941" cy="52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581400" y="3657600"/>
            <a:ext cx="5424714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810000" y="4343400"/>
            <a:ext cx="795215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657600" y="4953000"/>
            <a:ext cx="5377543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Homework</a:t>
            </a:r>
            <a:endParaRPr lang="en-US" dirty="0"/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Pages 94 – 96</a:t>
            </a:r>
          </a:p>
          <a:p>
            <a:endParaRPr lang="en-US" dirty="0" smtClean="0"/>
          </a:p>
          <a:p>
            <a:r>
              <a:rPr lang="en-US" dirty="0" smtClean="0"/>
              <a:t>22 – </a:t>
            </a:r>
            <a:r>
              <a:rPr lang="en-US" dirty="0" smtClean="0"/>
              <a:t>38 </a:t>
            </a:r>
            <a:r>
              <a:rPr lang="en-US" dirty="0" smtClean="0"/>
              <a:t>even</a:t>
            </a:r>
            <a:r>
              <a:rPr lang="en-US" dirty="0" smtClean="0"/>
              <a:t>,</a:t>
            </a:r>
            <a:r>
              <a:rPr lang="en-US" dirty="0" smtClean="0"/>
              <a:t> </a:t>
            </a:r>
            <a:r>
              <a:rPr lang="en-US" dirty="0" smtClean="0"/>
              <a:t>41</a:t>
            </a:r>
            <a:r>
              <a:rPr lang="en-US" dirty="0" smtClean="0"/>
              <a:t>, </a:t>
            </a:r>
            <a:r>
              <a:rPr lang="en-US" dirty="0" smtClean="0"/>
              <a:t>43, </a:t>
            </a:r>
            <a:r>
              <a:rPr lang="en-US" dirty="0" smtClean="0"/>
              <a:t>46</a:t>
            </a:r>
            <a:r>
              <a:rPr lang="en-US" dirty="0" smtClean="0"/>
              <a:t>, </a:t>
            </a:r>
            <a:r>
              <a:rPr lang="en-US" dirty="0" smtClean="0"/>
              <a:t>49</a:t>
            </a:r>
            <a:r>
              <a:rPr lang="en-US" dirty="0" smtClean="0"/>
              <a:t>, </a:t>
            </a:r>
            <a:r>
              <a:rPr lang="en-US" dirty="0" smtClean="0"/>
              <a:t>62 </a:t>
            </a:r>
            <a:r>
              <a:rPr lang="en-US" dirty="0" smtClean="0"/>
              <a:t>– </a:t>
            </a:r>
            <a:r>
              <a:rPr lang="en-US" dirty="0" smtClean="0"/>
              <a:t>68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Vocabulary</a:t>
            </a:r>
            <a:endParaRPr lang="en-US" dirty="0"/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smtClean="0">
                <a:solidFill>
                  <a:srgbClr val="7030A0"/>
                </a:solidFill>
              </a:rPr>
              <a:t>Solution</a:t>
            </a:r>
            <a:r>
              <a:rPr lang="en-US" smtClean="0"/>
              <a:t> – A number that makes an equation true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Solving - Example</a:t>
            </a:r>
            <a:endParaRPr lang="en-US" dirty="0"/>
          </a:p>
        </p:txBody>
      </p:sp>
      <p:pic>
        <p:nvPicPr>
          <p:cNvPr id="1229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0010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457200" y="1676400"/>
            <a:ext cx="19812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362200" y="1600200"/>
            <a:ext cx="27432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33400" y="2057400"/>
            <a:ext cx="19812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209800" y="2006600"/>
            <a:ext cx="29718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09600" y="2438400"/>
            <a:ext cx="19812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209800" y="2413000"/>
            <a:ext cx="22098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81000" y="2819400"/>
            <a:ext cx="11430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676400" y="2819400"/>
            <a:ext cx="22860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219200" y="3200400"/>
            <a:ext cx="36576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057400" y="3530600"/>
            <a:ext cx="19050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Solving - Practice</a:t>
            </a:r>
            <a:endParaRPr lang="en-US" dirty="0"/>
          </a:p>
        </p:txBody>
      </p:sp>
      <p:pic>
        <p:nvPicPr>
          <p:cNvPr id="1331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715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889000"/>
            <a:ext cx="3733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" y="2514600"/>
            <a:ext cx="3505200" cy="72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43401" y="1600199"/>
            <a:ext cx="761999" cy="677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343400" y="3327400"/>
            <a:ext cx="609600" cy="750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Solving - Example</a:t>
            </a:r>
            <a:endParaRPr lang="en-US" dirty="0"/>
          </a:p>
        </p:txBody>
      </p:sp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0"/>
            <a:ext cx="8229600" cy="481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838200" y="2209800"/>
            <a:ext cx="41910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029200" y="2209800"/>
            <a:ext cx="27432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90600" y="2667000"/>
            <a:ext cx="41910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953000" y="2616200"/>
            <a:ext cx="2895600" cy="482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90600" y="3200400"/>
            <a:ext cx="35052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953000" y="3124200"/>
            <a:ext cx="2895600" cy="482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219200" y="3657600"/>
            <a:ext cx="35052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876800" y="3733800"/>
            <a:ext cx="36576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600200" y="4191000"/>
            <a:ext cx="35052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724400" y="4241800"/>
            <a:ext cx="35814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Solving - Practice</a:t>
            </a:r>
            <a:endParaRPr lang="en-US" dirty="0"/>
          </a:p>
        </p:txBody>
      </p:sp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0"/>
            <a:ext cx="8382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1193800"/>
            <a:ext cx="350520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0" y="3124199"/>
            <a:ext cx="3886200" cy="584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05400" y="1905000"/>
            <a:ext cx="858982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57800" y="3937000"/>
            <a:ext cx="685800" cy="732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Solving - Example</a:t>
            </a:r>
            <a:endParaRPr lang="en-US" dirty="0"/>
          </a:p>
        </p:txBody>
      </p:sp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7924800" cy="295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609600" y="2133599"/>
            <a:ext cx="22860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590800" y="2108200"/>
            <a:ext cx="24384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81000" y="2413000"/>
            <a:ext cx="19050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667000" y="2514600"/>
            <a:ext cx="28194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3276598"/>
            <a:ext cx="6066703" cy="762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0" y="4749800"/>
            <a:ext cx="2318426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Jeff0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Jeff01</Template>
  <TotalTime>418</TotalTime>
  <Words>206</Words>
  <Application>Microsoft Office PowerPoint</Application>
  <PresentationFormat>On-screen Show (4:3)</PresentationFormat>
  <Paragraphs>85</Paragraphs>
  <Slides>36</Slides>
  <Notes>36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Jeff01</vt:lpstr>
      <vt:lpstr>Algebra 2  2-1</vt:lpstr>
      <vt:lpstr>Warm Up</vt:lpstr>
      <vt:lpstr>Warm Up - Answers</vt:lpstr>
      <vt:lpstr>Vocabulary</vt:lpstr>
      <vt:lpstr>Solving - Example</vt:lpstr>
      <vt:lpstr>Solving - Practice</vt:lpstr>
      <vt:lpstr>Solving - Example</vt:lpstr>
      <vt:lpstr>Solving - Practice</vt:lpstr>
      <vt:lpstr>Solving - Example</vt:lpstr>
      <vt:lpstr>Solving - Example</vt:lpstr>
      <vt:lpstr>Solving - Practice</vt:lpstr>
      <vt:lpstr>Writing Equation - Example</vt:lpstr>
      <vt:lpstr>Writing Equation - Practice</vt:lpstr>
      <vt:lpstr>Practice</vt:lpstr>
      <vt:lpstr>Practice</vt:lpstr>
      <vt:lpstr>Exploration</vt:lpstr>
      <vt:lpstr>Exploration</vt:lpstr>
      <vt:lpstr>Exploration</vt:lpstr>
      <vt:lpstr>Exploration</vt:lpstr>
      <vt:lpstr>Algebra 2  2-1</vt:lpstr>
      <vt:lpstr>Warm up </vt:lpstr>
      <vt:lpstr>Answers</vt:lpstr>
      <vt:lpstr>Inequalities</vt:lpstr>
      <vt:lpstr>Inequalities</vt:lpstr>
      <vt:lpstr>Inequalities – Property Summary</vt:lpstr>
      <vt:lpstr>Inequalities - Example</vt:lpstr>
      <vt:lpstr>Inequalities - Example</vt:lpstr>
      <vt:lpstr>Inequalities - Practice</vt:lpstr>
      <vt:lpstr>Inequalities</vt:lpstr>
      <vt:lpstr>Inequalities - Example</vt:lpstr>
      <vt:lpstr>Inequalities - Example</vt:lpstr>
      <vt:lpstr>Inequalities - Practice</vt:lpstr>
      <vt:lpstr>Practice</vt:lpstr>
      <vt:lpstr>Practice</vt:lpstr>
      <vt:lpstr>Practice</vt:lpstr>
      <vt:lpstr>Homework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Algebraic Expressions</dc:title>
  <dc:creator>Fronius</dc:creator>
  <cp:lastModifiedBy>Jeff Fronius</cp:lastModifiedBy>
  <cp:revision>33</cp:revision>
  <dcterms:created xsi:type="dcterms:W3CDTF">2008-08-10T20:43:11Z</dcterms:created>
  <dcterms:modified xsi:type="dcterms:W3CDTF">2013-08-31T15:39:56Z</dcterms:modified>
</cp:coreProperties>
</file>