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5"/>
  </p:notesMasterIdLst>
  <p:handoutMasterIdLst>
    <p:handoutMasterId r:id="rId46"/>
  </p:handoutMasterIdLst>
  <p:sldIdLst>
    <p:sldId id="529" r:id="rId2"/>
    <p:sldId id="538" r:id="rId3"/>
    <p:sldId id="530" r:id="rId4"/>
    <p:sldId id="534" r:id="rId5"/>
    <p:sldId id="536" r:id="rId6"/>
    <p:sldId id="537" r:id="rId7"/>
    <p:sldId id="533" r:id="rId8"/>
    <p:sldId id="535" r:id="rId9"/>
    <p:sldId id="531" r:id="rId10"/>
    <p:sldId id="575" r:id="rId11"/>
    <p:sldId id="570" r:id="rId12"/>
    <p:sldId id="571" r:id="rId13"/>
    <p:sldId id="576" r:id="rId14"/>
    <p:sldId id="572" r:id="rId15"/>
    <p:sldId id="573" r:id="rId16"/>
    <p:sldId id="574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552" r:id="rId27"/>
    <p:sldId id="553" r:id="rId28"/>
    <p:sldId id="554" r:id="rId29"/>
    <p:sldId id="557" r:id="rId30"/>
    <p:sldId id="555" r:id="rId31"/>
    <p:sldId id="558" r:id="rId32"/>
    <p:sldId id="559" r:id="rId33"/>
    <p:sldId id="560" r:id="rId34"/>
    <p:sldId id="561" r:id="rId35"/>
    <p:sldId id="562" r:id="rId36"/>
    <p:sldId id="556" r:id="rId37"/>
    <p:sldId id="563" r:id="rId38"/>
    <p:sldId id="564" r:id="rId39"/>
    <p:sldId id="565" r:id="rId40"/>
    <p:sldId id="566" r:id="rId41"/>
    <p:sldId id="567" r:id="rId42"/>
    <p:sldId id="568" r:id="rId43"/>
    <p:sldId id="569" r:id="rId44"/>
  </p:sldIdLst>
  <p:sldSz cx="9144000" cy="5715000" type="screen16x10"/>
  <p:notesSz cx="6858000" cy="9180513"/>
  <p:custShowLst>
    <p:custShow name="transparency 1" id="0">
      <p:sldLst/>
    </p:custShow>
    <p:custShow name="transparency 2" id="1">
      <p:sldLst/>
    </p:custShow>
    <p:custShow name="transparency 3" id="2">
      <p:sldLst/>
    </p:custShow>
    <p:custShow name="transparency 4" id="3">
      <p:sldLst/>
    </p:custShow>
    <p:custShow name="transparency 5" id="4">
      <p:sldLst/>
    </p:custShow>
    <p:custShow name="transparency 6" id="5">
      <p:sldLst/>
    </p:custShow>
    <p:custShow name="transparency 7" id="6">
      <p:sldLst/>
    </p:custShow>
    <p:custShow name="transparency 8" id="7">
      <p:sldLst/>
    </p:custShow>
    <p:custShow name="transparency 9" id="8">
      <p:sldLst/>
    </p:custShow>
    <p:custShow name="dotcom" id="9">
      <p:sldLst/>
    </p:custShow>
  </p:custShowLst>
  <p:custDataLst>
    <p:tags r:id="rId47"/>
  </p:custDataLst>
  <p:defaultTextStyle>
    <a:defPPr>
      <a:defRPr lang="en-US"/>
    </a:defPPr>
    <a:lvl1pPr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50000"/>
      </a:spcBef>
      <a:spcAft>
        <a:spcPct val="20000"/>
      </a:spcAft>
      <a:buClr>
        <a:srgbClr val="FFFFFF"/>
      </a:buClr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00"/>
    <a:srgbClr val="00006E"/>
    <a:srgbClr val="00FF00"/>
    <a:srgbClr val="FFCCFF"/>
    <a:srgbClr val="00CCFF"/>
    <a:srgbClr val="FFEB55"/>
    <a:srgbClr val="5F5F5F"/>
    <a:srgbClr val="A2FF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3" autoAdjust="0"/>
    <p:restoredTop sz="94201" autoAdjust="0"/>
  </p:normalViewPr>
  <p:slideViewPr>
    <p:cSldViewPr>
      <p:cViewPr>
        <p:scale>
          <a:sx n="80" d="100"/>
          <a:sy n="80" d="100"/>
        </p:scale>
        <p:origin x="-2022" y="-8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endParaRPr lang="en-US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endParaRPr lang="en-US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endParaRPr lang="en-US"/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2013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defRPr sz="1200"/>
            </a:lvl1pPr>
          </a:lstStyle>
          <a:p>
            <a:fld id="{E21D917F-8706-41A0-BB75-EAAEDB1C3F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B2666-A4C0-4952-B951-C059E73E2BFD}" type="datetimeFigureOut">
              <a:rPr lang="en-US" smtClean="0"/>
              <a:pPr/>
              <a:t>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6275" y="688975"/>
            <a:ext cx="5505450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0863"/>
            <a:ext cx="54864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18DBC-C998-44F5-B896-AE8FDD4E4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688975"/>
            <a:ext cx="5505450" cy="344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18DBC-C998-44F5-B896-AE8FDD4E44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qweerty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4A6544-108B-423D-90BB-9FCAB4475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Algebra 2  6-4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Factoring</a:t>
            </a:r>
            <a:br>
              <a:rPr lang="en-US" dirty="0" smtClean="0"/>
            </a:br>
            <a:r>
              <a:rPr lang="en-US" dirty="0" smtClean="0"/>
              <a:t>Polynomials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0" y="457188"/>
            <a:ext cx="8602720" cy="186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15" y="937250"/>
            <a:ext cx="3686880" cy="4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096" y="1609338"/>
            <a:ext cx="8450905" cy="252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654689" y="1513325"/>
            <a:ext cx="5875965" cy="182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16285" y="3401571"/>
            <a:ext cx="8527715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9171" y="1065267"/>
            <a:ext cx="5553983" cy="4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236" y="1641341"/>
            <a:ext cx="8911765" cy="212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232235" y="1609337"/>
            <a:ext cx="5607130" cy="1664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3401571"/>
            <a:ext cx="914400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 and Difference of cubes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1" y="425183"/>
            <a:ext cx="8881261" cy="18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791" y="201154"/>
            <a:ext cx="4697179" cy="38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9254"/>
            <a:ext cx="9144000" cy="266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-1" y="937250"/>
            <a:ext cx="6684275" cy="54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0" y="1545329"/>
            <a:ext cx="9144000" cy="76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2281425"/>
            <a:ext cx="914400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0" y="3177542"/>
            <a:ext cx="914400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100657" cy="42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71" y="457187"/>
            <a:ext cx="2714305" cy="53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97270"/>
            <a:ext cx="9144000" cy="22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0" y="1161280"/>
            <a:ext cx="9144000" cy="41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641342"/>
            <a:ext cx="9144000" cy="41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0" y="2121404"/>
            <a:ext cx="9144000" cy="76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0" y="2985517"/>
            <a:ext cx="9144000" cy="41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100657" cy="42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05" y="521196"/>
            <a:ext cx="2017580" cy="5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3283"/>
            <a:ext cx="9144000" cy="185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0" y="1321300"/>
            <a:ext cx="9144000" cy="640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961384"/>
            <a:ext cx="9144000" cy="67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0" y="2633471"/>
            <a:ext cx="9144000" cy="41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1" y="201154"/>
            <a:ext cx="5062361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120" y="1065267"/>
            <a:ext cx="2577224" cy="5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9545" y="1993387"/>
            <a:ext cx="3955715" cy="60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7145" y="2761488"/>
            <a:ext cx="2603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8381" y="3369567"/>
            <a:ext cx="1725175" cy="54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3957520" y="1865371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3995925" y="3209546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62361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525" y="1033262"/>
            <a:ext cx="3030474" cy="51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0836" y="1673346"/>
            <a:ext cx="3080365" cy="54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550" y="2889504"/>
            <a:ext cx="3054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4885" y="3273554"/>
            <a:ext cx="2706688" cy="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802430" y="1385309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802430" y="3273554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1" y="0"/>
            <a:ext cx="5062361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1931" y="937250"/>
            <a:ext cx="3648475" cy="61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860" y="1481321"/>
            <a:ext cx="3652012" cy="4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740" y="2825496"/>
            <a:ext cx="3086100" cy="55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6481" y="3337563"/>
            <a:ext cx="3361559" cy="5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996260" y="1289296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96260" y="3273554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factoring trinomials, ALWAYS check for a GCF first</a:t>
            </a:r>
          </a:p>
          <a:p>
            <a:r>
              <a:rPr lang="en-US" dirty="0" smtClean="0"/>
              <a:t>If there is a GCF, factor it out with the distributive property, then proceed with factoring the trinomial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62361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335" y="1097271"/>
            <a:ext cx="2948214" cy="5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1695" y="1513325"/>
            <a:ext cx="147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930" y="2697479"/>
            <a:ext cx="4002942" cy="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4025" y="3625600"/>
            <a:ext cx="3879088" cy="48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456785" y="1161279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456785" y="3433575"/>
            <a:ext cx="453179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62361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550" y="1001259"/>
            <a:ext cx="3866987" cy="6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5316" y="1801363"/>
            <a:ext cx="1728225" cy="5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9170" y="2537459"/>
            <a:ext cx="2918780" cy="6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75" y="3369567"/>
            <a:ext cx="3456450" cy="7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572000" y="1769359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610405" y="3177542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62361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145" y="1001258"/>
            <a:ext cx="3698799" cy="6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6175" y="1705350"/>
            <a:ext cx="2662494" cy="51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550" y="2921509"/>
            <a:ext cx="4937785" cy="64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2680" y="3753617"/>
            <a:ext cx="2166938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996260" y="1577334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96260" y="3785621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62361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3955" y="937250"/>
            <a:ext cx="1473200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2735" y="1577333"/>
            <a:ext cx="3110805" cy="62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0765" y="2761488"/>
            <a:ext cx="533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6355" y="3497584"/>
            <a:ext cx="3610070" cy="5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3266230" y="1321300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3842305" y="3401571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62361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524" y="969254"/>
            <a:ext cx="4032525" cy="52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120" y="2633471"/>
            <a:ext cx="3302830" cy="72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8381" y="1801362"/>
            <a:ext cx="3648475" cy="59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1570" y="3465579"/>
            <a:ext cx="365379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3995925" y="1609338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341570" y="3369567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62361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550" y="1033262"/>
            <a:ext cx="2623965" cy="7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335" y="2985516"/>
            <a:ext cx="4378170" cy="66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0405" y="1897375"/>
            <a:ext cx="3632200" cy="4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9240" y="3913638"/>
            <a:ext cx="3909646" cy="48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149545" y="1737354"/>
            <a:ext cx="453179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187949" y="3721613"/>
            <a:ext cx="4800625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016375" cy="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85" y="1321300"/>
            <a:ext cx="369824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120" y="2889504"/>
            <a:ext cx="2991874" cy="57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0960" y="1961384"/>
            <a:ext cx="1562100" cy="70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2986" y="3657604"/>
            <a:ext cx="1663481" cy="5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226355" y="1897375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840835" y="3561592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016375" cy="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335" y="1001258"/>
            <a:ext cx="2359164" cy="8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0530" y="1737354"/>
            <a:ext cx="16891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551" y="2921508"/>
            <a:ext cx="2932793" cy="56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2555" y="3625600"/>
            <a:ext cx="869950" cy="53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111140" y="1673346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456785" y="3433575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016375" cy="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120" y="1257292"/>
            <a:ext cx="3769614" cy="51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5010" y="1833367"/>
            <a:ext cx="1803400" cy="61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120" y="2761487"/>
            <a:ext cx="4267200" cy="46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9795" y="3465579"/>
            <a:ext cx="24231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996260" y="1705350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725620" y="3305558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016375" cy="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0766" y="1257292"/>
            <a:ext cx="2894943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4580" y="1865371"/>
            <a:ext cx="1460500" cy="75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9170" y="2889504"/>
            <a:ext cx="314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2985" y="3625600"/>
            <a:ext cx="1295400" cy="77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white">
          <a:xfrm>
            <a:off x="4840835" y="1577334"/>
            <a:ext cx="4147740" cy="1184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648810" y="3401571"/>
            <a:ext cx="4147740" cy="112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4078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1931" y="937251"/>
            <a:ext cx="3082507" cy="80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550" y="2985517"/>
            <a:ext cx="2857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1695" y="1673346"/>
            <a:ext cx="2856726" cy="6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6911" y="3721613"/>
            <a:ext cx="328083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996260" y="1673346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96260" y="3625600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095" y="969254"/>
            <a:ext cx="2918780" cy="7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885" y="1673346"/>
            <a:ext cx="310388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690" y="2729483"/>
            <a:ext cx="3218898" cy="94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0100" y="3625600"/>
            <a:ext cx="3535326" cy="70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996260" y="1417313"/>
            <a:ext cx="4147740" cy="121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96260" y="3465579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10" y="1129275"/>
            <a:ext cx="3045326" cy="7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3955" y="2697479"/>
            <a:ext cx="2612390" cy="71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025" y="1833367"/>
            <a:ext cx="3086644" cy="5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811" y="3561592"/>
            <a:ext cx="3034665" cy="6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533595" y="1705350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264760" y="3401571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145" y="1001259"/>
            <a:ext cx="2785110" cy="6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766" y="2793492"/>
            <a:ext cx="281516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0406" y="1673347"/>
            <a:ext cx="3226020" cy="67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0405" y="3561592"/>
            <a:ext cx="4089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264760" y="1449317"/>
            <a:ext cx="4147740" cy="112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034330" y="3401571"/>
            <a:ext cx="5109670" cy="896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15" y="1225288"/>
            <a:ext cx="3238500" cy="6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0101" y="1673346"/>
            <a:ext cx="3115365" cy="6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3525" y="2761487"/>
            <a:ext cx="3346450" cy="6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3290" y="3721613"/>
            <a:ext cx="352044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725620" y="1513325"/>
            <a:ext cx="4418380" cy="1120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533595" y="3337563"/>
            <a:ext cx="4610405" cy="105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15" y="1289296"/>
            <a:ext cx="3238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480" y="1993388"/>
            <a:ext cx="349955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121" y="2857500"/>
            <a:ext cx="3486355" cy="60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3683000"/>
            <a:ext cx="349758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687215" y="1737354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572000" y="3497583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810" y="1737354"/>
            <a:ext cx="31575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white">
          <a:xfrm>
            <a:off x="3995925" y="1513325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10" y="1065267"/>
            <a:ext cx="3838864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9101" y="1865371"/>
            <a:ext cx="3414554" cy="57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25" y="2697479"/>
            <a:ext cx="21717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6785" y="3401571"/>
            <a:ext cx="4075842" cy="6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725620" y="1833367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303165" y="3369567"/>
            <a:ext cx="437817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716" y="1001258"/>
            <a:ext cx="3033059" cy="59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1695" y="1833367"/>
            <a:ext cx="3150394" cy="5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551" y="2761488"/>
            <a:ext cx="3123111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1266" y="3625600"/>
            <a:ext cx="3623469" cy="5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572000" y="1705350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687215" y="3369567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525" y="1129275"/>
            <a:ext cx="303635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480" y="1929379"/>
            <a:ext cx="358902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715" y="2793492"/>
            <a:ext cx="3496982" cy="6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9240" y="3689608"/>
            <a:ext cx="402336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996260" y="1769359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379975" y="3529588"/>
            <a:ext cx="4764025" cy="928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394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741" y="1065267"/>
            <a:ext cx="3404347" cy="6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76" y="1865371"/>
            <a:ext cx="3725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1930" y="2857500"/>
            <a:ext cx="386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0" y="3841750"/>
            <a:ext cx="3673764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996260" y="1833367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725620" y="3721613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096" y="1225288"/>
            <a:ext cx="5432425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906" y="2857500"/>
            <a:ext cx="4926013" cy="61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1265" y="1897375"/>
            <a:ext cx="3820984" cy="64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5750" y="3657604"/>
            <a:ext cx="3778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996260" y="1865371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996260" y="3529588"/>
            <a:ext cx="4147740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87306" cy="5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06" y="2985517"/>
            <a:ext cx="4583953" cy="62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475" y="1161279"/>
            <a:ext cx="4481286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5700" y="2057396"/>
            <a:ext cx="4178300" cy="62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7544" y="3849629"/>
            <a:ext cx="3606457" cy="70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4072736" y="1993388"/>
            <a:ext cx="5071265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4226355" y="3785621"/>
            <a:ext cx="4917645" cy="864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Pg 433 - 435</a:t>
            </a:r>
          </a:p>
          <a:p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		20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– 32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even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, 36, 38, 42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, 44, 66</a:t>
            </a:r>
          </a:p>
          <a:p>
            <a:pPr>
              <a:buNone/>
            </a:pP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4896115"/>
            <a:ext cx="8229600" cy="8188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for factoring Trinomials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5855" y="169150"/>
            <a:ext cx="8420100" cy="470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AutoNum type="arabicPeriod"/>
            </a:pPr>
            <a:r>
              <a:rPr lang="en-US" sz="2800" dirty="0" smtClean="0"/>
              <a:t>Multiply first and last coefficients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en-US" sz="2800" dirty="0" smtClean="0"/>
              <a:t>Find all pairs of factors for the product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en-US" sz="2800" dirty="0" smtClean="0"/>
              <a:t>Select the pair of factors that adds (subtracts) to the value of the middle coefficient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en-US" sz="2800" dirty="0" smtClean="0"/>
              <a:t>Rewrite the original equation as four terms, replacing the middle term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en-US" sz="2800" dirty="0" smtClean="0"/>
              <a:t>Use factor by grouping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en-US" sz="2800" dirty="0" smtClean="0"/>
              <a:t>Set each binomial to zero if solving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0" y="4896115"/>
            <a:ext cx="8796550" cy="8188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Dealing with Negative Numbers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045" y="169150"/>
            <a:ext cx="8420100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AutoNum type="arabicPeriod"/>
            </a:pPr>
            <a:r>
              <a:rPr lang="en-US" sz="2800" dirty="0" smtClean="0"/>
              <a:t>If the last term is negative, subtract the factored pair.  The largest replacement term has the same sign as the original middle term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en-US" sz="2800" dirty="0" smtClean="0"/>
              <a:t>If the last term is positive, the replacement terms both have the same sign as the original middle term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14501" y="-1714499"/>
            <a:ext cx="5715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5" y="4762500"/>
            <a:ext cx="8229600" cy="952500"/>
          </a:xfrm>
        </p:spPr>
        <p:txBody>
          <a:bodyPr/>
          <a:lstStyle/>
          <a:p>
            <a:r>
              <a:rPr lang="en-US" b="1" dirty="0"/>
              <a:t>Factoring Summary</a:t>
            </a:r>
          </a:p>
        </p:txBody>
      </p:sp>
      <p:graphicFrame>
        <p:nvGraphicFramePr>
          <p:cNvPr id="412734" name="Group 62"/>
          <p:cNvGraphicFramePr>
            <a:graphicFrameLocks noGrp="1"/>
          </p:cNvGraphicFramePr>
          <p:nvPr>
            <p:ph type="tbl" idx="1"/>
          </p:nvPr>
        </p:nvGraphicFramePr>
        <p:xfrm>
          <a:off x="462665" y="169150"/>
          <a:ext cx="8229600" cy="2844219"/>
        </p:xfrm>
        <a:graphic>
          <a:graphicData uri="http://schemas.openxmlformats.org/drawingml/2006/table">
            <a:tbl>
              <a:tblPr/>
              <a:tblGrid>
                <a:gridCol w="1157288"/>
                <a:gridCol w="3763962"/>
                <a:gridCol w="330835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Terms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Technique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Difference of Squares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9x</a:t>
                      </a:r>
                      <a:r>
                        <a:rPr kumimoji="0" lang="en-US" sz="2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-49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Perfect Square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Grouping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16x</a:t>
                      </a:r>
                      <a:r>
                        <a:rPr kumimoji="0" lang="en-US" sz="2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-40x+25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6x</a:t>
                      </a:r>
                      <a:r>
                        <a:rPr kumimoji="0" lang="en-US" sz="2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+5x-6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Grouping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2my+7x+7m+2xy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732" name="Text Box 60"/>
          <p:cNvSpPr txBox="1">
            <a:spLocks noChangeArrowheads="1"/>
          </p:cNvSpPr>
          <p:nvPr/>
        </p:nvSpPr>
        <p:spPr bwMode="auto">
          <a:xfrm>
            <a:off x="1230765" y="3318360"/>
            <a:ext cx="6832600" cy="480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/>
              <a:t>Factor out GCF whenever possible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A6544-108B-423D-90BB-9FCAB44759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49037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P:\Algebra 1\graphics\equations\03-01"/>
</p:tagLst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12335</TotalTime>
  <Words>281</Words>
  <Application>Microsoft Office PowerPoint</Application>
  <PresentationFormat>On-screen Show (16:10)</PresentationFormat>
  <Paragraphs>115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  <vt:variant>
        <vt:lpstr>Custom Shows</vt:lpstr>
      </vt:variant>
      <vt:variant>
        <vt:i4>10</vt:i4>
      </vt:variant>
    </vt:vector>
  </HeadingPairs>
  <TitlesOfParts>
    <vt:vector size="54" baseType="lpstr">
      <vt:lpstr>Jeff01</vt:lpstr>
      <vt:lpstr>Algebra 2  6-4</vt:lpstr>
      <vt:lpstr>Factoring</vt:lpstr>
      <vt:lpstr>Summary</vt:lpstr>
      <vt:lpstr>Summary</vt:lpstr>
      <vt:lpstr>Steps for factoring Trinomials</vt:lpstr>
      <vt:lpstr>Dealing with Negative Numbers</vt:lpstr>
      <vt:lpstr>Slide 7</vt:lpstr>
      <vt:lpstr>Factoring Summary</vt:lpstr>
      <vt:lpstr>Factoring Summary</vt:lpstr>
      <vt:lpstr>Factoring</vt:lpstr>
      <vt:lpstr>Example</vt:lpstr>
      <vt:lpstr>Example</vt:lpstr>
      <vt:lpstr>Sum and Difference of cubes</vt:lpstr>
      <vt:lpstr>Example</vt:lpstr>
      <vt:lpstr>Example</vt:lpstr>
      <vt:lpstr>Example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Homework</vt:lpstr>
      <vt:lpstr>transparency 1</vt:lpstr>
      <vt:lpstr>transparency 2</vt:lpstr>
      <vt:lpstr>transparency 3</vt:lpstr>
      <vt:lpstr>transparency 4</vt:lpstr>
      <vt:lpstr>transparency 5</vt:lpstr>
      <vt:lpstr>transparency 6</vt:lpstr>
      <vt:lpstr>transparency 7</vt:lpstr>
      <vt:lpstr>transparency 8</vt:lpstr>
      <vt:lpstr>transparency 9</vt:lpstr>
      <vt:lpstr>dotcom</vt:lpstr>
    </vt:vector>
  </TitlesOfParts>
  <Company>FSCreations,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Chalkboard</dc:title>
  <dc:subject>Algebra 1</dc:subject>
  <dc:creator>Glencoe/McGraw-Hill, Inc.</dc:creator>
  <cp:lastModifiedBy>Jeff Fronius</cp:lastModifiedBy>
  <cp:revision>294</cp:revision>
  <dcterms:created xsi:type="dcterms:W3CDTF">2002-01-18T18:33:30Z</dcterms:created>
  <dcterms:modified xsi:type="dcterms:W3CDTF">2014-01-03T15:13:55Z</dcterms:modified>
</cp:coreProperties>
</file>