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37"/>
  </p:handoutMasterIdLst>
  <p:sldIdLst>
    <p:sldId id="320" r:id="rId2"/>
    <p:sldId id="840" r:id="rId3"/>
    <p:sldId id="841" r:id="rId4"/>
    <p:sldId id="842" r:id="rId5"/>
    <p:sldId id="843" r:id="rId6"/>
    <p:sldId id="844" r:id="rId7"/>
    <p:sldId id="845" r:id="rId8"/>
    <p:sldId id="846" r:id="rId9"/>
    <p:sldId id="847" r:id="rId10"/>
    <p:sldId id="849" r:id="rId11"/>
    <p:sldId id="850" r:id="rId12"/>
    <p:sldId id="867" r:id="rId13"/>
    <p:sldId id="866" r:id="rId14"/>
    <p:sldId id="868" r:id="rId15"/>
    <p:sldId id="869" r:id="rId16"/>
    <p:sldId id="870" r:id="rId17"/>
    <p:sldId id="871" r:id="rId18"/>
    <p:sldId id="872" r:id="rId19"/>
    <p:sldId id="852" r:id="rId20"/>
    <p:sldId id="873" r:id="rId21"/>
    <p:sldId id="854" r:id="rId22"/>
    <p:sldId id="865" r:id="rId23"/>
    <p:sldId id="855" r:id="rId24"/>
    <p:sldId id="856" r:id="rId25"/>
    <p:sldId id="857" r:id="rId26"/>
    <p:sldId id="858" r:id="rId27"/>
    <p:sldId id="875" r:id="rId28"/>
    <p:sldId id="876" r:id="rId29"/>
    <p:sldId id="879" r:id="rId30"/>
    <p:sldId id="882" r:id="rId31"/>
    <p:sldId id="883" r:id="rId32"/>
    <p:sldId id="884" r:id="rId33"/>
    <p:sldId id="878" r:id="rId34"/>
    <p:sldId id="885" r:id="rId35"/>
    <p:sldId id="304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AC5"/>
    <a:srgbClr val="CCFFCC"/>
    <a:srgbClr val="9999FF"/>
    <a:srgbClr val="FF99CC"/>
    <a:srgbClr val="CCFFFF"/>
    <a:srgbClr val="990000"/>
    <a:srgbClr val="FF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728" autoAdjust="0"/>
  </p:normalViewPr>
  <p:slideViewPr>
    <p:cSldViewPr>
      <p:cViewPr>
        <p:scale>
          <a:sx n="80" d="100"/>
          <a:sy n="80" d="100"/>
        </p:scale>
        <p:origin x="906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7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2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72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dirty="0"/>
              <a:t>Page.</a:t>
            </a:r>
            <a:fld id="{380CCCA4-1D50-40D0-8D68-99356072BD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2A4249E-1997-4983-AB72-4B7847ACB5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%14Geometry_10.5_06.png%20%20%20%20%20%20%20%20%20%20%20%20%20%20%20%20%20%20%20%20%20%20%20%20%20%20%20%20%20%20%20%20%20%20%20%20%20%20%20%20%20%20%20000263B9%07Michael%20%20%20%20%20%20%20%20%20%20%20%20%20%20%20%20%20%20%20%20%20%20%20%20B746AFEA: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%14Geometry_10.5_07.png%20%20%20%20%20%20%20%20%20%20%20%20%20%20%20%20%20%20%20%20%20%20%20%20%20%20%20%20%20%20%20%20%20%20%20%20%20%20%20%20%20%20%20000263B9%07Michael%20%20%20%20%20%20%20%20%20%20%20%20%20%20%20%20%20%20%20%20%20%20%20%20B746AFEA: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%14Geometry_10.5_08.png%20%20%20%20%20%20%20%20%20%20%20%20%20%20%20%20%20%20%20%20%20%20%20%20%20%20%20%20%20%20%20%20%20%20%20%20%20%20%20%20%20%20%20000263B9%07Michael%20%20%20%20%20%20%20%20%20%20%20%20%20%20%20%20%20%20%20%20%20%20%20%20B746AFEA: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</a:rPr>
              <a:t>Geometry 11-4b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Segment Lengths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rgbClr val="FFFF00"/>
                </a:solidFill>
              </a:rPr>
              <a:t>Segment Definition</a:t>
            </a:r>
          </a:p>
        </p:txBody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Tangent Segment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Line segment between a point and a tangent point</a:t>
            </a:r>
          </a:p>
          <a:p>
            <a:r>
              <a:rPr lang="en-US" b="1" dirty="0">
                <a:solidFill>
                  <a:srgbClr val="7030A0"/>
                </a:solidFill>
              </a:rPr>
              <a:t>Secant Segment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Line segment between a point and a circle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rgbClr val="FFFF00"/>
                </a:solidFill>
              </a:rPr>
              <a:t>Segment Definition</a:t>
            </a:r>
          </a:p>
        </p:txBody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229600" cy="914400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Name each color segment in this figure</a:t>
            </a:r>
          </a:p>
        </p:txBody>
      </p:sp>
      <p:pic>
        <p:nvPicPr>
          <p:cNvPr id="8427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95400"/>
            <a:ext cx="5151438" cy="317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42758" name="Text Box 6"/>
          <p:cNvSpPr txBox="1">
            <a:spLocks noChangeArrowheads="1"/>
          </p:cNvSpPr>
          <p:nvPr/>
        </p:nvSpPr>
        <p:spPr bwMode="auto">
          <a:xfrm>
            <a:off x="1524000" y="1371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990000"/>
                </a:solidFill>
              </a:rPr>
              <a:t>Secant Segment</a:t>
            </a:r>
          </a:p>
        </p:txBody>
      </p:sp>
      <p:sp>
        <p:nvSpPr>
          <p:cNvPr id="842759" name="Text Box 7"/>
          <p:cNvSpPr txBox="1">
            <a:spLocks noChangeArrowheads="1"/>
          </p:cNvSpPr>
          <p:nvPr/>
        </p:nvSpPr>
        <p:spPr bwMode="auto">
          <a:xfrm>
            <a:off x="1752600" y="3733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66FF"/>
                </a:solidFill>
              </a:rPr>
              <a:t>Tangent Segment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2758" grpId="0"/>
      <p:bldP spid="8427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Follow along with the following investigation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Investigation</a:t>
            </a:r>
          </a:p>
        </p:txBody>
      </p:sp>
      <p:pic>
        <p:nvPicPr>
          <p:cNvPr id="807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143000"/>
            <a:ext cx="4191000" cy="373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457200"/>
            <a:ext cx="4147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What is the equation?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2209800"/>
            <a:ext cx="1608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</a:rPr>
              <a:t>ab</a:t>
            </a:r>
            <a:r>
              <a:rPr lang="en-US" sz="3200" b="1" dirty="0">
                <a:solidFill>
                  <a:srgbClr val="C00000"/>
                </a:solidFill>
              </a:rPr>
              <a:t> = </a:t>
            </a:r>
            <a:r>
              <a:rPr lang="en-US" sz="3200" b="1" dirty="0" err="1">
                <a:solidFill>
                  <a:srgbClr val="C00000"/>
                </a:solidFill>
              </a:rPr>
              <a:t>cd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Investigation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57200"/>
            <a:ext cx="4147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What is the equation?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2209800"/>
            <a:ext cx="1608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</a:rPr>
              <a:t>ab</a:t>
            </a:r>
            <a:r>
              <a:rPr lang="en-US" sz="3200" b="1" dirty="0">
                <a:solidFill>
                  <a:srgbClr val="C00000"/>
                </a:solidFill>
              </a:rPr>
              <a:t> = </a:t>
            </a:r>
            <a:r>
              <a:rPr lang="en-US" sz="3200" b="1" dirty="0" err="1">
                <a:solidFill>
                  <a:srgbClr val="C00000"/>
                </a:solidFill>
              </a:rPr>
              <a:t>cd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808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7660" y="1447800"/>
            <a:ext cx="452374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Investigation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57200"/>
            <a:ext cx="4147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What is the equation?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No equation, both a and c are zero</a:t>
            </a:r>
          </a:p>
        </p:txBody>
      </p:sp>
      <p:pic>
        <p:nvPicPr>
          <p:cNvPr id="809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295400"/>
            <a:ext cx="4327428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1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7366000" cy="389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Investigation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57200"/>
            <a:ext cx="4147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What is the equation?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365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Lets compare with previous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Investigation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87544"/>
            <a:ext cx="4572000" cy="4069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95400" y="381000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solidFill>
                  <a:srgbClr val="C00000"/>
                </a:solidFill>
              </a:rPr>
              <a:t>ab</a:t>
            </a:r>
            <a:r>
              <a:rPr lang="en-US" sz="3600" b="1" dirty="0">
                <a:solidFill>
                  <a:srgbClr val="C00000"/>
                </a:solidFill>
              </a:rPr>
              <a:t> = </a:t>
            </a:r>
            <a:r>
              <a:rPr lang="en-US" sz="3600" b="1" dirty="0" err="1">
                <a:solidFill>
                  <a:srgbClr val="C00000"/>
                </a:solidFill>
              </a:rPr>
              <a:t>cd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304800"/>
            <a:ext cx="27368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Starting at the intersecting point the values can be seen like this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447800" y="2209800"/>
            <a:ext cx="914400" cy="533400"/>
          </a:xfrm>
          <a:prstGeom prst="straightConnector1">
            <a:avLst/>
          </a:prstGeom>
          <a:ln w="412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743200" y="3048000"/>
            <a:ext cx="1447800" cy="762000"/>
          </a:xfrm>
          <a:prstGeom prst="straightConnector1">
            <a:avLst/>
          </a:prstGeom>
          <a:ln w="412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838200" y="2895600"/>
            <a:ext cx="1066800" cy="304800"/>
          </a:xfrm>
          <a:prstGeom prst="straightConnector1">
            <a:avLst/>
          </a:prstGeom>
          <a:ln w="412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438400" y="2362200"/>
            <a:ext cx="1447800" cy="381000"/>
          </a:xfrm>
          <a:prstGeom prst="straightConnector1">
            <a:avLst/>
          </a:prstGeom>
          <a:ln w="412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00600" y="3200400"/>
            <a:ext cx="434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Intersection to a times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Intersection to b</a:t>
            </a:r>
          </a:p>
          <a:p>
            <a:r>
              <a:rPr lang="en-US" sz="2800" b="1" dirty="0"/>
              <a:t>equals</a:t>
            </a:r>
          </a:p>
          <a:p>
            <a:r>
              <a:rPr lang="en-US" sz="2800" b="1" dirty="0">
                <a:solidFill>
                  <a:srgbClr val="00B050"/>
                </a:solidFill>
              </a:rPr>
              <a:t>Intersection to c times</a:t>
            </a:r>
          </a:p>
          <a:p>
            <a:r>
              <a:rPr lang="en-US" sz="2800" b="1" dirty="0">
                <a:solidFill>
                  <a:srgbClr val="00B050"/>
                </a:solidFill>
              </a:rPr>
              <a:t>intersection to 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1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7366000" cy="389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Investigation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57200"/>
            <a:ext cx="4147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What is the equation?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w(</a:t>
            </a:r>
            <a:r>
              <a:rPr lang="en-US" sz="3200" b="1" dirty="0" err="1">
                <a:solidFill>
                  <a:srgbClr val="C00000"/>
                </a:solidFill>
              </a:rPr>
              <a:t>w+x</a:t>
            </a:r>
            <a:r>
              <a:rPr lang="en-US" sz="3200" b="1" dirty="0">
                <a:solidFill>
                  <a:srgbClr val="C00000"/>
                </a:solidFill>
              </a:rPr>
              <a:t>) = y(</a:t>
            </a:r>
            <a:r>
              <a:rPr lang="en-US" sz="3200" b="1" dirty="0" err="1">
                <a:solidFill>
                  <a:srgbClr val="C00000"/>
                </a:solidFill>
              </a:rPr>
              <a:t>y+z</a:t>
            </a:r>
            <a:r>
              <a:rPr lang="en-US" sz="3200" b="1" dirty="0">
                <a:solidFill>
                  <a:srgbClr val="C00000"/>
                </a:solidFill>
              </a:rPr>
              <a:t>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14600" y="3124200"/>
            <a:ext cx="2514600" cy="609600"/>
          </a:xfrm>
          <a:prstGeom prst="straightConnector1">
            <a:avLst/>
          </a:prstGeom>
          <a:ln w="412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438400" y="2133600"/>
            <a:ext cx="5867400" cy="1447800"/>
          </a:xfrm>
          <a:prstGeom prst="straightConnector1">
            <a:avLst/>
          </a:prstGeom>
          <a:ln w="412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667000" y="4114800"/>
            <a:ext cx="2514600" cy="76200"/>
          </a:xfrm>
          <a:prstGeom prst="straightConnector1">
            <a:avLst/>
          </a:prstGeom>
          <a:ln w="412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667000" y="4267200"/>
            <a:ext cx="5867400" cy="152400"/>
          </a:xfrm>
          <a:prstGeom prst="straightConnector1">
            <a:avLst/>
          </a:prstGeom>
          <a:ln w="412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Secant Segment Theorem</a:t>
            </a:r>
          </a:p>
        </p:txBody>
      </p:sp>
      <p:sp>
        <p:nvSpPr>
          <p:cNvPr id="847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0"/>
            <a:ext cx="8686800" cy="1905000"/>
          </a:xfrm>
          <a:solidFill>
            <a:srgbClr val="008000"/>
          </a:solidFill>
        </p:spPr>
        <p:txBody>
          <a:bodyPr/>
          <a:lstStyle/>
          <a:p>
            <a:r>
              <a:rPr lang="en-US" sz="2800" b="1" dirty="0">
                <a:solidFill>
                  <a:srgbClr val="FDEAC5"/>
                </a:solidFill>
              </a:rPr>
              <a:t>The product of one secant outside the circle and the WHOLE secant equals the product of a second secant outside the circle and the WHOLE second secant. </a:t>
            </a:r>
          </a:p>
        </p:txBody>
      </p:sp>
      <p:sp>
        <p:nvSpPr>
          <p:cNvPr id="847876" name="Oval 4"/>
          <p:cNvSpPr>
            <a:spLocks noChangeArrowheads="1"/>
          </p:cNvSpPr>
          <p:nvPr/>
        </p:nvSpPr>
        <p:spPr bwMode="auto">
          <a:xfrm>
            <a:off x="5257800" y="2384425"/>
            <a:ext cx="3581400" cy="3352800"/>
          </a:xfrm>
          <a:prstGeom prst="ellipse">
            <a:avLst/>
          </a:prstGeom>
          <a:noFill/>
          <a:ln w="6985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7877" name="Line 5"/>
          <p:cNvSpPr>
            <a:spLocks noChangeShapeType="1"/>
          </p:cNvSpPr>
          <p:nvPr/>
        </p:nvSpPr>
        <p:spPr bwMode="auto">
          <a:xfrm flipV="1">
            <a:off x="1524000" y="2841625"/>
            <a:ext cx="7239000" cy="1752600"/>
          </a:xfrm>
          <a:prstGeom prst="line">
            <a:avLst/>
          </a:prstGeom>
          <a:noFill/>
          <a:ln w="635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7878" name="Line 6"/>
          <p:cNvSpPr>
            <a:spLocks noChangeShapeType="1"/>
          </p:cNvSpPr>
          <p:nvPr/>
        </p:nvSpPr>
        <p:spPr bwMode="auto">
          <a:xfrm>
            <a:off x="1524000" y="4594225"/>
            <a:ext cx="7620000" cy="533400"/>
          </a:xfrm>
          <a:prstGeom prst="line">
            <a:avLst/>
          </a:prstGeom>
          <a:noFill/>
          <a:ln w="635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7879" name="Text Box 7"/>
          <p:cNvSpPr txBox="1">
            <a:spLocks noChangeArrowheads="1"/>
          </p:cNvSpPr>
          <p:nvPr/>
        </p:nvSpPr>
        <p:spPr bwMode="auto">
          <a:xfrm>
            <a:off x="8229600" y="22320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847880" name="Text Box 8"/>
          <p:cNvSpPr txBox="1">
            <a:spLocks noChangeArrowheads="1"/>
          </p:cNvSpPr>
          <p:nvPr/>
        </p:nvSpPr>
        <p:spPr bwMode="auto">
          <a:xfrm>
            <a:off x="4648200" y="30702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847881" name="Text Box 9"/>
          <p:cNvSpPr txBox="1">
            <a:spLocks noChangeArrowheads="1"/>
          </p:cNvSpPr>
          <p:nvPr/>
        </p:nvSpPr>
        <p:spPr bwMode="auto">
          <a:xfrm>
            <a:off x="5029200" y="49752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847882" name="Text Box 10"/>
          <p:cNvSpPr txBox="1">
            <a:spLocks noChangeArrowheads="1"/>
          </p:cNvSpPr>
          <p:nvPr/>
        </p:nvSpPr>
        <p:spPr bwMode="auto">
          <a:xfrm>
            <a:off x="8458200" y="51276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D</a:t>
            </a:r>
          </a:p>
        </p:txBody>
      </p:sp>
      <p:sp>
        <p:nvSpPr>
          <p:cNvPr id="847883" name="Text Box 11"/>
          <p:cNvSpPr txBox="1">
            <a:spLocks noChangeArrowheads="1"/>
          </p:cNvSpPr>
          <p:nvPr/>
        </p:nvSpPr>
        <p:spPr bwMode="auto">
          <a:xfrm>
            <a:off x="990600" y="436562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847884" name="Text Box 12"/>
          <p:cNvSpPr txBox="1">
            <a:spLocks noChangeArrowheads="1"/>
          </p:cNvSpPr>
          <p:nvPr/>
        </p:nvSpPr>
        <p:spPr bwMode="auto">
          <a:xfrm>
            <a:off x="746125" y="2514600"/>
            <a:ext cx="3976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7030A0"/>
                </a:solidFill>
              </a:rPr>
              <a:t>EA </a:t>
            </a:r>
            <a:r>
              <a:rPr lang="en-US" sz="3600" b="1">
                <a:solidFill>
                  <a:srgbClr val="7030A0"/>
                </a:solidFill>
                <a:cs typeface="Arial" charset="0"/>
              </a:rPr>
              <a:t>• EB</a:t>
            </a:r>
            <a:r>
              <a:rPr lang="en-US" sz="3600" b="1">
                <a:solidFill>
                  <a:srgbClr val="7030A0"/>
                </a:solidFill>
              </a:rPr>
              <a:t> = EC </a:t>
            </a:r>
            <a:r>
              <a:rPr lang="en-US" sz="2400" b="1">
                <a:solidFill>
                  <a:srgbClr val="7030A0"/>
                </a:solidFill>
              </a:rPr>
              <a:t>• </a:t>
            </a:r>
            <a:r>
              <a:rPr lang="en-US" sz="3600" b="1">
                <a:solidFill>
                  <a:srgbClr val="7030A0"/>
                </a:solidFill>
              </a:rPr>
              <a:t>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Chord Length Theorem</a:t>
            </a:r>
          </a:p>
        </p:txBody>
      </p:sp>
      <p:sp>
        <p:nvSpPr>
          <p:cNvPr id="800791" name="Oval 23"/>
          <p:cNvSpPr>
            <a:spLocks noChangeArrowheads="1"/>
          </p:cNvSpPr>
          <p:nvPr/>
        </p:nvSpPr>
        <p:spPr bwMode="auto">
          <a:xfrm>
            <a:off x="990600" y="2209800"/>
            <a:ext cx="3581400" cy="3352800"/>
          </a:xfrm>
          <a:prstGeom prst="ellipse">
            <a:avLst/>
          </a:prstGeom>
          <a:noFill/>
          <a:ln w="69850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00792" name="Line 24"/>
          <p:cNvSpPr>
            <a:spLocks noChangeShapeType="1"/>
          </p:cNvSpPr>
          <p:nvPr/>
        </p:nvSpPr>
        <p:spPr bwMode="auto">
          <a:xfrm>
            <a:off x="1371600" y="2895600"/>
            <a:ext cx="3124200" cy="1219200"/>
          </a:xfrm>
          <a:prstGeom prst="line">
            <a:avLst/>
          </a:prstGeom>
          <a:noFill/>
          <a:ln w="73025">
            <a:solidFill>
              <a:srgbClr val="00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00793" name="Line 25"/>
          <p:cNvSpPr>
            <a:spLocks noChangeShapeType="1"/>
          </p:cNvSpPr>
          <p:nvPr/>
        </p:nvSpPr>
        <p:spPr bwMode="auto">
          <a:xfrm flipV="1">
            <a:off x="1219200" y="3505200"/>
            <a:ext cx="3276600" cy="12192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00794" name="Text Box 26"/>
          <p:cNvSpPr txBox="1">
            <a:spLocks noChangeArrowheads="1"/>
          </p:cNvSpPr>
          <p:nvPr/>
        </p:nvSpPr>
        <p:spPr bwMode="auto">
          <a:xfrm>
            <a:off x="838200" y="24384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800795" name="Text Box 27"/>
          <p:cNvSpPr txBox="1">
            <a:spLocks noChangeArrowheads="1"/>
          </p:cNvSpPr>
          <p:nvPr/>
        </p:nvSpPr>
        <p:spPr bwMode="auto">
          <a:xfrm>
            <a:off x="4495800" y="2971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R</a:t>
            </a:r>
          </a:p>
        </p:txBody>
      </p:sp>
      <p:sp>
        <p:nvSpPr>
          <p:cNvPr id="800796" name="Text Box 28"/>
          <p:cNvSpPr txBox="1">
            <a:spLocks noChangeArrowheads="1"/>
          </p:cNvSpPr>
          <p:nvPr/>
        </p:nvSpPr>
        <p:spPr bwMode="auto">
          <a:xfrm>
            <a:off x="4659313" y="3962400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800797" name="Text Box 29"/>
          <p:cNvSpPr txBox="1">
            <a:spLocks noChangeArrowheads="1"/>
          </p:cNvSpPr>
          <p:nvPr/>
        </p:nvSpPr>
        <p:spPr bwMode="auto">
          <a:xfrm>
            <a:off x="533400" y="4495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800798" name="Text Box 30"/>
          <p:cNvSpPr txBox="1">
            <a:spLocks noChangeArrowheads="1"/>
          </p:cNvSpPr>
          <p:nvPr/>
        </p:nvSpPr>
        <p:spPr bwMode="auto">
          <a:xfrm>
            <a:off x="3429000" y="3048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K</a:t>
            </a:r>
          </a:p>
        </p:txBody>
      </p:sp>
      <p:sp>
        <p:nvSpPr>
          <p:cNvPr id="800800" name="Line 32"/>
          <p:cNvSpPr>
            <a:spLocks noChangeShapeType="1"/>
          </p:cNvSpPr>
          <p:nvPr/>
        </p:nvSpPr>
        <p:spPr bwMode="auto">
          <a:xfrm flipH="1">
            <a:off x="1219200" y="2895600"/>
            <a:ext cx="152400" cy="1828800"/>
          </a:xfrm>
          <a:prstGeom prst="line">
            <a:avLst/>
          </a:prstGeom>
          <a:noFill/>
          <a:ln w="698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00801" name="Line 33"/>
          <p:cNvSpPr>
            <a:spLocks noChangeShapeType="1"/>
          </p:cNvSpPr>
          <p:nvPr/>
        </p:nvSpPr>
        <p:spPr bwMode="auto">
          <a:xfrm flipH="1">
            <a:off x="4495800" y="3505200"/>
            <a:ext cx="0" cy="609600"/>
          </a:xfrm>
          <a:prstGeom prst="line">
            <a:avLst/>
          </a:prstGeom>
          <a:noFill/>
          <a:ln w="698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00802" name="Text Box 34"/>
          <p:cNvSpPr txBox="1">
            <a:spLocks noChangeArrowheads="1"/>
          </p:cNvSpPr>
          <p:nvPr/>
        </p:nvSpPr>
        <p:spPr bwMode="auto">
          <a:xfrm>
            <a:off x="1600200" y="0"/>
            <a:ext cx="61880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3">
                    <a:lumMod val="75000"/>
                  </a:schemeClr>
                </a:solidFill>
              </a:rPr>
              <a:t>If two chords intersect inside a circle, two triangles can be constructed by adding two more chords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0800" grpId="0" animBg="1"/>
      <p:bldP spid="80080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2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76400"/>
            <a:ext cx="6654800" cy="3485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Investigation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048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How is this changed when one secant becomes a tangent?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</a:rPr>
              <a:t>ww</a:t>
            </a:r>
            <a:r>
              <a:rPr lang="en-US" sz="3200" b="1" dirty="0">
                <a:solidFill>
                  <a:srgbClr val="C00000"/>
                </a:solidFill>
              </a:rPr>
              <a:t> = y(</a:t>
            </a:r>
            <a:r>
              <a:rPr lang="en-US" sz="3200" b="1" dirty="0" err="1">
                <a:solidFill>
                  <a:srgbClr val="C00000"/>
                </a:solidFill>
              </a:rPr>
              <a:t>y+z</a:t>
            </a:r>
            <a:r>
              <a:rPr lang="en-US" sz="3200" b="1" dirty="0">
                <a:solidFill>
                  <a:srgbClr val="C00000"/>
                </a:solidFill>
              </a:rPr>
              <a:t>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14600" y="1905000"/>
            <a:ext cx="3352800" cy="1828800"/>
          </a:xfrm>
          <a:prstGeom prst="straightConnector1">
            <a:avLst/>
          </a:prstGeom>
          <a:ln w="412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362200" y="1752600"/>
            <a:ext cx="3429000" cy="1828800"/>
          </a:xfrm>
          <a:prstGeom prst="straightConnector1">
            <a:avLst/>
          </a:prstGeom>
          <a:ln w="412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667000" y="4114800"/>
            <a:ext cx="2514600" cy="76200"/>
          </a:xfrm>
          <a:prstGeom prst="straightConnector1">
            <a:avLst/>
          </a:prstGeom>
          <a:ln w="412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667000" y="4267200"/>
            <a:ext cx="5867400" cy="152400"/>
          </a:xfrm>
          <a:prstGeom prst="straightConnector1">
            <a:avLst/>
          </a:prstGeom>
          <a:ln w="412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Secant Tangent Theorem</a:t>
            </a:r>
          </a:p>
        </p:txBody>
      </p:sp>
      <p:sp>
        <p:nvSpPr>
          <p:cNvPr id="848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"/>
            <a:ext cx="8686800" cy="1371600"/>
          </a:xfrm>
          <a:solidFill>
            <a:srgbClr val="008000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FDEAC5"/>
                </a:solidFill>
              </a:rPr>
              <a:t>The product of one secant outside the circle and the WHOLE secant equals the square of a tangent segment </a:t>
            </a:r>
          </a:p>
        </p:txBody>
      </p:sp>
      <p:sp>
        <p:nvSpPr>
          <p:cNvPr id="848900" name="Oval 4"/>
          <p:cNvSpPr>
            <a:spLocks noChangeArrowheads="1"/>
          </p:cNvSpPr>
          <p:nvPr/>
        </p:nvSpPr>
        <p:spPr bwMode="auto">
          <a:xfrm>
            <a:off x="5257800" y="2209800"/>
            <a:ext cx="3581400" cy="3352800"/>
          </a:xfrm>
          <a:prstGeom prst="ellipse">
            <a:avLst/>
          </a:prstGeom>
          <a:noFill/>
          <a:ln w="69850">
            <a:solidFill>
              <a:srgbClr val="00CC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8901" name="Line 5"/>
          <p:cNvSpPr>
            <a:spLocks noChangeShapeType="1"/>
          </p:cNvSpPr>
          <p:nvPr/>
        </p:nvSpPr>
        <p:spPr bwMode="auto">
          <a:xfrm>
            <a:off x="1524000" y="4419600"/>
            <a:ext cx="7620000" cy="533400"/>
          </a:xfrm>
          <a:prstGeom prst="line">
            <a:avLst/>
          </a:prstGeom>
          <a:noFill/>
          <a:ln w="635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8902" name="Text Box 6"/>
          <p:cNvSpPr txBox="1">
            <a:spLocks noChangeArrowheads="1"/>
          </p:cNvSpPr>
          <p:nvPr/>
        </p:nvSpPr>
        <p:spPr bwMode="auto">
          <a:xfrm>
            <a:off x="5029200" y="48006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848903" name="Text Box 7"/>
          <p:cNvSpPr txBox="1">
            <a:spLocks noChangeArrowheads="1"/>
          </p:cNvSpPr>
          <p:nvPr/>
        </p:nvSpPr>
        <p:spPr bwMode="auto">
          <a:xfrm>
            <a:off x="8458200" y="4953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D</a:t>
            </a:r>
          </a:p>
        </p:txBody>
      </p:sp>
      <p:sp>
        <p:nvSpPr>
          <p:cNvPr id="848904" name="Text Box 8"/>
          <p:cNvSpPr txBox="1">
            <a:spLocks noChangeArrowheads="1"/>
          </p:cNvSpPr>
          <p:nvPr/>
        </p:nvSpPr>
        <p:spPr bwMode="auto">
          <a:xfrm>
            <a:off x="990600" y="4191000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848905" name="Text Box 9"/>
          <p:cNvSpPr txBox="1">
            <a:spLocks noChangeArrowheads="1"/>
          </p:cNvSpPr>
          <p:nvPr/>
        </p:nvSpPr>
        <p:spPr bwMode="auto">
          <a:xfrm>
            <a:off x="457200" y="2133600"/>
            <a:ext cx="3097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EA</a:t>
            </a:r>
            <a:r>
              <a:rPr lang="en-US" sz="3600" b="1" baseline="30000" dirty="0">
                <a:solidFill>
                  <a:srgbClr val="C00000"/>
                </a:solidFill>
              </a:rPr>
              <a:t>2</a:t>
            </a:r>
            <a:r>
              <a:rPr lang="en-US" sz="3600" b="1" dirty="0">
                <a:solidFill>
                  <a:srgbClr val="C00000"/>
                </a:solidFill>
              </a:rPr>
              <a:t> = EC </a:t>
            </a:r>
            <a:r>
              <a:rPr lang="en-US" sz="2400" b="1" dirty="0">
                <a:solidFill>
                  <a:srgbClr val="C00000"/>
                </a:solidFill>
              </a:rPr>
              <a:t>• </a:t>
            </a:r>
            <a:r>
              <a:rPr lang="en-US" sz="3600" b="1" dirty="0">
                <a:solidFill>
                  <a:srgbClr val="C00000"/>
                </a:solidFill>
              </a:rPr>
              <a:t>ED</a:t>
            </a:r>
          </a:p>
        </p:txBody>
      </p:sp>
      <p:sp>
        <p:nvSpPr>
          <p:cNvPr id="848906" name="Line 10"/>
          <p:cNvSpPr>
            <a:spLocks noChangeShapeType="1"/>
          </p:cNvSpPr>
          <p:nvPr/>
        </p:nvSpPr>
        <p:spPr bwMode="auto">
          <a:xfrm flipV="1">
            <a:off x="1524000" y="2362200"/>
            <a:ext cx="4724400" cy="2057400"/>
          </a:xfrm>
          <a:prstGeom prst="line">
            <a:avLst/>
          </a:prstGeom>
          <a:noFill/>
          <a:ln w="6350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8907" name="Text Box 11"/>
          <p:cNvSpPr txBox="1">
            <a:spLocks noChangeArrowheads="1"/>
          </p:cNvSpPr>
          <p:nvPr/>
        </p:nvSpPr>
        <p:spPr bwMode="auto">
          <a:xfrm>
            <a:off x="6019800" y="2590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 Length Theorem</a:t>
            </a:r>
          </a:p>
        </p:txBody>
      </p:sp>
      <p:pic>
        <p:nvPicPr>
          <p:cNvPr id="806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7478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212975"/>
          </a:xfrm>
        </p:spPr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Sample Problems</a:t>
            </a:r>
            <a:br>
              <a:rPr lang="en-US" b="1">
                <a:solidFill>
                  <a:srgbClr val="FFFF00"/>
                </a:solidFill>
              </a:rPr>
            </a:br>
            <a:endParaRPr lang="en-US" b="1">
              <a:solidFill>
                <a:srgbClr val="FDEAC5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4267200"/>
            <a:ext cx="9144000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3778" name="AutoShape 2"/>
          <p:cNvSpPr>
            <a:spLocks noChangeArrowheads="1"/>
          </p:cNvSpPr>
          <p:nvPr/>
        </p:nvSpPr>
        <p:spPr bwMode="auto">
          <a:xfrm>
            <a:off x="1693863" y="5537200"/>
            <a:ext cx="330200" cy="393700"/>
          </a:xfrm>
          <a:prstGeom prst="irregularSeal2">
            <a:avLst/>
          </a:prstGeom>
          <a:gradFill rotWithShape="0">
            <a:gsLst>
              <a:gs pos="0">
                <a:schemeClr val="bg1"/>
              </a:gs>
              <a:gs pos="100000">
                <a:srgbClr val="FEEF9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E95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437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1387475" cy="460375"/>
          </a:xfrm>
          <a:prstGeom prst="rect">
            <a:avLst/>
          </a:prstGeom>
          <a:noFill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0" y="109538"/>
            <a:ext cx="7239000" cy="366712"/>
            <a:chOff x="960" y="68"/>
            <a:chExt cx="4560" cy="23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60" y="68"/>
              <a:ext cx="4560" cy="231"/>
              <a:chOff x="960" y="68"/>
              <a:chExt cx="4560" cy="231"/>
            </a:xfrm>
          </p:grpSpPr>
          <p:sp>
            <p:nvSpPr>
              <p:cNvPr id="843782" name="Text Box 6"/>
              <p:cNvSpPr txBox="1">
                <a:spLocks noChangeArrowheads="1"/>
              </p:cNvSpPr>
              <p:nvPr/>
            </p:nvSpPr>
            <p:spPr bwMode="auto">
              <a:xfrm>
                <a:off x="960" y="68"/>
                <a:ext cx="18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b="1" i="1">
                    <a:latin typeface="Helvetica" pitchFamily="34" charset="0"/>
                  </a:rPr>
                  <a:t>Finding Segment Lengths</a:t>
                </a:r>
              </a:p>
            </p:txBody>
          </p:sp>
          <p:sp>
            <p:nvSpPr>
              <p:cNvPr id="843783" name="Line 7"/>
              <p:cNvSpPr>
                <a:spLocks noChangeShapeType="1"/>
              </p:cNvSpPr>
              <p:nvPr/>
            </p:nvSpPr>
            <p:spPr bwMode="auto">
              <a:xfrm>
                <a:off x="1008" y="296"/>
                <a:ext cx="4512" cy="0"/>
              </a:xfrm>
              <a:prstGeom prst="lin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43784" name="Rectangle 8"/>
            <p:cNvSpPr>
              <a:spLocks noChangeArrowheads="1"/>
            </p:cNvSpPr>
            <p:nvPr/>
          </p:nvSpPr>
          <p:spPr bwMode="auto">
            <a:xfrm>
              <a:off x="5320" y="99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endParaRPr lang="en-US" sz="1400" b="1" i="1">
                <a:latin typeface="Helvetica" pitchFamily="34" charset="0"/>
              </a:endParaRPr>
            </a:p>
          </p:txBody>
        </p:sp>
      </p:grpSp>
      <p:sp>
        <p:nvSpPr>
          <p:cNvPr id="843785" name="Rectangle 9"/>
          <p:cNvSpPr>
            <a:spLocks noChangeArrowheads="1"/>
          </p:cNvSpPr>
          <p:nvPr/>
        </p:nvSpPr>
        <p:spPr bwMode="auto">
          <a:xfrm>
            <a:off x="419100" y="738188"/>
            <a:ext cx="8382000" cy="56356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3786" name="Text Box 10"/>
          <p:cNvSpPr txBox="1">
            <a:spLocks noChangeArrowheads="1"/>
          </p:cNvSpPr>
          <p:nvPr/>
        </p:nvSpPr>
        <p:spPr bwMode="auto">
          <a:xfrm>
            <a:off x="517525" y="823913"/>
            <a:ext cx="7997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2400"/>
              </a:lnSpc>
            </a:pPr>
            <a:r>
              <a:rPr lang="en-US">
                <a:solidFill>
                  <a:srgbClr val="010455"/>
                </a:solidFill>
              </a:rPr>
              <a:t>Find the value of </a:t>
            </a:r>
            <a:r>
              <a:rPr lang="en-US" b="1" i="1">
                <a:solidFill>
                  <a:srgbClr val="010455"/>
                </a:solidFill>
                <a:latin typeface="Times New Roman" pitchFamily="18" charset="0"/>
              </a:rPr>
              <a:t>x</a:t>
            </a:r>
            <a:r>
              <a:rPr lang="en-US">
                <a:solidFill>
                  <a:srgbClr val="010455"/>
                </a:solidFill>
              </a:rPr>
              <a:t>. </a:t>
            </a:r>
            <a:endParaRPr lang="en-US">
              <a:latin typeface="Times" charset="0"/>
            </a:endParaRPr>
          </a:p>
        </p:txBody>
      </p:sp>
      <p:sp>
        <p:nvSpPr>
          <p:cNvPr id="843787" name="Rectangle 11"/>
          <p:cNvSpPr>
            <a:spLocks noChangeArrowheads="1"/>
          </p:cNvSpPr>
          <p:nvPr/>
        </p:nvSpPr>
        <p:spPr bwMode="auto">
          <a:xfrm>
            <a:off x="4013200" y="3379788"/>
            <a:ext cx="2768600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3788" name="Rectangle 12"/>
          <p:cNvSpPr>
            <a:spLocks noChangeArrowheads="1"/>
          </p:cNvSpPr>
          <p:nvPr/>
        </p:nvSpPr>
        <p:spPr bwMode="auto">
          <a:xfrm>
            <a:off x="3962400" y="3327400"/>
            <a:ext cx="3128963" cy="520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3789" name="Rectangle 13"/>
          <p:cNvSpPr>
            <a:spLocks noChangeArrowheads="1"/>
          </p:cNvSpPr>
          <p:nvPr/>
        </p:nvSpPr>
        <p:spPr bwMode="auto">
          <a:xfrm>
            <a:off x="4025900" y="3433763"/>
            <a:ext cx="29083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1400" b="1">
                <a:solidFill>
                  <a:srgbClr val="0A51A1"/>
                </a:solidFill>
              </a:rPr>
              <a:t>Use the chord length theorem</a:t>
            </a:r>
            <a:endParaRPr lang="en-US" sz="1400" b="1">
              <a:solidFill>
                <a:srgbClr val="0A51A1"/>
              </a:solidFill>
              <a:latin typeface="Helvetica" pitchFamily="34" charset="0"/>
            </a:endParaRPr>
          </a:p>
        </p:txBody>
      </p:sp>
      <p:sp>
        <p:nvSpPr>
          <p:cNvPr id="843790" name="Rectangle 14"/>
          <p:cNvSpPr>
            <a:spLocks noChangeArrowheads="1"/>
          </p:cNvSpPr>
          <p:nvPr/>
        </p:nvSpPr>
        <p:spPr bwMode="auto">
          <a:xfrm>
            <a:off x="1025525" y="3429000"/>
            <a:ext cx="1995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i="1">
                <a:latin typeface="Times New Roman" pitchFamily="18" charset="0"/>
              </a:rPr>
              <a:t>RP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sym typeface="Symbol" pitchFamily="18" charset="2"/>
              </a:rPr>
              <a:t>•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RQ</a:t>
            </a:r>
            <a:r>
              <a:rPr lang="en-US">
                <a:latin typeface="Times New Roman" pitchFamily="18" charset="0"/>
              </a:rPr>
              <a:t> = </a:t>
            </a:r>
            <a:r>
              <a:rPr lang="en-US" b="1" i="1">
                <a:latin typeface="Times New Roman" pitchFamily="18" charset="0"/>
              </a:rPr>
              <a:t>RS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sym typeface="Symbol" pitchFamily="18" charset="2"/>
              </a:rPr>
              <a:t>•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RT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43791" name="Rectangle 15"/>
          <p:cNvSpPr>
            <a:spLocks noChangeArrowheads="1"/>
          </p:cNvSpPr>
          <p:nvPr/>
        </p:nvSpPr>
        <p:spPr bwMode="auto">
          <a:xfrm>
            <a:off x="4013200" y="3951288"/>
            <a:ext cx="1155700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3792" name="Rectangle 16"/>
          <p:cNvSpPr>
            <a:spLocks noChangeArrowheads="1"/>
          </p:cNvSpPr>
          <p:nvPr/>
        </p:nvSpPr>
        <p:spPr bwMode="auto">
          <a:xfrm>
            <a:off x="3949700" y="3911600"/>
            <a:ext cx="1308100" cy="520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3793" name="Rectangle 17"/>
          <p:cNvSpPr>
            <a:spLocks noChangeArrowheads="1"/>
          </p:cNvSpPr>
          <p:nvPr/>
        </p:nvSpPr>
        <p:spPr bwMode="auto">
          <a:xfrm>
            <a:off x="4025900" y="4005263"/>
            <a:ext cx="10985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1400" b="1">
                <a:solidFill>
                  <a:srgbClr val="0A51A1"/>
                </a:solidFill>
              </a:rPr>
              <a:t>Substitute.</a:t>
            </a:r>
            <a:endParaRPr lang="en-US" sz="1400" b="1">
              <a:solidFill>
                <a:srgbClr val="0A51A1"/>
              </a:solidFill>
              <a:latin typeface="Helvetica" pitchFamily="34" charset="0"/>
            </a:endParaRPr>
          </a:p>
        </p:txBody>
      </p:sp>
      <p:sp>
        <p:nvSpPr>
          <p:cNvPr id="843794" name="Rectangle 18"/>
          <p:cNvSpPr>
            <a:spLocks noChangeArrowheads="1"/>
          </p:cNvSpPr>
          <p:nvPr/>
        </p:nvSpPr>
        <p:spPr bwMode="auto">
          <a:xfrm>
            <a:off x="669925" y="4013200"/>
            <a:ext cx="2338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 i="1">
                <a:latin typeface="Times New Roman" pitchFamily="18" charset="0"/>
              </a:rPr>
              <a:t>RP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sym typeface="Symbol" pitchFamily="18" charset="2"/>
              </a:rPr>
              <a:t>•  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RQ</a:t>
            </a:r>
            <a:r>
              <a:rPr lang="en-US">
                <a:latin typeface="Times New Roman" pitchFamily="18" charset="0"/>
              </a:rPr>
              <a:t>     = </a:t>
            </a:r>
            <a:r>
              <a:rPr lang="en-US" b="1" i="1">
                <a:latin typeface="Times New Roman" pitchFamily="18" charset="0"/>
              </a:rPr>
              <a:t>RS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sym typeface="Symbol" pitchFamily="18" charset="2"/>
              </a:rPr>
              <a:t>•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RT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43795" name="Rectangle 19"/>
          <p:cNvSpPr>
            <a:spLocks noChangeArrowheads="1"/>
          </p:cNvSpPr>
          <p:nvPr/>
        </p:nvSpPr>
        <p:spPr bwMode="auto">
          <a:xfrm>
            <a:off x="4013200" y="4510088"/>
            <a:ext cx="952500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3796" name="Rectangle 20"/>
          <p:cNvSpPr>
            <a:spLocks noChangeArrowheads="1"/>
          </p:cNvSpPr>
          <p:nvPr/>
        </p:nvSpPr>
        <p:spPr bwMode="auto">
          <a:xfrm>
            <a:off x="3937000" y="4470400"/>
            <a:ext cx="1130300" cy="520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3797" name="Rectangle 21"/>
          <p:cNvSpPr>
            <a:spLocks noChangeArrowheads="1"/>
          </p:cNvSpPr>
          <p:nvPr/>
        </p:nvSpPr>
        <p:spPr bwMode="auto">
          <a:xfrm>
            <a:off x="4025900" y="4564063"/>
            <a:ext cx="92392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1400" b="1">
                <a:solidFill>
                  <a:srgbClr val="0A51A1"/>
                </a:solidFill>
              </a:rPr>
              <a:t>Simplify.</a:t>
            </a:r>
            <a:endParaRPr lang="en-US" sz="1400" b="1">
              <a:solidFill>
                <a:srgbClr val="0A51A1"/>
              </a:solidFill>
              <a:latin typeface="Helvetica" pitchFamily="34" charset="0"/>
            </a:endParaRPr>
          </a:p>
        </p:txBody>
      </p:sp>
      <p:sp>
        <p:nvSpPr>
          <p:cNvPr id="843798" name="Rectangle 22"/>
          <p:cNvSpPr>
            <a:spLocks noChangeArrowheads="1"/>
          </p:cNvSpPr>
          <p:nvPr/>
        </p:nvSpPr>
        <p:spPr bwMode="auto">
          <a:xfrm>
            <a:off x="1482725" y="4559300"/>
            <a:ext cx="169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180 = 10</a:t>
            </a:r>
            <a:r>
              <a:rPr lang="en-US" b="1" i="1">
                <a:latin typeface="Times New Roman" pitchFamily="18" charset="0"/>
              </a:rPr>
              <a:t>x </a:t>
            </a:r>
            <a:r>
              <a:rPr lang="en-US">
                <a:latin typeface="Times New Roman" pitchFamily="18" charset="0"/>
              </a:rPr>
              <a:t>+</a:t>
            </a:r>
            <a:r>
              <a:rPr lang="en-US" b="1" i="1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100</a:t>
            </a:r>
          </a:p>
        </p:txBody>
      </p:sp>
      <p:sp>
        <p:nvSpPr>
          <p:cNvPr id="843799" name="Rectangle 23"/>
          <p:cNvSpPr>
            <a:spLocks noChangeArrowheads="1"/>
          </p:cNvSpPr>
          <p:nvPr/>
        </p:nvSpPr>
        <p:spPr bwMode="auto">
          <a:xfrm>
            <a:off x="4013200" y="5513388"/>
            <a:ext cx="2141538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3800" name="Rectangle 24"/>
          <p:cNvSpPr>
            <a:spLocks noChangeArrowheads="1"/>
          </p:cNvSpPr>
          <p:nvPr/>
        </p:nvSpPr>
        <p:spPr bwMode="auto">
          <a:xfrm>
            <a:off x="4025900" y="5567363"/>
            <a:ext cx="21336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1400" b="1">
                <a:solidFill>
                  <a:srgbClr val="0A51A1"/>
                </a:solidFill>
              </a:rPr>
              <a:t>Divide each side by </a:t>
            </a:r>
            <a:r>
              <a:rPr lang="en-US" sz="1400" b="1">
                <a:solidFill>
                  <a:srgbClr val="0A51A1"/>
                </a:solidFill>
                <a:latin typeface="Times New Roman" pitchFamily="18" charset="0"/>
              </a:rPr>
              <a:t>10</a:t>
            </a:r>
            <a:r>
              <a:rPr lang="en-US" sz="1400" b="1">
                <a:solidFill>
                  <a:srgbClr val="0A51A1"/>
                </a:solidFill>
              </a:rPr>
              <a:t>. </a:t>
            </a:r>
            <a:endParaRPr lang="en-US" sz="1400" b="1">
              <a:solidFill>
                <a:srgbClr val="0A51A1"/>
              </a:solidFill>
              <a:latin typeface="Helvetica" pitchFamily="34" charset="0"/>
            </a:endParaRPr>
          </a:p>
        </p:txBody>
      </p:sp>
      <p:sp>
        <p:nvSpPr>
          <p:cNvPr id="843801" name="Rectangle 25"/>
          <p:cNvSpPr>
            <a:spLocks noChangeArrowheads="1"/>
          </p:cNvSpPr>
          <p:nvPr/>
        </p:nvSpPr>
        <p:spPr bwMode="auto">
          <a:xfrm>
            <a:off x="1711325" y="5562600"/>
            <a:ext cx="712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8</a:t>
            </a:r>
            <a:r>
              <a:rPr lang="en-US" b="1" i="1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=</a:t>
            </a:r>
            <a:r>
              <a:rPr lang="en-US" b="1" i="1">
                <a:latin typeface="Times New Roman" pitchFamily="18" charset="0"/>
              </a:rPr>
              <a:t> x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843802" name="Rectangle 26"/>
          <p:cNvSpPr>
            <a:spLocks noChangeArrowheads="1"/>
          </p:cNvSpPr>
          <p:nvPr/>
        </p:nvSpPr>
        <p:spPr bwMode="auto">
          <a:xfrm>
            <a:off x="2603500" y="4051300"/>
            <a:ext cx="762000" cy="292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(</a:t>
            </a:r>
            <a:r>
              <a:rPr lang="en-US" b="1" i="1">
                <a:latin typeface="Times New Roman" pitchFamily="18" charset="0"/>
              </a:rPr>
              <a:t>x</a:t>
            </a:r>
            <a:r>
              <a:rPr lang="en-US">
                <a:latin typeface="Times New Roman" pitchFamily="18" charset="0"/>
              </a:rPr>
              <a:t> + 10)</a:t>
            </a:r>
            <a:endParaRPr lang="en-US"/>
          </a:p>
        </p:txBody>
      </p:sp>
      <p:sp>
        <p:nvSpPr>
          <p:cNvPr id="843803" name="Rectangle 27"/>
          <p:cNvSpPr>
            <a:spLocks noChangeArrowheads="1"/>
          </p:cNvSpPr>
          <p:nvPr/>
        </p:nvSpPr>
        <p:spPr bwMode="auto">
          <a:xfrm>
            <a:off x="2120900" y="4051300"/>
            <a:ext cx="317500" cy="292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10</a:t>
            </a:r>
            <a:endParaRPr lang="en-US"/>
          </a:p>
        </p:txBody>
      </p:sp>
      <p:sp>
        <p:nvSpPr>
          <p:cNvPr id="843804" name="Rectangle 28"/>
          <p:cNvSpPr>
            <a:spLocks noChangeArrowheads="1"/>
          </p:cNvSpPr>
          <p:nvPr/>
        </p:nvSpPr>
        <p:spPr bwMode="auto">
          <a:xfrm>
            <a:off x="1282700" y="4043363"/>
            <a:ext cx="5969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(11 + 9)</a:t>
            </a:r>
            <a:endParaRPr lang="en-US"/>
          </a:p>
        </p:txBody>
      </p:sp>
      <p:sp>
        <p:nvSpPr>
          <p:cNvPr id="843805" name="Rectangle 29"/>
          <p:cNvSpPr>
            <a:spLocks noChangeArrowheads="1"/>
          </p:cNvSpPr>
          <p:nvPr/>
        </p:nvSpPr>
        <p:spPr bwMode="auto">
          <a:xfrm>
            <a:off x="679450" y="4030663"/>
            <a:ext cx="412750" cy="330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9</a:t>
            </a:r>
            <a:endParaRPr lang="en-US">
              <a:solidFill>
                <a:srgbClr val="007535"/>
              </a:solidFill>
            </a:endParaRPr>
          </a:p>
        </p:txBody>
      </p:sp>
      <p:sp>
        <p:nvSpPr>
          <p:cNvPr id="843806" name="Rectangle 30"/>
          <p:cNvSpPr>
            <a:spLocks noChangeArrowheads="1"/>
          </p:cNvSpPr>
          <p:nvPr/>
        </p:nvSpPr>
        <p:spPr bwMode="auto">
          <a:xfrm>
            <a:off x="4013200" y="5005388"/>
            <a:ext cx="2590800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3807" name="Rectangle 31"/>
          <p:cNvSpPr>
            <a:spLocks noChangeArrowheads="1"/>
          </p:cNvSpPr>
          <p:nvPr/>
        </p:nvSpPr>
        <p:spPr bwMode="auto">
          <a:xfrm>
            <a:off x="3975100" y="4953000"/>
            <a:ext cx="2679700" cy="520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3808" name="Rectangle 32"/>
          <p:cNvSpPr>
            <a:spLocks noChangeArrowheads="1"/>
          </p:cNvSpPr>
          <p:nvPr/>
        </p:nvSpPr>
        <p:spPr bwMode="auto">
          <a:xfrm>
            <a:off x="4025900" y="5059363"/>
            <a:ext cx="26162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1400" b="1">
                <a:solidFill>
                  <a:srgbClr val="0A51A1"/>
                </a:solidFill>
              </a:rPr>
              <a:t>Subtract </a:t>
            </a:r>
            <a:r>
              <a:rPr lang="en-US" sz="1400" b="1">
                <a:solidFill>
                  <a:srgbClr val="0A51A1"/>
                </a:solidFill>
                <a:latin typeface="Times New Roman" pitchFamily="18" charset="0"/>
              </a:rPr>
              <a:t>100</a:t>
            </a:r>
            <a:r>
              <a:rPr lang="en-US" sz="1400" b="1">
                <a:solidFill>
                  <a:srgbClr val="0A51A1"/>
                </a:solidFill>
              </a:rPr>
              <a:t> from each side. </a:t>
            </a:r>
            <a:endParaRPr lang="en-US" sz="1400" b="1">
              <a:solidFill>
                <a:srgbClr val="0A51A1"/>
              </a:solidFill>
              <a:latin typeface="Helvetica" pitchFamily="34" charset="0"/>
            </a:endParaRPr>
          </a:p>
        </p:txBody>
      </p:sp>
      <p:sp>
        <p:nvSpPr>
          <p:cNvPr id="843809" name="Rectangle 33"/>
          <p:cNvSpPr>
            <a:spLocks noChangeArrowheads="1"/>
          </p:cNvSpPr>
          <p:nvPr/>
        </p:nvSpPr>
        <p:spPr bwMode="auto">
          <a:xfrm>
            <a:off x="1597025" y="5054600"/>
            <a:ext cx="9985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80 = 10</a:t>
            </a:r>
            <a:r>
              <a:rPr lang="en-US" b="1" i="1">
                <a:latin typeface="Times New Roman" pitchFamily="18" charset="0"/>
              </a:rPr>
              <a:t>x</a:t>
            </a:r>
            <a:endParaRPr lang="en-US">
              <a:latin typeface="Times New Roman" pitchFamily="18" charset="0"/>
            </a:endParaRPr>
          </a:p>
        </p:txBody>
      </p:sp>
      <p:pic>
        <p:nvPicPr>
          <p:cNvPr id="843810" name="Picture 34" descr="Geometry_10.5_06.png                                           000263B9Michael                        B746AFEA: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194050" y="1381125"/>
            <a:ext cx="2733675" cy="179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3778" grpId="0" animBg="1"/>
      <p:bldP spid="843787" grpId="0" animBg="1"/>
      <p:bldP spid="843788" grpId="0" animBg="1"/>
      <p:bldP spid="843789" grpId="0" autoUpdateAnimBg="0"/>
      <p:bldP spid="843790" grpId="0" autoUpdateAnimBg="0"/>
      <p:bldP spid="843791" grpId="0" animBg="1"/>
      <p:bldP spid="843792" grpId="0" animBg="1"/>
      <p:bldP spid="843793" grpId="0" autoUpdateAnimBg="0"/>
      <p:bldP spid="843794" grpId="0" autoUpdateAnimBg="0"/>
      <p:bldP spid="843795" grpId="0" animBg="1"/>
      <p:bldP spid="843796" grpId="0" animBg="1"/>
      <p:bldP spid="843797" grpId="0" autoUpdateAnimBg="0"/>
      <p:bldP spid="843798" grpId="0" autoUpdateAnimBg="0"/>
      <p:bldP spid="843799" grpId="0" animBg="1"/>
      <p:bldP spid="843800" grpId="0" autoUpdateAnimBg="0"/>
      <p:bldP spid="843801" grpId="0" autoUpdateAnimBg="0"/>
      <p:bldP spid="843802" grpId="0" animBg="1" autoUpdateAnimBg="0"/>
      <p:bldP spid="843803" grpId="0" animBg="1" autoUpdateAnimBg="0"/>
      <p:bldP spid="843804" grpId="0" animBg="1" autoUpdateAnimBg="0"/>
      <p:bldP spid="843805" grpId="0" animBg="1" autoUpdateAnimBg="0"/>
      <p:bldP spid="843806" grpId="0" animBg="1"/>
      <p:bldP spid="843807" grpId="0" animBg="1"/>
      <p:bldP spid="843808" grpId="0" autoUpdateAnimBg="0"/>
      <p:bldP spid="843809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0" y="4267200"/>
            <a:ext cx="9144000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4802" name="Rectangle 2"/>
          <p:cNvSpPr>
            <a:spLocks noChangeArrowheads="1"/>
          </p:cNvSpPr>
          <p:nvPr/>
        </p:nvSpPr>
        <p:spPr bwMode="auto">
          <a:xfrm>
            <a:off x="1038225" y="3508375"/>
            <a:ext cx="1801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(</a:t>
            </a:r>
            <a:r>
              <a:rPr lang="en-US" b="1" i="1">
                <a:solidFill>
                  <a:srgbClr val="5ABCE4"/>
                </a:solidFill>
                <a:latin typeface="Times New Roman" pitchFamily="18" charset="0"/>
              </a:rPr>
              <a:t>CB</a:t>
            </a:r>
            <a:r>
              <a:rPr lang="en-US">
                <a:latin typeface="Times New Roman" pitchFamily="18" charset="0"/>
              </a:rPr>
              <a:t>)</a:t>
            </a:r>
            <a:r>
              <a:rPr lang="en-US" sz="900">
                <a:latin typeface="Times New Roman" pitchFamily="18" charset="0"/>
              </a:rPr>
              <a:t> </a:t>
            </a:r>
            <a:r>
              <a:rPr lang="en-US" b="1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 i="1">
                <a:solidFill>
                  <a:srgbClr val="FF2830"/>
                </a:solidFill>
                <a:latin typeface="Times New Roman" pitchFamily="18" charset="0"/>
              </a:rPr>
              <a:t>CE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sym typeface="Symbol" pitchFamily="18" charset="2"/>
              </a:rPr>
              <a:t>•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CD</a:t>
            </a:r>
          </a:p>
        </p:txBody>
      </p:sp>
      <p:sp>
        <p:nvSpPr>
          <p:cNvPr id="844803" name="AutoShape 3"/>
          <p:cNvSpPr>
            <a:spLocks noChangeArrowheads="1"/>
          </p:cNvSpPr>
          <p:nvPr/>
        </p:nvSpPr>
        <p:spPr bwMode="auto">
          <a:xfrm>
            <a:off x="1376363" y="5062538"/>
            <a:ext cx="431800" cy="368300"/>
          </a:xfrm>
          <a:prstGeom prst="irregularSeal2">
            <a:avLst/>
          </a:prstGeom>
          <a:gradFill rotWithShape="0">
            <a:gsLst>
              <a:gs pos="0">
                <a:schemeClr val="bg1"/>
              </a:gs>
              <a:gs pos="100000">
                <a:srgbClr val="FEEF9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E95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448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1387475" cy="460375"/>
          </a:xfrm>
          <a:prstGeom prst="rect">
            <a:avLst/>
          </a:prstGeo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4000" y="109538"/>
            <a:ext cx="7239000" cy="366712"/>
            <a:chOff x="960" y="68"/>
            <a:chExt cx="4560" cy="231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960" y="68"/>
              <a:ext cx="4560" cy="231"/>
              <a:chOff x="960" y="68"/>
              <a:chExt cx="4560" cy="231"/>
            </a:xfrm>
          </p:grpSpPr>
          <p:sp>
            <p:nvSpPr>
              <p:cNvPr id="844807" name="Text Box 7"/>
              <p:cNvSpPr txBox="1">
                <a:spLocks noChangeArrowheads="1"/>
              </p:cNvSpPr>
              <p:nvPr/>
            </p:nvSpPr>
            <p:spPr bwMode="auto">
              <a:xfrm>
                <a:off x="960" y="68"/>
                <a:ext cx="23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b="1" i="1">
                    <a:latin typeface="Helvetica" pitchFamily="34" charset="0"/>
                  </a:rPr>
                  <a:t>Estimating the Radius of a Circle</a:t>
                </a:r>
              </a:p>
            </p:txBody>
          </p:sp>
          <p:sp>
            <p:nvSpPr>
              <p:cNvPr id="844808" name="Line 8"/>
              <p:cNvSpPr>
                <a:spLocks noChangeShapeType="1"/>
              </p:cNvSpPr>
              <p:nvPr/>
            </p:nvSpPr>
            <p:spPr bwMode="auto">
              <a:xfrm>
                <a:off x="1008" y="296"/>
                <a:ext cx="4512" cy="0"/>
              </a:xfrm>
              <a:prstGeom prst="lin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44809" name="Rectangle 9"/>
            <p:cNvSpPr>
              <a:spLocks noChangeArrowheads="1"/>
            </p:cNvSpPr>
            <p:nvPr/>
          </p:nvSpPr>
          <p:spPr bwMode="auto">
            <a:xfrm>
              <a:off x="5320" y="99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endParaRPr lang="en-US" sz="1400" b="1" i="1">
                <a:latin typeface="Helvetica" pitchFamily="34" charset="0"/>
              </a:endParaRPr>
            </a:p>
          </p:txBody>
        </p:sp>
      </p:grpSp>
      <p:sp>
        <p:nvSpPr>
          <p:cNvPr id="844810" name="Rectangle 10"/>
          <p:cNvSpPr>
            <a:spLocks noChangeArrowheads="1"/>
          </p:cNvSpPr>
          <p:nvPr/>
        </p:nvSpPr>
        <p:spPr bwMode="auto">
          <a:xfrm>
            <a:off x="419100" y="738188"/>
            <a:ext cx="8382000" cy="117316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11" name="Text Box 11"/>
          <p:cNvSpPr txBox="1">
            <a:spLocks noChangeArrowheads="1"/>
          </p:cNvSpPr>
          <p:nvPr/>
        </p:nvSpPr>
        <p:spPr bwMode="auto">
          <a:xfrm>
            <a:off x="517525" y="823913"/>
            <a:ext cx="7997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2400"/>
              </a:lnSpc>
            </a:pPr>
            <a:r>
              <a:rPr lang="en-US" b="1">
                <a:solidFill>
                  <a:srgbClr val="010455"/>
                </a:solidFill>
              </a:rPr>
              <a:t>AQUARIUM TANK</a:t>
            </a:r>
            <a:r>
              <a:rPr lang="en-US">
                <a:solidFill>
                  <a:srgbClr val="010455"/>
                </a:solidFill>
              </a:rPr>
              <a:t>  You are standing at point </a:t>
            </a:r>
            <a:r>
              <a:rPr lang="en-US" b="1" i="1">
                <a:solidFill>
                  <a:srgbClr val="010455"/>
                </a:solidFill>
                <a:latin typeface="Times New Roman" pitchFamily="18" charset="0"/>
              </a:rPr>
              <a:t>C</a:t>
            </a:r>
            <a:r>
              <a:rPr lang="en-US">
                <a:solidFill>
                  <a:srgbClr val="010455"/>
                </a:solidFill>
              </a:rPr>
              <a:t>, about </a:t>
            </a:r>
            <a:r>
              <a:rPr lang="en-US">
                <a:solidFill>
                  <a:srgbClr val="010455"/>
                </a:solidFill>
                <a:latin typeface="Times New Roman" pitchFamily="18" charset="0"/>
              </a:rPr>
              <a:t>8</a:t>
            </a:r>
            <a:r>
              <a:rPr lang="en-US">
                <a:solidFill>
                  <a:srgbClr val="010455"/>
                </a:solidFill>
              </a:rPr>
              <a:t> feet from a circular aquarium tank.  The distance from you to a point of tangency on the tank is about </a:t>
            </a:r>
            <a:r>
              <a:rPr lang="en-US">
                <a:solidFill>
                  <a:srgbClr val="010455"/>
                </a:solidFill>
                <a:latin typeface="Times New Roman" pitchFamily="18" charset="0"/>
              </a:rPr>
              <a:t>20</a:t>
            </a:r>
            <a:r>
              <a:rPr lang="en-US">
                <a:solidFill>
                  <a:srgbClr val="010455"/>
                </a:solidFill>
              </a:rPr>
              <a:t> feet.  Estimate the radius of the tank.</a:t>
            </a:r>
            <a:endParaRPr lang="en-US">
              <a:latin typeface="Times" charset="0"/>
            </a:endParaRPr>
          </a:p>
        </p:txBody>
      </p:sp>
      <p:sp>
        <p:nvSpPr>
          <p:cNvPr id="844812" name="Rectangle 12"/>
          <p:cNvSpPr>
            <a:spLocks noChangeArrowheads="1"/>
          </p:cNvSpPr>
          <p:nvPr/>
        </p:nvSpPr>
        <p:spPr bwMode="auto">
          <a:xfrm>
            <a:off x="4013200" y="2879725"/>
            <a:ext cx="2387600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13" name="Rectangle 13"/>
          <p:cNvSpPr>
            <a:spLocks noChangeArrowheads="1"/>
          </p:cNvSpPr>
          <p:nvPr/>
        </p:nvSpPr>
        <p:spPr bwMode="auto">
          <a:xfrm>
            <a:off x="3962400" y="2827338"/>
            <a:ext cx="2698750" cy="520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14" name="Rectangle 14"/>
          <p:cNvSpPr>
            <a:spLocks noChangeArrowheads="1"/>
          </p:cNvSpPr>
          <p:nvPr/>
        </p:nvSpPr>
        <p:spPr bwMode="auto">
          <a:xfrm>
            <a:off x="4025900" y="2933700"/>
            <a:ext cx="23749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1400" b="1">
                <a:solidFill>
                  <a:srgbClr val="0A51A1"/>
                </a:solidFill>
              </a:rPr>
              <a:t>Secant Tangent Theorem.</a:t>
            </a:r>
            <a:endParaRPr lang="en-US" sz="1400" b="1">
              <a:solidFill>
                <a:srgbClr val="0A51A1"/>
              </a:solidFill>
              <a:latin typeface="Helvetica" pitchFamily="34" charset="0"/>
            </a:endParaRPr>
          </a:p>
        </p:txBody>
      </p:sp>
      <p:sp>
        <p:nvSpPr>
          <p:cNvPr id="844815" name="Rectangle 15"/>
          <p:cNvSpPr>
            <a:spLocks noChangeArrowheads="1"/>
          </p:cNvSpPr>
          <p:nvPr/>
        </p:nvSpPr>
        <p:spPr bwMode="auto">
          <a:xfrm>
            <a:off x="1025525" y="2928938"/>
            <a:ext cx="1804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(</a:t>
            </a:r>
            <a:r>
              <a:rPr lang="en-US" b="1" i="1">
                <a:solidFill>
                  <a:srgbClr val="5ABCE4"/>
                </a:solidFill>
                <a:latin typeface="Times New Roman" pitchFamily="18" charset="0"/>
              </a:rPr>
              <a:t>CB</a:t>
            </a:r>
            <a:r>
              <a:rPr lang="en-US">
                <a:latin typeface="Times New Roman" pitchFamily="18" charset="0"/>
              </a:rPr>
              <a:t>)</a:t>
            </a:r>
            <a:r>
              <a:rPr lang="en-US" sz="900">
                <a:latin typeface="Times New Roman" pitchFamily="18" charset="0"/>
              </a:rPr>
              <a:t> </a:t>
            </a:r>
            <a:r>
              <a:rPr lang="en-US" b="1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= </a:t>
            </a:r>
            <a:r>
              <a:rPr lang="en-US" b="1" i="1">
                <a:solidFill>
                  <a:srgbClr val="E00B39"/>
                </a:solidFill>
                <a:latin typeface="Times New Roman" pitchFamily="18" charset="0"/>
              </a:rPr>
              <a:t>CE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sym typeface="Symbol" pitchFamily="18" charset="2"/>
              </a:rPr>
              <a:t>•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CD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44816" name="Rectangle 16"/>
          <p:cNvSpPr>
            <a:spLocks noChangeArrowheads="1"/>
          </p:cNvSpPr>
          <p:nvPr/>
        </p:nvSpPr>
        <p:spPr bwMode="auto">
          <a:xfrm>
            <a:off x="4013200" y="3451225"/>
            <a:ext cx="1155700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17" name="Rectangle 17"/>
          <p:cNvSpPr>
            <a:spLocks noChangeArrowheads="1"/>
          </p:cNvSpPr>
          <p:nvPr/>
        </p:nvSpPr>
        <p:spPr bwMode="auto">
          <a:xfrm>
            <a:off x="3962400" y="3449638"/>
            <a:ext cx="1320800" cy="469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18" name="Rectangle 18"/>
          <p:cNvSpPr>
            <a:spLocks noChangeArrowheads="1"/>
          </p:cNvSpPr>
          <p:nvPr/>
        </p:nvSpPr>
        <p:spPr bwMode="auto">
          <a:xfrm>
            <a:off x="4025900" y="3505200"/>
            <a:ext cx="12319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1400" b="1">
                <a:solidFill>
                  <a:srgbClr val="0A51A1"/>
                </a:solidFill>
              </a:rPr>
              <a:t>Substitute.</a:t>
            </a:r>
            <a:endParaRPr lang="en-US" sz="1400" b="1">
              <a:solidFill>
                <a:srgbClr val="0A51A1"/>
              </a:solidFill>
              <a:latin typeface="Helvetica" pitchFamily="34" charset="0"/>
            </a:endParaRPr>
          </a:p>
        </p:txBody>
      </p:sp>
      <p:sp>
        <p:nvSpPr>
          <p:cNvPr id="844819" name="Rectangle 19"/>
          <p:cNvSpPr>
            <a:spLocks noChangeArrowheads="1"/>
          </p:cNvSpPr>
          <p:nvPr/>
        </p:nvSpPr>
        <p:spPr bwMode="auto">
          <a:xfrm>
            <a:off x="4013200" y="4010025"/>
            <a:ext cx="952500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20" name="Rectangle 20"/>
          <p:cNvSpPr>
            <a:spLocks noChangeArrowheads="1"/>
          </p:cNvSpPr>
          <p:nvPr/>
        </p:nvSpPr>
        <p:spPr bwMode="auto">
          <a:xfrm>
            <a:off x="3937000" y="3970338"/>
            <a:ext cx="1130300" cy="520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21" name="Rectangle 21"/>
          <p:cNvSpPr>
            <a:spLocks noChangeArrowheads="1"/>
          </p:cNvSpPr>
          <p:nvPr/>
        </p:nvSpPr>
        <p:spPr bwMode="auto">
          <a:xfrm>
            <a:off x="4025900" y="4064000"/>
            <a:ext cx="92392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1400" b="1">
                <a:solidFill>
                  <a:srgbClr val="0A51A1"/>
                </a:solidFill>
              </a:rPr>
              <a:t>Simplify.</a:t>
            </a:r>
            <a:endParaRPr lang="en-US" sz="1400" b="1">
              <a:solidFill>
                <a:srgbClr val="0A51A1"/>
              </a:solidFill>
              <a:latin typeface="Helvetica" pitchFamily="34" charset="0"/>
            </a:endParaRPr>
          </a:p>
        </p:txBody>
      </p:sp>
      <p:sp>
        <p:nvSpPr>
          <p:cNvPr id="844822" name="Rectangle 22"/>
          <p:cNvSpPr>
            <a:spLocks noChangeArrowheads="1"/>
          </p:cNvSpPr>
          <p:nvPr/>
        </p:nvSpPr>
        <p:spPr bwMode="auto">
          <a:xfrm>
            <a:off x="1254125" y="4052888"/>
            <a:ext cx="155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400 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  <a:r>
              <a:rPr lang="en-US">
                <a:latin typeface="Times New Roman" pitchFamily="18" charset="0"/>
              </a:rPr>
              <a:t> 16</a:t>
            </a:r>
            <a:r>
              <a:rPr lang="en-US" b="1" i="1">
                <a:latin typeface="Times New Roman" pitchFamily="18" charset="0"/>
              </a:rPr>
              <a:t>r </a:t>
            </a:r>
            <a:r>
              <a:rPr lang="en-US">
                <a:latin typeface="Times New Roman" pitchFamily="18" charset="0"/>
              </a:rPr>
              <a:t>+</a:t>
            </a:r>
            <a:r>
              <a:rPr lang="en-US" b="1" i="1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64</a:t>
            </a:r>
          </a:p>
        </p:txBody>
      </p:sp>
      <p:sp>
        <p:nvSpPr>
          <p:cNvPr id="844823" name="Rectangle 23"/>
          <p:cNvSpPr>
            <a:spLocks noChangeArrowheads="1"/>
          </p:cNvSpPr>
          <p:nvPr/>
        </p:nvSpPr>
        <p:spPr bwMode="auto">
          <a:xfrm>
            <a:off x="4013200" y="5013325"/>
            <a:ext cx="2082800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24" name="Rectangle 24"/>
          <p:cNvSpPr>
            <a:spLocks noChangeArrowheads="1"/>
          </p:cNvSpPr>
          <p:nvPr/>
        </p:nvSpPr>
        <p:spPr bwMode="auto">
          <a:xfrm>
            <a:off x="1381125" y="5056188"/>
            <a:ext cx="798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21</a:t>
            </a:r>
            <a:r>
              <a:rPr lang="en-US" b="1" i="1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  <a:r>
              <a:rPr lang="en-US" b="1" i="1">
                <a:latin typeface="Times New Roman" pitchFamily="18" charset="0"/>
              </a:rPr>
              <a:t> r</a:t>
            </a:r>
            <a:r>
              <a:rPr lang="en-US">
                <a:latin typeface="Times New Roman" pitchFamily="18" charset="0"/>
              </a:rPr>
              <a:t> </a:t>
            </a:r>
          </a:p>
        </p:txBody>
      </p:sp>
      <p:sp>
        <p:nvSpPr>
          <p:cNvPr id="844825" name="Rectangle 25"/>
          <p:cNvSpPr>
            <a:spLocks noChangeArrowheads="1"/>
          </p:cNvSpPr>
          <p:nvPr/>
        </p:nvSpPr>
        <p:spPr bwMode="auto">
          <a:xfrm>
            <a:off x="2374900" y="3549650"/>
            <a:ext cx="762000" cy="292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(2</a:t>
            </a:r>
            <a:r>
              <a:rPr lang="en-US" b="1" i="1">
                <a:latin typeface="Times New Roman" pitchFamily="18" charset="0"/>
              </a:rPr>
              <a:t>r</a:t>
            </a:r>
            <a:r>
              <a:rPr lang="en-US">
                <a:latin typeface="Times New Roman" pitchFamily="18" charset="0"/>
              </a:rPr>
              <a:t> + 8)</a:t>
            </a:r>
            <a:endParaRPr lang="en-US"/>
          </a:p>
        </p:txBody>
      </p:sp>
      <p:sp>
        <p:nvSpPr>
          <p:cNvPr id="844826" name="Rectangle 26"/>
          <p:cNvSpPr>
            <a:spLocks noChangeArrowheads="1"/>
          </p:cNvSpPr>
          <p:nvPr/>
        </p:nvSpPr>
        <p:spPr bwMode="auto">
          <a:xfrm>
            <a:off x="1917700" y="3551238"/>
            <a:ext cx="355600" cy="292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E00B39"/>
                </a:solidFill>
                <a:latin typeface="Times New Roman" pitchFamily="18" charset="0"/>
              </a:rPr>
              <a:t>8</a:t>
            </a:r>
            <a:endParaRPr lang="en-US"/>
          </a:p>
        </p:txBody>
      </p:sp>
      <p:sp>
        <p:nvSpPr>
          <p:cNvPr id="844827" name="Rectangle 27"/>
          <p:cNvSpPr>
            <a:spLocks noChangeArrowheads="1"/>
          </p:cNvSpPr>
          <p:nvPr/>
        </p:nvSpPr>
        <p:spPr bwMode="auto">
          <a:xfrm>
            <a:off x="1092200" y="3530600"/>
            <a:ext cx="609600" cy="330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5ABCE4"/>
                </a:solidFill>
                <a:latin typeface="Times New Roman" pitchFamily="18" charset="0"/>
              </a:rPr>
              <a:t>20</a:t>
            </a:r>
            <a:r>
              <a:rPr lang="en-US" sz="900">
                <a:latin typeface="Times New Roman" pitchFamily="18" charset="0"/>
              </a:rPr>
              <a:t> </a:t>
            </a:r>
            <a:r>
              <a:rPr lang="en-US" b="1" baseline="30000">
                <a:latin typeface="Times New Roman" pitchFamily="18" charset="0"/>
              </a:rPr>
              <a:t>2</a:t>
            </a:r>
            <a:endParaRPr lang="en-US">
              <a:solidFill>
                <a:srgbClr val="007535"/>
              </a:solidFill>
            </a:endParaRPr>
          </a:p>
        </p:txBody>
      </p:sp>
      <p:sp>
        <p:nvSpPr>
          <p:cNvPr id="844828" name="Rectangle 28"/>
          <p:cNvSpPr>
            <a:spLocks noChangeArrowheads="1"/>
          </p:cNvSpPr>
          <p:nvPr/>
        </p:nvSpPr>
        <p:spPr bwMode="auto">
          <a:xfrm>
            <a:off x="4013200" y="4505325"/>
            <a:ext cx="2527300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29" name="Rectangle 29"/>
          <p:cNvSpPr>
            <a:spLocks noChangeArrowheads="1"/>
          </p:cNvSpPr>
          <p:nvPr/>
        </p:nvSpPr>
        <p:spPr bwMode="auto">
          <a:xfrm>
            <a:off x="3987800" y="4491038"/>
            <a:ext cx="2730500" cy="48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30" name="Rectangle 30"/>
          <p:cNvSpPr>
            <a:spLocks noChangeArrowheads="1"/>
          </p:cNvSpPr>
          <p:nvPr/>
        </p:nvSpPr>
        <p:spPr bwMode="auto">
          <a:xfrm>
            <a:off x="4025900" y="4559300"/>
            <a:ext cx="26035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1400" b="1">
                <a:solidFill>
                  <a:srgbClr val="0A51A1"/>
                </a:solidFill>
              </a:rPr>
              <a:t>Subtract </a:t>
            </a:r>
            <a:r>
              <a:rPr lang="en-US" sz="1400" b="1">
                <a:solidFill>
                  <a:srgbClr val="0A51A1"/>
                </a:solidFill>
                <a:latin typeface="Times New Roman" pitchFamily="18" charset="0"/>
              </a:rPr>
              <a:t>64</a:t>
            </a:r>
            <a:r>
              <a:rPr lang="en-US" sz="1400" b="1">
                <a:solidFill>
                  <a:srgbClr val="0A51A1"/>
                </a:solidFill>
              </a:rPr>
              <a:t> from each side. </a:t>
            </a:r>
            <a:endParaRPr lang="en-US" sz="1400" b="1">
              <a:solidFill>
                <a:srgbClr val="0A51A1"/>
              </a:solidFill>
              <a:latin typeface="Helvetica" pitchFamily="34" charset="0"/>
            </a:endParaRPr>
          </a:p>
        </p:txBody>
      </p:sp>
      <p:sp>
        <p:nvSpPr>
          <p:cNvPr id="844831" name="Rectangle 31"/>
          <p:cNvSpPr>
            <a:spLocks noChangeArrowheads="1"/>
          </p:cNvSpPr>
          <p:nvPr/>
        </p:nvSpPr>
        <p:spPr bwMode="auto">
          <a:xfrm>
            <a:off x="1266825" y="4549775"/>
            <a:ext cx="1090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336 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  <a:r>
              <a:rPr lang="en-US"/>
              <a:t> </a:t>
            </a:r>
            <a:r>
              <a:rPr lang="en-US">
                <a:latin typeface="Times New Roman" pitchFamily="18" charset="0"/>
              </a:rPr>
              <a:t>16</a:t>
            </a:r>
            <a:r>
              <a:rPr lang="en-US" b="1" i="1">
                <a:latin typeface="Times New Roman" pitchFamily="18" charset="0"/>
              </a:rPr>
              <a:t>r</a:t>
            </a:r>
          </a:p>
        </p:txBody>
      </p:sp>
      <p:sp>
        <p:nvSpPr>
          <p:cNvPr id="844832" name="Rectangle 32"/>
          <p:cNvSpPr>
            <a:spLocks noChangeArrowheads="1"/>
          </p:cNvSpPr>
          <p:nvPr/>
        </p:nvSpPr>
        <p:spPr bwMode="auto">
          <a:xfrm>
            <a:off x="444500" y="2181225"/>
            <a:ext cx="1473200" cy="4953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33" name="Rectangle 33"/>
          <p:cNvSpPr>
            <a:spLocks noChangeArrowheads="1"/>
          </p:cNvSpPr>
          <p:nvPr/>
        </p:nvSpPr>
        <p:spPr bwMode="auto">
          <a:xfrm>
            <a:off x="482600" y="2208213"/>
            <a:ext cx="15367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solidFill>
                  <a:srgbClr val="010455"/>
                </a:solidFill>
              </a:rPr>
              <a:t>SOLUTION</a:t>
            </a:r>
            <a:endParaRPr lang="en-US">
              <a:solidFill>
                <a:srgbClr val="0A51A1"/>
              </a:solidFill>
              <a:latin typeface="Helvetica" pitchFamily="34" charset="0"/>
            </a:endParaRPr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363538" y="5649913"/>
            <a:ext cx="4524375" cy="366712"/>
            <a:chOff x="472" y="3631"/>
            <a:chExt cx="2850" cy="231"/>
          </a:xfrm>
        </p:grpSpPr>
        <p:sp>
          <p:nvSpPr>
            <p:cNvPr id="844836" name="Rectangle 36"/>
            <p:cNvSpPr>
              <a:spLocks noChangeArrowheads="1"/>
            </p:cNvSpPr>
            <p:nvPr/>
          </p:nvSpPr>
          <p:spPr bwMode="auto">
            <a:xfrm>
              <a:off x="558" y="3631"/>
              <a:ext cx="27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So, the radius of the tank is about </a:t>
              </a:r>
              <a:r>
                <a:rPr lang="en-US">
                  <a:latin typeface="Times New Roman" pitchFamily="18" charset="0"/>
                </a:rPr>
                <a:t>21</a:t>
              </a:r>
              <a:r>
                <a:rPr lang="en-US"/>
                <a:t> feet.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44837" name="AutoShape 37"/>
            <p:cNvSpPr>
              <a:spLocks noChangeArrowheads="1"/>
            </p:cNvSpPr>
            <p:nvPr/>
          </p:nvSpPr>
          <p:spPr bwMode="auto">
            <a:xfrm rot="5400000">
              <a:off x="466" y="3703"/>
              <a:ext cx="100" cy="87"/>
            </a:xfrm>
            <a:prstGeom prst="triangle">
              <a:avLst>
                <a:gd name="adj" fmla="val 50000"/>
              </a:avLst>
            </a:prstGeom>
            <a:solidFill>
              <a:srgbClr val="2853A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44838" name="Rectangle 38"/>
          <p:cNvSpPr>
            <a:spLocks noChangeArrowheads="1"/>
          </p:cNvSpPr>
          <p:nvPr/>
        </p:nvSpPr>
        <p:spPr bwMode="auto">
          <a:xfrm>
            <a:off x="3786188" y="4995863"/>
            <a:ext cx="2730500" cy="48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4839" name="Rectangle 39"/>
          <p:cNvSpPr>
            <a:spLocks noChangeArrowheads="1"/>
          </p:cNvSpPr>
          <p:nvPr/>
        </p:nvSpPr>
        <p:spPr bwMode="auto">
          <a:xfrm>
            <a:off x="4025900" y="5067300"/>
            <a:ext cx="21336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1400" b="1">
                <a:solidFill>
                  <a:srgbClr val="0A51A1"/>
                </a:solidFill>
              </a:rPr>
              <a:t>Divide each side by </a:t>
            </a:r>
            <a:r>
              <a:rPr lang="en-US" sz="1400" b="1">
                <a:solidFill>
                  <a:srgbClr val="0A51A1"/>
                </a:solidFill>
                <a:latin typeface="Times New Roman" pitchFamily="18" charset="0"/>
              </a:rPr>
              <a:t>16</a:t>
            </a:r>
            <a:r>
              <a:rPr lang="en-US" sz="1400" b="1">
                <a:solidFill>
                  <a:srgbClr val="0A51A1"/>
                </a:solidFill>
              </a:rPr>
              <a:t>. </a:t>
            </a:r>
            <a:endParaRPr lang="en-US" sz="1400" b="1">
              <a:solidFill>
                <a:srgbClr val="0A51A1"/>
              </a:solidFill>
              <a:latin typeface="Helvetica" pitchFamily="34" charset="0"/>
            </a:endParaRPr>
          </a:p>
        </p:txBody>
      </p:sp>
      <p:pic>
        <p:nvPicPr>
          <p:cNvPr id="844840" name="Picture 40" descr="Geometry_10.5_07.png                                           000263B9Michael                        B746AFEA: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437313" y="2028825"/>
            <a:ext cx="2276475" cy="1689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4802" grpId="0" autoUpdateAnimBg="0"/>
      <p:bldP spid="844803" grpId="0" animBg="1"/>
      <p:bldP spid="844812" grpId="0" animBg="1"/>
      <p:bldP spid="844813" grpId="0" animBg="1"/>
      <p:bldP spid="844814" grpId="0" autoUpdateAnimBg="0"/>
      <p:bldP spid="844815" grpId="0" autoUpdateAnimBg="0"/>
      <p:bldP spid="844816" grpId="0" animBg="1"/>
      <p:bldP spid="844817" grpId="0" animBg="1"/>
      <p:bldP spid="844818" grpId="0" autoUpdateAnimBg="0"/>
      <p:bldP spid="844819" grpId="0" animBg="1"/>
      <p:bldP spid="844820" grpId="0" animBg="1"/>
      <p:bldP spid="844821" grpId="0" autoUpdateAnimBg="0"/>
      <p:bldP spid="844822" grpId="0" autoUpdateAnimBg="0"/>
      <p:bldP spid="844823" grpId="0" animBg="1"/>
      <p:bldP spid="844824" grpId="0" autoUpdateAnimBg="0"/>
      <p:bldP spid="844825" grpId="0" animBg="1" autoUpdateAnimBg="0"/>
      <p:bldP spid="844826" grpId="0" animBg="1" autoUpdateAnimBg="0"/>
      <p:bldP spid="844827" grpId="0" animBg="1" autoUpdateAnimBg="0"/>
      <p:bldP spid="844828" grpId="0" animBg="1"/>
      <p:bldP spid="844829" grpId="0" animBg="1"/>
      <p:bldP spid="844830" grpId="0" autoUpdateAnimBg="0"/>
      <p:bldP spid="844831" grpId="0" autoUpdateAnimBg="0"/>
      <p:bldP spid="844832" grpId="0" animBg="1"/>
      <p:bldP spid="844833" grpId="0" autoUpdateAnimBg="0"/>
      <p:bldP spid="844838" grpId="0" animBg="1"/>
      <p:bldP spid="84483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0" y="4267200"/>
            <a:ext cx="9144000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5826" name="Rectangle 2"/>
          <p:cNvSpPr>
            <a:spLocks noChangeArrowheads="1"/>
          </p:cNvSpPr>
          <p:nvPr/>
        </p:nvSpPr>
        <p:spPr bwMode="auto">
          <a:xfrm>
            <a:off x="860425" y="2627313"/>
            <a:ext cx="1804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(</a:t>
            </a:r>
            <a:r>
              <a:rPr lang="en-US" b="1" i="1">
                <a:solidFill>
                  <a:srgbClr val="5ABCE4"/>
                </a:solidFill>
                <a:latin typeface="Times New Roman" pitchFamily="18" charset="0"/>
              </a:rPr>
              <a:t>BA</a:t>
            </a:r>
            <a:r>
              <a:rPr lang="en-US">
                <a:latin typeface="Times New Roman" pitchFamily="18" charset="0"/>
              </a:rPr>
              <a:t>)</a:t>
            </a:r>
            <a:r>
              <a:rPr lang="en-US" sz="900">
                <a:latin typeface="Times New Roman" pitchFamily="18" charset="0"/>
              </a:rPr>
              <a:t> </a:t>
            </a:r>
            <a:r>
              <a:rPr lang="en-US" b="1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= </a:t>
            </a:r>
            <a:r>
              <a:rPr lang="en-US" b="1" i="1">
                <a:solidFill>
                  <a:srgbClr val="E00B39"/>
                </a:solidFill>
                <a:latin typeface="Times New Roman" pitchFamily="18" charset="0"/>
              </a:rPr>
              <a:t>BC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sym typeface="Symbol" pitchFamily="18" charset="2"/>
              </a:rPr>
              <a:t>•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BD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45827" name="AutoShape 3"/>
          <p:cNvSpPr>
            <a:spLocks noChangeArrowheads="1"/>
          </p:cNvSpPr>
          <p:nvPr/>
        </p:nvSpPr>
        <p:spPr bwMode="auto">
          <a:xfrm>
            <a:off x="2747963" y="5649913"/>
            <a:ext cx="685800" cy="406400"/>
          </a:xfrm>
          <a:prstGeom prst="irregularSeal2">
            <a:avLst/>
          </a:prstGeom>
          <a:gradFill rotWithShape="0">
            <a:gsLst>
              <a:gs pos="0">
                <a:schemeClr val="bg1"/>
              </a:gs>
              <a:gs pos="100000">
                <a:srgbClr val="FEEF9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E95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458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1387475" cy="460375"/>
          </a:xfrm>
          <a:prstGeom prst="rect">
            <a:avLst/>
          </a:prstGeo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4000" y="109538"/>
            <a:ext cx="7239000" cy="366712"/>
            <a:chOff x="960" y="68"/>
            <a:chExt cx="4560" cy="231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960" y="68"/>
              <a:ext cx="4560" cy="231"/>
              <a:chOff x="960" y="68"/>
              <a:chExt cx="4560" cy="231"/>
            </a:xfrm>
          </p:grpSpPr>
          <p:sp>
            <p:nvSpPr>
              <p:cNvPr id="845831" name="Text Box 7"/>
              <p:cNvSpPr txBox="1">
                <a:spLocks noChangeArrowheads="1"/>
              </p:cNvSpPr>
              <p:nvPr/>
            </p:nvSpPr>
            <p:spPr bwMode="auto">
              <a:xfrm>
                <a:off x="960" y="68"/>
                <a:ext cx="18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b="1" i="1">
                    <a:latin typeface="Helvetica" pitchFamily="34" charset="0"/>
                  </a:rPr>
                  <a:t>Finding Segment Lengths</a:t>
                </a:r>
              </a:p>
            </p:txBody>
          </p:sp>
          <p:sp>
            <p:nvSpPr>
              <p:cNvPr id="845832" name="Line 8"/>
              <p:cNvSpPr>
                <a:spLocks noChangeShapeType="1"/>
              </p:cNvSpPr>
              <p:nvPr/>
            </p:nvSpPr>
            <p:spPr bwMode="auto">
              <a:xfrm>
                <a:off x="1008" y="296"/>
                <a:ext cx="4512" cy="0"/>
              </a:xfrm>
              <a:prstGeom prst="line">
                <a:avLst/>
              </a:prstGeom>
              <a:noFill/>
              <a:ln w="19050">
                <a:solidFill>
                  <a:srgbClr val="FF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45833" name="Rectangle 9"/>
            <p:cNvSpPr>
              <a:spLocks noChangeArrowheads="1"/>
            </p:cNvSpPr>
            <p:nvPr/>
          </p:nvSpPr>
          <p:spPr bwMode="auto">
            <a:xfrm>
              <a:off x="5320" y="99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0" hangingPunct="0"/>
              <a:endParaRPr lang="en-US" sz="1400" b="1" i="1">
                <a:latin typeface="Helvetica" pitchFamily="34" charset="0"/>
              </a:endParaRPr>
            </a:p>
          </p:txBody>
        </p:sp>
      </p:grpSp>
      <p:sp>
        <p:nvSpPr>
          <p:cNvPr id="845834" name="Rectangle 10"/>
          <p:cNvSpPr>
            <a:spLocks noChangeArrowheads="1"/>
          </p:cNvSpPr>
          <p:nvPr/>
        </p:nvSpPr>
        <p:spPr bwMode="auto">
          <a:xfrm>
            <a:off x="419100" y="738188"/>
            <a:ext cx="8382000" cy="58896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35" name="Text Box 11"/>
          <p:cNvSpPr txBox="1">
            <a:spLocks noChangeArrowheads="1"/>
          </p:cNvSpPr>
          <p:nvPr/>
        </p:nvSpPr>
        <p:spPr bwMode="auto">
          <a:xfrm>
            <a:off x="517525" y="823913"/>
            <a:ext cx="7997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2400"/>
              </a:lnSpc>
            </a:pPr>
            <a:r>
              <a:rPr lang="en-US">
                <a:solidFill>
                  <a:srgbClr val="010455"/>
                </a:solidFill>
              </a:rPr>
              <a:t>Use the figure to find the value of </a:t>
            </a:r>
            <a:r>
              <a:rPr lang="en-US" b="1" i="1">
                <a:solidFill>
                  <a:srgbClr val="010455"/>
                </a:solidFill>
                <a:latin typeface="Times New Roman" pitchFamily="18" charset="0"/>
              </a:rPr>
              <a:t>x</a:t>
            </a:r>
            <a:r>
              <a:rPr lang="en-US">
                <a:solidFill>
                  <a:srgbClr val="010455"/>
                </a:solidFill>
              </a:rPr>
              <a:t>.</a:t>
            </a:r>
            <a:endParaRPr lang="en-US">
              <a:latin typeface="Times" charset="0"/>
            </a:endParaRPr>
          </a:p>
        </p:txBody>
      </p:sp>
      <p:sp>
        <p:nvSpPr>
          <p:cNvPr id="845836" name="Rectangle 12"/>
          <p:cNvSpPr>
            <a:spLocks noChangeArrowheads="1"/>
          </p:cNvSpPr>
          <p:nvPr/>
        </p:nvSpPr>
        <p:spPr bwMode="auto">
          <a:xfrm>
            <a:off x="4013200" y="2057400"/>
            <a:ext cx="1854200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37" name="Rectangle 13"/>
          <p:cNvSpPr>
            <a:spLocks noChangeArrowheads="1"/>
          </p:cNvSpPr>
          <p:nvPr/>
        </p:nvSpPr>
        <p:spPr bwMode="auto">
          <a:xfrm>
            <a:off x="3962400" y="2005013"/>
            <a:ext cx="2095500" cy="520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38" name="Rectangle 14"/>
          <p:cNvSpPr>
            <a:spLocks noChangeArrowheads="1"/>
          </p:cNvSpPr>
          <p:nvPr/>
        </p:nvSpPr>
        <p:spPr bwMode="auto">
          <a:xfrm>
            <a:off x="4025900" y="2111375"/>
            <a:ext cx="19050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1400" b="1">
                <a:solidFill>
                  <a:srgbClr val="0A51A1"/>
                </a:solidFill>
              </a:rPr>
              <a:t>Use Theorem </a:t>
            </a:r>
            <a:endParaRPr lang="en-US" sz="1400" b="1">
              <a:solidFill>
                <a:srgbClr val="0A51A1"/>
              </a:solidFill>
              <a:latin typeface="Helvetica" pitchFamily="34" charset="0"/>
            </a:endParaRPr>
          </a:p>
        </p:txBody>
      </p:sp>
      <p:sp>
        <p:nvSpPr>
          <p:cNvPr id="845839" name="Rectangle 15"/>
          <p:cNvSpPr>
            <a:spLocks noChangeArrowheads="1"/>
          </p:cNvSpPr>
          <p:nvPr/>
        </p:nvSpPr>
        <p:spPr bwMode="auto">
          <a:xfrm>
            <a:off x="873125" y="2106613"/>
            <a:ext cx="1804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(</a:t>
            </a:r>
            <a:r>
              <a:rPr lang="en-US" b="1" i="1">
                <a:solidFill>
                  <a:srgbClr val="5ABCE4"/>
                </a:solidFill>
                <a:latin typeface="Times New Roman" pitchFamily="18" charset="0"/>
              </a:rPr>
              <a:t>BA</a:t>
            </a:r>
            <a:r>
              <a:rPr lang="en-US">
                <a:latin typeface="Times New Roman" pitchFamily="18" charset="0"/>
              </a:rPr>
              <a:t>)</a:t>
            </a:r>
            <a:r>
              <a:rPr lang="en-US" sz="900">
                <a:latin typeface="Times New Roman" pitchFamily="18" charset="0"/>
              </a:rPr>
              <a:t> </a:t>
            </a:r>
            <a:r>
              <a:rPr lang="en-US" b="1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= </a:t>
            </a:r>
            <a:r>
              <a:rPr lang="en-US" b="1" i="1">
                <a:solidFill>
                  <a:srgbClr val="E00B39"/>
                </a:solidFill>
                <a:latin typeface="Times New Roman" pitchFamily="18" charset="0"/>
              </a:rPr>
              <a:t>BC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  <a:sym typeface="Symbol" pitchFamily="18" charset="2"/>
              </a:rPr>
              <a:t>•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BD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45840" name="Rectangle 16"/>
          <p:cNvSpPr>
            <a:spLocks noChangeArrowheads="1"/>
          </p:cNvSpPr>
          <p:nvPr/>
        </p:nvSpPr>
        <p:spPr bwMode="auto">
          <a:xfrm>
            <a:off x="4013200" y="2578100"/>
            <a:ext cx="1130300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41" name="Rectangle 17"/>
          <p:cNvSpPr>
            <a:spLocks noChangeArrowheads="1"/>
          </p:cNvSpPr>
          <p:nvPr/>
        </p:nvSpPr>
        <p:spPr bwMode="auto">
          <a:xfrm>
            <a:off x="3949700" y="2538413"/>
            <a:ext cx="1308100" cy="520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42" name="Rectangle 18"/>
          <p:cNvSpPr>
            <a:spLocks noChangeArrowheads="1"/>
          </p:cNvSpPr>
          <p:nvPr/>
        </p:nvSpPr>
        <p:spPr bwMode="auto">
          <a:xfrm>
            <a:off x="4025900" y="2632075"/>
            <a:ext cx="109855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1400" b="1">
                <a:solidFill>
                  <a:srgbClr val="0A51A1"/>
                </a:solidFill>
              </a:rPr>
              <a:t>Substitute.</a:t>
            </a:r>
            <a:endParaRPr lang="en-US" sz="1400" b="1">
              <a:solidFill>
                <a:srgbClr val="0A51A1"/>
              </a:solidFill>
              <a:latin typeface="Helvetica" pitchFamily="34" charset="0"/>
            </a:endParaRPr>
          </a:p>
        </p:txBody>
      </p:sp>
      <p:sp>
        <p:nvSpPr>
          <p:cNvPr id="845843" name="Rectangle 19"/>
          <p:cNvSpPr>
            <a:spLocks noChangeArrowheads="1"/>
          </p:cNvSpPr>
          <p:nvPr/>
        </p:nvSpPr>
        <p:spPr bwMode="auto">
          <a:xfrm>
            <a:off x="4013200" y="3098800"/>
            <a:ext cx="965200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44" name="Rectangle 20"/>
          <p:cNvSpPr>
            <a:spLocks noChangeArrowheads="1"/>
          </p:cNvSpPr>
          <p:nvPr/>
        </p:nvSpPr>
        <p:spPr bwMode="auto">
          <a:xfrm>
            <a:off x="3987800" y="3046413"/>
            <a:ext cx="1130300" cy="520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45" name="Rectangle 21"/>
          <p:cNvSpPr>
            <a:spLocks noChangeArrowheads="1"/>
          </p:cNvSpPr>
          <p:nvPr/>
        </p:nvSpPr>
        <p:spPr bwMode="auto">
          <a:xfrm>
            <a:off x="4025900" y="3152775"/>
            <a:ext cx="92392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1400" b="1">
                <a:solidFill>
                  <a:srgbClr val="0A51A1"/>
                </a:solidFill>
              </a:rPr>
              <a:t>Simplify.</a:t>
            </a:r>
            <a:endParaRPr lang="en-US" sz="1400" b="1">
              <a:solidFill>
                <a:srgbClr val="0A51A1"/>
              </a:solidFill>
              <a:latin typeface="Helvetica" pitchFamily="34" charset="0"/>
            </a:endParaRPr>
          </a:p>
        </p:txBody>
      </p:sp>
      <p:sp>
        <p:nvSpPr>
          <p:cNvPr id="845846" name="Rectangle 22"/>
          <p:cNvSpPr>
            <a:spLocks noChangeArrowheads="1"/>
          </p:cNvSpPr>
          <p:nvPr/>
        </p:nvSpPr>
        <p:spPr bwMode="auto">
          <a:xfrm>
            <a:off x="1203325" y="3148013"/>
            <a:ext cx="1346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25 = </a:t>
            </a:r>
            <a:r>
              <a:rPr lang="en-US" b="1" i="1">
                <a:latin typeface="Times New Roman" pitchFamily="18" charset="0"/>
              </a:rPr>
              <a:t>x</a:t>
            </a:r>
            <a:r>
              <a:rPr lang="en-US" sz="900" b="1" i="1">
                <a:latin typeface="Times New Roman" pitchFamily="18" charset="0"/>
              </a:rPr>
              <a:t> </a:t>
            </a:r>
            <a:r>
              <a:rPr lang="en-US" b="1" baseline="30000">
                <a:latin typeface="Times New Roman" pitchFamily="18" charset="0"/>
              </a:rPr>
              <a:t>2</a:t>
            </a:r>
            <a:r>
              <a:rPr lang="en-US" b="1" i="1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+</a:t>
            </a:r>
            <a:r>
              <a:rPr lang="en-US" b="1" i="1"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4</a:t>
            </a:r>
            <a:r>
              <a:rPr lang="en-US" b="1" i="1">
                <a:latin typeface="Times New Roman" pitchFamily="18" charset="0"/>
              </a:rPr>
              <a:t>x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45847" name="Rectangle 23"/>
          <p:cNvSpPr>
            <a:spLocks noChangeArrowheads="1"/>
          </p:cNvSpPr>
          <p:nvPr/>
        </p:nvSpPr>
        <p:spPr bwMode="auto">
          <a:xfrm>
            <a:off x="4013200" y="4660900"/>
            <a:ext cx="939800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48" name="Rectangle 24"/>
          <p:cNvSpPr>
            <a:spLocks noChangeArrowheads="1"/>
          </p:cNvSpPr>
          <p:nvPr/>
        </p:nvSpPr>
        <p:spPr bwMode="auto">
          <a:xfrm>
            <a:off x="3860800" y="4646613"/>
            <a:ext cx="1206500" cy="48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49" name="Rectangle 25"/>
          <p:cNvSpPr>
            <a:spLocks noChangeArrowheads="1"/>
          </p:cNvSpPr>
          <p:nvPr/>
        </p:nvSpPr>
        <p:spPr bwMode="auto">
          <a:xfrm>
            <a:off x="4025900" y="4714875"/>
            <a:ext cx="973138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1400" b="1">
                <a:solidFill>
                  <a:srgbClr val="0A51A1"/>
                </a:solidFill>
              </a:rPr>
              <a:t>Simplify. </a:t>
            </a:r>
            <a:endParaRPr lang="en-US" sz="1400" b="1">
              <a:solidFill>
                <a:srgbClr val="0A51A1"/>
              </a:solidFill>
              <a:latin typeface="Helvetica" pitchFamily="34" charset="0"/>
            </a:endParaRPr>
          </a:p>
        </p:txBody>
      </p:sp>
      <p:sp>
        <p:nvSpPr>
          <p:cNvPr id="845850" name="Rectangle 26"/>
          <p:cNvSpPr>
            <a:spLocks noChangeArrowheads="1"/>
          </p:cNvSpPr>
          <p:nvPr/>
        </p:nvSpPr>
        <p:spPr bwMode="auto">
          <a:xfrm>
            <a:off x="2197100" y="2665413"/>
            <a:ext cx="762000" cy="292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latin typeface="Times New Roman" pitchFamily="18" charset="0"/>
              </a:rPr>
              <a:t>(</a:t>
            </a:r>
            <a:r>
              <a:rPr lang="en-US" b="1" i="1">
                <a:latin typeface="Times New Roman" pitchFamily="18" charset="0"/>
              </a:rPr>
              <a:t>x</a:t>
            </a:r>
            <a:r>
              <a:rPr lang="en-US">
                <a:latin typeface="Times New Roman" pitchFamily="18" charset="0"/>
              </a:rPr>
              <a:t> + 4)</a:t>
            </a:r>
            <a:endParaRPr lang="en-US"/>
          </a:p>
        </p:txBody>
      </p:sp>
      <p:sp>
        <p:nvSpPr>
          <p:cNvPr id="845851" name="Rectangle 27"/>
          <p:cNvSpPr>
            <a:spLocks noChangeArrowheads="1"/>
          </p:cNvSpPr>
          <p:nvPr/>
        </p:nvSpPr>
        <p:spPr bwMode="auto">
          <a:xfrm>
            <a:off x="1739900" y="2665413"/>
            <a:ext cx="342900" cy="292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 i="1">
                <a:solidFill>
                  <a:srgbClr val="E00B39"/>
                </a:solidFill>
                <a:latin typeface="Times New Roman" pitchFamily="18" charset="0"/>
              </a:rPr>
              <a:t>x</a:t>
            </a:r>
            <a:endParaRPr lang="en-US">
              <a:solidFill>
                <a:srgbClr val="E00B39"/>
              </a:solidFill>
            </a:endParaRPr>
          </a:p>
        </p:txBody>
      </p:sp>
      <p:sp>
        <p:nvSpPr>
          <p:cNvPr id="845852" name="Rectangle 28"/>
          <p:cNvSpPr>
            <a:spLocks noChangeArrowheads="1"/>
          </p:cNvSpPr>
          <p:nvPr/>
        </p:nvSpPr>
        <p:spPr bwMode="auto">
          <a:xfrm>
            <a:off x="914400" y="2640013"/>
            <a:ext cx="609600" cy="330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5ABCE4"/>
                </a:solidFill>
                <a:latin typeface="Times New Roman" pitchFamily="18" charset="0"/>
              </a:rPr>
              <a:t>5</a:t>
            </a:r>
            <a:r>
              <a:rPr lang="en-US" sz="900">
                <a:latin typeface="Times New Roman" pitchFamily="18" charset="0"/>
              </a:rPr>
              <a:t> </a:t>
            </a:r>
            <a:r>
              <a:rPr lang="en-US" b="1" baseline="30000">
                <a:latin typeface="Times New Roman" pitchFamily="18" charset="0"/>
              </a:rPr>
              <a:t>2</a:t>
            </a:r>
            <a:endParaRPr lang="en-US">
              <a:solidFill>
                <a:srgbClr val="007535"/>
              </a:solidFill>
            </a:endParaRPr>
          </a:p>
        </p:txBody>
      </p:sp>
      <p:sp>
        <p:nvSpPr>
          <p:cNvPr id="845853" name="Rectangle 29"/>
          <p:cNvSpPr>
            <a:spLocks noChangeArrowheads="1"/>
          </p:cNvSpPr>
          <p:nvPr/>
        </p:nvSpPr>
        <p:spPr bwMode="auto">
          <a:xfrm>
            <a:off x="4013200" y="3594100"/>
            <a:ext cx="2197100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54" name="Rectangle 30"/>
          <p:cNvSpPr>
            <a:spLocks noChangeArrowheads="1"/>
          </p:cNvSpPr>
          <p:nvPr/>
        </p:nvSpPr>
        <p:spPr bwMode="auto">
          <a:xfrm>
            <a:off x="3987800" y="3579813"/>
            <a:ext cx="2247900" cy="48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55" name="Rectangle 31"/>
          <p:cNvSpPr>
            <a:spLocks noChangeArrowheads="1"/>
          </p:cNvSpPr>
          <p:nvPr/>
        </p:nvSpPr>
        <p:spPr bwMode="auto">
          <a:xfrm>
            <a:off x="4025900" y="3635375"/>
            <a:ext cx="21463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1400" b="1">
                <a:solidFill>
                  <a:srgbClr val="0A51A1"/>
                </a:solidFill>
              </a:rPr>
              <a:t>Write in standard form.</a:t>
            </a:r>
            <a:endParaRPr lang="en-US" sz="1400" b="1">
              <a:solidFill>
                <a:srgbClr val="0A51A1"/>
              </a:solidFill>
              <a:latin typeface="Helvetica" pitchFamily="34" charset="0"/>
            </a:endParaRPr>
          </a:p>
        </p:txBody>
      </p:sp>
      <p:sp>
        <p:nvSpPr>
          <p:cNvPr id="845856" name="Rectangle 32"/>
          <p:cNvSpPr>
            <a:spLocks noChangeArrowheads="1"/>
          </p:cNvSpPr>
          <p:nvPr/>
        </p:nvSpPr>
        <p:spPr bwMode="auto">
          <a:xfrm>
            <a:off x="1330325" y="3643313"/>
            <a:ext cx="1689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0 = </a:t>
            </a:r>
            <a:r>
              <a:rPr lang="en-US" b="1" i="1">
                <a:latin typeface="Times New Roman" pitchFamily="18" charset="0"/>
              </a:rPr>
              <a:t>x</a:t>
            </a:r>
            <a:r>
              <a:rPr lang="en-US" sz="900" b="1" i="1">
                <a:latin typeface="Times New Roman" pitchFamily="18" charset="0"/>
              </a:rPr>
              <a:t> </a:t>
            </a:r>
            <a:r>
              <a:rPr lang="en-US" b="1" baseline="30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 + 4</a:t>
            </a:r>
            <a:r>
              <a:rPr lang="en-US" b="1" i="1">
                <a:latin typeface="Times New Roman" pitchFamily="18" charset="0"/>
              </a:rPr>
              <a:t>x</a:t>
            </a:r>
            <a:r>
              <a:rPr lang="en-US">
                <a:latin typeface="Times New Roman" pitchFamily="18" charset="0"/>
              </a:rPr>
              <a:t> – 25</a:t>
            </a:r>
            <a:endParaRPr lang="en-US" b="1" i="1">
              <a:latin typeface="Times New Roman" pitchFamily="18" charset="0"/>
            </a:endParaRPr>
          </a:p>
        </p:txBody>
      </p:sp>
      <p:sp>
        <p:nvSpPr>
          <p:cNvPr id="845857" name="Rectangle 33"/>
          <p:cNvSpPr>
            <a:spLocks noChangeArrowheads="1"/>
          </p:cNvSpPr>
          <p:nvPr/>
        </p:nvSpPr>
        <p:spPr bwMode="auto">
          <a:xfrm>
            <a:off x="444500" y="1406525"/>
            <a:ext cx="1473200" cy="4953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58" name="Rectangle 34"/>
          <p:cNvSpPr>
            <a:spLocks noChangeArrowheads="1"/>
          </p:cNvSpPr>
          <p:nvPr/>
        </p:nvSpPr>
        <p:spPr bwMode="auto">
          <a:xfrm>
            <a:off x="482600" y="1433513"/>
            <a:ext cx="15367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>
                <a:solidFill>
                  <a:srgbClr val="010455"/>
                </a:solidFill>
              </a:rPr>
              <a:t>SOLUTION</a:t>
            </a:r>
            <a:endParaRPr lang="en-US">
              <a:solidFill>
                <a:srgbClr val="0A51A1"/>
              </a:solidFill>
              <a:latin typeface="Helvetica" pitchFamily="34" charset="0"/>
            </a:endParaRPr>
          </a:p>
        </p:txBody>
      </p:sp>
      <p:sp>
        <p:nvSpPr>
          <p:cNvPr id="845859" name="Rectangle 35"/>
          <p:cNvSpPr>
            <a:spLocks noChangeArrowheads="1"/>
          </p:cNvSpPr>
          <p:nvPr/>
        </p:nvSpPr>
        <p:spPr bwMode="auto">
          <a:xfrm>
            <a:off x="4013200" y="4089400"/>
            <a:ext cx="2222500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60" name="Rectangle 36"/>
          <p:cNvSpPr>
            <a:spLocks noChangeArrowheads="1"/>
          </p:cNvSpPr>
          <p:nvPr/>
        </p:nvSpPr>
        <p:spPr bwMode="auto">
          <a:xfrm>
            <a:off x="4000500" y="4075113"/>
            <a:ext cx="2349500" cy="48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5861" name="Rectangle 37"/>
          <p:cNvSpPr>
            <a:spLocks noChangeArrowheads="1"/>
          </p:cNvSpPr>
          <p:nvPr/>
        </p:nvSpPr>
        <p:spPr bwMode="auto">
          <a:xfrm>
            <a:off x="4025900" y="4130675"/>
            <a:ext cx="22479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sz="1400" b="1">
                <a:solidFill>
                  <a:srgbClr val="0A51A1"/>
                </a:solidFill>
              </a:rPr>
              <a:t>Use Quadratic Formula.</a:t>
            </a:r>
            <a:endParaRPr lang="en-US" sz="1400" b="1">
              <a:solidFill>
                <a:srgbClr val="0A51A1"/>
              </a:solidFill>
              <a:latin typeface="Helvetica" pitchFamily="34" charset="0"/>
            </a:endParaRPr>
          </a:p>
        </p:txBody>
      </p:sp>
      <p:sp>
        <p:nvSpPr>
          <p:cNvPr id="845862" name="Rectangle 38"/>
          <p:cNvSpPr>
            <a:spLocks noChangeArrowheads="1"/>
          </p:cNvSpPr>
          <p:nvPr/>
        </p:nvSpPr>
        <p:spPr bwMode="auto">
          <a:xfrm>
            <a:off x="466725" y="5240338"/>
            <a:ext cx="650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Use the positive solution, because lengths cannot be negative.</a:t>
            </a:r>
          </a:p>
        </p:txBody>
      </p:sp>
      <p:sp>
        <p:nvSpPr>
          <p:cNvPr id="845863" name="Rectangle 39"/>
          <p:cNvSpPr>
            <a:spLocks noChangeArrowheads="1"/>
          </p:cNvSpPr>
          <p:nvPr/>
        </p:nvSpPr>
        <p:spPr bwMode="auto">
          <a:xfrm>
            <a:off x="2559050" y="5688013"/>
            <a:ext cx="830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  <a:r>
              <a:rPr lang="en-US"/>
              <a:t> </a:t>
            </a:r>
            <a:r>
              <a:rPr lang="en-US">
                <a:latin typeface="Times New Roman" pitchFamily="18" charset="0"/>
              </a:rPr>
              <a:t>3.39.</a:t>
            </a: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749300" y="5686425"/>
            <a:ext cx="1898650" cy="366713"/>
            <a:chOff x="472" y="3631"/>
            <a:chExt cx="1196" cy="231"/>
          </a:xfrm>
        </p:grpSpPr>
        <p:grpSp>
          <p:nvGrpSpPr>
            <p:cNvPr id="5" name="Group 41"/>
            <p:cNvGrpSpPr>
              <a:grpSpLocks/>
            </p:cNvGrpSpPr>
            <p:nvPr/>
          </p:nvGrpSpPr>
          <p:grpSpPr bwMode="auto">
            <a:xfrm>
              <a:off x="558" y="3631"/>
              <a:ext cx="1110" cy="231"/>
              <a:chOff x="774" y="3647"/>
              <a:chExt cx="1110" cy="231"/>
            </a:xfrm>
          </p:grpSpPr>
          <p:sp>
            <p:nvSpPr>
              <p:cNvPr id="845866" name="Rectangle 42"/>
              <p:cNvSpPr>
                <a:spLocks noChangeArrowheads="1"/>
              </p:cNvSpPr>
              <p:nvPr/>
            </p:nvSpPr>
            <p:spPr bwMode="auto">
              <a:xfrm>
                <a:off x="774" y="3647"/>
                <a:ext cx="111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/>
                  <a:t>So, </a:t>
                </a:r>
                <a:r>
                  <a:rPr lang="en-US" b="1" i="1">
                    <a:latin typeface="Times New Roman" pitchFamily="18" charset="0"/>
                  </a:rPr>
                  <a:t>x</a:t>
                </a:r>
                <a:r>
                  <a:rPr lang="en-US">
                    <a:latin typeface="Times New Roman" pitchFamily="18" charset="0"/>
                  </a:rPr>
                  <a:t> = –2 +   29</a:t>
                </a:r>
              </a:p>
            </p:txBody>
          </p:sp>
          <p:grpSp>
            <p:nvGrpSpPr>
              <p:cNvPr id="6" name="Group 43"/>
              <p:cNvGrpSpPr>
                <a:grpSpLocks/>
              </p:cNvGrpSpPr>
              <p:nvPr/>
            </p:nvGrpSpPr>
            <p:grpSpPr bwMode="auto">
              <a:xfrm>
                <a:off x="1576" y="3676"/>
                <a:ext cx="289" cy="152"/>
                <a:chOff x="1448" y="3516"/>
                <a:chExt cx="387" cy="160"/>
              </a:xfrm>
            </p:grpSpPr>
            <p:sp>
              <p:nvSpPr>
                <p:cNvPr id="845868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1448" y="3596"/>
                  <a:ext cx="23" cy="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5869" name="Line 45"/>
                <p:cNvSpPr>
                  <a:spLocks noChangeShapeType="1"/>
                </p:cNvSpPr>
                <p:nvPr/>
              </p:nvSpPr>
              <p:spPr bwMode="auto">
                <a:xfrm>
                  <a:off x="1471" y="3596"/>
                  <a:ext cx="47" cy="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5870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1518" y="3516"/>
                  <a:ext cx="48" cy="16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5871" name="Line 47"/>
                <p:cNvSpPr>
                  <a:spLocks noChangeShapeType="1"/>
                </p:cNvSpPr>
                <p:nvPr/>
              </p:nvSpPr>
              <p:spPr bwMode="auto">
                <a:xfrm>
                  <a:off x="1566" y="3516"/>
                  <a:ext cx="26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845872" name="AutoShape 48"/>
            <p:cNvSpPr>
              <a:spLocks noChangeArrowheads="1"/>
            </p:cNvSpPr>
            <p:nvPr/>
          </p:nvSpPr>
          <p:spPr bwMode="auto">
            <a:xfrm rot="5400000">
              <a:off x="466" y="3703"/>
              <a:ext cx="100" cy="87"/>
            </a:xfrm>
            <a:prstGeom prst="triangle">
              <a:avLst>
                <a:gd name="adj" fmla="val 50000"/>
              </a:avLst>
            </a:prstGeom>
            <a:solidFill>
              <a:srgbClr val="2853A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845873" name="Picture 49" descr="Geometry_10.5_08.png                                           000263B9Michael                        B746AFEA: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310313" y="1511300"/>
            <a:ext cx="2286000" cy="1600200"/>
          </a:xfrm>
          <a:prstGeom prst="rect">
            <a:avLst/>
          </a:prstGeom>
          <a:noFill/>
        </p:spPr>
      </p:pic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1317625" y="4011613"/>
            <a:ext cx="2720975" cy="641350"/>
            <a:chOff x="830" y="2527"/>
            <a:chExt cx="1714" cy="404"/>
          </a:xfrm>
        </p:grpSpPr>
        <p:sp>
          <p:nvSpPr>
            <p:cNvPr id="845876" name="Rectangle 52"/>
            <p:cNvSpPr>
              <a:spLocks noChangeArrowheads="1"/>
            </p:cNvSpPr>
            <p:nvPr/>
          </p:nvSpPr>
          <p:spPr bwMode="auto">
            <a:xfrm>
              <a:off x="830" y="2607"/>
              <a:ext cx="30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i="1">
                  <a:latin typeface="Times New Roman" pitchFamily="18" charset="0"/>
                </a:rPr>
                <a:t>x </a:t>
              </a:r>
              <a:r>
                <a:rPr lang="en-US">
                  <a:latin typeface="Times New Roman" pitchFamily="18" charset="0"/>
                </a:rPr>
                <a:t>=</a:t>
              </a:r>
              <a:endParaRPr lang="en-US" b="1" i="1">
                <a:latin typeface="Times New Roman" pitchFamily="18" charset="0"/>
              </a:endParaRPr>
            </a:p>
          </p:txBody>
        </p:sp>
        <p:grpSp>
          <p:nvGrpSpPr>
            <p:cNvPr id="8" name="Group 53"/>
            <p:cNvGrpSpPr>
              <a:grpSpLocks/>
            </p:cNvGrpSpPr>
            <p:nvPr/>
          </p:nvGrpSpPr>
          <p:grpSpPr bwMode="auto">
            <a:xfrm>
              <a:off x="1008" y="2527"/>
              <a:ext cx="1536" cy="404"/>
              <a:chOff x="1104" y="3048"/>
              <a:chExt cx="1536" cy="404"/>
            </a:xfrm>
          </p:grpSpPr>
          <p:sp>
            <p:nvSpPr>
              <p:cNvPr id="845878" name="Text Box 54"/>
              <p:cNvSpPr txBox="1">
                <a:spLocks noChangeArrowheads="1"/>
              </p:cNvSpPr>
              <p:nvPr/>
            </p:nvSpPr>
            <p:spPr bwMode="auto">
              <a:xfrm>
                <a:off x="1104" y="3048"/>
                <a:ext cx="153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>
                    <a:latin typeface="Times New Roman" pitchFamily="18" charset="0"/>
                  </a:rPr>
                  <a:t>–4 ± </a:t>
                </a:r>
                <a:r>
                  <a:rPr lang="en-US"/>
                  <a:t>   </a:t>
                </a:r>
                <a:r>
                  <a:rPr lang="en-US">
                    <a:latin typeface="Times New Roman" pitchFamily="18" charset="0"/>
                  </a:rPr>
                  <a:t>4</a:t>
                </a:r>
                <a:r>
                  <a:rPr lang="en-US" sz="900">
                    <a:latin typeface="Times New Roman" pitchFamily="18" charset="0"/>
                  </a:rPr>
                  <a:t> </a:t>
                </a:r>
                <a:r>
                  <a:rPr lang="en-US" b="1" baseline="30000">
                    <a:latin typeface="Times New Roman" pitchFamily="18" charset="0"/>
                  </a:rPr>
                  <a:t>2 </a:t>
                </a:r>
                <a:r>
                  <a:rPr lang="en-US">
                    <a:latin typeface="Times New Roman" pitchFamily="18" charset="0"/>
                  </a:rPr>
                  <a:t>– 4(1)(–25)</a:t>
                </a:r>
              </a:p>
              <a:p>
                <a:pPr algn="ctr" eaLnBrk="0" hangingPunct="0"/>
                <a:r>
                  <a:rPr lang="en-US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845879" name="Line 55"/>
              <p:cNvSpPr>
                <a:spLocks noChangeShapeType="1"/>
              </p:cNvSpPr>
              <p:nvPr/>
            </p:nvSpPr>
            <p:spPr bwMode="auto">
              <a:xfrm flipV="1">
                <a:off x="1265" y="3248"/>
                <a:ext cx="121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56"/>
            <p:cNvGrpSpPr>
              <a:grpSpLocks/>
            </p:cNvGrpSpPr>
            <p:nvPr/>
          </p:nvGrpSpPr>
          <p:grpSpPr bwMode="auto">
            <a:xfrm>
              <a:off x="1475" y="2542"/>
              <a:ext cx="951" cy="152"/>
              <a:chOff x="1475" y="2542"/>
              <a:chExt cx="951" cy="152"/>
            </a:xfrm>
          </p:grpSpPr>
          <p:sp>
            <p:nvSpPr>
              <p:cNvPr id="845881" name="Line 57"/>
              <p:cNvSpPr>
                <a:spLocks noChangeShapeType="1"/>
              </p:cNvSpPr>
              <p:nvPr/>
            </p:nvSpPr>
            <p:spPr bwMode="auto">
              <a:xfrm flipV="1">
                <a:off x="1475" y="2618"/>
                <a:ext cx="17" cy="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5882" name="Line 58"/>
              <p:cNvSpPr>
                <a:spLocks noChangeShapeType="1"/>
              </p:cNvSpPr>
              <p:nvPr/>
            </p:nvSpPr>
            <p:spPr bwMode="auto">
              <a:xfrm>
                <a:off x="1492" y="2618"/>
                <a:ext cx="35" cy="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5883" name="Line 59"/>
              <p:cNvSpPr>
                <a:spLocks noChangeShapeType="1"/>
              </p:cNvSpPr>
              <p:nvPr/>
            </p:nvSpPr>
            <p:spPr bwMode="auto">
              <a:xfrm flipV="1">
                <a:off x="1527" y="2542"/>
                <a:ext cx="36" cy="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5884" name="Line 60"/>
              <p:cNvSpPr>
                <a:spLocks noChangeShapeType="1"/>
              </p:cNvSpPr>
              <p:nvPr/>
            </p:nvSpPr>
            <p:spPr bwMode="auto">
              <a:xfrm>
                <a:off x="1563" y="2542"/>
                <a:ext cx="8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" name="Group 61"/>
          <p:cNvGrpSpPr>
            <a:grpSpLocks/>
          </p:cNvGrpSpPr>
          <p:nvPr/>
        </p:nvGrpSpPr>
        <p:grpSpPr bwMode="auto">
          <a:xfrm>
            <a:off x="1330325" y="4695825"/>
            <a:ext cx="1422400" cy="366713"/>
            <a:chOff x="838" y="2958"/>
            <a:chExt cx="896" cy="231"/>
          </a:xfrm>
        </p:grpSpPr>
        <p:sp>
          <p:nvSpPr>
            <p:cNvPr id="845886" name="Rectangle 62"/>
            <p:cNvSpPr>
              <a:spLocks noChangeArrowheads="1"/>
            </p:cNvSpPr>
            <p:nvPr/>
          </p:nvSpPr>
          <p:spPr bwMode="auto">
            <a:xfrm>
              <a:off x="838" y="2958"/>
              <a:ext cx="8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1" i="1">
                  <a:latin typeface="Times New Roman" pitchFamily="18" charset="0"/>
                </a:rPr>
                <a:t>x </a:t>
              </a:r>
              <a:r>
                <a:rPr lang="en-US">
                  <a:latin typeface="Times New Roman" pitchFamily="18" charset="0"/>
                </a:rPr>
                <a:t>=</a:t>
              </a:r>
              <a:r>
                <a:rPr lang="en-US" b="1" i="1">
                  <a:latin typeface="Times New Roman" pitchFamily="18" charset="0"/>
                </a:rPr>
                <a:t> </a:t>
              </a:r>
              <a:r>
                <a:rPr lang="en-US">
                  <a:latin typeface="Times New Roman" pitchFamily="18" charset="0"/>
                </a:rPr>
                <a:t>–2 ±  </a:t>
              </a:r>
              <a:r>
                <a:rPr lang="en-US"/>
                <a:t>  </a:t>
              </a:r>
              <a:r>
                <a:rPr lang="en-US">
                  <a:latin typeface="Times New Roman" pitchFamily="18" charset="0"/>
                </a:rPr>
                <a:t>29</a:t>
              </a:r>
            </a:p>
          </p:txBody>
        </p:sp>
        <p:grpSp>
          <p:nvGrpSpPr>
            <p:cNvPr id="11" name="Group 63"/>
            <p:cNvGrpSpPr>
              <a:grpSpLocks/>
            </p:cNvGrpSpPr>
            <p:nvPr/>
          </p:nvGrpSpPr>
          <p:grpSpPr bwMode="auto">
            <a:xfrm>
              <a:off x="1425" y="2998"/>
              <a:ext cx="272" cy="152"/>
              <a:chOff x="1425" y="2998"/>
              <a:chExt cx="272" cy="152"/>
            </a:xfrm>
          </p:grpSpPr>
          <p:sp>
            <p:nvSpPr>
              <p:cNvPr id="845888" name="Line 64"/>
              <p:cNvSpPr>
                <a:spLocks noChangeShapeType="1"/>
              </p:cNvSpPr>
              <p:nvPr/>
            </p:nvSpPr>
            <p:spPr bwMode="auto">
              <a:xfrm flipV="1">
                <a:off x="1425" y="3074"/>
                <a:ext cx="17" cy="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5889" name="Line 65"/>
              <p:cNvSpPr>
                <a:spLocks noChangeShapeType="1"/>
              </p:cNvSpPr>
              <p:nvPr/>
            </p:nvSpPr>
            <p:spPr bwMode="auto">
              <a:xfrm>
                <a:off x="1442" y="3074"/>
                <a:ext cx="35" cy="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5890" name="Line 66"/>
              <p:cNvSpPr>
                <a:spLocks noChangeShapeType="1"/>
              </p:cNvSpPr>
              <p:nvPr/>
            </p:nvSpPr>
            <p:spPr bwMode="auto">
              <a:xfrm flipV="1">
                <a:off x="1477" y="2998"/>
                <a:ext cx="36" cy="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5891" name="Line 67"/>
              <p:cNvSpPr>
                <a:spLocks noChangeShapeType="1"/>
              </p:cNvSpPr>
              <p:nvPr/>
            </p:nvSpPr>
            <p:spPr bwMode="auto">
              <a:xfrm>
                <a:off x="1513" y="2998"/>
                <a:ext cx="1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5826" grpId="0" autoUpdateAnimBg="0"/>
      <p:bldP spid="845827" grpId="0" animBg="1"/>
      <p:bldP spid="845836" grpId="0" animBg="1"/>
      <p:bldP spid="845837" grpId="0" animBg="1"/>
      <p:bldP spid="845838" grpId="0" autoUpdateAnimBg="0"/>
      <p:bldP spid="845839" grpId="0" autoUpdateAnimBg="0"/>
      <p:bldP spid="845840" grpId="0" animBg="1"/>
      <p:bldP spid="845841" grpId="0" animBg="1"/>
      <p:bldP spid="845842" grpId="0" autoUpdateAnimBg="0"/>
      <p:bldP spid="845843" grpId="0" animBg="1"/>
      <p:bldP spid="845844" grpId="0" animBg="1"/>
      <p:bldP spid="845845" grpId="0" autoUpdateAnimBg="0"/>
      <p:bldP spid="845846" grpId="0" autoUpdateAnimBg="0"/>
      <p:bldP spid="845847" grpId="0" animBg="1"/>
      <p:bldP spid="845848" grpId="0" animBg="1"/>
      <p:bldP spid="845849" grpId="0" autoUpdateAnimBg="0"/>
      <p:bldP spid="845850" grpId="0" animBg="1" autoUpdateAnimBg="0"/>
      <p:bldP spid="845851" grpId="0" animBg="1" autoUpdateAnimBg="0"/>
      <p:bldP spid="845852" grpId="0" animBg="1" autoUpdateAnimBg="0"/>
      <p:bldP spid="845853" grpId="0" animBg="1"/>
      <p:bldP spid="845854" grpId="0" animBg="1"/>
      <p:bldP spid="845855" grpId="0" autoUpdateAnimBg="0"/>
      <p:bldP spid="845856" grpId="0" autoUpdateAnimBg="0"/>
      <p:bldP spid="845857" grpId="0" animBg="1"/>
      <p:bldP spid="845858" grpId="0" autoUpdateAnimBg="0"/>
      <p:bldP spid="845859" grpId="0" animBg="1"/>
      <p:bldP spid="845860" grpId="0" animBg="1"/>
      <p:bldP spid="845861" grpId="0" autoUpdateAnimBg="0"/>
      <p:bldP spid="845862" grpId="0" autoUpdateAnimBg="0"/>
      <p:bldP spid="84586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813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705600" cy="64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3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09601"/>
            <a:ext cx="3657600" cy="339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30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814" y="4419600"/>
            <a:ext cx="8955186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705600" cy="64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40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331470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705600" cy="64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40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331470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40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38400"/>
            <a:ext cx="9144000" cy="3005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Chord Length Theorem</a:t>
            </a:r>
          </a:p>
        </p:txBody>
      </p:sp>
      <p:sp>
        <p:nvSpPr>
          <p:cNvPr id="837635" name="Oval 3"/>
          <p:cNvSpPr>
            <a:spLocks noChangeArrowheads="1"/>
          </p:cNvSpPr>
          <p:nvPr/>
        </p:nvSpPr>
        <p:spPr bwMode="auto">
          <a:xfrm>
            <a:off x="914400" y="2209800"/>
            <a:ext cx="3581400" cy="3352800"/>
          </a:xfrm>
          <a:prstGeom prst="ellipse">
            <a:avLst/>
          </a:prstGeom>
          <a:noFill/>
          <a:ln w="69850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37636" name="Line 4"/>
          <p:cNvSpPr>
            <a:spLocks noChangeShapeType="1"/>
          </p:cNvSpPr>
          <p:nvPr/>
        </p:nvSpPr>
        <p:spPr bwMode="auto">
          <a:xfrm>
            <a:off x="1295400" y="2895600"/>
            <a:ext cx="3124200" cy="1219200"/>
          </a:xfrm>
          <a:prstGeom prst="line">
            <a:avLst/>
          </a:prstGeom>
          <a:noFill/>
          <a:ln w="73025">
            <a:solidFill>
              <a:srgbClr val="00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7637" name="Line 5"/>
          <p:cNvSpPr>
            <a:spLocks noChangeShapeType="1"/>
          </p:cNvSpPr>
          <p:nvPr/>
        </p:nvSpPr>
        <p:spPr bwMode="auto">
          <a:xfrm flipV="1">
            <a:off x="1143000" y="3505200"/>
            <a:ext cx="3276600" cy="12192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7638" name="Text Box 6"/>
          <p:cNvSpPr txBox="1">
            <a:spLocks noChangeArrowheads="1"/>
          </p:cNvSpPr>
          <p:nvPr/>
        </p:nvSpPr>
        <p:spPr bwMode="auto">
          <a:xfrm>
            <a:off x="762000" y="24384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837639" name="Text Box 7"/>
          <p:cNvSpPr txBox="1">
            <a:spLocks noChangeArrowheads="1"/>
          </p:cNvSpPr>
          <p:nvPr/>
        </p:nvSpPr>
        <p:spPr bwMode="auto">
          <a:xfrm>
            <a:off x="4419600" y="2971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R</a:t>
            </a:r>
          </a:p>
        </p:txBody>
      </p:sp>
      <p:sp>
        <p:nvSpPr>
          <p:cNvPr id="837640" name="Text Box 8"/>
          <p:cNvSpPr txBox="1">
            <a:spLocks noChangeArrowheads="1"/>
          </p:cNvSpPr>
          <p:nvPr/>
        </p:nvSpPr>
        <p:spPr bwMode="auto">
          <a:xfrm>
            <a:off x="4583113" y="3962400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837641" name="Text Box 9"/>
          <p:cNvSpPr txBox="1">
            <a:spLocks noChangeArrowheads="1"/>
          </p:cNvSpPr>
          <p:nvPr/>
        </p:nvSpPr>
        <p:spPr bwMode="auto">
          <a:xfrm>
            <a:off x="457200" y="4495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837642" name="Text Box 10"/>
          <p:cNvSpPr txBox="1">
            <a:spLocks noChangeArrowheads="1"/>
          </p:cNvSpPr>
          <p:nvPr/>
        </p:nvSpPr>
        <p:spPr bwMode="auto">
          <a:xfrm>
            <a:off x="3352800" y="3048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K</a:t>
            </a:r>
          </a:p>
        </p:txBody>
      </p:sp>
      <p:sp>
        <p:nvSpPr>
          <p:cNvPr id="837643" name="Line 11"/>
          <p:cNvSpPr>
            <a:spLocks noChangeShapeType="1"/>
          </p:cNvSpPr>
          <p:nvPr/>
        </p:nvSpPr>
        <p:spPr bwMode="auto">
          <a:xfrm flipH="1">
            <a:off x="1143000" y="2895600"/>
            <a:ext cx="152400" cy="1828800"/>
          </a:xfrm>
          <a:prstGeom prst="line">
            <a:avLst/>
          </a:prstGeom>
          <a:noFill/>
          <a:ln w="698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7644" name="Line 12"/>
          <p:cNvSpPr>
            <a:spLocks noChangeShapeType="1"/>
          </p:cNvSpPr>
          <p:nvPr/>
        </p:nvSpPr>
        <p:spPr bwMode="auto">
          <a:xfrm flipH="1">
            <a:off x="4419600" y="3505200"/>
            <a:ext cx="0" cy="609600"/>
          </a:xfrm>
          <a:prstGeom prst="line">
            <a:avLst/>
          </a:prstGeom>
          <a:noFill/>
          <a:ln w="698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7645" name="Text Box 13"/>
          <p:cNvSpPr txBox="1">
            <a:spLocks noChangeArrowheads="1"/>
          </p:cNvSpPr>
          <p:nvPr/>
        </p:nvSpPr>
        <p:spPr bwMode="auto">
          <a:xfrm>
            <a:off x="1524000" y="0"/>
            <a:ext cx="6188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What is the relationship between angles B and R?</a:t>
            </a:r>
          </a:p>
        </p:txBody>
      </p:sp>
      <p:sp>
        <p:nvSpPr>
          <p:cNvPr id="837646" name="Text Box 14"/>
          <p:cNvSpPr txBox="1">
            <a:spLocks noChangeArrowheads="1"/>
          </p:cNvSpPr>
          <p:nvPr/>
        </p:nvSpPr>
        <p:spPr bwMode="auto">
          <a:xfrm>
            <a:off x="4876800" y="1219200"/>
            <a:ext cx="42672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They are congruent because they are both inscribed angles with the same intercepted arcs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4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815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701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8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1999"/>
            <a:ext cx="3733800" cy="3589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817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16500" y="2362200"/>
            <a:ext cx="4127500" cy="31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818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4724400"/>
            <a:ext cx="723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818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1447800"/>
            <a:ext cx="11049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815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701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3581400" cy="338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057400"/>
            <a:ext cx="3390900" cy="337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0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4800600"/>
            <a:ext cx="8763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0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1371600"/>
            <a:ext cx="5080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pic>
        <p:nvPicPr>
          <p:cNvPr id="815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701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4495800" cy="365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524000"/>
            <a:ext cx="3429000" cy="408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4495800"/>
            <a:ext cx="7874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5200" y="762000"/>
            <a:ext cx="4191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8212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105400" cy="79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25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3581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25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981200"/>
            <a:ext cx="34671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25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4343400"/>
            <a:ext cx="977900" cy="92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259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990600"/>
            <a:ext cx="730250" cy="832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8212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5105400" cy="79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2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0"/>
            <a:ext cx="4191000" cy="3776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2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2260326"/>
            <a:ext cx="4267200" cy="3238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2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3962400"/>
            <a:ext cx="946150" cy="146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2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1143000"/>
            <a:ext cx="8255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>
                <a:solidFill>
                  <a:srgbClr val="FFFF00"/>
                </a:solidFill>
              </a:rPr>
              <a:t>Homework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304800"/>
            <a:ext cx="8763000" cy="4525963"/>
          </a:xfrm>
        </p:spPr>
        <p:txBody>
          <a:bodyPr/>
          <a:lstStyle/>
          <a:p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Pages 611 – 613</a:t>
            </a:r>
          </a:p>
          <a:p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 – 14, 20, 21, 26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Chord Length Theorem</a:t>
            </a:r>
          </a:p>
        </p:txBody>
      </p:sp>
      <p:sp>
        <p:nvSpPr>
          <p:cNvPr id="838659" name="Oval 3"/>
          <p:cNvSpPr>
            <a:spLocks noChangeArrowheads="1"/>
          </p:cNvSpPr>
          <p:nvPr/>
        </p:nvSpPr>
        <p:spPr bwMode="auto">
          <a:xfrm>
            <a:off x="914400" y="2209800"/>
            <a:ext cx="3581400" cy="3352800"/>
          </a:xfrm>
          <a:prstGeom prst="ellipse">
            <a:avLst/>
          </a:prstGeom>
          <a:noFill/>
          <a:ln w="69850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8660" name="Line 4"/>
          <p:cNvSpPr>
            <a:spLocks noChangeShapeType="1"/>
          </p:cNvSpPr>
          <p:nvPr/>
        </p:nvSpPr>
        <p:spPr bwMode="auto">
          <a:xfrm>
            <a:off x="1295400" y="2895600"/>
            <a:ext cx="3124200" cy="1219200"/>
          </a:xfrm>
          <a:prstGeom prst="line">
            <a:avLst/>
          </a:prstGeom>
          <a:noFill/>
          <a:ln w="73025">
            <a:solidFill>
              <a:srgbClr val="00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8661" name="Line 5"/>
          <p:cNvSpPr>
            <a:spLocks noChangeShapeType="1"/>
          </p:cNvSpPr>
          <p:nvPr/>
        </p:nvSpPr>
        <p:spPr bwMode="auto">
          <a:xfrm flipV="1">
            <a:off x="1143000" y="3505200"/>
            <a:ext cx="3276600" cy="12192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8662" name="Text Box 6"/>
          <p:cNvSpPr txBox="1">
            <a:spLocks noChangeArrowheads="1"/>
          </p:cNvSpPr>
          <p:nvPr/>
        </p:nvSpPr>
        <p:spPr bwMode="auto">
          <a:xfrm>
            <a:off x="762000" y="24384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838663" name="Text Box 7"/>
          <p:cNvSpPr txBox="1">
            <a:spLocks noChangeArrowheads="1"/>
          </p:cNvSpPr>
          <p:nvPr/>
        </p:nvSpPr>
        <p:spPr bwMode="auto">
          <a:xfrm>
            <a:off x="4419600" y="2971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R</a:t>
            </a:r>
          </a:p>
        </p:txBody>
      </p:sp>
      <p:sp>
        <p:nvSpPr>
          <p:cNvPr id="838664" name="Text Box 8"/>
          <p:cNvSpPr txBox="1">
            <a:spLocks noChangeArrowheads="1"/>
          </p:cNvSpPr>
          <p:nvPr/>
        </p:nvSpPr>
        <p:spPr bwMode="auto">
          <a:xfrm>
            <a:off x="4583113" y="3962400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838665" name="Text Box 9"/>
          <p:cNvSpPr txBox="1">
            <a:spLocks noChangeArrowheads="1"/>
          </p:cNvSpPr>
          <p:nvPr/>
        </p:nvSpPr>
        <p:spPr bwMode="auto">
          <a:xfrm>
            <a:off x="457200" y="4495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838666" name="Text Box 10"/>
          <p:cNvSpPr txBox="1">
            <a:spLocks noChangeArrowheads="1"/>
          </p:cNvSpPr>
          <p:nvPr/>
        </p:nvSpPr>
        <p:spPr bwMode="auto">
          <a:xfrm>
            <a:off x="3352800" y="3048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K</a:t>
            </a:r>
          </a:p>
        </p:txBody>
      </p:sp>
      <p:sp>
        <p:nvSpPr>
          <p:cNvPr id="838667" name="Line 11"/>
          <p:cNvSpPr>
            <a:spLocks noChangeShapeType="1"/>
          </p:cNvSpPr>
          <p:nvPr/>
        </p:nvSpPr>
        <p:spPr bwMode="auto">
          <a:xfrm flipH="1">
            <a:off x="1143000" y="2895600"/>
            <a:ext cx="152400" cy="1828800"/>
          </a:xfrm>
          <a:prstGeom prst="line">
            <a:avLst/>
          </a:prstGeom>
          <a:noFill/>
          <a:ln w="698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8668" name="Line 12"/>
          <p:cNvSpPr>
            <a:spLocks noChangeShapeType="1"/>
          </p:cNvSpPr>
          <p:nvPr/>
        </p:nvSpPr>
        <p:spPr bwMode="auto">
          <a:xfrm flipH="1">
            <a:off x="4419600" y="3505200"/>
            <a:ext cx="0" cy="609600"/>
          </a:xfrm>
          <a:prstGeom prst="line">
            <a:avLst/>
          </a:prstGeom>
          <a:noFill/>
          <a:ln w="698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8669" name="Text Box 13"/>
          <p:cNvSpPr txBox="1">
            <a:spLocks noChangeArrowheads="1"/>
          </p:cNvSpPr>
          <p:nvPr/>
        </p:nvSpPr>
        <p:spPr bwMode="auto">
          <a:xfrm>
            <a:off x="1524000" y="0"/>
            <a:ext cx="6188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The same holds true for which other angles?</a:t>
            </a:r>
          </a:p>
        </p:txBody>
      </p:sp>
      <p:sp>
        <p:nvSpPr>
          <p:cNvPr id="838670" name="Text Box 14"/>
          <p:cNvSpPr txBox="1">
            <a:spLocks noChangeArrowheads="1"/>
          </p:cNvSpPr>
          <p:nvPr/>
        </p:nvSpPr>
        <p:spPr bwMode="auto">
          <a:xfrm>
            <a:off x="4876800" y="1219200"/>
            <a:ext cx="426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Angles A and E are congruent also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7150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Chord Length Theorem</a:t>
            </a:r>
          </a:p>
        </p:txBody>
      </p:sp>
      <p:sp>
        <p:nvSpPr>
          <p:cNvPr id="839683" name="Oval 3"/>
          <p:cNvSpPr>
            <a:spLocks noChangeArrowheads="1"/>
          </p:cNvSpPr>
          <p:nvPr/>
        </p:nvSpPr>
        <p:spPr bwMode="auto">
          <a:xfrm>
            <a:off x="838200" y="2209800"/>
            <a:ext cx="3581400" cy="3352800"/>
          </a:xfrm>
          <a:prstGeom prst="ellipse">
            <a:avLst/>
          </a:prstGeom>
          <a:noFill/>
          <a:ln w="69850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9684" name="Line 4"/>
          <p:cNvSpPr>
            <a:spLocks noChangeShapeType="1"/>
          </p:cNvSpPr>
          <p:nvPr/>
        </p:nvSpPr>
        <p:spPr bwMode="auto">
          <a:xfrm>
            <a:off x="1219200" y="2895600"/>
            <a:ext cx="3124200" cy="1219200"/>
          </a:xfrm>
          <a:prstGeom prst="line">
            <a:avLst/>
          </a:prstGeom>
          <a:noFill/>
          <a:ln w="73025">
            <a:solidFill>
              <a:srgbClr val="00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9685" name="Line 5"/>
          <p:cNvSpPr>
            <a:spLocks noChangeShapeType="1"/>
          </p:cNvSpPr>
          <p:nvPr/>
        </p:nvSpPr>
        <p:spPr bwMode="auto">
          <a:xfrm flipV="1">
            <a:off x="1066800" y="3505200"/>
            <a:ext cx="3276600" cy="12192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9686" name="Text Box 6"/>
          <p:cNvSpPr txBox="1">
            <a:spLocks noChangeArrowheads="1"/>
          </p:cNvSpPr>
          <p:nvPr/>
        </p:nvSpPr>
        <p:spPr bwMode="auto">
          <a:xfrm>
            <a:off x="685800" y="24384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839687" name="Text Box 7"/>
          <p:cNvSpPr txBox="1">
            <a:spLocks noChangeArrowheads="1"/>
          </p:cNvSpPr>
          <p:nvPr/>
        </p:nvSpPr>
        <p:spPr bwMode="auto">
          <a:xfrm>
            <a:off x="4343400" y="2971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R</a:t>
            </a:r>
          </a:p>
        </p:txBody>
      </p:sp>
      <p:sp>
        <p:nvSpPr>
          <p:cNvPr id="839688" name="Text Box 8"/>
          <p:cNvSpPr txBox="1">
            <a:spLocks noChangeArrowheads="1"/>
          </p:cNvSpPr>
          <p:nvPr/>
        </p:nvSpPr>
        <p:spPr bwMode="auto">
          <a:xfrm>
            <a:off x="4506913" y="3962400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839689" name="Text Box 9"/>
          <p:cNvSpPr txBox="1">
            <a:spLocks noChangeArrowheads="1"/>
          </p:cNvSpPr>
          <p:nvPr/>
        </p:nvSpPr>
        <p:spPr bwMode="auto">
          <a:xfrm>
            <a:off x="381000" y="4495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839690" name="Text Box 10"/>
          <p:cNvSpPr txBox="1">
            <a:spLocks noChangeArrowheads="1"/>
          </p:cNvSpPr>
          <p:nvPr/>
        </p:nvSpPr>
        <p:spPr bwMode="auto">
          <a:xfrm>
            <a:off x="3276600" y="3048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K</a:t>
            </a:r>
          </a:p>
        </p:txBody>
      </p:sp>
      <p:sp>
        <p:nvSpPr>
          <p:cNvPr id="839691" name="Line 11"/>
          <p:cNvSpPr>
            <a:spLocks noChangeShapeType="1"/>
          </p:cNvSpPr>
          <p:nvPr/>
        </p:nvSpPr>
        <p:spPr bwMode="auto">
          <a:xfrm flipH="1">
            <a:off x="1066800" y="2895600"/>
            <a:ext cx="152400" cy="1828800"/>
          </a:xfrm>
          <a:prstGeom prst="line">
            <a:avLst/>
          </a:prstGeom>
          <a:noFill/>
          <a:ln w="698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9692" name="Line 12"/>
          <p:cNvSpPr>
            <a:spLocks noChangeShapeType="1"/>
          </p:cNvSpPr>
          <p:nvPr/>
        </p:nvSpPr>
        <p:spPr bwMode="auto">
          <a:xfrm flipH="1">
            <a:off x="4343400" y="3505200"/>
            <a:ext cx="0" cy="609600"/>
          </a:xfrm>
          <a:prstGeom prst="line">
            <a:avLst/>
          </a:prstGeom>
          <a:noFill/>
          <a:ln w="698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9693" name="Text Box 13"/>
          <p:cNvSpPr txBox="1">
            <a:spLocks noChangeArrowheads="1"/>
          </p:cNvSpPr>
          <p:nvPr/>
        </p:nvSpPr>
        <p:spPr bwMode="auto">
          <a:xfrm>
            <a:off x="1447800" y="0"/>
            <a:ext cx="6188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The two angles that meet at point K are congruent, why?</a:t>
            </a:r>
          </a:p>
        </p:txBody>
      </p:sp>
      <p:sp>
        <p:nvSpPr>
          <p:cNvPr id="839694" name="Text Box 14"/>
          <p:cNvSpPr txBox="1">
            <a:spLocks noChangeArrowheads="1"/>
          </p:cNvSpPr>
          <p:nvPr/>
        </p:nvSpPr>
        <p:spPr bwMode="auto">
          <a:xfrm>
            <a:off x="4800600" y="12192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Vertical 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6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Chord Length Theorem</a:t>
            </a:r>
          </a:p>
        </p:txBody>
      </p:sp>
      <p:sp>
        <p:nvSpPr>
          <p:cNvPr id="840707" name="Oval 3"/>
          <p:cNvSpPr>
            <a:spLocks noChangeArrowheads="1"/>
          </p:cNvSpPr>
          <p:nvPr/>
        </p:nvSpPr>
        <p:spPr bwMode="auto">
          <a:xfrm>
            <a:off x="914400" y="2209800"/>
            <a:ext cx="3581400" cy="3352800"/>
          </a:xfrm>
          <a:prstGeom prst="ellipse">
            <a:avLst/>
          </a:prstGeom>
          <a:noFill/>
          <a:ln w="69850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0708" name="Line 4"/>
          <p:cNvSpPr>
            <a:spLocks noChangeShapeType="1"/>
          </p:cNvSpPr>
          <p:nvPr/>
        </p:nvSpPr>
        <p:spPr bwMode="auto">
          <a:xfrm>
            <a:off x="1295400" y="2895600"/>
            <a:ext cx="3124200" cy="1219200"/>
          </a:xfrm>
          <a:prstGeom prst="line">
            <a:avLst/>
          </a:prstGeom>
          <a:noFill/>
          <a:ln w="73025">
            <a:solidFill>
              <a:srgbClr val="00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0709" name="Line 5"/>
          <p:cNvSpPr>
            <a:spLocks noChangeShapeType="1"/>
          </p:cNvSpPr>
          <p:nvPr/>
        </p:nvSpPr>
        <p:spPr bwMode="auto">
          <a:xfrm flipV="1">
            <a:off x="1143000" y="3505200"/>
            <a:ext cx="3276600" cy="12192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0710" name="Text Box 6"/>
          <p:cNvSpPr txBox="1">
            <a:spLocks noChangeArrowheads="1"/>
          </p:cNvSpPr>
          <p:nvPr/>
        </p:nvSpPr>
        <p:spPr bwMode="auto">
          <a:xfrm>
            <a:off x="762000" y="24384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840711" name="Text Box 7"/>
          <p:cNvSpPr txBox="1">
            <a:spLocks noChangeArrowheads="1"/>
          </p:cNvSpPr>
          <p:nvPr/>
        </p:nvSpPr>
        <p:spPr bwMode="auto">
          <a:xfrm>
            <a:off x="4419600" y="2971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R</a:t>
            </a:r>
          </a:p>
        </p:txBody>
      </p:sp>
      <p:sp>
        <p:nvSpPr>
          <p:cNvPr id="840712" name="Text Box 8"/>
          <p:cNvSpPr txBox="1">
            <a:spLocks noChangeArrowheads="1"/>
          </p:cNvSpPr>
          <p:nvPr/>
        </p:nvSpPr>
        <p:spPr bwMode="auto">
          <a:xfrm>
            <a:off x="4583113" y="3962400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840713" name="Text Box 9"/>
          <p:cNvSpPr txBox="1">
            <a:spLocks noChangeArrowheads="1"/>
          </p:cNvSpPr>
          <p:nvPr/>
        </p:nvSpPr>
        <p:spPr bwMode="auto">
          <a:xfrm>
            <a:off x="457200" y="4495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840714" name="Text Box 10"/>
          <p:cNvSpPr txBox="1">
            <a:spLocks noChangeArrowheads="1"/>
          </p:cNvSpPr>
          <p:nvPr/>
        </p:nvSpPr>
        <p:spPr bwMode="auto">
          <a:xfrm>
            <a:off x="3352800" y="3048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K</a:t>
            </a:r>
          </a:p>
        </p:txBody>
      </p:sp>
      <p:sp>
        <p:nvSpPr>
          <p:cNvPr id="840715" name="Line 11"/>
          <p:cNvSpPr>
            <a:spLocks noChangeShapeType="1"/>
          </p:cNvSpPr>
          <p:nvPr/>
        </p:nvSpPr>
        <p:spPr bwMode="auto">
          <a:xfrm flipH="1">
            <a:off x="1143000" y="2895600"/>
            <a:ext cx="152400" cy="1828800"/>
          </a:xfrm>
          <a:prstGeom prst="line">
            <a:avLst/>
          </a:prstGeom>
          <a:noFill/>
          <a:ln w="698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0716" name="Line 12"/>
          <p:cNvSpPr>
            <a:spLocks noChangeShapeType="1"/>
          </p:cNvSpPr>
          <p:nvPr/>
        </p:nvSpPr>
        <p:spPr bwMode="auto">
          <a:xfrm flipH="1">
            <a:off x="4419600" y="3505200"/>
            <a:ext cx="0" cy="609600"/>
          </a:xfrm>
          <a:prstGeom prst="line">
            <a:avLst/>
          </a:prstGeom>
          <a:noFill/>
          <a:ln w="698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0717" name="Text Box 13"/>
          <p:cNvSpPr txBox="1">
            <a:spLocks noChangeArrowheads="1"/>
          </p:cNvSpPr>
          <p:nvPr/>
        </p:nvSpPr>
        <p:spPr bwMode="auto">
          <a:xfrm>
            <a:off x="1524000" y="0"/>
            <a:ext cx="61880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3">
                    <a:lumMod val="75000"/>
                  </a:schemeClr>
                </a:solidFill>
              </a:rPr>
              <a:t>So, all three angles of the two triangles are congruent, what does that tell us about the two triangles?</a:t>
            </a:r>
          </a:p>
        </p:txBody>
      </p:sp>
      <p:sp>
        <p:nvSpPr>
          <p:cNvPr id="840718" name="Text Box 14"/>
          <p:cNvSpPr txBox="1">
            <a:spLocks noChangeArrowheads="1"/>
          </p:cNvSpPr>
          <p:nvPr/>
        </p:nvSpPr>
        <p:spPr bwMode="auto">
          <a:xfrm>
            <a:off x="4800600" y="17526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They are similar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7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Chord Length Theorem</a:t>
            </a:r>
          </a:p>
        </p:txBody>
      </p:sp>
      <p:sp>
        <p:nvSpPr>
          <p:cNvPr id="836611" name="Oval 3"/>
          <p:cNvSpPr>
            <a:spLocks noChangeArrowheads="1"/>
          </p:cNvSpPr>
          <p:nvPr/>
        </p:nvSpPr>
        <p:spPr bwMode="auto">
          <a:xfrm>
            <a:off x="914400" y="2209800"/>
            <a:ext cx="3581400" cy="3352800"/>
          </a:xfrm>
          <a:prstGeom prst="ellipse">
            <a:avLst/>
          </a:prstGeom>
          <a:noFill/>
          <a:ln w="69850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6612" name="Line 4"/>
          <p:cNvSpPr>
            <a:spLocks noChangeShapeType="1"/>
          </p:cNvSpPr>
          <p:nvPr/>
        </p:nvSpPr>
        <p:spPr bwMode="auto">
          <a:xfrm>
            <a:off x="1295400" y="2895600"/>
            <a:ext cx="3124200" cy="1219200"/>
          </a:xfrm>
          <a:prstGeom prst="line">
            <a:avLst/>
          </a:prstGeom>
          <a:noFill/>
          <a:ln w="73025">
            <a:solidFill>
              <a:srgbClr val="00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6613" name="Line 5"/>
          <p:cNvSpPr>
            <a:spLocks noChangeShapeType="1"/>
          </p:cNvSpPr>
          <p:nvPr/>
        </p:nvSpPr>
        <p:spPr bwMode="auto">
          <a:xfrm flipV="1">
            <a:off x="1143000" y="3505200"/>
            <a:ext cx="3276600" cy="12192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6614" name="Text Box 6"/>
          <p:cNvSpPr txBox="1">
            <a:spLocks noChangeArrowheads="1"/>
          </p:cNvSpPr>
          <p:nvPr/>
        </p:nvSpPr>
        <p:spPr bwMode="auto">
          <a:xfrm>
            <a:off x="762000" y="24384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836615" name="Text Box 7"/>
          <p:cNvSpPr txBox="1">
            <a:spLocks noChangeArrowheads="1"/>
          </p:cNvSpPr>
          <p:nvPr/>
        </p:nvSpPr>
        <p:spPr bwMode="auto">
          <a:xfrm>
            <a:off x="4419600" y="2971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R</a:t>
            </a:r>
          </a:p>
        </p:txBody>
      </p:sp>
      <p:sp>
        <p:nvSpPr>
          <p:cNvPr id="836616" name="Text Box 8"/>
          <p:cNvSpPr txBox="1">
            <a:spLocks noChangeArrowheads="1"/>
          </p:cNvSpPr>
          <p:nvPr/>
        </p:nvSpPr>
        <p:spPr bwMode="auto">
          <a:xfrm>
            <a:off x="4583113" y="3962400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836617" name="Text Box 9"/>
          <p:cNvSpPr txBox="1">
            <a:spLocks noChangeArrowheads="1"/>
          </p:cNvSpPr>
          <p:nvPr/>
        </p:nvSpPr>
        <p:spPr bwMode="auto">
          <a:xfrm>
            <a:off x="457200" y="4495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836618" name="Text Box 10"/>
          <p:cNvSpPr txBox="1">
            <a:spLocks noChangeArrowheads="1"/>
          </p:cNvSpPr>
          <p:nvPr/>
        </p:nvSpPr>
        <p:spPr bwMode="auto">
          <a:xfrm>
            <a:off x="3352800" y="3048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K</a:t>
            </a:r>
          </a:p>
        </p:txBody>
      </p:sp>
      <p:sp>
        <p:nvSpPr>
          <p:cNvPr id="836619" name="Line 11"/>
          <p:cNvSpPr>
            <a:spLocks noChangeShapeType="1"/>
          </p:cNvSpPr>
          <p:nvPr/>
        </p:nvSpPr>
        <p:spPr bwMode="auto">
          <a:xfrm flipH="1">
            <a:off x="1143000" y="2895600"/>
            <a:ext cx="152400" cy="1828800"/>
          </a:xfrm>
          <a:prstGeom prst="line">
            <a:avLst/>
          </a:prstGeom>
          <a:noFill/>
          <a:ln w="698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6620" name="Line 12"/>
          <p:cNvSpPr>
            <a:spLocks noChangeShapeType="1"/>
          </p:cNvSpPr>
          <p:nvPr/>
        </p:nvSpPr>
        <p:spPr bwMode="auto">
          <a:xfrm flipH="1">
            <a:off x="4419600" y="3505200"/>
            <a:ext cx="0" cy="609600"/>
          </a:xfrm>
          <a:prstGeom prst="line">
            <a:avLst/>
          </a:prstGeom>
          <a:noFill/>
          <a:ln w="698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6621" name="Text Box 13"/>
          <p:cNvSpPr txBox="1">
            <a:spLocks noChangeArrowheads="1"/>
          </p:cNvSpPr>
          <p:nvPr/>
        </p:nvSpPr>
        <p:spPr bwMode="auto">
          <a:xfrm>
            <a:off x="1524000" y="0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3">
                    <a:lumMod val="75000"/>
                  </a:schemeClr>
                </a:solidFill>
              </a:rPr>
              <a:t>Name the similar triangles</a:t>
            </a:r>
          </a:p>
        </p:txBody>
      </p:sp>
      <p:sp>
        <p:nvSpPr>
          <p:cNvPr id="836622" name="Text Box 14"/>
          <p:cNvSpPr txBox="1">
            <a:spLocks noChangeArrowheads="1"/>
          </p:cNvSpPr>
          <p:nvPr/>
        </p:nvSpPr>
        <p:spPr bwMode="auto">
          <a:xfrm>
            <a:off x="2514600" y="7620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Triangle BKA ~ Triangle RKE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66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Chord Length Theorem</a:t>
            </a:r>
          </a:p>
        </p:txBody>
      </p:sp>
      <p:sp>
        <p:nvSpPr>
          <p:cNvPr id="841731" name="Oval 3"/>
          <p:cNvSpPr>
            <a:spLocks noChangeArrowheads="1"/>
          </p:cNvSpPr>
          <p:nvPr/>
        </p:nvSpPr>
        <p:spPr bwMode="auto">
          <a:xfrm>
            <a:off x="685800" y="2209800"/>
            <a:ext cx="3581400" cy="3352800"/>
          </a:xfrm>
          <a:prstGeom prst="ellipse">
            <a:avLst/>
          </a:prstGeom>
          <a:noFill/>
          <a:ln w="69850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1732" name="Line 4"/>
          <p:cNvSpPr>
            <a:spLocks noChangeShapeType="1"/>
          </p:cNvSpPr>
          <p:nvPr/>
        </p:nvSpPr>
        <p:spPr bwMode="auto">
          <a:xfrm>
            <a:off x="1066800" y="2895600"/>
            <a:ext cx="3124200" cy="1219200"/>
          </a:xfrm>
          <a:prstGeom prst="line">
            <a:avLst/>
          </a:prstGeom>
          <a:noFill/>
          <a:ln w="73025">
            <a:solidFill>
              <a:srgbClr val="00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1733" name="Line 5"/>
          <p:cNvSpPr>
            <a:spLocks noChangeShapeType="1"/>
          </p:cNvSpPr>
          <p:nvPr/>
        </p:nvSpPr>
        <p:spPr bwMode="auto">
          <a:xfrm flipV="1">
            <a:off x="914400" y="3505200"/>
            <a:ext cx="3276600" cy="12192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1734" name="Text Box 6"/>
          <p:cNvSpPr txBox="1">
            <a:spLocks noChangeArrowheads="1"/>
          </p:cNvSpPr>
          <p:nvPr/>
        </p:nvSpPr>
        <p:spPr bwMode="auto">
          <a:xfrm>
            <a:off x="533400" y="24384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841735" name="Text Box 7"/>
          <p:cNvSpPr txBox="1">
            <a:spLocks noChangeArrowheads="1"/>
          </p:cNvSpPr>
          <p:nvPr/>
        </p:nvSpPr>
        <p:spPr bwMode="auto">
          <a:xfrm>
            <a:off x="4191000" y="2971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R</a:t>
            </a:r>
          </a:p>
        </p:txBody>
      </p:sp>
      <p:sp>
        <p:nvSpPr>
          <p:cNvPr id="841736" name="Text Box 8"/>
          <p:cNvSpPr txBox="1">
            <a:spLocks noChangeArrowheads="1"/>
          </p:cNvSpPr>
          <p:nvPr/>
        </p:nvSpPr>
        <p:spPr bwMode="auto">
          <a:xfrm>
            <a:off x="4354513" y="3962400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841737" name="Text Box 9"/>
          <p:cNvSpPr txBox="1">
            <a:spLocks noChangeArrowheads="1"/>
          </p:cNvSpPr>
          <p:nvPr/>
        </p:nvSpPr>
        <p:spPr bwMode="auto">
          <a:xfrm>
            <a:off x="228600" y="44958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841738" name="Text Box 10"/>
          <p:cNvSpPr txBox="1">
            <a:spLocks noChangeArrowheads="1"/>
          </p:cNvSpPr>
          <p:nvPr/>
        </p:nvSpPr>
        <p:spPr bwMode="auto">
          <a:xfrm>
            <a:off x="3124200" y="3048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K</a:t>
            </a:r>
          </a:p>
        </p:txBody>
      </p:sp>
      <p:sp>
        <p:nvSpPr>
          <p:cNvPr id="841739" name="Line 11"/>
          <p:cNvSpPr>
            <a:spLocks noChangeShapeType="1"/>
          </p:cNvSpPr>
          <p:nvPr/>
        </p:nvSpPr>
        <p:spPr bwMode="auto">
          <a:xfrm flipH="1">
            <a:off x="914400" y="2895600"/>
            <a:ext cx="152400" cy="1828800"/>
          </a:xfrm>
          <a:prstGeom prst="line">
            <a:avLst/>
          </a:prstGeom>
          <a:noFill/>
          <a:ln w="698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1740" name="Line 12"/>
          <p:cNvSpPr>
            <a:spLocks noChangeShapeType="1"/>
          </p:cNvSpPr>
          <p:nvPr/>
        </p:nvSpPr>
        <p:spPr bwMode="auto">
          <a:xfrm flipH="1">
            <a:off x="4191000" y="3505200"/>
            <a:ext cx="0" cy="609600"/>
          </a:xfrm>
          <a:prstGeom prst="line">
            <a:avLst/>
          </a:prstGeom>
          <a:noFill/>
          <a:ln w="698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1741" name="Text Box 13"/>
          <p:cNvSpPr txBox="1">
            <a:spLocks noChangeArrowheads="1"/>
          </p:cNvSpPr>
          <p:nvPr/>
        </p:nvSpPr>
        <p:spPr bwMode="auto">
          <a:xfrm>
            <a:off x="1295400" y="0"/>
            <a:ext cx="7162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  <a:t>Knowing the two triangles are similar, and omitting sides AB and RE, what relationship can be written about the four other sides?</a:t>
            </a:r>
          </a:p>
        </p:txBody>
      </p:sp>
      <p:sp>
        <p:nvSpPr>
          <p:cNvPr id="841742" name="Text Box 14"/>
          <p:cNvSpPr txBox="1">
            <a:spLocks noChangeArrowheads="1"/>
          </p:cNvSpPr>
          <p:nvPr/>
        </p:nvSpPr>
        <p:spPr bwMode="auto">
          <a:xfrm>
            <a:off x="5181600" y="32766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BK/KR = AK/KE</a:t>
            </a:r>
          </a:p>
        </p:txBody>
      </p:sp>
      <p:sp>
        <p:nvSpPr>
          <p:cNvPr id="841743" name="Text Box 15"/>
          <p:cNvSpPr txBox="1">
            <a:spLocks noChangeArrowheads="1"/>
          </p:cNvSpPr>
          <p:nvPr/>
        </p:nvSpPr>
        <p:spPr bwMode="auto">
          <a:xfrm>
            <a:off x="3429000" y="17526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Triangle BKA ~ Triangle RKE</a:t>
            </a:r>
          </a:p>
        </p:txBody>
      </p:sp>
      <p:sp>
        <p:nvSpPr>
          <p:cNvPr id="841744" name="Text Box 16"/>
          <p:cNvSpPr txBox="1">
            <a:spLocks noChangeArrowheads="1"/>
          </p:cNvSpPr>
          <p:nvPr/>
        </p:nvSpPr>
        <p:spPr bwMode="auto">
          <a:xfrm>
            <a:off x="5105400" y="4038600"/>
            <a:ext cx="3429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Simplify this fraction with cross multiplication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9" grpId="0" animBg="1"/>
      <p:bldP spid="841740" grpId="0" animBg="1"/>
      <p:bldP spid="841742" grpId="0"/>
      <p:bldP spid="8417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Chord Length Theorem</a:t>
            </a:r>
          </a:p>
        </p:txBody>
      </p:sp>
      <p:sp>
        <p:nvSpPr>
          <p:cNvPr id="835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0"/>
            <a:ext cx="8686800" cy="1752600"/>
          </a:xfrm>
          <a:solidFill>
            <a:srgbClr val="000080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FDEAC5"/>
                </a:solidFill>
              </a:rPr>
              <a:t>If two chords intersect in the interior of a circle, then the product of the lengths of the segments of one chord is equal to the product of the lengths of the segments of the other chord</a:t>
            </a:r>
          </a:p>
        </p:txBody>
      </p:sp>
      <p:sp>
        <p:nvSpPr>
          <p:cNvPr id="835588" name="Text Box 4"/>
          <p:cNvSpPr txBox="1">
            <a:spLocks noChangeArrowheads="1"/>
          </p:cNvSpPr>
          <p:nvPr/>
        </p:nvSpPr>
        <p:spPr bwMode="auto">
          <a:xfrm>
            <a:off x="5311775" y="2438400"/>
            <a:ext cx="3197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7030A0"/>
                </a:solidFill>
              </a:rPr>
              <a:t>BK </a:t>
            </a:r>
            <a:r>
              <a:rPr lang="en-US" sz="2800" b="1">
                <a:solidFill>
                  <a:srgbClr val="7030A0"/>
                </a:solidFill>
                <a:cs typeface="Arial" charset="0"/>
              </a:rPr>
              <a:t>• KE</a:t>
            </a:r>
            <a:r>
              <a:rPr lang="en-US" sz="2800" b="1">
                <a:solidFill>
                  <a:srgbClr val="7030A0"/>
                </a:solidFill>
              </a:rPr>
              <a:t> = AK</a:t>
            </a:r>
            <a:r>
              <a:rPr lang="en-US">
                <a:solidFill>
                  <a:srgbClr val="7030A0"/>
                </a:solidFill>
              </a:rPr>
              <a:t> </a:t>
            </a:r>
            <a:r>
              <a:rPr lang="en-US" sz="2800" b="1">
                <a:solidFill>
                  <a:srgbClr val="7030A0"/>
                </a:solidFill>
              </a:rPr>
              <a:t>•</a:t>
            </a:r>
            <a:r>
              <a:rPr lang="en-US">
                <a:solidFill>
                  <a:srgbClr val="7030A0"/>
                </a:solidFill>
              </a:rPr>
              <a:t> </a:t>
            </a:r>
            <a:r>
              <a:rPr lang="en-US" sz="2800" b="1">
                <a:solidFill>
                  <a:srgbClr val="7030A0"/>
                </a:solidFill>
              </a:rPr>
              <a:t>KR</a:t>
            </a:r>
          </a:p>
        </p:txBody>
      </p:sp>
      <p:sp>
        <p:nvSpPr>
          <p:cNvPr id="835589" name="Oval 5"/>
          <p:cNvSpPr>
            <a:spLocks noChangeArrowheads="1"/>
          </p:cNvSpPr>
          <p:nvPr/>
        </p:nvSpPr>
        <p:spPr bwMode="auto">
          <a:xfrm>
            <a:off x="914400" y="2286000"/>
            <a:ext cx="3581400" cy="3352800"/>
          </a:xfrm>
          <a:prstGeom prst="ellipse">
            <a:avLst/>
          </a:prstGeom>
          <a:noFill/>
          <a:ln w="69850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5590" name="Line 6"/>
          <p:cNvSpPr>
            <a:spLocks noChangeShapeType="1"/>
          </p:cNvSpPr>
          <p:nvPr/>
        </p:nvSpPr>
        <p:spPr bwMode="auto">
          <a:xfrm>
            <a:off x="1295400" y="2971800"/>
            <a:ext cx="3124200" cy="1219200"/>
          </a:xfrm>
          <a:prstGeom prst="line">
            <a:avLst/>
          </a:prstGeom>
          <a:noFill/>
          <a:ln w="73025">
            <a:solidFill>
              <a:srgbClr val="00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5591" name="Line 7"/>
          <p:cNvSpPr>
            <a:spLocks noChangeShapeType="1"/>
          </p:cNvSpPr>
          <p:nvPr/>
        </p:nvSpPr>
        <p:spPr bwMode="auto">
          <a:xfrm flipV="1">
            <a:off x="1143000" y="3581400"/>
            <a:ext cx="3276600" cy="1219200"/>
          </a:xfrm>
          <a:prstGeom prst="line">
            <a:avLst/>
          </a:prstGeom>
          <a:noFill/>
          <a:ln w="730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35592" name="Text Box 8"/>
          <p:cNvSpPr txBox="1">
            <a:spLocks noChangeArrowheads="1"/>
          </p:cNvSpPr>
          <p:nvPr/>
        </p:nvSpPr>
        <p:spPr bwMode="auto">
          <a:xfrm>
            <a:off x="762000" y="25146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835593" name="Text Box 9"/>
          <p:cNvSpPr txBox="1">
            <a:spLocks noChangeArrowheads="1"/>
          </p:cNvSpPr>
          <p:nvPr/>
        </p:nvSpPr>
        <p:spPr bwMode="auto">
          <a:xfrm>
            <a:off x="4419600" y="3048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R</a:t>
            </a:r>
          </a:p>
        </p:txBody>
      </p:sp>
      <p:sp>
        <p:nvSpPr>
          <p:cNvPr id="835594" name="Text Box 10"/>
          <p:cNvSpPr txBox="1">
            <a:spLocks noChangeArrowheads="1"/>
          </p:cNvSpPr>
          <p:nvPr/>
        </p:nvSpPr>
        <p:spPr bwMode="auto">
          <a:xfrm>
            <a:off x="4583113" y="4038600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835595" name="Text Box 11"/>
          <p:cNvSpPr txBox="1">
            <a:spLocks noChangeArrowheads="1"/>
          </p:cNvSpPr>
          <p:nvPr/>
        </p:nvSpPr>
        <p:spPr bwMode="auto">
          <a:xfrm>
            <a:off x="457200" y="4572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835596" name="Text Box 12"/>
          <p:cNvSpPr txBox="1">
            <a:spLocks noChangeArrowheads="1"/>
          </p:cNvSpPr>
          <p:nvPr/>
        </p:nvSpPr>
        <p:spPr bwMode="auto">
          <a:xfrm>
            <a:off x="3352800" y="31242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7788</TotalTime>
  <Words>810</Words>
  <Application>Microsoft Office PowerPoint</Application>
  <PresentationFormat>On-screen Show (4:3)</PresentationFormat>
  <Paragraphs>187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Georgia</vt:lpstr>
      <vt:lpstr>Helvetica</vt:lpstr>
      <vt:lpstr>Symbol</vt:lpstr>
      <vt:lpstr>Times</vt:lpstr>
      <vt:lpstr>Times New Roman</vt:lpstr>
      <vt:lpstr>Jeff01</vt:lpstr>
      <vt:lpstr>Geometry 11-4b</vt:lpstr>
      <vt:lpstr>Chord Length Theorem</vt:lpstr>
      <vt:lpstr>Chord Length Theorem</vt:lpstr>
      <vt:lpstr>Chord Length Theorem</vt:lpstr>
      <vt:lpstr>Chord Length Theorem</vt:lpstr>
      <vt:lpstr>Chord Length Theorem</vt:lpstr>
      <vt:lpstr>Chord Length Theorem</vt:lpstr>
      <vt:lpstr>Chord Length Theorem</vt:lpstr>
      <vt:lpstr>Chord Length Theorem</vt:lpstr>
      <vt:lpstr>Segment Definition</vt:lpstr>
      <vt:lpstr>Segment Definition</vt:lpstr>
      <vt:lpstr>Chord Investigation</vt:lpstr>
      <vt:lpstr>Chord Investigation</vt:lpstr>
      <vt:lpstr>Chord Investigation</vt:lpstr>
      <vt:lpstr>Chord Investigation</vt:lpstr>
      <vt:lpstr>Chord Investigation</vt:lpstr>
      <vt:lpstr>Chord Investigation</vt:lpstr>
      <vt:lpstr>Chord Investigation</vt:lpstr>
      <vt:lpstr>Secant Segment Theorem</vt:lpstr>
      <vt:lpstr>Chord Investigation</vt:lpstr>
      <vt:lpstr>Secant Tangent Theorem</vt:lpstr>
      <vt:lpstr>Chord Length Theorem</vt:lpstr>
      <vt:lpstr>Sample Problems </vt:lpstr>
      <vt:lpstr>PowerPoint Presentation</vt:lpstr>
      <vt:lpstr>PowerPoint Presentation</vt:lpstr>
      <vt:lpstr>PowerPoint Presentation</vt:lpstr>
      <vt:lpstr>Example</vt:lpstr>
      <vt:lpstr>Example</vt:lpstr>
      <vt:lpstr>Example</vt:lpstr>
      <vt:lpstr>Practice Problems</vt:lpstr>
      <vt:lpstr>Practice Problems</vt:lpstr>
      <vt:lpstr>Practice Problems</vt:lpstr>
      <vt:lpstr>Example</vt:lpstr>
      <vt:lpstr>Example</vt:lpstr>
      <vt:lpstr>Homework</vt:lpstr>
    </vt:vector>
  </TitlesOfParts>
  <Company>TC Howe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Exercises</dc:title>
  <dc:creator>Jeff Fronius</dc:creator>
  <cp:lastModifiedBy>Jeff Fronius</cp:lastModifiedBy>
  <cp:revision>257</cp:revision>
  <dcterms:created xsi:type="dcterms:W3CDTF">2005-11-10T01:06:51Z</dcterms:created>
  <dcterms:modified xsi:type="dcterms:W3CDTF">2016-03-19T13:03:46Z</dcterms:modified>
</cp:coreProperties>
</file>