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320" r:id="rId2"/>
    <p:sldId id="566" r:id="rId3"/>
    <p:sldId id="764" r:id="rId4"/>
    <p:sldId id="629" r:id="rId5"/>
    <p:sldId id="632" r:id="rId6"/>
    <p:sldId id="777" r:id="rId7"/>
    <p:sldId id="778" r:id="rId8"/>
    <p:sldId id="779" r:id="rId9"/>
    <p:sldId id="658" r:id="rId10"/>
    <p:sldId id="820" r:id="rId11"/>
    <p:sldId id="765" r:id="rId12"/>
    <p:sldId id="766" r:id="rId13"/>
    <p:sldId id="687" r:id="rId14"/>
    <p:sldId id="805" r:id="rId15"/>
    <p:sldId id="767" r:id="rId16"/>
    <p:sldId id="768" r:id="rId17"/>
    <p:sldId id="690" r:id="rId18"/>
    <p:sldId id="807" r:id="rId19"/>
    <p:sldId id="813" r:id="rId20"/>
    <p:sldId id="808" r:id="rId21"/>
    <p:sldId id="809" r:id="rId22"/>
    <p:sldId id="810" r:id="rId23"/>
    <p:sldId id="811" r:id="rId24"/>
    <p:sldId id="812" r:id="rId25"/>
    <p:sldId id="790" r:id="rId26"/>
    <p:sldId id="814" r:id="rId27"/>
    <p:sldId id="791" r:id="rId28"/>
    <p:sldId id="815" r:id="rId29"/>
    <p:sldId id="793" r:id="rId30"/>
    <p:sldId id="816" r:id="rId31"/>
    <p:sldId id="794" r:id="rId32"/>
    <p:sldId id="817" r:id="rId33"/>
    <p:sldId id="795" r:id="rId34"/>
    <p:sldId id="818" r:id="rId35"/>
    <p:sldId id="796" r:id="rId36"/>
    <p:sldId id="819" r:id="rId37"/>
    <p:sldId id="80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DEAC5"/>
    <a:srgbClr val="CCECFF"/>
    <a:srgbClr val="CCFFCC"/>
    <a:srgbClr val="9999FF"/>
    <a:srgbClr val="6666FF"/>
    <a:srgbClr val="FFFF00"/>
    <a:srgbClr val="FF6600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2" autoAdjust="0"/>
    <p:restoredTop sz="94660"/>
  </p:normalViewPr>
  <p:slideViewPr>
    <p:cSldViewPr>
      <p:cViewPr>
        <p:scale>
          <a:sx n="90" d="100"/>
          <a:sy n="90" d="100"/>
        </p:scale>
        <p:origin x="62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82C7D-9381-4831-8E73-B766C27996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013FF-F736-4989-B8B2-F0B092DE49FE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B6A12-229D-4D54-BE3D-32807713D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93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B6A12-229D-4D54-BE3D-32807713D72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Jeff\Teaching\Geometry\PowerPoint\Archive\Unit-7%20Circles\circle_of_life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Geometry 11-1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Tangent Lines</a:t>
            </a:r>
          </a:p>
        </p:txBody>
      </p:sp>
      <p:pic>
        <p:nvPicPr>
          <p:cNvPr id="3" name="circle_of_lif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304800" y="6438900"/>
            <a:ext cx="1066800" cy="838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4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Tangent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Supplies Needed</a:t>
            </a:r>
          </a:p>
          <a:p>
            <a:endParaRPr lang="en-US" dirty="0"/>
          </a:p>
          <a:p>
            <a:r>
              <a:rPr lang="en-US" dirty="0"/>
              <a:t>Compass</a:t>
            </a:r>
          </a:p>
          <a:p>
            <a:r>
              <a:rPr lang="en-US" dirty="0"/>
              <a:t>Ruler </a:t>
            </a:r>
          </a:p>
          <a:p>
            <a:r>
              <a:rPr lang="en-US" dirty="0"/>
              <a:t>Protractor</a:t>
            </a:r>
          </a:p>
        </p:txBody>
      </p:sp>
    </p:spTree>
    <p:extLst>
      <p:ext uri="{BB962C8B-B14F-4D97-AF65-F5344CB8AC3E}">
        <p14:creationId xmlns:p14="http://schemas.microsoft.com/office/powerpoint/2010/main" val="309954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54102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Using a compass or a calculator</a:t>
            </a:r>
          </a:p>
          <a:p>
            <a:r>
              <a:rPr lang="en-US" dirty="0">
                <a:solidFill>
                  <a:srgbClr val="006600"/>
                </a:solidFill>
              </a:rPr>
              <a:t>Create a large circle</a:t>
            </a:r>
          </a:p>
          <a:p>
            <a:r>
              <a:rPr lang="en-US" dirty="0">
                <a:solidFill>
                  <a:srgbClr val="006600"/>
                </a:solidFill>
              </a:rPr>
              <a:t>Add a tangent to the circle</a:t>
            </a:r>
          </a:p>
          <a:p>
            <a:r>
              <a:rPr lang="en-US" dirty="0">
                <a:solidFill>
                  <a:srgbClr val="006600"/>
                </a:solidFill>
              </a:rPr>
              <a:t>Add a radius from the point of tangency to the center of the circle</a:t>
            </a:r>
          </a:p>
          <a:p>
            <a:r>
              <a:rPr lang="en-US" dirty="0">
                <a:solidFill>
                  <a:srgbClr val="006600"/>
                </a:solidFill>
              </a:rPr>
              <a:t>Measure the angle between the tangent line and the radius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27720"/>
            <a:ext cx="3048000" cy="303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Did everyone measure 90 degrees?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Is the converse true?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638800" y="1981200"/>
            <a:ext cx="3200400" cy="3048000"/>
          </a:xfrm>
          <a:prstGeom prst="ellips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3581400" y="1549400"/>
            <a:ext cx="3279775" cy="3784600"/>
          </a:xfrm>
          <a:prstGeom prst="line">
            <a:avLst/>
          </a:prstGeom>
          <a:noFill/>
          <a:ln w="603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096000" y="2514600"/>
            <a:ext cx="1219200" cy="990600"/>
          </a:xfrm>
          <a:prstGeom prst="line">
            <a:avLst/>
          </a:prstGeom>
          <a:noFill/>
          <a:ln w="603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3810000" cy="340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600200"/>
            <a:ext cx="3505200" cy="3733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228600"/>
            <a:ext cx="8610600" cy="1219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 Tangent Theorem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458200" cy="1219200"/>
          </a:xfrm>
        </p:spPr>
        <p:txBody>
          <a:bodyPr/>
          <a:lstStyle/>
          <a:p>
            <a:r>
              <a:rPr lang="en-US" sz="2800" b="1" dirty="0">
                <a:solidFill>
                  <a:srgbClr val="FFFF99"/>
                </a:solidFill>
              </a:rPr>
              <a:t>A tangent to a circle is perpendicular to a radius drawn to the point of tangency.</a:t>
            </a:r>
          </a:p>
          <a:p>
            <a:endParaRPr lang="en-US" sz="2800" b="1" dirty="0">
              <a:solidFill>
                <a:srgbClr val="FFFF99"/>
              </a:solidFill>
            </a:endParaRPr>
          </a:p>
        </p:txBody>
      </p:sp>
      <p:sp>
        <p:nvSpPr>
          <p:cNvPr id="631812" name="Oval 4"/>
          <p:cNvSpPr>
            <a:spLocks noChangeArrowheads="1"/>
          </p:cNvSpPr>
          <p:nvPr/>
        </p:nvSpPr>
        <p:spPr bwMode="auto">
          <a:xfrm>
            <a:off x="5791200" y="2184400"/>
            <a:ext cx="3200400" cy="3048000"/>
          </a:xfrm>
          <a:prstGeom prst="ellips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1813" name="Line 5"/>
          <p:cNvSpPr>
            <a:spLocks noChangeShapeType="1"/>
          </p:cNvSpPr>
          <p:nvPr/>
        </p:nvSpPr>
        <p:spPr bwMode="auto">
          <a:xfrm flipV="1">
            <a:off x="3733800" y="1752600"/>
            <a:ext cx="3279775" cy="3784600"/>
          </a:xfrm>
          <a:prstGeom prst="line">
            <a:avLst/>
          </a:prstGeom>
          <a:noFill/>
          <a:ln w="603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14" name="Line 6"/>
          <p:cNvSpPr>
            <a:spLocks noChangeShapeType="1"/>
          </p:cNvSpPr>
          <p:nvPr/>
        </p:nvSpPr>
        <p:spPr bwMode="auto">
          <a:xfrm>
            <a:off x="6248400" y="2717800"/>
            <a:ext cx="1219200" cy="990600"/>
          </a:xfrm>
          <a:prstGeom prst="line">
            <a:avLst/>
          </a:prstGeom>
          <a:noFill/>
          <a:ln w="603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1815" name="Text Box 7"/>
          <p:cNvSpPr txBox="1">
            <a:spLocks noChangeArrowheads="1"/>
          </p:cNvSpPr>
          <p:nvPr/>
        </p:nvSpPr>
        <p:spPr bwMode="auto">
          <a:xfrm>
            <a:off x="365125" y="224631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a </a:t>
            </a:r>
          </a:p>
        </p:txBody>
      </p:sp>
      <p:sp>
        <p:nvSpPr>
          <p:cNvPr id="631816" name="Rectangle 8"/>
          <p:cNvSpPr>
            <a:spLocks noChangeArrowheads="1"/>
          </p:cNvSpPr>
          <p:nvPr/>
        </p:nvSpPr>
        <p:spPr bwMode="auto">
          <a:xfrm>
            <a:off x="0" y="1600200"/>
            <a:ext cx="35052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FDEAC5"/>
                </a:solidFill>
              </a:rPr>
              <a:t>If a line is perpendicular to a radius of a circle at its endpoint on the circle, then the line is tangent to the circle.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 Theorems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2796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971800"/>
            <a:ext cx="8839200" cy="234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 Investigation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Construct a circle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Construct two tangent lines that cross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Label the points as shown</a:t>
            </a:r>
          </a:p>
        </p:txBody>
      </p:sp>
      <p:sp>
        <p:nvSpPr>
          <p:cNvPr id="634884" name="Oval 4"/>
          <p:cNvSpPr>
            <a:spLocks noChangeArrowheads="1"/>
          </p:cNvSpPr>
          <p:nvPr/>
        </p:nvSpPr>
        <p:spPr bwMode="auto">
          <a:xfrm>
            <a:off x="5410200" y="1981200"/>
            <a:ext cx="3200400" cy="3048000"/>
          </a:xfrm>
          <a:prstGeom prst="ellips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5" name="Line 5"/>
          <p:cNvSpPr>
            <a:spLocks noChangeShapeType="1"/>
          </p:cNvSpPr>
          <p:nvPr/>
        </p:nvSpPr>
        <p:spPr bwMode="auto">
          <a:xfrm flipV="1">
            <a:off x="838200" y="1524000"/>
            <a:ext cx="7315200" cy="2286000"/>
          </a:xfrm>
          <a:prstGeom prst="line">
            <a:avLst/>
          </a:prstGeom>
          <a:noFill/>
          <a:ln w="603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887" name="Text Box 7"/>
          <p:cNvSpPr txBox="1">
            <a:spLocks noChangeArrowheads="1"/>
          </p:cNvSpPr>
          <p:nvPr/>
        </p:nvSpPr>
        <p:spPr bwMode="auto">
          <a:xfrm>
            <a:off x="1143000" y="3124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S</a:t>
            </a:r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6400800" y="1524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R</a:t>
            </a:r>
          </a:p>
        </p:txBody>
      </p:sp>
      <p:sp>
        <p:nvSpPr>
          <p:cNvPr id="634889" name="Text Box 9"/>
          <p:cNvSpPr txBox="1">
            <a:spLocks noChangeArrowheads="1"/>
          </p:cNvSpPr>
          <p:nvPr/>
        </p:nvSpPr>
        <p:spPr bwMode="auto">
          <a:xfrm>
            <a:off x="5867400" y="48768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</a:rPr>
              <a:t>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52928"/>
            <a:ext cx="4495800" cy="280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886" name="Line 6"/>
          <p:cNvSpPr>
            <a:spLocks noChangeShapeType="1"/>
          </p:cNvSpPr>
          <p:nvPr/>
        </p:nvSpPr>
        <p:spPr bwMode="auto">
          <a:xfrm>
            <a:off x="762000" y="3505200"/>
            <a:ext cx="7239000" cy="1828800"/>
          </a:xfrm>
          <a:prstGeom prst="line">
            <a:avLst/>
          </a:prstGeom>
          <a:noFill/>
          <a:ln w="603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 Investigation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Compare line segments RS and ST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These line segments are called tangent segments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410200" y="1981200"/>
            <a:ext cx="3200400" cy="3048000"/>
          </a:xfrm>
          <a:prstGeom prst="ellipse">
            <a:avLst/>
          </a:prstGeom>
          <a:noFill/>
          <a:ln w="63500">
            <a:solidFill>
              <a:srgbClr val="33CC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838200" y="1524000"/>
            <a:ext cx="7315200" cy="2286000"/>
          </a:xfrm>
          <a:prstGeom prst="line">
            <a:avLst/>
          </a:prstGeom>
          <a:noFill/>
          <a:ln w="603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143000" y="3124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400800" y="1524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R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867400" y="48768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</a:rPr>
              <a:t>T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52928"/>
            <a:ext cx="4495800" cy="2805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762000" y="3505200"/>
            <a:ext cx="7239000" cy="1828800"/>
          </a:xfrm>
          <a:prstGeom prst="line">
            <a:avLst/>
          </a:prstGeom>
          <a:noFill/>
          <a:ln w="603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600" y="152400"/>
            <a:ext cx="86868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90678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 Tangent Segments Theorem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Tangent segments to a circle from a point outside the circle are congruent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52600"/>
            <a:ext cx="5994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532813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0"/>
            <a:ext cx="90678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 Tangent Segments Theorem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752600"/>
            <a:ext cx="5994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Inscribed in </a:t>
            </a:r>
            <a:r>
              <a:rPr lang="en-US" dirty="0"/>
              <a:t>– when all the vertices of a polygon lie on a circle</a:t>
            </a:r>
          </a:p>
          <a:p>
            <a:r>
              <a:rPr lang="en-US" b="1" dirty="0">
                <a:solidFill>
                  <a:srgbClr val="7030A0"/>
                </a:solidFill>
              </a:rPr>
              <a:t>Circumscribed about </a:t>
            </a:r>
            <a:r>
              <a:rPr lang="en-US" dirty="0"/>
              <a:t>– When each side of a polygon is tangent to the circle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362200"/>
            <a:ext cx="3816600" cy="2692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62200"/>
            <a:ext cx="3111500" cy="272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5105400"/>
            <a:ext cx="3248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polygon is Inscribed 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5029200"/>
            <a:ext cx="4217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polygon is circumscribed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405607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524000"/>
            <a:ext cx="3721100" cy="409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419600"/>
            <a:ext cx="941324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685800"/>
            <a:ext cx="730250" cy="65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7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5029200" cy="367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333500"/>
            <a:ext cx="25146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343400"/>
            <a:ext cx="804862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533400"/>
            <a:ext cx="1295400" cy="885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4542368" cy="281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1766" y="2133600"/>
            <a:ext cx="382223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267200"/>
            <a:ext cx="133858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828800"/>
            <a:ext cx="1358900" cy="6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28892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362200"/>
            <a:ext cx="3390900" cy="296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648200"/>
            <a:ext cx="311331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600200"/>
            <a:ext cx="1895929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1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411078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639645"/>
            <a:ext cx="2768600" cy="397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4191000"/>
            <a:ext cx="1517650" cy="72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762000"/>
            <a:ext cx="120720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97652"/>
            <a:ext cx="4438650" cy="449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97652"/>
            <a:ext cx="4438650" cy="449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430" y="2667000"/>
            <a:ext cx="8701370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4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466604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4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466604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49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48046"/>
            <a:ext cx="9144000" cy="260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6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5066284" cy="571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5715000"/>
            <a:ext cx="8839200" cy="1143000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Match the figures and terms</a:t>
            </a:r>
          </a:p>
        </p:txBody>
      </p:sp>
      <p:pic>
        <p:nvPicPr>
          <p:cNvPr id="71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4114800" cy="564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88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4623"/>
            <a:ext cx="3533775" cy="562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>
            <a:off x="3657600" y="457200"/>
            <a:ext cx="3276600" cy="30480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143000"/>
            <a:ext cx="2819400" cy="9906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286000" y="990600"/>
            <a:ext cx="3505200" cy="5334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133600" y="304800"/>
            <a:ext cx="3733800" cy="16764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38400" y="1371600"/>
            <a:ext cx="3276600" cy="11430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362200" y="609600"/>
            <a:ext cx="3352800" cy="25146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3581400"/>
            <a:ext cx="2895600" cy="17526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14600" y="4114800"/>
            <a:ext cx="3505200" cy="1524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67000" y="4648200"/>
            <a:ext cx="3505200" cy="3048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590800" y="4648200"/>
            <a:ext cx="3505200" cy="5334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6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5066284" cy="571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60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399" y="4495800"/>
            <a:ext cx="881068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5029200" cy="573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5029200" cy="573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886200"/>
            <a:ext cx="8973165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5943600" cy="6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5943600" cy="6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80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124200"/>
            <a:ext cx="870154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90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0"/>
            <a:ext cx="4495800" cy="600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90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0"/>
            <a:ext cx="4495800" cy="600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90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838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>
                <a:solidFill>
                  <a:srgbClr val="FFC000"/>
                </a:solidFill>
                <a:latin typeface="Rosewood Std Regular" pitchFamily="82" charset="0"/>
              </a:rPr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Pages 586 – 589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10 – 17 all, 20, 22, 52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3600"/>
            <a:ext cx="9144000" cy="29806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Circle Vocabulary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5257800"/>
          </a:xfrm>
        </p:spPr>
        <p:txBody>
          <a:bodyPr/>
          <a:lstStyle/>
          <a:p>
            <a:r>
              <a:rPr lang="en-US" sz="2800" b="1" dirty="0">
                <a:solidFill>
                  <a:srgbClr val="7030A0"/>
                </a:solidFill>
              </a:rPr>
              <a:t>Circle</a:t>
            </a:r>
            <a:r>
              <a:rPr lang="en-US" sz="2800" b="1" dirty="0">
                <a:solidFill>
                  <a:schemeClr val="accent1"/>
                </a:solidFill>
              </a:rPr>
              <a:t> – The set of all points in a plane that are equidistant from a given point 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Center</a:t>
            </a:r>
            <a:r>
              <a:rPr lang="en-US" sz="2800" b="1" dirty="0">
                <a:solidFill>
                  <a:schemeClr val="accent1"/>
                </a:solidFill>
              </a:rPr>
              <a:t> – Equidistant point of a circle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Radius</a:t>
            </a:r>
            <a:r>
              <a:rPr lang="en-US" sz="2800" b="1" dirty="0">
                <a:solidFill>
                  <a:schemeClr val="accent1"/>
                </a:solidFill>
              </a:rPr>
              <a:t> – Distance from the center of a circle to a point on the circle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Diameter</a:t>
            </a:r>
            <a:r>
              <a:rPr lang="en-US" sz="2800" b="1" dirty="0">
                <a:solidFill>
                  <a:schemeClr val="accent1"/>
                </a:solidFill>
              </a:rPr>
              <a:t> – Distance from a point on the circle to another point on the circle through the center of the circle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Chord</a:t>
            </a:r>
            <a:r>
              <a:rPr lang="en-US" sz="2800" b="1" dirty="0">
                <a:solidFill>
                  <a:schemeClr val="accent1"/>
                </a:solidFill>
              </a:rPr>
              <a:t> – Line segment with endpoints on the circle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Secant</a:t>
            </a:r>
            <a:r>
              <a:rPr lang="en-US" sz="2800" b="1" dirty="0">
                <a:solidFill>
                  <a:schemeClr val="accent1"/>
                </a:solidFill>
              </a:rPr>
              <a:t> – Line that intersects the circle twice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Circle Vocabulary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52578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Tangent</a:t>
            </a:r>
            <a:r>
              <a:rPr lang="en-US" b="1" dirty="0">
                <a:solidFill>
                  <a:schemeClr val="accent1"/>
                </a:solidFill>
              </a:rPr>
              <a:t> – A line that intersects a circle in exactly one point</a:t>
            </a:r>
          </a:p>
          <a:p>
            <a:r>
              <a:rPr lang="en-US" b="1" dirty="0">
                <a:solidFill>
                  <a:srgbClr val="7030A0"/>
                </a:solidFill>
              </a:rPr>
              <a:t>Concentric</a:t>
            </a:r>
            <a:r>
              <a:rPr lang="en-US" b="1" dirty="0">
                <a:solidFill>
                  <a:schemeClr val="accent1"/>
                </a:solidFill>
              </a:rPr>
              <a:t> – Circles with a common center</a:t>
            </a:r>
          </a:p>
          <a:p>
            <a:r>
              <a:rPr lang="en-US" b="1" dirty="0">
                <a:solidFill>
                  <a:srgbClr val="7030A0"/>
                </a:solidFill>
              </a:rPr>
              <a:t>Common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Tangent</a:t>
            </a:r>
            <a:r>
              <a:rPr lang="en-US" b="1" dirty="0">
                <a:solidFill>
                  <a:schemeClr val="accent1"/>
                </a:solidFill>
              </a:rPr>
              <a:t> – Line tangent to two circles</a:t>
            </a:r>
          </a:p>
          <a:p>
            <a:r>
              <a:rPr lang="en-US" b="1" dirty="0">
                <a:solidFill>
                  <a:srgbClr val="7030A0"/>
                </a:solidFill>
              </a:rPr>
              <a:t>Tangent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Circles</a:t>
            </a:r>
            <a:r>
              <a:rPr lang="en-US" b="1" dirty="0">
                <a:solidFill>
                  <a:schemeClr val="accent1"/>
                </a:solidFill>
              </a:rPr>
              <a:t> – Circles that intersect in exactly one point</a:t>
            </a:r>
          </a:p>
          <a:p>
            <a:r>
              <a:rPr lang="en-US" b="1" dirty="0">
                <a:solidFill>
                  <a:srgbClr val="7030A0"/>
                </a:solidFill>
              </a:rPr>
              <a:t>Interior of a circle </a:t>
            </a:r>
            <a:r>
              <a:rPr lang="en-US" b="1" dirty="0">
                <a:solidFill>
                  <a:schemeClr val="accent1"/>
                </a:solidFill>
              </a:rPr>
              <a:t>– points inside a circle</a:t>
            </a:r>
          </a:p>
          <a:p>
            <a:r>
              <a:rPr lang="en-US" b="1" dirty="0">
                <a:solidFill>
                  <a:srgbClr val="7030A0"/>
                </a:solidFill>
              </a:rPr>
              <a:t>Exterior of a circle </a:t>
            </a:r>
            <a:r>
              <a:rPr lang="en-US" b="1" dirty="0">
                <a:solidFill>
                  <a:schemeClr val="accent1"/>
                </a:solidFill>
              </a:rPr>
              <a:t>– points outside a circle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828800"/>
            <a:ext cx="43688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Arc Vocabulary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62000" y="152400"/>
            <a:ext cx="3553089" cy="646331"/>
          </a:xfrm>
          <a:prstGeom prst="rect">
            <a:avLst/>
          </a:prstGeom>
          <a:solidFill>
            <a:srgbClr val="333399"/>
          </a:solidFill>
          <a:ln w="3175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Intercepted Arc</a:t>
            </a: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152400" y="990600"/>
            <a:ext cx="4038600" cy="9906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Arc within an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angle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Tangent Vocabulary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62000" y="228600"/>
            <a:ext cx="5946884" cy="646331"/>
          </a:xfrm>
          <a:prstGeom prst="rect">
            <a:avLst/>
          </a:prstGeom>
          <a:solidFill>
            <a:srgbClr val="333399"/>
          </a:solidFill>
          <a:ln w="3175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Externally Tangent Circles</a:t>
            </a: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152400" y="1066800"/>
            <a:ext cx="4038600" cy="20574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ircles that share a point of tangency but do not share any interior points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2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438400"/>
            <a:ext cx="4635500" cy="297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715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Tangent Vocabulary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09600" y="152400"/>
            <a:ext cx="5792996" cy="646331"/>
          </a:xfrm>
          <a:prstGeom prst="rect">
            <a:avLst/>
          </a:prstGeom>
          <a:solidFill>
            <a:srgbClr val="333399"/>
          </a:solidFill>
          <a:ln w="31750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Internally Tangent Circles</a:t>
            </a: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0" y="990600"/>
            <a:ext cx="4038600" cy="16764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Circles that share a point of tangency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interior points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2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524000"/>
            <a:ext cx="4424326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Tangent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5515</TotalTime>
  <Words>428</Words>
  <Application>Microsoft Office PowerPoint</Application>
  <PresentationFormat>On-screen Show (4:3)</PresentationFormat>
  <Paragraphs>110</Paragraphs>
  <Slides>37</Slides>
  <Notes>30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Georgia</vt:lpstr>
      <vt:lpstr>Rosewood Std Regular</vt:lpstr>
      <vt:lpstr>Jeff01</vt:lpstr>
      <vt:lpstr>Geometry 11-1</vt:lpstr>
      <vt:lpstr>Review</vt:lpstr>
      <vt:lpstr>Match the figures and terms</vt:lpstr>
      <vt:lpstr>Circle Vocabulary</vt:lpstr>
      <vt:lpstr>Circle Vocabulary</vt:lpstr>
      <vt:lpstr>PowerPoint Presentation</vt:lpstr>
      <vt:lpstr>PowerPoint Presentation</vt:lpstr>
      <vt:lpstr>PowerPoint Presentation</vt:lpstr>
      <vt:lpstr>Tangent Properties</vt:lpstr>
      <vt:lpstr>Tangent Properties</vt:lpstr>
      <vt:lpstr>Investigation</vt:lpstr>
      <vt:lpstr>Investigation</vt:lpstr>
      <vt:lpstr> Tangent Theorem</vt:lpstr>
      <vt:lpstr>Tangent Theorems</vt:lpstr>
      <vt:lpstr> Investigation</vt:lpstr>
      <vt:lpstr> Investigation</vt:lpstr>
      <vt:lpstr> Tangent Segments Theorem</vt:lpstr>
      <vt:lpstr> Tangent Segments Theorem</vt:lpstr>
      <vt:lpstr>Vocabulary</vt:lpstr>
      <vt:lpstr>Practice Problems</vt:lpstr>
      <vt:lpstr>Practice Problems</vt:lpstr>
      <vt:lpstr>Practice Problems</vt:lpstr>
      <vt:lpstr>Practice Problems</vt:lpstr>
      <vt:lpstr>Practice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Company>TC Howe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Exercises</dc:title>
  <dc:creator>Jeff Fronius</dc:creator>
  <cp:lastModifiedBy>Jeff Fronius</cp:lastModifiedBy>
  <cp:revision>227</cp:revision>
  <dcterms:created xsi:type="dcterms:W3CDTF">2005-11-10T01:06:51Z</dcterms:created>
  <dcterms:modified xsi:type="dcterms:W3CDTF">2016-03-19T12:36:18Z</dcterms:modified>
</cp:coreProperties>
</file>