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55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9" r:id="rId17"/>
    <p:sldId id="315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9" r:id="rId26"/>
    <p:sldId id="360" r:id="rId27"/>
    <p:sldId id="361" r:id="rId28"/>
    <p:sldId id="362" r:id="rId29"/>
    <p:sldId id="314" r:id="rId30"/>
    <p:sldId id="316" r:id="rId31"/>
    <p:sldId id="318" r:id="rId32"/>
    <p:sldId id="317" r:id="rId33"/>
    <p:sldId id="322" r:id="rId34"/>
    <p:sldId id="323" r:id="rId35"/>
    <p:sldId id="324" r:id="rId36"/>
    <p:sldId id="319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11" r:id="rId46"/>
    <p:sldId id="363" r:id="rId47"/>
    <p:sldId id="370" r:id="rId48"/>
    <p:sldId id="365" r:id="rId49"/>
    <p:sldId id="368" r:id="rId50"/>
    <p:sldId id="369" r:id="rId51"/>
    <p:sldId id="366" r:id="rId52"/>
    <p:sldId id="371" r:id="rId53"/>
    <p:sldId id="28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99FF"/>
    <a:srgbClr val="FFFF00"/>
    <a:srgbClr val="FFDDDD"/>
    <a:srgbClr val="461E64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94660"/>
  </p:normalViewPr>
  <p:slideViewPr>
    <p:cSldViewPr>
      <p:cViewPr>
        <p:scale>
          <a:sx n="90" d="100"/>
          <a:sy n="90" d="100"/>
        </p:scale>
        <p:origin x="-72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0CC5E0-8BBB-4F03-AA85-48FDA181EBC7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05991B-5FF2-4074-98BC-965260B3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3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DE20-9576-4A9A-ADB9-E7CDB599BE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5D95-2840-4400-9D96-B3569DF032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5D95-2840-4400-9D96-B3569DF032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E01F-929F-4918-8374-59FD2E65A2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E01F-929F-4918-8374-59FD2E65A2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D41A-A0A0-4809-959D-D935C9A16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2DC5-718F-4835-B4FA-8895E3D51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7-7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Areas of Circles and Sectors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63000" cy="252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381000" y="914400"/>
            <a:ext cx="8458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5791200" y="457200"/>
            <a:ext cx="3048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8610600" cy="230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3657601"/>
            <a:ext cx="838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4811713" cy="335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5791200" y="5334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5943600" y="16002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943600" y="28194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229600" cy="25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85800" y="990600"/>
            <a:ext cx="7848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010400" y="609600"/>
            <a:ext cx="1447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Circle Vocabulary (review)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Circle </a:t>
            </a:r>
            <a:r>
              <a:rPr lang="en-US" sz="2800" b="1" dirty="0" smtClean="0">
                <a:solidFill>
                  <a:schemeClr val="accent1"/>
                </a:solidFill>
              </a:rPr>
              <a:t>– The set of all points in a plane that are equidistant from a given point 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Center </a:t>
            </a:r>
            <a:r>
              <a:rPr lang="en-US" sz="2800" b="1" dirty="0" smtClean="0">
                <a:solidFill>
                  <a:schemeClr val="accent1"/>
                </a:solidFill>
              </a:rPr>
              <a:t>– Equidistant point of a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Radius</a:t>
            </a:r>
            <a:r>
              <a:rPr lang="en-US" sz="2800" b="1" dirty="0" smtClean="0">
                <a:solidFill>
                  <a:schemeClr val="accent1"/>
                </a:solidFill>
              </a:rPr>
              <a:t> – Distance from the center of a circle to a point on the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Diameter </a:t>
            </a:r>
            <a:r>
              <a:rPr lang="en-US" sz="2800" b="1" dirty="0" smtClean="0">
                <a:solidFill>
                  <a:schemeClr val="accent1"/>
                </a:solidFill>
              </a:rPr>
              <a:t>– Distance from a point on the circle to another point on the circle through the center of the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Congruent Circles </a:t>
            </a:r>
            <a:r>
              <a:rPr lang="en-US" sz="2800" b="1" dirty="0" smtClean="0">
                <a:solidFill>
                  <a:schemeClr val="accent1"/>
                </a:solidFill>
              </a:rPr>
              <a:t>– Circles with congruent radii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Central Angle </a:t>
            </a:r>
            <a:r>
              <a:rPr lang="en-US" sz="2800" b="1" dirty="0" smtClean="0">
                <a:solidFill>
                  <a:schemeClr val="accent1"/>
                </a:solidFill>
              </a:rPr>
              <a:t>– Angle with vertex at the center of the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Arc Vocabulary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"/>
            <a:ext cx="67818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	An angle whose vertex is the center of a circle</a:t>
            </a:r>
          </a:p>
        </p:txBody>
      </p:sp>
      <p:sp>
        <p:nvSpPr>
          <p:cNvPr id="637960" name="Text Box 8"/>
          <p:cNvSpPr txBox="1">
            <a:spLocks noChangeArrowheads="1"/>
          </p:cNvSpPr>
          <p:nvPr/>
        </p:nvSpPr>
        <p:spPr bwMode="auto">
          <a:xfrm>
            <a:off x="0" y="228600"/>
            <a:ext cx="253047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Central Angle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514600" y="9144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Part of the circle that measures between 180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° and 360°</a:t>
            </a:r>
          </a:p>
        </p:txBody>
      </p:sp>
      <p:sp>
        <p:nvSpPr>
          <p:cNvPr id="637963" name="Text Box 11"/>
          <p:cNvSpPr txBox="1">
            <a:spLocks noChangeArrowheads="1"/>
          </p:cNvSpPr>
          <p:nvPr/>
        </p:nvSpPr>
        <p:spPr bwMode="auto">
          <a:xfrm>
            <a:off x="609600" y="990600"/>
            <a:ext cx="185737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Major Arc</a:t>
            </a:r>
          </a:p>
        </p:txBody>
      </p:sp>
      <p:sp>
        <p:nvSpPr>
          <p:cNvPr id="637964" name="Text Box 12"/>
          <p:cNvSpPr txBox="1">
            <a:spLocks noChangeArrowheads="1"/>
          </p:cNvSpPr>
          <p:nvPr/>
        </p:nvSpPr>
        <p:spPr bwMode="auto">
          <a:xfrm>
            <a:off x="609600" y="1905000"/>
            <a:ext cx="187642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Minor Arc</a:t>
            </a: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438400" y="17526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Part of the circle that measures between 0° and 180°</a:t>
            </a:r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533400" y="2819400"/>
            <a:ext cx="1995488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Semicircle</a:t>
            </a:r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2438400" y="2743200"/>
            <a:ext cx="6705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An arc whose endpoints are the endpoints of a diameter of a circle</a:t>
            </a:r>
          </a:p>
        </p:txBody>
      </p:sp>
      <p:sp>
        <p:nvSpPr>
          <p:cNvPr id="637968" name="Text Box 16"/>
          <p:cNvSpPr txBox="1">
            <a:spLocks noChangeArrowheads="1"/>
          </p:cNvSpPr>
          <p:nvPr/>
        </p:nvSpPr>
        <p:spPr bwMode="auto">
          <a:xfrm>
            <a:off x="0" y="3505200"/>
            <a:ext cx="2590800" cy="977900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Measure of a Minor Arc</a:t>
            </a:r>
          </a:p>
        </p:txBody>
      </p:sp>
      <p:sp>
        <p:nvSpPr>
          <p:cNvPr id="637969" name="Text Box 17"/>
          <p:cNvSpPr txBox="1">
            <a:spLocks noChangeArrowheads="1"/>
          </p:cNvSpPr>
          <p:nvPr/>
        </p:nvSpPr>
        <p:spPr bwMode="auto">
          <a:xfrm>
            <a:off x="0" y="4737100"/>
            <a:ext cx="2514600" cy="977900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Measure of a Major Arc</a:t>
            </a:r>
          </a:p>
        </p:txBody>
      </p:sp>
      <p:sp>
        <p:nvSpPr>
          <p:cNvPr id="15373" name="Rectangle 18"/>
          <p:cNvSpPr>
            <a:spLocks noChangeArrowheads="1"/>
          </p:cNvSpPr>
          <p:nvPr/>
        </p:nvSpPr>
        <p:spPr bwMode="auto">
          <a:xfrm>
            <a:off x="2743200" y="37338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The measure of the arcs central angle</a:t>
            </a:r>
          </a:p>
        </p:txBody>
      </p:sp>
      <p:sp>
        <p:nvSpPr>
          <p:cNvPr id="637971" name="Rectangle 19"/>
          <p:cNvSpPr>
            <a:spLocks noChangeArrowheads="1"/>
          </p:cNvSpPr>
          <p:nvPr/>
        </p:nvSpPr>
        <p:spPr bwMode="auto">
          <a:xfrm>
            <a:off x="2667000" y="4800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The difference between 360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and the measure of its associated minor arc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0" grpId="0" animBg="1"/>
      <p:bldP spid="637963" grpId="0" animBg="1"/>
      <p:bldP spid="637964" grpId="0" animBg="1"/>
      <p:bldP spid="637966" grpId="0" animBg="1"/>
      <p:bldP spid="637968" grpId="0" animBg="1"/>
      <p:bldP spid="637969" grpId="0" animBg="1"/>
      <p:bldP spid="637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Theorem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799"/>
            <a:ext cx="8458200" cy="24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6629400" y="990600"/>
            <a:ext cx="1981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33400" y="1447800"/>
            <a:ext cx="6324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34400" cy="232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8343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09600" y="914400"/>
            <a:ext cx="6324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81800" y="685800"/>
            <a:ext cx="1905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33400" y="3429000"/>
            <a:ext cx="8001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6248400" y="3048000"/>
            <a:ext cx="2286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 of Circles and Sectors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Area Exploration</a:t>
            </a:r>
          </a:p>
        </p:txBody>
      </p:sp>
      <p:sp>
        <p:nvSpPr>
          <p:cNvPr id="10362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Get your supplies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Two sheets of color paper (different)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Compass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Scissors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Glue 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Area Exploration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Make a large circle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out the circle</a:t>
            </a:r>
          </a:p>
        </p:txBody>
      </p:sp>
      <p:sp>
        <p:nvSpPr>
          <p:cNvPr id="1041412" name="Oval 4"/>
          <p:cNvSpPr>
            <a:spLocks noChangeArrowheads="1"/>
          </p:cNvSpPr>
          <p:nvPr/>
        </p:nvSpPr>
        <p:spPr bwMode="auto">
          <a:xfrm>
            <a:off x="4495800" y="2286000"/>
            <a:ext cx="3048000" cy="2895600"/>
          </a:xfrm>
          <a:prstGeom prst="ellipse">
            <a:avLst/>
          </a:prstGeom>
          <a:noFill/>
          <a:ln w="857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Area Exploration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Fold the circle in half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Fold it again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And again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And one last time (fourth)</a:t>
            </a:r>
          </a:p>
        </p:txBody>
      </p:sp>
      <p:sp>
        <p:nvSpPr>
          <p:cNvPr id="1042436" name="Oval 4"/>
          <p:cNvSpPr>
            <a:spLocks noChangeArrowheads="1"/>
          </p:cNvSpPr>
          <p:nvPr/>
        </p:nvSpPr>
        <p:spPr bwMode="auto">
          <a:xfrm>
            <a:off x="5867400" y="2667000"/>
            <a:ext cx="3048000" cy="2895600"/>
          </a:xfrm>
          <a:prstGeom prst="ellipse">
            <a:avLst/>
          </a:prstGeom>
          <a:noFill/>
          <a:ln w="857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Area Exploration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Open up your circle, and cut along all the fold lines 16 pieces total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3200400"/>
            <a:ext cx="1219200" cy="2057400"/>
            <a:chOff x="912" y="2640"/>
            <a:chExt cx="768" cy="1296"/>
          </a:xfrm>
        </p:grpSpPr>
        <p:sp>
          <p:nvSpPr>
            <p:cNvPr id="1043461" name="Line 5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62" name="Line 6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63" name="Line 7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438400" y="3124200"/>
            <a:ext cx="1219200" cy="2057400"/>
            <a:chOff x="912" y="2640"/>
            <a:chExt cx="768" cy="1296"/>
          </a:xfrm>
        </p:grpSpPr>
        <p:sp>
          <p:nvSpPr>
            <p:cNvPr id="1043466" name="Line 10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67" name="Line 11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68" name="Line 12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038600" y="3048000"/>
            <a:ext cx="1219200" cy="2057400"/>
            <a:chOff x="912" y="2640"/>
            <a:chExt cx="768" cy="1296"/>
          </a:xfrm>
        </p:grpSpPr>
        <p:sp>
          <p:nvSpPr>
            <p:cNvPr id="1043470" name="Line 14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71" name="Line 15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72" name="Line 16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38800" y="2819400"/>
            <a:ext cx="1219200" cy="2057400"/>
            <a:chOff x="912" y="2640"/>
            <a:chExt cx="768" cy="1296"/>
          </a:xfrm>
        </p:grpSpPr>
        <p:sp>
          <p:nvSpPr>
            <p:cNvPr id="1043474" name="Line 18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75" name="Line 19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76" name="Line 20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Area Exploration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Arrange it into a parallelogram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 the area of the parallelogram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Glue onto other piece of paper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3124200"/>
            <a:ext cx="1219200" cy="2057400"/>
            <a:chOff x="912" y="2640"/>
            <a:chExt cx="768" cy="1296"/>
          </a:xfrm>
        </p:grpSpPr>
        <p:sp>
          <p:nvSpPr>
            <p:cNvPr id="1045509" name="Line 5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10" name="Line 6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11" name="Line 7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10800000">
            <a:off x="1447800" y="3048000"/>
            <a:ext cx="1219200" cy="2057400"/>
            <a:chOff x="912" y="2640"/>
            <a:chExt cx="768" cy="1296"/>
          </a:xfrm>
        </p:grpSpPr>
        <p:sp>
          <p:nvSpPr>
            <p:cNvPr id="1045513" name="Line 9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14" name="Line 10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15" name="Line 11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00200" y="2819400"/>
            <a:ext cx="1219200" cy="2057400"/>
            <a:chOff x="912" y="2640"/>
            <a:chExt cx="768" cy="1296"/>
          </a:xfrm>
        </p:grpSpPr>
        <p:sp>
          <p:nvSpPr>
            <p:cNvPr id="1045517" name="Line 13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18" name="Line 14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19" name="Line 15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71800" y="2590800"/>
            <a:ext cx="1219200" cy="2057400"/>
            <a:chOff x="912" y="2640"/>
            <a:chExt cx="768" cy="1296"/>
          </a:xfrm>
        </p:grpSpPr>
        <p:sp>
          <p:nvSpPr>
            <p:cNvPr id="1045521" name="Line 17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22" name="Line 18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23" name="Line 19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10800000">
            <a:off x="2743200" y="2819400"/>
            <a:ext cx="1219200" cy="2057400"/>
            <a:chOff x="912" y="2640"/>
            <a:chExt cx="768" cy="1296"/>
          </a:xfrm>
        </p:grpSpPr>
        <p:sp>
          <p:nvSpPr>
            <p:cNvPr id="1045525" name="Line 21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26" name="Line 22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27" name="Line 23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 rot="10800000">
            <a:off x="4038600" y="2590800"/>
            <a:ext cx="1219200" cy="2057400"/>
            <a:chOff x="912" y="2640"/>
            <a:chExt cx="768" cy="1296"/>
          </a:xfrm>
        </p:grpSpPr>
        <p:sp>
          <p:nvSpPr>
            <p:cNvPr id="1045529" name="Line 25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30" name="Line 26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31" name="Line 27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267200" y="2362200"/>
            <a:ext cx="1219200" cy="2057400"/>
            <a:chOff x="912" y="2640"/>
            <a:chExt cx="768" cy="1296"/>
          </a:xfrm>
        </p:grpSpPr>
        <p:sp>
          <p:nvSpPr>
            <p:cNvPr id="1045533" name="Line 29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34" name="Line 30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35" name="Line 31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 rot="10800000">
            <a:off x="5334000" y="2286000"/>
            <a:ext cx="1219200" cy="2057400"/>
            <a:chOff x="912" y="2640"/>
            <a:chExt cx="768" cy="1296"/>
          </a:xfrm>
        </p:grpSpPr>
        <p:sp>
          <p:nvSpPr>
            <p:cNvPr id="1045537" name="Line 33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38" name="Line 34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39" name="Line 35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486400" y="2057400"/>
            <a:ext cx="1219200" cy="2057400"/>
            <a:chOff x="912" y="2640"/>
            <a:chExt cx="768" cy="1296"/>
          </a:xfrm>
        </p:grpSpPr>
        <p:sp>
          <p:nvSpPr>
            <p:cNvPr id="1045541" name="Line 37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42" name="Line 38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43" name="Line 39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6858000" y="1828800"/>
            <a:ext cx="1219200" cy="2057400"/>
            <a:chOff x="912" y="2640"/>
            <a:chExt cx="768" cy="1296"/>
          </a:xfrm>
        </p:grpSpPr>
        <p:sp>
          <p:nvSpPr>
            <p:cNvPr id="1045545" name="Line 41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46" name="Line 42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47" name="Line 43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 rot="10800000">
            <a:off x="6629400" y="2057400"/>
            <a:ext cx="1219200" cy="2057400"/>
            <a:chOff x="912" y="2640"/>
            <a:chExt cx="768" cy="1296"/>
          </a:xfrm>
        </p:grpSpPr>
        <p:sp>
          <p:nvSpPr>
            <p:cNvPr id="1045549" name="Line 45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50" name="Line 46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51" name="Line 47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 rot="10800000">
            <a:off x="7924800" y="1828800"/>
            <a:ext cx="1219200" cy="2057400"/>
            <a:chOff x="912" y="2640"/>
            <a:chExt cx="768" cy="1296"/>
          </a:xfrm>
        </p:grpSpPr>
        <p:sp>
          <p:nvSpPr>
            <p:cNvPr id="1045553" name="Line 49"/>
            <p:cNvSpPr>
              <a:spLocks noChangeShapeType="1"/>
            </p:cNvSpPr>
            <p:nvPr/>
          </p:nvSpPr>
          <p:spPr bwMode="auto">
            <a:xfrm>
              <a:off x="912" y="2784"/>
              <a:ext cx="672" cy="1152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54" name="Line 50"/>
            <p:cNvSpPr>
              <a:spLocks noChangeShapeType="1"/>
            </p:cNvSpPr>
            <p:nvPr/>
          </p:nvSpPr>
          <p:spPr bwMode="auto">
            <a:xfrm flipH="1">
              <a:off x="1584" y="2640"/>
              <a:ext cx="96" cy="1296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55" name="Line 51"/>
            <p:cNvSpPr>
              <a:spLocks noChangeShapeType="1"/>
            </p:cNvSpPr>
            <p:nvPr/>
          </p:nvSpPr>
          <p:spPr bwMode="auto">
            <a:xfrm flipH="1">
              <a:off x="912" y="2640"/>
              <a:ext cx="768" cy="144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Area Exploration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Remember one side is half the circumference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28600" y="1676400"/>
            <a:ext cx="8712200" cy="3276600"/>
            <a:chOff x="144" y="1824"/>
            <a:chExt cx="5488" cy="206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39" y="2874"/>
              <a:ext cx="548" cy="913"/>
              <a:chOff x="912" y="2640"/>
              <a:chExt cx="768" cy="1296"/>
            </a:xfrm>
          </p:grpSpPr>
          <p:sp>
            <p:nvSpPr>
              <p:cNvPr id="1046533" name="Line 5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34" name="Line 6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35" name="Line 7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>
              <a:off x="1018" y="2840"/>
              <a:ext cx="548" cy="913"/>
              <a:chOff x="912" y="2640"/>
              <a:chExt cx="768" cy="1296"/>
            </a:xfrm>
          </p:grpSpPr>
          <p:sp>
            <p:nvSpPr>
              <p:cNvPr id="1046537" name="Line 9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38" name="Line 10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39" name="Line 11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087" y="2739"/>
              <a:ext cx="547" cy="913"/>
              <a:chOff x="912" y="2640"/>
              <a:chExt cx="768" cy="1296"/>
            </a:xfrm>
          </p:grpSpPr>
          <p:sp>
            <p:nvSpPr>
              <p:cNvPr id="1046541" name="Line 13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42" name="Line 14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43" name="Line 15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03" y="2637"/>
              <a:ext cx="547" cy="913"/>
              <a:chOff x="912" y="2640"/>
              <a:chExt cx="768" cy="1296"/>
            </a:xfrm>
          </p:grpSpPr>
          <p:sp>
            <p:nvSpPr>
              <p:cNvPr id="1046545" name="Line 17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46" name="Line 18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47" name="Line 19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10800000">
              <a:off x="1600" y="2739"/>
              <a:ext cx="548" cy="913"/>
              <a:chOff x="912" y="2640"/>
              <a:chExt cx="768" cy="1296"/>
            </a:xfrm>
          </p:grpSpPr>
          <p:sp>
            <p:nvSpPr>
              <p:cNvPr id="1046549" name="Line 21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50" name="Line 22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51" name="Line 23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10800000">
              <a:off x="2182" y="2637"/>
              <a:ext cx="547" cy="913"/>
              <a:chOff x="912" y="2640"/>
              <a:chExt cx="768" cy="1296"/>
            </a:xfrm>
          </p:grpSpPr>
          <p:sp>
            <p:nvSpPr>
              <p:cNvPr id="1046553" name="Line 25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54" name="Line 26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55" name="Line 27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2285" y="2536"/>
              <a:ext cx="547" cy="913"/>
              <a:chOff x="912" y="2640"/>
              <a:chExt cx="768" cy="1296"/>
            </a:xfrm>
          </p:grpSpPr>
          <p:sp>
            <p:nvSpPr>
              <p:cNvPr id="1046557" name="Line 29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58" name="Line 30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59" name="Line 31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 rot="10800000">
              <a:off x="2764" y="2502"/>
              <a:ext cx="547" cy="913"/>
              <a:chOff x="912" y="2640"/>
              <a:chExt cx="768" cy="1296"/>
            </a:xfrm>
          </p:grpSpPr>
          <p:sp>
            <p:nvSpPr>
              <p:cNvPr id="1046561" name="Line 33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62" name="Line 34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63" name="Line 35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2832" y="2400"/>
              <a:ext cx="548" cy="914"/>
              <a:chOff x="912" y="2640"/>
              <a:chExt cx="768" cy="1296"/>
            </a:xfrm>
          </p:grpSpPr>
          <p:sp>
            <p:nvSpPr>
              <p:cNvPr id="1046565" name="Line 37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66" name="Line 38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67" name="Line 39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3448" y="2299"/>
              <a:ext cx="548" cy="913"/>
              <a:chOff x="912" y="2640"/>
              <a:chExt cx="768" cy="1296"/>
            </a:xfrm>
          </p:grpSpPr>
          <p:sp>
            <p:nvSpPr>
              <p:cNvPr id="1046569" name="Line 41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70" name="Line 42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71" name="Line 43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rot="10800000">
              <a:off x="3346" y="2400"/>
              <a:ext cx="547" cy="914"/>
              <a:chOff x="912" y="2640"/>
              <a:chExt cx="768" cy="1296"/>
            </a:xfrm>
          </p:grpSpPr>
          <p:sp>
            <p:nvSpPr>
              <p:cNvPr id="1046573" name="Line 45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74" name="Line 46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75" name="Line 47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 rot="10800000">
              <a:off x="3927" y="2299"/>
              <a:ext cx="548" cy="913"/>
              <a:chOff x="912" y="2640"/>
              <a:chExt cx="768" cy="1296"/>
            </a:xfrm>
          </p:grpSpPr>
          <p:sp>
            <p:nvSpPr>
              <p:cNvPr id="1046577" name="Line 49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78" name="Line 50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79" name="Line 51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6580" name="Line 52"/>
            <p:cNvSpPr>
              <a:spLocks noChangeShapeType="1"/>
            </p:cNvSpPr>
            <p:nvPr/>
          </p:nvSpPr>
          <p:spPr bwMode="auto">
            <a:xfrm>
              <a:off x="240" y="3024"/>
              <a:ext cx="480" cy="864"/>
            </a:xfrm>
            <a:prstGeom prst="line">
              <a:avLst/>
            </a:prstGeom>
            <a:noFill/>
            <a:ln w="666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581" name="Text Box 53"/>
            <p:cNvSpPr txBox="1">
              <a:spLocks noChangeArrowheads="1"/>
            </p:cNvSpPr>
            <p:nvPr/>
          </p:nvSpPr>
          <p:spPr bwMode="auto">
            <a:xfrm>
              <a:off x="144" y="345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1046582" name="Line 54"/>
            <p:cNvSpPr>
              <a:spLocks noChangeShapeType="1"/>
            </p:cNvSpPr>
            <p:nvPr/>
          </p:nvSpPr>
          <p:spPr bwMode="auto">
            <a:xfrm flipV="1">
              <a:off x="480" y="1824"/>
              <a:ext cx="4608" cy="912"/>
            </a:xfrm>
            <a:prstGeom prst="line">
              <a:avLst/>
            </a:prstGeom>
            <a:noFill/>
            <a:ln w="666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4023" y="2194"/>
              <a:ext cx="548" cy="913"/>
              <a:chOff x="912" y="2640"/>
              <a:chExt cx="768" cy="1296"/>
            </a:xfrm>
          </p:grpSpPr>
          <p:sp>
            <p:nvSpPr>
              <p:cNvPr id="1046585" name="Line 57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86" name="Line 58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87" name="Line 59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 rot="10800000">
              <a:off x="4502" y="2160"/>
              <a:ext cx="548" cy="913"/>
              <a:chOff x="912" y="2640"/>
              <a:chExt cx="768" cy="1296"/>
            </a:xfrm>
          </p:grpSpPr>
          <p:sp>
            <p:nvSpPr>
              <p:cNvPr id="1046589" name="Line 61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90" name="Line 62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91" name="Line 63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4571" y="2059"/>
              <a:ext cx="547" cy="913"/>
              <a:chOff x="912" y="2640"/>
              <a:chExt cx="768" cy="1296"/>
            </a:xfrm>
          </p:grpSpPr>
          <p:sp>
            <p:nvSpPr>
              <p:cNvPr id="1046593" name="Line 65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94" name="Line 66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95" name="Line 67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2"/>
            <p:cNvGrpSpPr>
              <a:grpSpLocks/>
            </p:cNvGrpSpPr>
            <p:nvPr/>
          </p:nvGrpSpPr>
          <p:grpSpPr bwMode="auto">
            <a:xfrm rot="10800000">
              <a:off x="5084" y="2059"/>
              <a:ext cx="548" cy="913"/>
              <a:chOff x="912" y="2640"/>
              <a:chExt cx="768" cy="1296"/>
            </a:xfrm>
          </p:grpSpPr>
          <p:sp>
            <p:nvSpPr>
              <p:cNvPr id="1046601" name="Line 73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672" cy="1152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02" name="Line 74"/>
              <p:cNvSpPr>
                <a:spLocks noChangeShapeType="1"/>
              </p:cNvSpPr>
              <p:nvPr/>
            </p:nvSpPr>
            <p:spPr bwMode="auto">
              <a:xfrm flipH="1">
                <a:off x="1584" y="2640"/>
                <a:ext cx="96" cy="1296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03" name="Line 75"/>
              <p:cNvSpPr>
                <a:spLocks noChangeShapeType="1"/>
              </p:cNvSpPr>
              <p:nvPr/>
            </p:nvSpPr>
            <p:spPr bwMode="auto">
              <a:xfrm flipH="1">
                <a:off x="912" y="2640"/>
                <a:ext cx="768" cy="144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6604" name="Text Box 76"/>
            <p:cNvSpPr txBox="1">
              <a:spLocks noChangeArrowheads="1"/>
            </p:cNvSpPr>
            <p:nvPr/>
          </p:nvSpPr>
          <p:spPr bwMode="auto">
            <a:xfrm>
              <a:off x="1200" y="2112"/>
              <a:ext cx="4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C00000"/>
                  </a:solidFill>
                  <a:cs typeface="Arial" charset="0"/>
                </a:rPr>
                <a:t>π</a:t>
              </a:r>
              <a:r>
                <a:rPr lang="en-US" sz="2400" b="1" dirty="0">
                  <a:solidFill>
                    <a:srgbClr val="C00000"/>
                  </a:solidFill>
                  <a:cs typeface="Arial" charset="0"/>
                </a:rPr>
                <a:t>R</a:t>
              </a:r>
              <a:endParaRPr lang="el-GR" sz="2400" b="1" dirty="0">
                <a:solidFill>
                  <a:srgbClr val="C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 Area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The area of a circle is given by the formula A = </a:t>
            </a:r>
            <a:r>
              <a:rPr lang="el-GR" b="1" dirty="0" smtClean="0">
                <a:solidFill>
                  <a:srgbClr val="7030A0"/>
                </a:solidFill>
              </a:rPr>
              <a:t>π</a:t>
            </a:r>
            <a:r>
              <a:rPr lang="en-US" b="1" dirty="0" smtClean="0">
                <a:solidFill>
                  <a:srgbClr val="7030A0"/>
                </a:solidFill>
              </a:rPr>
              <a:t>r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  where A is the Area of the circle and r is the radius of the circle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8229600" cy="24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39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5720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6934200" y="3352800"/>
            <a:ext cx="1606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64 </a:t>
            </a:r>
            <a:r>
              <a:rPr lang="el-GR" sz="3200" b="1" dirty="0">
                <a:solidFill>
                  <a:srgbClr val="C00000"/>
                </a:solidFill>
                <a:cs typeface="Arial" charset="0"/>
              </a:rPr>
              <a:t>π</a:t>
            </a:r>
            <a:r>
              <a:rPr lang="en-US" sz="3200" b="1" dirty="0">
                <a:solidFill>
                  <a:srgbClr val="C00000"/>
                </a:solidFill>
                <a:cs typeface="Arial" charset="0"/>
              </a:rPr>
              <a:t> ft</a:t>
            </a:r>
            <a:r>
              <a:rPr lang="en-US" sz="3200" b="1" baseline="30000" dirty="0">
                <a:solidFill>
                  <a:srgbClr val="C00000"/>
                </a:solidFill>
                <a:cs typeface="Arial" charset="0"/>
              </a:rPr>
              <a:t>2</a:t>
            </a:r>
            <a:endParaRPr lang="el-GR" sz="3200" b="1" baseline="30000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39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6477000" y="3886200"/>
            <a:ext cx="21531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0.25 </a:t>
            </a:r>
            <a:r>
              <a:rPr lang="el-GR" sz="3200" b="1" dirty="0">
                <a:solidFill>
                  <a:srgbClr val="C00000"/>
                </a:solidFill>
                <a:cs typeface="Arial" charset="0"/>
              </a:rPr>
              <a:t>π</a:t>
            </a:r>
            <a:r>
              <a:rPr lang="en-US" sz="3200" b="1" dirty="0">
                <a:solidFill>
                  <a:srgbClr val="C00000"/>
                </a:solidFill>
                <a:cs typeface="Arial" charset="0"/>
              </a:rPr>
              <a:t> yd</a:t>
            </a:r>
            <a:r>
              <a:rPr lang="en-US" sz="3200" b="1" baseline="30000" dirty="0">
                <a:solidFill>
                  <a:srgbClr val="C00000"/>
                </a:solidFill>
                <a:cs typeface="Arial" charset="0"/>
              </a:rPr>
              <a:t>2</a:t>
            </a:r>
            <a:endParaRPr lang="el-GR" sz="3200" b="1" baseline="30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25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403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39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147" name="Text Box 3"/>
          <p:cNvSpPr txBox="1">
            <a:spLocks noChangeArrowheads="1"/>
          </p:cNvSpPr>
          <p:nvPr/>
        </p:nvSpPr>
        <p:spPr bwMode="auto">
          <a:xfrm>
            <a:off x="6629400" y="3581400"/>
            <a:ext cx="1697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12 </a:t>
            </a:r>
            <a:r>
              <a:rPr lang="el-GR" sz="3200" b="1" dirty="0">
                <a:solidFill>
                  <a:srgbClr val="C00000"/>
                </a:solidFill>
                <a:cs typeface="Arial" charset="0"/>
              </a:rPr>
              <a:t>π</a:t>
            </a:r>
            <a:r>
              <a:rPr lang="en-US" sz="3200" b="1" dirty="0">
                <a:solidFill>
                  <a:srgbClr val="C00000"/>
                </a:solidFill>
                <a:cs typeface="Arial" charset="0"/>
              </a:rPr>
              <a:t> in</a:t>
            </a:r>
            <a:r>
              <a:rPr lang="en-US" sz="3200" b="1" baseline="30000" dirty="0">
                <a:solidFill>
                  <a:srgbClr val="C00000"/>
                </a:solidFill>
                <a:cs typeface="Arial" charset="0"/>
              </a:rPr>
              <a:t>2</a:t>
            </a:r>
            <a:endParaRPr lang="el-GR" sz="3200" b="1" baseline="30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7990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39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171" name="Text Box 3"/>
          <p:cNvSpPr txBox="1">
            <a:spLocks noChangeArrowheads="1"/>
          </p:cNvSpPr>
          <p:nvPr/>
        </p:nvSpPr>
        <p:spPr bwMode="auto">
          <a:xfrm>
            <a:off x="5791200" y="3276600"/>
            <a:ext cx="29738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100 - 25 </a:t>
            </a:r>
            <a:r>
              <a:rPr lang="el-GR" sz="3200" b="1">
                <a:solidFill>
                  <a:srgbClr val="C00000"/>
                </a:solidFill>
                <a:cs typeface="Arial" charset="0"/>
              </a:rPr>
              <a:t>π</a:t>
            </a:r>
            <a:r>
              <a:rPr lang="en-US" sz="3200" b="1">
                <a:solidFill>
                  <a:srgbClr val="C00000"/>
                </a:solidFill>
                <a:cs typeface="Arial" charset="0"/>
              </a:rPr>
              <a:t> cm</a:t>
            </a:r>
            <a:r>
              <a:rPr lang="en-US" sz="3200" b="1" baseline="30000">
                <a:solidFill>
                  <a:srgbClr val="C00000"/>
                </a:solidFill>
                <a:cs typeface="Arial" charset="0"/>
              </a:rPr>
              <a:t>2</a:t>
            </a:r>
            <a:endParaRPr lang="el-GR" sz="3200" b="1" baseline="300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9950"/>
            <a:ext cx="50292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174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21.46 </a:t>
            </a:r>
            <a:r>
              <a:rPr lang="en-US" sz="3200" b="1">
                <a:solidFill>
                  <a:srgbClr val="C00000"/>
                </a:solidFill>
                <a:cs typeface="Arial" charset="0"/>
              </a:rPr>
              <a:t> cm</a:t>
            </a:r>
            <a:r>
              <a:rPr lang="en-US" sz="3200" b="1" baseline="30000">
                <a:solidFill>
                  <a:srgbClr val="C00000"/>
                </a:solidFill>
                <a:cs typeface="Arial" charset="0"/>
              </a:rPr>
              <a:t>2</a:t>
            </a:r>
            <a:endParaRPr lang="el-GR" sz="3200" b="1" baseline="300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1" grpId="0"/>
      <p:bldP spid="10311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84449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87552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86800" cy="373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5943600" y="8382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457200" y="1066800"/>
            <a:ext cx="472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867400" y="26670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381000" y="2743200"/>
            <a:ext cx="4876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5562600" cy="1143000"/>
          </a:xfrm>
        </p:spPr>
        <p:txBody>
          <a:bodyPr/>
          <a:lstStyle/>
          <a:p>
            <a:r>
              <a:rPr lang="en-US" dirty="0" smtClean="0"/>
              <a:t>Sector of a Circle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42819"/>
            <a:ext cx="3505200" cy="471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770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Annulus of a Circle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876800" cy="5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of a Circle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81800" cy="532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Section Examples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008813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22225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755900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3441700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4127500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4660900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5270500"/>
            <a:ext cx="6705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dirty="0" smtClean="0"/>
              <a:t>Circle Section Examples*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3239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362200"/>
            <a:ext cx="7186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76600"/>
            <a:ext cx="515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9624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495800"/>
            <a:ext cx="4724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Section Examples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43775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990600" y="243840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30480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37338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0" y="42672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48768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200400" cy="41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38600"/>
            <a:ext cx="5839968" cy="160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2800" cy="372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126" y="3581400"/>
            <a:ext cx="6103874" cy="191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590800" cy="31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781" y="3276600"/>
            <a:ext cx="836821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Problems*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8400" cy="314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8298" y="2590800"/>
            <a:ext cx="645570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Area of a Triangle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	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58200" cy="25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172200" y="1447800"/>
            <a:ext cx="2438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33400" y="17526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Problems*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590800" cy="3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352800"/>
            <a:ext cx="7278130" cy="22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95600" cy="37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89130"/>
            <a:ext cx="7086600" cy="187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19400" cy="383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05944"/>
            <a:ext cx="6553200" cy="19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7432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691758"/>
            <a:ext cx="6705600" cy="202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Problems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34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954314"/>
            <a:ext cx="6010977" cy="453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39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147" name="Text Box 3"/>
          <p:cNvSpPr txBox="1">
            <a:spLocks noChangeArrowheads="1"/>
          </p:cNvSpPr>
          <p:nvPr/>
        </p:nvSpPr>
        <p:spPr bwMode="auto">
          <a:xfrm>
            <a:off x="5791200" y="3048000"/>
            <a:ext cx="1697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12 </a:t>
            </a:r>
            <a:r>
              <a:rPr lang="el-GR" sz="3200" b="1" dirty="0">
                <a:solidFill>
                  <a:srgbClr val="C00000"/>
                </a:solidFill>
                <a:cs typeface="Arial" charset="0"/>
              </a:rPr>
              <a:t>π</a:t>
            </a:r>
            <a:r>
              <a:rPr lang="en-US" sz="3200" b="1" dirty="0">
                <a:solidFill>
                  <a:srgbClr val="C00000"/>
                </a:solidFill>
                <a:cs typeface="Arial" charset="0"/>
              </a:rPr>
              <a:t> in</a:t>
            </a:r>
            <a:r>
              <a:rPr lang="en-US" sz="3200" b="1" baseline="30000" dirty="0">
                <a:solidFill>
                  <a:srgbClr val="C00000"/>
                </a:solidFill>
                <a:cs typeface="Arial" charset="0"/>
              </a:rPr>
              <a:t>2</a:t>
            </a:r>
            <a:endParaRPr lang="el-GR" sz="3200" b="1" baseline="30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369154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408" y="533400"/>
            <a:ext cx="33864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143000"/>
            <a:ext cx="1200150" cy="8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0"/>
            <a:ext cx="1880721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429000"/>
            <a:ext cx="312793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572000"/>
            <a:ext cx="4850279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524000"/>
            <a:ext cx="1079500" cy="6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2590800"/>
            <a:ext cx="1111250" cy="6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3505200"/>
            <a:ext cx="93889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0" y="4724400"/>
            <a:ext cx="220731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93900"/>
            <a:ext cx="2743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91000"/>
            <a:ext cx="615950" cy="118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2730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743200"/>
            <a:ext cx="27432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267200"/>
            <a:ext cx="105156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676400"/>
            <a:ext cx="1041400" cy="11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2806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743200"/>
            <a:ext cx="2781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343400"/>
            <a:ext cx="996950" cy="8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8288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Theorem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4525963"/>
          </a:xfrm>
          <a:solidFill>
            <a:srgbClr val="9933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66CCFF"/>
                </a:solidFill>
              </a:rPr>
              <a:t>The Pythagorean </a:t>
            </a:r>
            <a:r>
              <a:rPr lang="en-US" b="1" dirty="0">
                <a:solidFill>
                  <a:srgbClr val="66CCFF"/>
                </a:solidFill>
              </a:rPr>
              <a:t>theorem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In a right triangle, the sum of the squares of the legs of the triangle equals the square of the hypotenuse of the triangle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6099009">
            <a:off x="6164423" y="857485"/>
            <a:ext cx="1365250" cy="2963863"/>
            <a:chOff x="2928" y="2544"/>
            <a:chExt cx="912" cy="960"/>
          </a:xfrm>
        </p:grpSpPr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 flipV="1">
              <a:off x="2928" y="2544"/>
              <a:ext cx="528" cy="96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 flipH="1" flipV="1">
              <a:off x="3456" y="2544"/>
              <a:ext cx="384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 flipV="1">
              <a:off x="2928" y="3408"/>
              <a:ext cx="912" cy="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336916" y="27235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136516" y="27997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660516" y="2952192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5136516" y="10471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060316" y="19615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889116" y="15805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49243"/>
            <a:ext cx="7162800" cy="23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white">
          <a:xfrm>
            <a:off x="2209800" y="5181600"/>
            <a:ext cx="4648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1143000"/>
            <a:ext cx="3810000" cy="3124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27432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667000"/>
            <a:ext cx="2806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191000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752600"/>
            <a:ext cx="882650" cy="92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9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279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743200"/>
            <a:ext cx="276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419600"/>
            <a:ext cx="692150" cy="94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905000"/>
            <a:ext cx="561975" cy="68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9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95399"/>
            <a:ext cx="3581400" cy="36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419600"/>
            <a:ext cx="804496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397 – 400</a:t>
            </a:r>
          </a:p>
          <a:p>
            <a:endParaRPr lang="en-US" dirty="0" smtClean="0"/>
          </a:p>
          <a:p>
            <a:r>
              <a:rPr lang="en-US" dirty="0" smtClean="0"/>
              <a:t>2, 8 – 26 even, 45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4478338" y="444500"/>
            <a:ext cx="4495800" cy="14478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Theorem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191000" cy="4068763"/>
          </a:xfrm>
          <a:solidFill>
            <a:srgbClr val="9933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sz="2800" b="1" dirty="0">
                <a:solidFill>
                  <a:srgbClr val="66CCFF"/>
                </a:solidFill>
              </a:rPr>
              <a:t>Converse of the Pythagorean theorem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	If the square of the length of the longest side of a triangle is equal to the sum of the squares of the lengths of the other two sides, then the triangle is a right triangle.</a:t>
            </a:r>
          </a:p>
        </p:txBody>
      </p:sp>
      <p:graphicFrame>
        <p:nvGraphicFramePr>
          <p:cNvPr id="4280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533400"/>
          <a:ext cx="4386263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athType Equation" r:id="rId4" imgW="1536480" imgH="457200" progId="Equation">
                  <p:embed/>
                </p:oleObj>
              </mc:Choice>
              <mc:Fallback>
                <p:oleObj name="MathType Equation" r:id="rId4" imgW="1536480" imgH="457200" progId="Equation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"/>
                        <a:ext cx="4386263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 rot="6099009">
            <a:off x="6088223" y="2457684"/>
            <a:ext cx="1365250" cy="2963863"/>
            <a:chOff x="2928" y="2544"/>
            <a:chExt cx="912" cy="960"/>
          </a:xfrm>
        </p:grpSpPr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 flipV="1">
              <a:off x="2928" y="2544"/>
              <a:ext cx="528" cy="96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 flipH="1" flipV="1">
              <a:off x="3456" y="2544"/>
              <a:ext cx="384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 flipV="1">
              <a:off x="2928" y="3408"/>
              <a:ext cx="912" cy="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260716" y="43237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060316" y="43999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584316" y="455239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5060316" y="26473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4984116" y="356179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812916" y="318079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 of Pythagorean</a:t>
            </a:r>
            <a:endParaRPr lang="en-US" dirty="0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81000"/>
            <a:ext cx="880579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white">
          <a:xfrm>
            <a:off x="914400" y="19050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1219200" y="40386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00" y="990600"/>
            <a:ext cx="556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381000" y="3048000"/>
            <a:ext cx="548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Theorem</a:t>
            </a:r>
          </a:p>
        </p:txBody>
      </p:sp>
      <p:pic>
        <p:nvPicPr>
          <p:cNvPr id="1029" name="Picture 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524000"/>
            <a:ext cx="2321951" cy="2282927"/>
          </a:xfr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447800"/>
            <a:ext cx="4648200" cy="2209800"/>
          </a:xfrm>
          <a:prstGeom prst="rect">
            <a:avLst/>
          </a:prstGeom>
          <a:solidFill>
            <a:srgbClr val="99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1"/>
                </a:solidFill>
              </a:rPr>
              <a:t>45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45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90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	In a 45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45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90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 triangle the hypotenuse is the square root of two times as long as each leg 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5410200" y="22860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553200" y="34290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010400" y="16002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981200"/>
            <a:ext cx="4267200" cy="1600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Theorem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41550" y="2605088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MathType Equation" r:id="rId4" imgW="241200" imgH="215640" progId="Equation">
                  <p:embed/>
                </p:oleObj>
              </mc:Choice>
              <mc:Fallback>
                <p:oleObj name="MathType Equation" r:id="rId4" imgW="241200" imgH="215640" progId="Equatio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2605088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53000" y="1447800"/>
            <a:ext cx="4025900" cy="2716213"/>
          </a:xfr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" y="1295400"/>
            <a:ext cx="4648200" cy="2971800"/>
          </a:xfrm>
          <a:prstGeom prst="rect">
            <a:avLst/>
          </a:prstGeom>
          <a:solidFill>
            <a:srgbClr val="99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1"/>
                </a:solidFill>
              </a:rPr>
              <a:t>30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60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90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	In a 30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60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90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 triangle, the hypotenuse is twice as long as the shorter leg, and the longer leg is the square root of three times as long as the shorter leg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4267200" cy="2362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934200" y="16002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6286500" y="37084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53000" y="2286000"/>
            <a:ext cx="381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4283</TotalTime>
  <Words>441</Words>
  <Application>Microsoft Office PowerPoint</Application>
  <PresentationFormat>On-screen Show (4:3)</PresentationFormat>
  <Paragraphs>171</Paragraphs>
  <Slides>53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Jeff01</vt:lpstr>
      <vt:lpstr>MathType Equation</vt:lpstr>
      <vt:lpstr>Geometry 7-7</vt:lpstr>
      <vt:lpstr>PowerPoint Presentation</vt:lpstr>
      <vt:lpstr>Areas</vt:lpstr>
      <vt:lpstr>Area</vt:lpstr>
      <vt:lpstr>Theorem</vt:lpstr>
      <vt:lpstr>Theorem</vt:lpstr>
      <vt:lpstr>Converse of Pythagorean</vt:lpstr>
      <vt:lpstr>Theorem</vt:lpstr>
      <vt:lpstr>Theorem</vt:lpstr>
      <vt:lpstr>Area</vt:lpstr>
      <vt:lpstr>Vocabulary</vt:lpstr>
      <vt:lpstr>Area</vt:lpstr>
      <vt:lpstr>Circle Vocabulary (review)</vt:lpstr>
      <vt:lpstr>Arc Vocabulary</vt:lpstr>
      <vt:lpstr>New Theorem</vt:lpstr>
      <vt:lpstr>Example</vt:lpstr>
      <vt:lpstr>Area of Circles and Sectors</vt:lpstr>
      <vt:lpstr>Area Exploration</vt:lpstr>
      <vt:lpstr>Area Exploration</vt:lpstr>
      <vt:lpstr>Area Exploration</vt:lpstr>
      <vt:lpstr>Area Exploration</vt:lpstr>
      <vt:lpstr>Area Exploration</vt:lpstr>
      <vt:lpstr>Area Exploration</vt:lpstr>
      <vt:lpstr>Circle Area Conjecture</vt:lpstr>
      <vt:lpstr>PowerPoint Presentation</vt:lpstr>
      <vt:lpstr>PowerPoint Presentation</vt:lpstr>
      <vt:lpstr>PowerPoint Presentation</vt:lpstr>
      <vt:lpstr>PowerPoint Presentation</vt:lpstr>
      <vt:lpstr>Vocabulary</vt:lpstr>
      <vt:lpstr>Sector of a Circle</vt:lpstr>
      <vt:lpstr>Annulus of a Circle</vt:lpstr>
      <vt:lpstr>Segment of a Circle</vt:lpstr>
      <vt:lpstr>Circle Section Examples</vt:lpstr>
      <vt:lpstr>Circle Section Examples*</vt:lpstr>
      <vt:lpstr>Circle Section Examples</vt:lpstr>
      <vt:lpstr>Sample Problems</vt:lpstr>
      <vt:lpstr>Sample Problems</vt:lpstr>
      <vt:lpstr>Sample Problems</vt:lpstr>
      <vt:lpstr>Sample Problems*</vt:lpstr>
      <vt:lpstr>Sample Problems*</vt:lpstr>
      <vt:lpstr>Sample Problems</vt:lpstr>
      <vt:lpstr>Sample Problems</vt:lpstr>
      <vt:lpstr>Sample Problems</vt:lpstr>
      <vt:lpstr>Sample Problems</vt:lpstr>
      <vt:lpstr>PowerPoint Presentation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290</cp:revision>
  <dcterms:created xsi:type="dcterms:W3CDTF">2008-08-10T20:43:11Z</dcterms:created>
  <dcterms:modified xsi:type="dcterms:W3CDTF">2016-01-04T21:24:18Z</dcterms:modified>
</cp:coreProperties>
</file>