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sldIdLst>
    <p:sldId id="582" r:id="rId2"/>
    <p:sldId id="599" r:id="rId3"/>
    <p:sldId id="603" r:id="rId4"/>
    <p:sldId id="604" r:id="rId5"/>
    <p:sldId id="605" r:id="rId6"/>
    <p:sldId id="606" r:id="rId7"/>
    <p:sldId id="607" r:id="rId8"/>
    <p:sldId id="600" r:id="rId9"/>
    <p:sldId id="583" r:id="rId10"/>
    <p:sldId id="584" r:id="rId11"/>
    <p:sldId id="585" r:id="rId12"/>
    <p:sldId id="586" r:id="rId13"/>
    <p:sldId id="596" r:id="rId14"/>
    <p:sldId id="597" r:id="rId15"/>
    <p:sldId id="608" r:id="rId16"/>
    <p:sldId id="609" r:id="rId17"/>
    <p:sldId id="610" r:id="rId18"/>
    <p:sldId id="611" r:id="rId19"/>
    <p:sldId id="612" r:id="rId20"/>
    <p:sldId id="613" r:id="rId21"/>
    <p:sldId id="614" r:id="rId22"/>
    <p:sldId id="615" r:id="rId23"/>
    <p:sldId id="30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ECFF"/>
    <a:srgbClr val="FFCCFF"/>
    <a:srgbClr val="FFCC99"/>
    <a:srgbClr val="99FF66"/>
    <a:srgbClr val="CC0000"/>
    <a:srgbClr val="FFFF00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>
        <p:scale>
          <a:sx n="75" d="100"/>
          <a:sy n="75" d="100"/>
        </p:scale>
        <p:origin x="-203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B00AD-3A05-48FE-9DBE-C6F6FD3DADA5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5D95-2840-4400-9D96-B3569DF03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0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5991B-5FF2-4074-98BC-965260B34B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FDE20-9576-4A9A-ADB9-E7CDB599BE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5D95-2840-4400-9D96-B3569DF032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E01F-929F-4918-8374-59FD2E65A2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2DC5-718F-4835-B4FA-8895E3D51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4592FC-1B78-4985-AF09-DE729F4AB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  <p:sldLayoutId id="214748367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4.png"/><Relationship Id="rId10" Type="http://schemas.openxmlformats.org/officeDocument/2006/relationships/image" Target="../media/image12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</a:rPr>
              <a:t>Geometry 7-3a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</a:p>
          <a:p>
            <a:r>
              <a:rPr lang="en-US" dirty="0" smtClean="0"/>
              <a:t>45 – 45 - 90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0593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Find the length of the hypotenuse of each isosceles right triangle.  Simplify each square root.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Record the answers in your chart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362200"/>
            <a:ext cx="548640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0593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Finish the chart for each of the listed leg lengths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Theorem</a:t>
            </a:r>
          </a:p>
        </p:txBody>
      </p:sp>
      <p:pic>
        <p:nvPicPr>
          <p:cNvPr id="1029" name="Picture 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371600"/>
            <a:ext cx="2895600" cy="2846388"/>
          </a:xfr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1447800"/>
            <a:ext cx="4648200" cy="2209800"/>
          </a:xfrm>
          <a:prstGeom prst="rect">
            <a:avLst/>
          </a:prstGeom>
          <a:solidFill>
            <a:srgbClr val="9933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1"/>
                </a:solidFill>
              </a:rPr>
              <a:t>45</a:t>
            </a:r>
            <a:r>
              <a:rPr lang="en-US" sz="2800" b="1">
                <a:solidFill>
                  <a:schemeClr val="accent1"/>
                </a:solidFill>
                <a:cs typeface="Arial" charset="0"/>
              </a:rPr>
              <a:t>°</a:t>
            </a:r>
            <a:r>
              <a:rPr lang="en-US" sz="2800" b="1">
                <a:solidFill>
                  <a:schemeClr val="accent1"/>
                </a:solidFill>
              </a:rPr>
              <a:t> – 45</a:t>
            </a:r>
            <a:r>
              <a:rPr lang="en-US" sz="2800" b="1">
                <a:solidFill>
                  <a:schemeClr val="accent1"/>
                </a:solidFill>
                <a:cs typeface="Arial" charset="0"/>
              </a:rPr>
              <a:t>°</a:t>
            </a:r>
            <a:r>
              <a:rPr lang="en-US" sz="2800" b="1">
                <a:solidFill>
                  <a:schemeClr val="accent1"/>
                </a:solidFill>
              </a:rPr>
              <a:t> – 90</a:t>
            </a:r>
            <a:r>
              <a:rPr lang="en-US" sz="2800" b="1">
                <a:solidFill>
                  <a:schemeClr val="accent1"/>
                </a:solidFill>
                <a:cs typeface="Arial" charset="0"/>
              </a:rPr>
              <a:t>°</a:t>
            </a:r>
            <a:r>
              <a:rPr lang="en-US" sz="2800" b="1">
                <a:solidFill>
                  <a:schemeClr val="accent1"/>
                </a:solidFill>
              </a:rPr>
              <a:t> Triangle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chemeClr val="bg1"/>
                </a:solidFill>
              </a:rPr>
              <a:t>	In a 45</a:t>
            </a:r>
            <a:r>
              <a:rPr lang="en-US" sz="2400" b="1">
                <a:solidFill>
                  <a:schemeClr val="bg1"/>
                </a:solidFill>
                <a:cs typeface="Arial" charset="0"/>
              </a:rPr>
              <a:t>°</a:t>
            </a:r>
            <a:r>
              <a:rPr lang="en-US" sz="2400" b="1">
                <a:solidFill>
                  <a:schemeClr val="bg1"/>
                </a:solidFill>
              </a:rPr>
              <a:t> – 45</a:t>
            </a:r>
            <a:r>
              <a:rPr lang="en-US" sz="2400" b="1">
                <a:solidFill>
                  <a:schemeClr val="bg1"/>
                </a:solidFill>
                <a:cs typeface="Arial" charset="0"/>
              </a:rPr>
              <a:t>°</a:t>
            </a:r>
            <a:r>
              <a:rPr lang="en-US" sz="2400" b="1">
                <a:solidFill>
                  <a:schemeClr val="bg1"/>
                </a:solidFill>
              </a:rPr>
              <a:t> – 90</a:t>
            </a:r>
            <a:r>
              <a:rPr lang="en-US" sz="2400" b="1">
                <a:solidFill>
                  <a:schemeClr val="bg1"/>
                </a:solidFill>
                <a:cs typeface="Arial" charset="0"/>
              </a:rPr>
              <a:t>°</a:t>
            </a:r>
            <a:r>
              <a:rPr lang="en-US" sz="2400" b="1">
                <a:solidFill>
                  <a:schemeClr val="bg1"/>
                </a:solidFill>
              </a:rPr>
              <a:t>  triangle the hypotenuse is the square root of two times as long as each leg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15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5349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Question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When the problem says this, How do we reduce the square root of </a:t>
            </a:r>
            <a:r>
              <a:rPr lang="en-US" sz="2400" b="1" dirty="0" smtClean="0">
                <a:solidFill>
                  <a:srgbClr val="002060"/>
                </a:solidFill>
              </a:rPr>
              <a:t>two?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74118" name="Line 6"/>
          <p:cNvSpPr>
            <a:spLocks noChangeShapeType="1"/>
          </p:cNvSpPr>
          <p:nvPr/>
        </p:nvSpPr>
        <p:spPr bwMode="auto">
          <a:xfrm flipV="1">
            <a:off x="2590800" y="1143000"/>
            <a:ext cx="1447800" cy="1219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4119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5349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Answer</a:t>
            </a:r>
          </a:p>
          <a:p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We don’t, unless it is in the denominator.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7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8" grpId="0" animBg="1"/>
      <p:bldP spid="4741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315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43000"/>
            <a:ext cx="37544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3810000" y="1219200"/>
            <a:ext cx="312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Know the basic </a:t>
            </a:r>
            <a:r>
              <a:rPr lang="en-US" sz="2400" dirty="0" smtClean="0">
                <a:solidFill>
                  <a:srgbClr val="008000"/>
                </a:solidFill>
              </a:rPr>
              <a:t>triangle</a:t>
            </a:r>
            <a:endParaRPr lang="en-US" sz="2400" dirty="0">
              <a:solidFill>
                <a:srgbClr val="008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Set known information equal to the corresponding part of the basic triangle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Solve for the other sides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029200"/>
            <a:ext cx="2286000" cy="990600"/>
            <a:chOff x="624" y="3504"/>
            <a:chExt cx="1440" cy="576"/>
          </a:xfrm>
        </p:grpSpPr>
        <p:sp>
          <p:nvSpPr>
            <p:cNvPr id="3086" name="Rectangle 9"/>
            <p:cNvSpPr>
              <a:spLocks noChangeArrowheads="1"/>
            </p:cNvSpPr>
            <p:nvPr/>
          </p:nvSpPr>
          <p:spPr bwMode="auto">
            <a:xfrm>
              <a:off x="624" y="3504"/>
              <a:ext cx="144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672" y="3552"/>
            <a:ext cx="1344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688" name="MathType Equation" r:id="rId6" imgW="609480" imgH="215640" progId="Equation">
                    <p:embed/>
                  </p:oleObj>
                </mc:Choice>
                <mc:Fallback>
                  <p:oleObj name="MathType Equation" r:id="rId6" imgW="609480" imgH="215640" progId="Equation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3552"/>
                          <a:ext cx="1344" cy="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7514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1066800"/>
            <a:ext cx="2286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5029200"/>
            <a:ext cx="2438400" cy="990600"/>
            <a:chOff x="1776" y="3408"/>
            <a:chExt cx="1536" cy="624"/>
          </a:xfrm>
        </p:grpSpPr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76" y="3408"/>
              <a:ext cx="1536" cy="62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824" y="3408"/>
            <a:ext cx="1440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689" name="MathType Equation" r:id="rId9" imgW="545760" imgH="215640" progId="Equation">
                    <p:embed/>
                  </p:oleObj>
                </mc:Choice>
                <mc:Fallback>
                  <p:oleObj name="MathType Equation" r:id="rId9" imgW="545760" imgH="215640" progId="Equation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408"/>
                          <a:ext cx="1440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724400" y="5029200"/>
            <a:ext cx="2362200" cy="990600"/>
            <a:chOff x="3408" y="3216"/>
            <a:chExt cx="1488" cy="720"/>
          </a:xfrm>
        </p:grpSpPr>
        <p:sp>
          <p:nvSpPr>
            <p:cNvPr id="3084" name="Rectangle 16"/>
            <p:cNvSpPr>
              <a:spLocks noChangeArrowheads="1"/>
            </p:cNvSpPr>
            <p:nvPr/>
          </p:nvSpPr>
          <p:spPr bwMode="auto">
            <a:xfrm>
              <a:off x="3408" y="3216"/>
              <a:ext cx="1488" cy="720"/>
            </a:xfrm>
            <a:prstGeom prst="rect">
              <a:avLst/>
            </a:prstGeom>
            <a:solidFill>
              <a:srgbClr val="FFEB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3456" y="3264"/>
            <a:ext cx="1392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690" name="MathType Equation" r:id="rId11" imgW="545760" imgH="241200" progId="Equation">
                    <p:embed/>
                  </p:oleObj>
                </mc:Choice>
                <mc:Fallback>
                  <p:oleObj name="MathType Equation" r:id="rId11" imgW="545760" imgH="241200" progId="Equation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264"/>
                          <a:ext cx="1392" cy="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64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10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447800"/>
            <a:ext cx="3733800" cy="322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066800"/>
            <a:ext cx="30734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876800"/>
            <a:ext cx="74406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65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439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52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2513" y="1295400"/>
            <a:ext cx="24714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52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762000"/>
            <a:ext cx="6096000" cy="416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52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4876800"/>
            <a:ext cx="5765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66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4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6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8648700" cy="79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62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590800"/>
            <a:ext cx="6019800" cy="209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67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441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72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6458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73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743200"/>
            <a:ext cx="1549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6458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447799"/>
            <a:ext cx="3429000" cy="364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657600"/>
            <a:ext cx="1397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6458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52600"/>
            <a:ext cx="3790950" cy="328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429001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6458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03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05000"/>
            <a:ext cx="3124200" cy="303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03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200400"/>
            <a:ext cx="1320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71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82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838200"/>
            <a:ext cx="1346200" cy="65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43200"/>
            <a:ext cx="9144000" cy="71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114800"/>
            <a:ext cx="13462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4582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Pages 369 – 372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2 – 8 even, 23, 34, 37, 47, 48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686800" cy="373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Area of a Triangle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area of a triangle is given by the formula A = ½ B x H, where A is the area, B is the length of the base, and H is the height of the triangle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8077200" cy="241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Theorem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038600" cy="4525963"/>
          </a:xfrm>
          <a:solidFill>
            <a:srgbClr val="99330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66CCFF"/>
                </a:solidFill>
              </a:rPr>
              <a:t>The Pythagorean </a:t>
            </a:r>
            <a:r>
              <a:rPr lang="en-US" b="1" dirty="0">
                <a:solidFill>
                  <a:srgbClr val="66CCFF"/>
                </a:solidFill>
              </a:rPr>
              <a:t>theorem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In a right triangle, the sum of the squares of the legs of the triangle equals the square of the hypotenuse of the triangle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6099009">
            <a:off x="6164423" y="857485"/>
            <a:ext cx="1365250" cy="2963863"/>
            <a:chOff x="2928" y="2544"/>
            <a:chExt cx="912" cy="960"/>
          </a:xfrm>
        </p:grpSpPr>
        <p:sp>
          <p:nvSpPr>
            <p:cNvPr id="428040" name="Line 8"/>
            <p:cNvSpPr>
              <a:spLocks noChangeShapeType="1"/>
            </p:cNvSpPr>
            <p:nvPr/>
          </p:nvSpPr>
          <p:spPr bwMode="auto">
            <a:xfrm flipV="1">
              <a:off x="2928" y="2544"/>
              <a:ext cx="528" cy="96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428041" name="Line 9"/>
            <p:cNvSpPr>
              <a:spLocks noChangeShapeType="1"/>
            </p:cNvSpPr>
            <p:nvPr/>
          </p:nvSpPr>
          <p:spPr bwMode="auto">
            <a:xfrm flipH="1" flipV="1">
              <a:off x="3456" y="2544"/>
              <a:ext cx="384" cy="8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428042" name="Line 10"/>
            <p:cNvSpPr>
              <a:spLocks noChangeShapeType="1"/>
            </p:cNvSpPr>
            <p:nvPr/>
          </p:nvSpPr>
          <p:spPr bwMode="auto">
            <a:xfrm flipV="1">
              <a:off x="2928" y="3408"/>
              <a:ext cx="912" cy="9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</p:grp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8336916" y="272359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5136516" y="279979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6660516" y="2952192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5136516" y="1047192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060316" y="196159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6889116" y="158059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549243"/>
            <a:ext cx="7162800" cy="230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7" name="Rectangle 5"/>
          <p:cNvSpPr>
            <a:spLocks noChangeArrowheads="1"/>
          </p:cNvSpPr>
          <p:nvPr/>
        </p:nvSpPr>
        <p:spPr bwMode="auto">
          <a:xfrm>
            <a:off x="4478338" y="444500"/>
            <a:ext cx="4495800" cy="14478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Theorem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8600"/>
            <a:ext cx="4191000" cy="4068763"/>
          </a:xfrm>
          <a:solidFill>
            <a:srgbClr val="99330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sz="2800" b="1" dirty="0">
                <a:solidFill>
                  <a:srgbClr val="66CCFF"/>
                </a:solidFill>
              </a:rPr>
              <a:t>Converse of the Pythagorean theorem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	If the square of the length of the longest side of a triangle is equal to the sum of the squares of the lengths of the other two sides, then the triangle is a right triangle.</a:t>
            </a:r>
          </a:p>
        </p:txBody>
      </p:sp>
      <p:graphicFrame>
        <p:nvGraphicFramePr>
          <p:cNvPr id="42803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533400"/>
          <a:ext cx="438626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8" name="MathType Equation" r:id="rId4" imgW="1536480" imgH="457200" progId="Equation">
                  <p:embed/>
                </p:oleObj>
              </mc:Choice>
              <mc:Fallback>
                <p:oleObj name="MathType Equation" r:id="rId4" imgW="1536480" imgH="457200" progId="Equation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"/>
                        <a:ext cx="4386263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 rot="6099009">
            <a:off x="6088223" y="2457684"/>
            <a:ext cx="1365250" cy="2963863"/>
            <a:chOff x="2928" y="2544"/>
            <a:chExt cx="912" cy="960"/>
          </a:xfrm>
        </p:grpSpPr>
        <p:sp>
          <p:nvSpPr>
            <p:cNvPr id="428040" name="Line 8"/>
            <p:cNvSpPr>
              <a:spLocks noChangeShapeType="1"/>
            </p:cNvSpPr>
            <p:nvPr/>
          </p:nvSpPr>
          <p:spPr bwMode="auto">
            <a:xfrm flipV="1">
              <a:off x="2928" y="2544"/>
              <a:ext cx="528" cy="96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8041" name="Line 9"/>
            <p:cNvSpPr>
              <a:spLocks noChangeShapeType="1"/>
            </p:cNvSpPr>
            <p:nvPr/>
          </p:nvSpPr>
          <p:spPr bwMode="auto">
            <a:xfrm flipH="1" flipV="1">
              <a:off x="3456" y="2544"/>
              <a:ext cx="384" cy="8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8042" name="Line 10"/>
            <p:cNvSpPr>
              <a:spLocks noChangeShapeType="1"/>
            </p:cNvSpPr>
            <p:nvPr/>
          </p:nvSpPr>
          <p:spPr bwMode="auto">
            <a:xfrm flipV="1">
              <a:off x="2928" y="3408"/>
              <a:ext cx="912" cy="9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8260716" y="432379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5060316" y="439999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6584316" y="4552391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5060316" y="264739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4984116" y="356179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6812916" y="318079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of Pythagorean</a:t>
            </a:r>
            <a:endParaRPr lang="en-US" dirty="0"/>
          </a:p>
        </p:txBody>
      </p:sp>
      <p:pic>
        <p:nvPicPr>
          <p:cNvPr id="502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381000"/>
            <a:ext cx="880579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Material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Copy the following chart into your notes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9144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3182</TotalTime>
  <Words>196</Words>
  <Application>Microsoft Office PowerPoint</Application>
  <PresentationFormat>On-screen Show (4:3)</PresentationFormat>
  <Paragraphs>80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Jeff01</vt:lpstr>
      <vt:lpstr>MathType Equation</vt:lpstr>
      <vt:lpstr>Geometry 7-3a</vt:lpstr>
      <vt:lpstr>PowerPoint Presentation</vt:lpstr>
      <vt:lpstr>Areas</vt:lpstr>
      <vt:lpstr>Area</vt:lpstr>
      <vt:lpstr>Theorem</vt:lpstr>
      <vt:lpstr>Theorem</vt:lpstr>
      <vt:lpstr>Converse of Pythagorean</vt:lpstr>
      <vt:lpstr>PowerPoint Presentation</vt:lpstr>
      <vt:lpstr>Investigation</vt:lpstr>
      <vt:lpstr>Investigation</vt:lpstr>
      <vt:lpstr>Investigation</vt:lpstr>
      <vt:lpstr>Theorem</vt:lpstr>
      <vt:lpstr>PowerPoint Presentation</vt:lpstr>
      <vt:lpstr>PowerPoint Presentation</vt:lpstr>
      <vt:lpstr>Example</vt:lpstr>
      <vt:lpstr>Practice</vt:lpstr>
      <vt:lpstr>Example</vt:lpstr>
      <vt:lpstr>Practice</vt:lpstr>
      <vt:lpstr>Practice</vt:lpstr>
      <vt:lpstr>Practice</vt:lpstr>
      <vt:lpstr>Practice</vt:lpstr>
      <vt:lpstr>Practice</vt:lpstr>
      <vt:lpstr>Homework</vt:lpstr>
    </vt:vector>
  </TitlesOfParts>
  <Company>TC Howe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157</cp:revision>
  <dcterms:created xsi:type="dcterms:W3CDTF">2005-11-10T01:06:51Z</dcterms:created>
  <dcterms:modified xsi:type="dcterms:W3CDTF">2017-01-04T15:53:00Z</dcterms:modified>
</cp:coreProperties>
</file>