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0"/>
  </p:notesMasterIdLst>
  <p:sldIdLst>
    <p:sldId id="279" r:id="rId2"/>
    <p:sldId id="280" r:id="rId3"/>
    <p:sldId id="281" r:id="rId4"/>
    <p:sldId id="282" r:id="rId5"/>
    <p:sldId id="283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6" r:id="rId16"/>
    <p:sldId id="295" r:id="rId17"/>
    <p:sldId id="288" r:id="rId18"/>
    <p:sldId id="297" r:id="rId19"/>
    <p:sldId id="298" r:id="rId20"/>
    <p:sldId id="299" r:id="rId21"/>
    <p:sldId id="300" r:id="rId22"/>
    <p:sldId id="301" r:id="rId23"/>
    <p:sldId id="302" r:id="rId24"/>
    <p:sldId id="306" r:id="rId25"/>
    <p:sldId id="305" r:id="rId26"/>
    <p:sldId id="307" r:id="rId27"/>
    <p:sldId id="303" r:id="rId28"/>
    <p:sldId id="30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CC"/>
    <a:srgbClr val="CC0000"/>
    <a:srgbClr val="9999FF"/>
    <a:srgbClr val="FFFF00"/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4660"/>
  </p:normalViewPr>
  <p:slideViewPr>
    <p:cSldViewPr>
      <p:cViewPr>
        <p:scale>
          <a:sx n="100" d="100"/>
          <a:sy n="100" d="100"/>
        </p:scale>
        <p:origin x="-82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4D42AD-794D-4856-AC77-D5D82072C733}" type="datetimeFigureOut">
              <a:rPr lang="en-US"/>
              <a:pPr>
                <a:defRPr/>
              </a:pPr>
              <a:t>4/27/2013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C7817F-0C71-461A-AB82-F606D06A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C7817F-0C71-461A-AB82-F606D06A25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12-1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2192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371600"/>
            <a:ext cx="360838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73152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838200"/>
            <a:ext cx="40592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762000"/>
            <a:ext cx="32639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57912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1213" y="304800"/>
            <a:ext cx="32527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5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1213" y="1295400"/>
            <a:ext cx="32527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Conjecture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81000" y="381000"/>
            <a:ext cx="82454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Minimal Path Conjecture</a:t>
            </a:r>
          </a:p>
          <a:p>
            <a:r>
              <a:rPr lang="en-US" sz="3200" dirty="0">
                <a:solidFill>
                  <a:srgbClr val="A50021"/>
                </a:solidFill>
              </a:rPr>
              <a:t>If points A and B are on one side of line </a:t>
            </a:r>
            <a:r>
              <a:rPr lang="en-US" sz="3200" i="1" dirty="0">
                <a:solidFill>
                  <a:srgbClr val="A50021"/>
                </a:solidFill>
                <a:latin typeface="Coronet" pitchFamily="66" charset="0"/>
              </a:rPr>
              <a:t>l</a:t>
            </a:r>
            <a:r>
              <a:rPr lang="en-US" sz="3200" dirty="0">
                <a:solidFill>
                  <a:srgbClr val="A50021"/>
                </a:solidFill>
              </a:rPr>
              <a:t>, then the minimal path from point A to line </a:t>
            </a:r>
            <a:r>
              <a:rPr lang="en-US" sz="3200" i="1" dirty="0" smtClean="0">
                <a:solidFill>
                  <a:srgbClr val="A50021"/>
                </a:solidFill>
                <a:latin typeface="Coronet" pitchFamily="66" charset="0"/>
              </a:rPr>
              <a:t>l</a:t>
            </a:r>
            <a:r>
              <a:rPr lang="en-US" sz="3200" dirty="0" smtClean="0">
                <a:solidFill>
                  <a:srgbClr val="A50021"/>
                </a:solidFill>
              </a:rPr>
              <a:t> </a:t>
            </a:r>
            <a:r>
              <a:rPr lang="en-US" sz="3200" dirty="0">
                <a:solidFill>
                  <a:srgbClr val="A50021"/>
                </a:solidFill>
              </a:rPr>
              <a:t>to point b is found by reflecting point B across line </a:t>
            </a:r>
            <a:r>
              <a:rPr lang="en-US" sz="3200" i="1" dirty="0" smtClean="0">
                <a:solidFill>
                  <a:srgbClr val="A50021"/>
                </a:solidFill>
                <a:latin typeface="Coronet" pitchFamily="66" charset="0"/>
              </a:rPr>
              <a:t>l</a:t>
            </a:r>
            <a:r>
              <a:rPr lang="en-US" sz="3200" dirty="0" smtClean="0">
                <a:solidFill>
                  <a:srgbClr val="A50021"/>
                </a:solidFill>
              </a:rPr>
              <a:t>, </a:t>
            </a:r>
            <a:r>
              <a:rPr lang="en-US" sz="3200" dirty="0">
                <a:solidFill>
                  <a:srgbClr val="A50021"/>
                </a:solidFill>
              </a:rPr>
              <a:t>drawing segment AB’, then drawing segments AC and CB where point C is the point of intersection of segments AB’ and line </a:t>
            </a:r>
            <a:r>
              <a:rPr lang="en-US" sz="3200" i="1" dirty="0" smtClean="0">
                <a:solidFill>
                  <a:srgbClr val="A50021"/>
                </a:solidFill>
                <a:latin typeface="Coronet" pitchFamily="66" charset="0"/>
              </a:rPr>
              <a:t>l</a:t>
            </a:r>
            <a:endParaRPr lang="en-US" sz="3200" i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0"/>
            <a:ext cx="6096000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56200"/>
            <a:ext cx="9144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371600"/>
            <a:ext cx="4408488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56200"/>
            <a:ext cx="9144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574925"/>
            <a:ext cx="586740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Vocabulary</a:t>
            </a:r>
          </a:p>
        </p:txBody>
      </p:sp>
      <p:sp>
        <p:nvSpPr>
          <p:cNvPr id="901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Ordered Pair Rules</a:t>
            </a:r>
            <a:r>
              <a:rPr lang="en-US"/>
              <a:t> – A rule that describes how to transform points on a coordinate plane</a:t>
            </a:r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7391400" cy="350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57863"/>
            <a:ext cx="91440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16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200"/>
            <a:ext cx="450215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89916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200"/>
            <a:ext cx="450215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4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286000"/>
            <a:ext cx="55626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6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0"/>
            <a:ext cx="55626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5291138"/>
            <a:ext cx="571500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367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0"/>
            <a:ext cx="4132263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Example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0"/>
            <a:ext cx="38100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0"/>
            <a:ext cx="4132263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068888"/>
            <a:ext cx="6754813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107950"/>
            <a:ext cx="6096000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0813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9600"/>
            <a:ext cx="60198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762000"/>
            <a:ext cx="6324600" cy="441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0" y="1143000"/>
            <a:ext cx="1981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0813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609600"/>
            <a:ext cx="60198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0" y="533400"/>
            <a:ext cx="1981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685800"/>
            <a:ext cx="626806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9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807438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2057400"/>
            <a:ext cx="2063750" cy="104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62400"/>
            <a:ext cx="1727200" cy="69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124200"/>
            <a:ext cx="4648200" cy="98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Homework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637 – 638</a:t>
            </a:r>
          </a:p>
          <a:p>
            <a:endParaRPr lang="en-US" dirty="0" smtClean="0"/>
          </a:p>
          <a:p>
            <a:r>
              <a:rPr lang="en-US" dirty="0" smtClean="0"/>
              <a:t>10 – 17, 32, 34, 38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Honors 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637 – 638</a:t>
            </a:r>
          </a:p>
          <a:p>
            <a:endParaRPr lang="en-US" dirty="0" smtClean="0"/>
          </a:p>
          <a:p>
            <a:r>
              <a:rPr lang="en-US" dirty="0" smtClean="0"/>
              <a:t>10 – 17, 32, 34, 38,47 – 52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Transformation - Example</a:t>
            </a:r>
          </a:p>
        </p:txBody>
      </p:sp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6106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533400"/>
            <a:ext cx="2605088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905000"/>
            <a:ext cx="2557463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57200"/>
            <a:ext cx="56388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sp>
        <p:nvSpPr>
          <p:cNvPr id="921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Get your supplies</a:t>
            </a:r>
          </a:p>
          <a:p>
            <a:pPr>
              <a:buFont typeface="Wingdings 2" pitchFamily="18" charset="2"/>
              <a:buNone/>
            </a:pPr>
            <a:r>
              <a:rPr lang="en-US"/>
              <a:t>		Graph paper</a:t>
            </a:r>
          </a:p>
          <a:p>
            <a:pPr>
              <a:buFont typeface="Wingdings 2" pitchFamily="18" charset="2"/>
              <a:buNone/>
            </a:pPr>
            <a:r>
              <a:rPr lang="en-US"/>
              <a:t>		Patty Paper</a:t>
            </a:r>
          </a:p>
          <a:p>
            <a:pPr>
              <a:buFont typeface="Wingdings 2" pitchFamily="18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1440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0" y="0"/>
            <a:ext cx="9177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Fold the graph paper both hot dog and hamburger</a:t>
            </a:r>
          </a:p>
        </p:txBody>
      </p:sp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3352800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0010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286000"/>
            <a:ext cx="2574925" cy="337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8610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Conjectures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6492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The ordered pair rule (x,y) </a:t>
            </a:r>
            <a:r>
              <a:rPr lang="en-US" sz="2800">
                <a:cs typeface="Arial" charset="0"/>
              </a:rPr>
              <a:t>→(-x,y) is a reflection across the y-axis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381000" y="609600"/>
            <a:ext cx="487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6492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The ordered pair rule (</a:t>
            </a:r>
            <a:r>
              <a:rPr lang="en-US" sz="2800" dirty="0" err="1">
                <a:solidFill>
                  <a:srgbClr val="0000CC"/>
                </a:solidFill>
              </a:rPr>
              <a:t>x,y</a:t>
            </a:r>
            <a:r>
              <a:rPr lang="en-US" sz="2800" dirty="0">
                <a:solidFill>
                  <a:srgbClr val="0000CC"/>
                </a:solidFill>
              </a:rPr>
              <a:t>) </a:t>
            </a:r>
            <a:r>
              <a:rPr lang="en-US" sz="2800" dirty="0">
                <a:solidFill>
                  <a:srgbClr val="0000CC"/>
                </a:solidFill>
                <a:cs typeface="Arial" charset="0"/>
              </a:rPr>
              <a:t>→(x,-y) is a reflection across the x-axis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533400" y="2438400"/>
            <a:ext cx="6492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The ordered pair rule (x,y) </a:t>
            </a:r>
            <a:r>
              <a:rPr lang="en-US" sz="2800">
                <a:cs typeface="Arial" charset="0"/>
              </a:rPr>
              <a:t>→(-x,-y) is a rotation about the origin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533400" y="3810000"/>
            <a:ext cx="6492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The ordered pair rule (</a:t>
            </a:r>
            <a:r>
              <a:rPr lang="en-US" sz="2800" dirty="0" err="1">
                <a:solidFill>
                  <a:srgbClr val="0000CC"/>
                </a:solidFill>
              </a:rPr>
              <a:t>x,y</a:t>
            </a:r>
            <a:r>
              <a:rPr lang="en-US" sz="2800" dirty="0">
                <a:solidFill>
                  <a:srgbClr val="0000CC"/>
                </a:solidFill>
              </a:rPr>
              <a:t>) </a:t>
            </a:r>
            <a:r>
              <a:rPr lang="en-US" sz="2800" dirty="0">
                <a:solidFill>
                  <a:srgbClr val="0000CC"/>
                </a:solidFill>
                <a:cs typeface="Arial" charset="0"/>
              </a:rPr>
              <a:t>→(</a:t>
            </a:r>
            <a:r>
              <a:rPr lang="en-US" sz="2800" dirty="0" err="1">
                <a:solidFill>
                  <a:srgbClr val="0000CC"/>
                </a:solidFill>
                <a:cs typeface="Arial" charset="0"/>
              </a:rPr>
              <a:t>y,x</a:t>
            </a:r>
            <a:r>
              <a:rPr lang="en-US" sz="2800" dirty="0">
                <a:solidFill>
                  <a:srgbClr val="0000CC"/>
                </a:solidFill>
                <a:cs typeface="Arial" charset="0"/>
              </a:rPr>
              <a:t>) is a reflection across the line y = x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533400" y="1752600"/>
            <a:ext cx="487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457200" y="2971800"/>
            <a:ext cx="487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533400" y="4343400"/>
            <a:ext cx="4876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 animBg="1"/>
      <p:bldP spid="97287" grpId="0"/>
      <p:bldP spid="97288" grpId="0"/>
      <p:bldP spid="97289" grpId="0"/>
      <p:bldP spid="97290" grpId="0" animBg="1"/>
      <p:bldP spid="97291" grpId="0" animBg="1"/>
      <p:bldP spid="97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/>
              <a:t>Investigation</a:t>
            </a:r>
          </a:p>
        </p:txBody>
      </p:sp>
      <p:sp>
        <p:nvSpPr>
          <p:cNvPr id="1013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Get your supplies</a:t>
            </a:r>
          </a:p>
          <a:p>
            <a:pPr>
              <a:buFont typeface="Wingdings 2" pitchFamily="18" charset="2"/>
              <a:buNone/>
            </a:pPr>
            <a:r>
              <a:rPr lang="en-US"/>
              <a:t>		Protractor</a:t>
            </a:r>
          </a:p>
          <a:p>
            <a:pPr>
              <a:buFont typeface="Wingdings 2" pitchFamily="18" charset="2"/>
              <a:buNone/>
            </a:pPr>
            <a:r>
              <a:rPr lang="en-US"/>
              <a:t>		Patty Paper</a:t>
            </a:r>
          </a:p>
          <a:p>
            <a:pPr>
              <a:buFont typeface="Wingdings 2" pitchFamily="18" charset="2"/>
              <a:buNone/>
            </a:pPr>
            <a:endParaRPr lang="en-US"/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752600"/>
            <a:ext cx="514985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3917</TotalTime>
  <Words>256</Words>
  <Application>Microsoft Office PowerPoint</Application>
  <PresentationFormat>On-screen Show (4:3)</PresentationFormat>
  <Paragraphs>74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Jeff01</vt:lpstr>
      <vt:lpstr>Geometry 12-1</vt:lpstr>
      <vt:lpstr>Vocabulary</vt:lpstr>
      <vt:lpstr>Transformation - Example</vt:lpstr>
      <vt:lpstr>Investigation</vt:lpstr>
      <vt:lpstr>Investigation</vt:lpstr>
      <vt:lpstr>Investigation</vt:lpstr>
      <vt:lpstr>Investigation</vt:lpstr>
      <vt:lpstr>Conjectures</vt:lpstr>
      <vt:lpstr>Investigation</vt:lpstr>
      <vt:lpstr>Investigation</vt:lpstr>
      <vt:lpstr>Investigation</vt:lpstr>
      <vt:lpstr>Investigation</vt:lpstr>
      <vt:lpstr>Investigation</vt:lpstr>
      <vt:lpstr>Investigation</vt:lpstr>
      <vt:lpstr>Investigation</vt:lpstr>
      <vt:lpstr>Conjecture</vt:lpstr>
      <vt:lpstr>Example</vt:lpstr>
      <vt:lpstr>Example</vt:lpstr>
      <vt:lpstr>Example</vt:lpstr>
      <vt:lpstr>Example</vt:lpstr>
      <vt:lpstr>Example</vt:lpstr>
      <vt:lpstr>Example</vt:lpstr>
      <vt:lpstr>Example</vt:lpstr>
      <vt:lpstr>Practice</vt:lpstr>
      <vt:lpstr>Practice</vt:lpstr>
      <vt:lpstr>Practice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234</cp:revision>
  <dcterms:created xsi:type="dcterms:W3CDTF">2008-08-10T20:43:11Z</dcterms:created>
  <dcterms:modified xsi:type="dcterms:W3CDTF">2013-04-27T19:13:28Z</dcterms:modified>
</cp:coreProperties>
</file>