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5"/>
  </p:notesMasterIdLst>
  <p:handoutMasterIdLst>
    <p:handoutMasterId r:id="rId46"/>
  </p:handoutMasterIdLst>
  <p:sldIdLst>
    <p:sldId id="717" r:id="rId2"/>
    <p:sldId id="769" r:id="rId3"/>
    <p:sldId id="745" r:id="rId4"/>
    <p:sldId id="761" r:id="rId5"/>
    <p:sldId id="770" r:id="rId6"/>
    <p:sldId id="780" r:id="rId7"/>
    <p:sldId id="805" r:id="rId8"/>
    <p:sldId id="746" r:id="rId9"/>
    <p:sldId id="781" r:id="rId10"/>
    <p:sldId id="782" r:id="rId11"/>
    <p:sldId id="783" r:id="rId12"/>
    <p:sldId id="786" r:id="rId13"/>
    <p:sldId id="787" r:id="rId14"/>
    <p:sldId id="788" r:id="rId15"/>
    <p:sldId id="789" r:id="rId16"/>
    <p:sldId id="785" r:id="rId17"/>
    <p:sldId id="806" r:id="rId18"/>
    <p:sldId id="807" r:id="rId19"/>
    <p:sldId id="753" r:id="rId20"/>
    <p:sldId id="817" r:id="rId21"/>
    <p:sldId id="818" r:id="rId22"/>
    <p:sldId id="819" r:id="rId23"/>
    <p:sldId id="820" r:id="rId24"/>
    <p:sldId id="821" r:id="rId25"/>
    <p:sldId id="796" r:id="rId26"/>
    <p:sldId id="808" r:id="rId27"/>
    <p:sldId id="797" r:id="rId28"/>
    <p:sldId id="809" r:id="rId29"/>
    <p:sldId id="798" r:id="rId30"/>
    <p:sldId id="810" r:id="rId31"/>
    <p:sldId id="799" r:id="rId32"/>
    <p:sldId id="811" r:id="rId33"/>
    <p:sldId id="792" r:id="rId34"/>
    <p:sldId id="812" r:id="rId35"/>
    <p:sldId id="801" r:id="rId36"/>
    <p:sldId id="813" r:id="rId37"/>
    <p:sldId id="802" r:id="rId38"/>
    <p:sldId id="814" r:id="rId39"/>
    <p:sldId id="803" r:id="rId40"/>
    <p:sldId id="815" r:id="rId41"/>
    <p:sldId id="800" r:id="rId42"/>
    <p:sldId id="816" r:id="rId43"/>
    <p:sldId id="804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DEAC5"/>
    <a:srgbClr val="CCECFF"/>
    <a:srgbClr val="CCFFCC"/>
    <a:srgbClr val="9999FF"/>
    <a:srgbClr val="6666FF"/>
    <a:srgbClr val="FFFF00"/>
    <a:srgbClr val="FF6600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2" autoAdjust="0"/>
    <p:restoredTop sz="94660"/>
  </p:normalViewPr>
  <p:slideViewPr>
    <p:cSldViewPr>
      <p:cViewPr>
        <p:scale>
          <a:sx n="90" d="100"/>
          <a:sy n="90" d="100"/>
        </p:scale>
        <p:origin x="62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CA161EB8-3C83-4720-9535-445E32B18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013FF-F736-4989-B8B2-F0B092DE49FE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B6A12-229D-4D54-BE3D-32807713D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Geometry 11-2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Chords and Arcs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67400"/>
            <a:ext cx="8229600" cy="838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Exploration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5791200" cy="6172200"/>
          </a:xfrm>
        </p:spPr>
        <p:txBody>
          <a:bodyPr/>
          <a:lstStyle/>
          <a:p>
            <a:pPr marL="609600" indent="-60960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    Compare the distance from the center of the circle to each of the congruent chords</a:t>
            </a:r>
          </a:p>
          <a:p>
            <a:pPr marL="609600" indent="-609600">
              <a:buFontTx/>
              <a:buAutoNum type="arabicPeriod"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3600" y="1752600"/>
            <a:ext cx="3048000" cy="3581400"/>
            <a:chOff x="2784" y="1584"/>
            <a:chExt cx="1920" cy="2256"/>
          </a:xfrm>
        </p:grpSpPr>
        <p:sp>
          <p:nvSpPr>
            <p:cNvPr id="699399" name="Oval 7"/>
            <p:cNvSpPr>
              <a:spLocks noChangeArrowheads="1"/>
            </p:cNvSpPr>
            <p:nvPr/>
          </p:nvSpPr>
          <p:spPr bwMode="auto">
            <a:xfrm>
              <a:off x="2784" y="1824"/>
              <a:ext cx="1920" cy="1824"/>
            </a:xfrm>
            <a:prstGeom prst="ellips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0" name="Line 8"/>
            <p:cNvSpPr>
              <a:spLocks noChangeShapeType="1"/>
            </p:cNvSpPr>
            <p:nvPr/>
          </p:nvSpPr>
          <p:spPr bwMode="auto">
            <a:xfrm flipV="1">
              <a:off x="3456" y="2592"/>
              <a:ext cx="1200" cy="1008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1" name="Line 9"/>
            <p:cNvSpPr>
              <a:spLocks noChangeShapeType="1"/>
            </p:cNvSpPr>
            <p:nvPr/>
          </p:nvSpPr>
          <p:spPr bwMode="auto">
            <a:xfrm>
              <a:off x="3072" y="1872"/>
              <a:ext cx="1488" cy="1824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2" name="Line 10"/>
            <p:cNvSpPr>
              <a:spLocks noChangeShapeType="1"/>
            </p:cNvSpPr>
            <p:nvPr/>
          </p:nvSpPr>
          <p:spPr bwMode="auto">
            <a:xfrm flipV="1">
              <a:off x="2880" y="2160"/>
              <a:ext cx="1584" cy="144"/>
            </a:xfrm>
            <a:prstGeom prst="line">
              <a:avLst/>
            </a:prstGeom>
            <a:noFill/>
            <a:ln w="6667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3" name="Line 11"/>
            <p:cNvSpPr>
              <a:spLocks noChangeShapeType="1"/>
            </p:cNvSpPr>
            <p:nvPr/>
          </p:nvSpPr>
          <p:spPr bwMode="auto">
            <a:xfrm>
              <a:off x="3600" y="1584"/>
              <a:ext cx="240" cy="225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0" y="685800"/>
            <a:ext cx="5334000" cy="1752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867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Chord distance to center Theorem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5791200" cy="1828800"/>
          </a:xfrm>
        </p:spPr>
        <p:txBody>
          <a:bodyPr/>
          <a:lstStyle/>
          <a:p>
            <a:pPr marL="609600" indent="-609600">
              <a:buNone/>
            </a:pPr>
            <a:r>
              <a:rPr lang="en-US" b="1" dirty="0">
                <a:solidFill>
                  <a:srgbClr val="FDEAC5"/>
                </a:solidFill>
              </a:rPr>
              <a:t>     Two congruent chords in a circle are equidistant from the center of a circle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3600" y="1752600"/>
            <a:ext cx="3048000" cy="3581400"/>
            <a:chOff x="2784" y="1584"/>
            <a:chExt cx="1920" cy="2256"/>
          </a:xfrm>
        </p:grpSpPr>
        <p:sp>
          <p:nvSpPr>
            <p:cNvPr id="699399" name="Oval 7"/>
            <p:cNvSpPr>
              <a:spLocks noChangeArrowheads="1"/>
            </p:cNvSpPr>
            <p:nvPr/>
          </p:nvSpPr>
          <p:spPr bwMode="auto">
            <a:xfrm>
              <a:off x="2784" y="1824"/>
              <a:ext cx="1920" cy="1824"/>
            </a:xfrm>
            <a:prstGeom prst="ellips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0" name="Line 8"/>
            <p:cNvSpPr>
              <a:spLocks noChangeShapeType="1"/>
            </p:cNvSpPr>
            <p:nvPr/>
          </p:nvSpPr>
          <p:spPr bwMode="auto">
            <a:xfrm flipV="1">
              <a:off x="3456" y="2592"/>
              <a:ext cx="1200" cy="1008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1" name="Line 9"/>
            <p:cNvSpPr>
              <a:spLocks noChangeShapeType="1"/>
            </p:cNvSpPr>
            <p:nvPr/>
          </p:nvSpPr>
          <p:spPr bwMode="auto">
            <a:xfrm>
              <a:off x="3072" y="1872"/>
              <a:ext cx="1488" cy="1824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2" name="Line 10"/>
            <p:cNvSpPr>
              <a:spLocks noChangeShapeType="1"/>
            </p:cNvSpPr>
            <p:nvPr/>
          </p:nvSpPr>
          <p:spPr bwMode="auto">
            <a:xfrm flipV="1">
              <a:off x="2880" y="2160"/>
              <a:ext cx="1584" cy="144"/>
            </a:xfrm>
            <a:prstGeom prst="line">
              <a:avLst/>
            </a:prstGeom>
            <a:noFill/>
            <a:ln w="6667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3" name="Line 11"/>
            <p:cNvSpPr>
              <a:spLocks noChangeShapeType="1"/>
            </p:cNvSpPr>
            <p:nvPr/>
          </p:nvSpPr>
          <p:spPr bwMode="auto">
            <a:xfrm>
              <a:off x="3600" y="1584"/>
              <a:ext cx="240" cy="225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Chord Exploration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Construct a perpendicular bisector of the chord – use the compass and the ruler</a:t>
            </a:r>
          </a:p>
        </p:txBody>
      </p:sp>
      <p:sp>
        <p:nvSpPr>
          <p:cNvPr id="700420" name="Oval 4"/>
          <p:cNvSpPr>
            <a:spLocks noChangeArrowheads="1"/>
          </p:cNvSpPr>
          <p:nvPr/>
        </p:nvSpPr>
        <p:spPr bwMode="auto">
          <a:xfrm>
            <a:off x="3733800" y="1905000"/>
            <a:ext cx="3048000" cy="2895600"/>
          </a:xfrm>
          <a:prstGeom prst="ellips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21" name="Line 5"/>
          <p:cNvSpPr>
            <a:spLocks noChangeShapeType="1"/>
          </p:cNvSpPr>
          <p:nvPr/>
        </p:nvSpPr>
        <p:spPr bwMode="auto">
          <a:xfrm flipV="1">
            <a:off x="4800600" y="3124200"/>
            <a:ext cx="1905000" cy="1600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0422" name="Line 6"/>
          <p:cNvSpPr>
            <a:spLocks noChangeShapeType="1"/>
          </p:cNvSpPr>
          <p:nvPr/>
        </p:nvSpPr>
        <p:spPr bwMode="auto">
          <a:xfrm>
            <a:off x="4191000" y="1981200"/>
            <a:ext cx="2362200" cy="289560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21" grpId="0" animBg="1"/>
      <p:bldP spid="7004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Chord Exploration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Repeat the process again</a:t>
            </a:r>
          </a:p>
        </p:txBody>
      </p:sp>
      <p:sp>
        <p:nvSpPr>
          <p:cNvPr id="701444" name="Oval 4"/>
          <p:cNvSpPr>
            <a:spLocks noChangeArrowheads="1"/>
          </p:cNvSpPr>
          <p:nvPr/>
        </p:nvSpPr>
        <p:spPr bwMode="auto">
          <a:xfrm>
            <a:off x="3505200" y="1828800"/>
            <a:ext cx="3048000" cy="2895600"/>
          </a:xfrm>
          <a:prstGeom prst="ellips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45" name="Line 5"/>
          <p:cNvSpPr>
            <a:spLocks noChangeShapeType="1"/>
          </p:cNvSpPr>
          <p:nvPr/>
        </p:nvSpPr>
        <p:spPr bwMode="auto">
          <a:xfrm flipV="1">
            <a:off x="4572000" y="3048000"/>
            <a:ext cx="1905000" cy="1600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1446" name="Line 6"/>
          <p:cNvSpPr>
            <a:spLocks noChangeShapeType="1"/>
          </p:cNvSpPr>
          <p:nvPr/>
        </p:nvSpPr>
        <p:spPr bwMode="auto">
          <a:xfrm>
            <a:off x="3962400" y="1905000"/>
            <a:ext cx="2362200" cy="289560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1447" name="Line 7"/>
          <p:cNvSpPr>
            <a:spLocks noChangeShapeType="1"/>
          </p:cNvSpPr>
          <p:nvPr/>
        </p:nvSpPr>
        <p:spPr bwMode="auto">
          <a:xfrm flipV="1">
            <a:off x="3657600" y="2362200"/>
            <a:ext cx="2514600" cy="228600"/>
          </a:xfrm>
          <a:prstGeom prst="line">
            <a:avLst/>
          </a:prstGeom>
          <a:noFill/>
          <a:ln w="66675">
            <a:solidFill>
              <a:srgbClr val="99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1448" name="Line 8"/>
          <p:cNvSpPr>
            <a:spLocks noChangeShapeType="1"/>
          </p:cNvSpPr>
          <p:nvPr/>
        </p:nvSpPr>
        <p:spPr bwMode="auto">
          <a:xfrm>
            <a:off x="4800600" y="1295400"/>
            <a:ext cx="457200" cy="411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7" grpId="0" animBg="1"/>
      <p:bldP spid="7014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Chord Exploration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What do you notice about the two bisector lines?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91000" y="1295400"/>
            <a:ext cx="3048000" cy="3581400"/>
            <a:chOff x="2784" y="1584"/>
            <a:chExt cx="1920" cy="2256"/>
          </a:xfrm>
        </p:grpSpPr>
        <p:sp>
          <p:nvSpPr>
            <p:cNvPr id="702468" name="Oval 4"/>
            <p:cNvSpPr>
              <a:spLocks noChangeArrowheads="1"/>
            </p:cNvSpPr>
            <p:nvPr/>
          </p:nvSpPr>
          <p:spPr bwMode="auto">
            <a:xfrm>
              <a:off x="2784" y="1824"/>
              <a:ext cx="1920" cy="1824"/>
            </a:xfrm>
            <a:prstGeom prst="ellips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69" name="Line 5"/>
            <p:cNvSpPr>
              <a:spLocks noChangeShapeType="1"/>
            </p:cNvSpPr>
            <p:nvPr/>
          </p:nvSpPr>
          <p:spPr bwMode="auto">
            <a:xfrm flipV="1">
              <a:off x="3456" y="2592"/>
              <a:ext cx="1200" cy="1008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2470" name="Line 6"/>
            <p:cNvSpPr>
              <a:spLocks noChangeShapeType="1"/>
            </p:cNvSpPr>
            <p:nvPr/>
          </p:nvSpPr>
          <p:spPr bwMode="auto">
            <a:xfrm>
              <a:off x="3072" y="1872"/>
              <a:ext cx="1488" cy="1824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2471" name="Line 7"/>
            <p:cNvSpPr>
              <a:spLocks noChangeShapeType="1"/>
            </p:cNvSpPr>
            <p:nvPr/>
          </p:nvSpPr>
          <p:spPr bwMode="auto">
            <a:xfrm flipV="1">
              <a:off x="2880" y="2160"/>
              <a:ext cx="1584" cy="144"/>
            </a:xfrm>
            <a:prstGeom prst="line">
              <a:avLst/>
            </a:prstGeom>
            <a:noFill/>
            <a:ln w="6667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2472" name="Line 8"/>
            <p:cNvSpPr>
              <a:spLocks noChangeShapeType="1"/>
            </p:cNvSpPr>
            <p:nvPr/>
          </p:nvSpPr>
          <p:spPr bwMode="auto">
            <a:xfrm>
              <a:off x="3600" y="1584"/>
              <a:ext cx="240" cy="225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Chord Exploration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229600" cy="1219200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What do you notice about the two bisector lines?</a:t>
            </a:r>
          </a:p>
        </p:txBody>
      </p:sp>
      <p:sp>
        <p:nvSpPr>
          <p:cNvPr id="703492" name="Oval 4"/>
          <p:cNvSpPr>
            <a:spLocks noChangeArrowheads="1"/>
          </p:cNvSpPr>
          <p:nvPr/>
        </p:nvSpPr>
        <p:spPr bwMode="auto">
          <a:xfrm>
            <a:off x="5562600" y="1524000"/>
            <a:ext cx="3048000" cy="2895600"/>
          </a:xfrm>
          <a:prstGeom prst="ellips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3493" name="Line 5"/>
          <p:cNvSpPr>
            <a:spLocks noChangeShapeType="1"/>
          </p:cNvSpPr>
          <p:nvPr/>
        </p:nvSpPr>
        <p:spPr bwMode="auto">
          <a:xfrm>
            <a:off x="6019800" y="1600200"/>
            <a:ext cx="2362200" cy="289560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494" name="Line 6"/>
          <p:cNvSpPr>
            <a:spLocks noChangeShapeType="1"/>
          </p:cNvSpPr>
          <p:nvPr/>
        </p:nvSpPr>
        <p:spPr bwMode="auto">
          <a:xfrm>
            <a:off x="6858000" y="990600"/>
            <a:ext cx="457200" cy="411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495" name="Text Box 7"/>
          <p:cNvSpPr txBox="1">
            <a:spLocks noChangeArrowheads="1"/>
          </p:cNvSpPr>
          <p:nvPr/>
        </p:nvSpPr>
        <p:spPr bwMode="auto">
          <a:xfrm>
            <a:off x="685800" y="1600200"/>
            <a:ext cx="320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This is the center of the circle</a:t>
            </a:r>
          </a:p>
        </p:txBody>
      </p:sp>
      <p:sp>
        <p:nvSpPr>
          <p:cNvPr id="703496" name="Line 8"/>
          <p:cNvSpPr>
            <a:spLocks noChangeShapeType="1"/>
          </p:cNvSpPr>
          <p:nvPr/>
        </p:nvSpPr>
        <p:spPr bwMode="auto">
          <a:xfrm>
            <a:off x="4800600" y="2667000"/>
            <a:ext cx="2057400" cy="304800"/>
          </a:xfrm>
          <a:prstGeom prst="line">
            <a:avLst/>
          </a:prstGeom>
          <a:noFill/>
          <a:ln w="6985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3497" name="Text Box 9"/>
          <p:cNvSpPr txBox="1">
            <a:spLocks noChangeArrowheads="1"/>
          </p:cNvSpPr>
          <p:nvPr/>
        </p:nvSpPr>
        <p:spPr bwMode="auto">
          <a:xfrm>
            <a:off x="152400" y="2667000"/>
            <a:ext cx="4130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So what conclusion can we draw about the two bisectors?</a:t>
            </a:r>
          </a:p>
        </p:txBody>
      </p:sp>
      <p:sp>
        <p:nvSpPr>
          <p:cNvPr id="703498" name="Text Box 10"/>
          <p:cNvSpPr txBox="1">
            <a:spLocks noChangeArrowheads="1"/>
          </p:cNvSpPr>
          <p:nvPr/>
        </p:nvSpPr>
        <p:spPr bwMode="auto">
          <a:xfrm>
            <a:off x="381000" y="43434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They are both diameters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7" grpId="0"/>
      <p:bldP spid="7034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0" y="685800"/>
            <a:ext cx="5334000" cy="2286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86740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Perpendicular to a chord Theorem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5791200" cy="2133600"/>
          </a:xfrm>
        </p:spPr>
        <p:txBody>
          <a:bodyPr/>
          <a:lstStyle/>
          <a:p>
            <a:pPr marL="609600" indent="-609600">
              <a:buNone/>
            </a:pPr>
            <a:r>
              <a:rPr lang="en-US" b="1" dirty="0">
                <a:solidFill>
                  <a:srgbClr val="FDEAC5"/>
                </a:solidFill>
              </a:rPr>
              <a:t>     The perpendicular bisector of a chord passes through the center of a circle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3600" y="1752600"/>
            <a:ext cx="3048000" cy="3581400"/>
            <a:chOff x="2784" y="1584"/>
            <a:chExt cx="1920" cy="2256"/>
          </a:xfrm>
        </p:grpSpPr>
        <p:sp>
          <p:nvSpPr>
            <p:cNvPr id="699399" name="Oval 7"/>
            <p:cNvSpPr>
              <a:spLocks noChangeArrowheads="1"/>
            </p:cNvSpPr>
            <p:nvPr/>
          </p:nvSpPr>
          <p:spPr bwMode="auto">
            <a:xfrm>
              <a:off x="2784" y="1824"/>
              <a:ext cx="1920" cy="1824"/>
            </a:xfrm>
            <a:prstGeom prst="ellips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0" name="Line 8"/>
            <p:cNvSpPr>
              <a:spLocks noChangeShapeType="1"/>
            </p:cNvSpPr>
            <p:nvPr/>
          </p:nvSpPr>
          <p:spPr bwMode="auto">
            <a:xfrm flipV="1">
              <a:off x="3456" y="2592"/>
              <a:ext cx="1200" cy="1008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1" name="Line 9"/>
            <p:cNvSpPr>
              <a:spLocks noChangeShapeType="1"/>
            </p:cNvSpPr>
            <p:nvPr/>
          </p:nvSpPr>
          <p:spPr bwMode="auto">
            <a:xfrm>
              <a:off x="3072" y="1872"/>
              <a:ext cx="1488" cy="1824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2" name="Line 10"/>
            <p:cNvSpPr>
              <a:spLocks noChangeShapeType="1"/>
            </p:cNvSpPr>
            <p:nvPr/>
          </p:nvSpPr>
          <p:spPr bwMode="auto">
            <a:xfrm flipV="1">
              <a:off x="2880" y="2160"/>
              <a:ext cx="1584" cy="144"/>
            </a:xfrm>
            <a:prstGeom prst="line">
              <a:avLst/>
            </a:prstGeom>
            <a:noFill/>
            <a:ln w="6667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3" name="Line 11"/>
            <p:cNvSpPr>
              <a:spLocks noChangeShapeType="1"/>
            </p:cNvSpPr>
            <p:nvPr/>
          </p:nvSpPr>
          <p:spPr bwMode="auto">
            <a:xfrm>
              <a:off x="3600" y="1584"/>
              <a:ext cx="240" cy="225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Theorems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8077200" cy="282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Theorems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8343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Sample Problems</a:t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</a:rPr>
            </a:b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943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059363"/>
          </a:xfrm>
        </p:spPr>
        <p:txBody>
          <a:bodyPr/>
          <a:lstStyle/>
          <a:p>
            <a:r>
              <a:rPr lang="en-US" sz="2800" b="1" dirty="0">
                <a:solidFill>
                  <a:srgbClr val="7030A0"/>
                </a:solidFill>
              </a:rPr>
              <a:t>Central Angle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– An angle where the vertex is the center of the circle</a:t>
            </a: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Inscribed Angle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– An angle where the vertex is on the arc of the circle and the sides of the angle are chords of the circle</a:t>
            </a:r>
          </a:p>
        </p:txBody>
      </p:sp>
      <p:pic>
        <p:nvPicPr>
          <p:cNvPr id="7198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33400"/>
            <a:ext cx="1981200" cy="193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98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7155" y="533400"/>
            <a:ext cx="245684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98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733800"/>
            <a:ext cx="2255903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98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3429000"/>
            <a:ext cx="2514600" cy="238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81600" cy="77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61999"/>
            <a:ext cx="3810000" cy="353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8466" y="1676400"/>
            <a:ext cx="3301534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19600"/>
            <a:ext cx="465512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55147" y="914400"/>
            <a:ext cx="438885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91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1999"/>
            <a:ext cx="3352800" cy="325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195512"/>
            <a:ext cx="3632200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191000"/>
            <a:ext cx="749300" cy="105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1219200"/>
            <a:ext cx="990600" cy="88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91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799"/>
            <a:ext cx="3657600" cy="364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688157"/>
            <a:ext cx="3517900" cy="389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495800"/>
            <a:ext cx="755650" cy="98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914400"/>
            <a:ext cx="1079500" cy="69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91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2667000" cy="432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371600"/>
            <a:ext cx="2730500" cy="427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4800600"/>
            <a:ext cx="1321777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685800"/>
            <a:ext cx="1371600" cy="76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066800"/>
            <a:ext cx="66532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505200"/>
            <a:ext cx="669131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438400"/>
            <a:ext cx="2400481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800599"/>
            <a:ext cx="2133600" cy="67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90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4495800" cy="600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90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4495800" cy="600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90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76399"/>
            <a:ext cx="8839200" cy="160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01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0"/>
            <a:ext cx="5105400" cy="623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01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0"/>
            <a:ext cx="5105400" cy="6230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01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399" y="1600200"/>
            <a:ext cx="870174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1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4724400" cy="5946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FFFF00"/>
                </a:solidFill>
              </a:rPr>
              <a:t>Get your supplies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Compass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Protractor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1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4724400" cy="5946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11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057400"/>
            <a:ext cx="861568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0"/>
            <a:ext cx="4419600" cy="646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0"/>
            <a:ext cx="4419600" cy="646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21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906993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31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0"/>
            <a:ext cx="5257800" cy="63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31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0"/>
            <a:ext cx="5257800" cy="63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31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99" y="1371600"/>
            <a:ext cx="848237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42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63236"/>
            <a:ext cx="4267200" cy="659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42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63236"/>
            <a:ext cx="4267200" cy="659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42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667" y="1447800"/>
            <a:ext cx="880533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5105400" cy="643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5105400" cy="643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52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1447800"/>
            <a:ext cx="897822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62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4419600" cy="648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67400"/>
            <a:ext cx="8229600" cy="838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Exploration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5410200" cy="6172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Draw a large circle, O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Draw two congruent chords ST and AR, use your compass to ensure they are congruent.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Construct lines OS, OT, OA and OR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Measure angles AOR and TOS</a:t>
            </a:r>
          </a:p>
        </p:txBody>
      </p:sp>
      <p:sp>
        <p:nvSpPr>
          <p:cNvPr id="714762" name="Oval 10"/>
          <p:cNvSpPr>
            <a:spLocks noChangeArrowheads="1"/>
          </p:cNvSpPr>
          <p:nvPr/>
        </p:nvSpPr>
        <p:spPr bwMode="auto">
          <a:xfrm>
            <a:off x="5257800" y="1371600"/>
            <a:ext cx="3733800" cy="3276600"/>
          </a:xfrm>
          <a:prstGeom prst="ellips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4763" name="Line 11"/>
          <p:cNvSpPr>
            <a:spLocks noChangeShapeType="1"/>
          </p:cNvSpPr>
          <p:nvPr/>
        </p:nvSpPr>
        <p:spPr bwMode="auto">
          <a:xfrm>
            <a:off x="8229600" y="1676400"/>
            <a:ext cx="228600" cy="24384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764" name="Line 12"/>
          <p:cNvSpPr>
            <a:spLocks noChangeShapeType="1"/>
          </p:cNvSpPr>
          <p:nvPr/>
        </p:nvSpPr>
        <p:spPr bwMode="auto">
          <a:xfrm>
            <a:off x="5397500" y="2540000"/>
            <a:ext cx="1270000" cy="20701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765" name="Line 13"/>
          <p:cNvSpPr>
            <a:spLocks noChangeShapeType="1"/>
          </p:cNvSpPr>
          <p:nvPr/>
        </p:nvSpPr>
        <p:spPr bwMode="auto">
          <a:xfrm flipH="1">
            <a:off x="6705600" y="3009900"/>
            <a:ext cx="431800" cy="15621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766" name="Line 14"/>
          <p:cNvSpPr>
            <a:spLocks noChangeShapeType="1"/>
          </p:cNvSpPr>
          <p:nvPr/>
        </p:nvSpPr>
        <p:spPr bwMode="auto">
          <a:xfrm flipH="1" flipV="1">
            <a:off x="5410200" y="2514600"/>
            <a:ext cx="1701800" cy="4572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767" name="Line 15"/>
          <p:cNvSpPr>
            <a:spLocks noChangeShapeType="1"/>
          </p:cNvSpPr>
          <p:nvPr/>
        </p:nvSpPr>
        <p:spPr bwMode="auto">
          <a:xfrm flipH="1">
            <a:off x="7086600" y="1676400"/>
            <a:ext cx="1117600" cy="12954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768" name="Line 16"/>
          <p:cNvSpPr>
            <a:spLocks noChangeShapeType="1"/>
          </p:cNvSpPr>
          <p:nvPr/>
        </p:nvSpPr>
        <p:spPr bwMode="auto">
          <a:xfrm flipH="1" flipV="1">
            <a:off x="7162800" y="3048000"/>
            <a:ext cx="1295400" cy="10668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769" name="Text Box 17"/>
          <p:cNvSpPr txBox="1">
            <a:spLocks noChangeArrowheads="1"/>
          </p:cNvSpPr>
          <p:nvPr/>
        </p:nvSpPr>
        <p:spPr bwMode="auto">
          <a:xfrm>
            <a:off x="4800600" y="2133600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714770" name="Text Box 18"/>
          <p:cNvSpPr txBox="1">
            <a:spLocks noChangeArrowheads="1"/>
          </p:cNvSpPr>
          <p:nvPr/>
        </p:nvSpPr>
        <p:spPr bwMode="auto">
          <a:xfrm>
            <a:off x="6324600" y="4800600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714771" name="Text Box 19"/>
          <p:cNvSpPr txBox="1">
            <a:spLocks noChangeArrowheads="1"/>
          </p:cNvSpPr>
          <p:nvPr/>
        </p:nvSpPr>
        <p:spPr bwMode="auto">
          <a:xfrm>
            <a:off x="8229600" y="1143000"/>
            <a:ext cx="404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714772" name="Text Box 20"/>
          <p:cNvSpPr txBox="1">
            <a:spLocks noChangeArrowheads="1"/>
          </p:cNvSpPr>
          <p:nvPr/>
        </p:nvSpPr>
        <p:spPr bwMode="auto">
          <a:xfrm>
            <a:off x="8382000" y="4191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714773" name="Text Box 21"/>
          <p:cNvSpPr txBox="1">
            <a:spLocks noChangeArrowheads="1"/>
          </p:cNvSpPr>
          <p:nvPr/>
        </p:nvSpPr>
        <p:spPr bwMode="auto">
          <a:xfrm>
            <a:off x="6781800" y="22098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75000"/>
                  </a:schemeClr>
                </a:solidFill>
              </a:rPr>
              <a:t>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62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4419600" cy="648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62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1600200"/>
            <a:ext cx="90260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41225"/>
            <a:ext cx="4191000" cy="651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41225"/>
            <a:ext cx="4191000" cy="651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2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9" y="990600"/>
            <a:ext cx="8929619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>
                <a:solidFill>
                  <a:srgbClr val="FFC000"/>
                </a:solidFill>
                <a:latin typeface="Rosewood Std Regular" pitchFamily="82" charset="0"/>
              </a:rPr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Pages 593 – 596</a:t>
            </a:r>
          </a:p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4 – 18 even, 26, 30, 48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9800"/>
            <a:ext cx="9144000" cy="30027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28600" y="152400"/>
            <a:ext cx="4724400" cy="2590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8674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Chord Central Angle Theorem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idx="1"/>
          </p:nvPr>
        </p:nvSpPr>
        <p:spPr>
          <a:xfrm>
            <a:off x="-152401" y="152400"/>
            <a:ext cx="5082309" cy="26670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800" b="1" dirty="0">
                <a:solidFill>
                  <a:srgbClr val="FDEAC5"/>
                </a:solidFill>
              </a:rPr>
              <a:t>      If two chords in a circle are congruent, then they determine two central angles that are congruent</a:t>
            </a: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5257800" y="1828800"/>
            <a:ext cx="3733800" cy="3276600"/>
          </a:xfrm>
          <a:prstGeom prst="ellips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8229600" y="2133600"/>
            <a:ext cx="228600" cy="24384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5397500" y="2997200"/>
            <a:ext cx="1270000" cy="20701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H="1">
            <a:off x="6705600" y="3467100"/>
            <a:ext cx="431800" cy="15621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H="1" flipV="1">
            <a:off x="5410200" y="2971800"/>
            <a:ext cx="1701800" cy="4572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 flipH="1">
            <a:off x="7086600" y="2133600"/>
            <a:ext cx="1117600" cy="12954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flipH="1" flipV="1">
            <a:off x="7162800" y="3505200"/>
            <a:ext cx="1295400" cy="10668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800600" y="2590800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6324600" y="5257800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8229600" y="1600200"/>
            <a:ext cx="404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8382000" y="4648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6781800" y="26670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75000"/>
                  </a:schemeClr>
                </a:solidFill>
              </a:rPr>
              <a:t>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8600" y="2971800"/>
            <a:ext cx="4724400" cy="2057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-152400" y="2971800"/>
            <a:ext cx="5082309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DEAC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If two central angles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DEAC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DEAC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 a circle are congruent, then they determine two arcs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DEAC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DEAC5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that are congruent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152400"/>
            <a:ext cx="5029200" cy="2209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19800"/>
            <a:ext cx="8229600" cy="838200"/>
          </a:xfrm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</a:rPr>
              <a:t>Chord Arc Theorem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5410200" cy="2057400"/>
          </a:xfrm>
        </p:spPr>
        <p:txBody>
          <a:bodyPr/>
          <a:lstStyle/>
          <a:p>
            <a:pPr marL="609600" indent="-609600">
              <a:buNone/>
            </a:pPr>
            <a:r>
              <a:rPr lang="en-US" b="1" dirty="0">
                <a:solidFill>
                  <a:srgbClr val="FDEAC5"/>
                </a:solidFill>
              </a:rPr>
              <a:t>      If two chords in a circle are congruent, then their intercepted arcs are congruent</a:t>
            </a: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5257800" y="1828800"/>
            <a:ext cx="3733800" cy="3276600"/>
          </a:xfrm>
          <a:prstGeom prst="ellips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8229600" y="2133600"/>
            <a:ext cx="228600" cy="24384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5397500" y="2997200"/>
            <a:ext cx="1270000" cy="20701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H="1">
            <a:off x="6705600" y="3467100"/>
            <a:ext cx="431800" cy="15621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H="1" flipV="1">
            <a:off x="5410200" y="2971800"/>
            <a:ext cx="1701800" cy="4572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 flipH="1">
            <a:off x="7086600" y="2133600"/>
            <a:ext cx="1117600" cy="12954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flipH="1" flipV="1">
            <a:off x="7162800" y="3505200"/>
            <a:ext cx="1295400" cy="1066800"/>
          </a:xfrm>
          <a:prstGeom prst="line">
            <a:avLst/>
          </a:prstGeom>
          <a:noFill/>
          <a:ln w="635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800600" y="2590800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6324600" y="5257800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8229600" y="1600200"/>
            <a:ext cx="404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8382000" y="4648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6781800" y="266700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>
                    <a:lumMod val="75000"/>
                  </a:schemeClr>
                </a:solidFill>
              </a:rPr>
              <a:t>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</a:rPr>
              <a:t>Chord Arc Theorem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784461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67400"/>
            <a:ext cx="8229600" cy="838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Exploration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5791200" cy="6172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Draw a large circle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Add a chord to the circle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Construct a perpendicular bisector of the chord – use the compass and the ruler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Repeat steps 2 and 3 with a congruent chord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What do you notice about the two bisector lines?</a:t>
            </a:r>
          </a:p>
          <a:p>
            <a:pPr marL="609600" indent="-609600">
              <a:buFontTx/>
              <a:buAutoNum type="arabicPeriod"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99398" name="Group 6"/>
          <p:cNvGrpSpPr>
            <a:grpSpLocks/>
          </p:cNvGrpSpPr>
          <p:nvPr/>
        </p:nvGrpSpPr>
        <p:grpSpPr bwMode="auto">
          <a:xfrm>
            <a:off x="5943600" y="381000"/>
            <a:ext cx="3048000" cy="3581400"/>
            <a:chOff x="2784" y="1584"/>
            <a:chExt cx="1920" cy="2256"/>
          </a:xfrm>
        </p:grpSpPr>
        <p:sp>
          <p:nvSpPr>
            <p:cNvPr id="699399" name="Oval 7"/>
            <p:cNvSpPr>
              <a:spLocks noChangeArrowheads="1"/>
            </p:cNvSpPr>
            <p:nvPr/>
          </p:nvSpPr>
          <p:spPr bwMode="auto">
            <a:xfrm>
              <a:off x="2784" y="1824"/>
              <a:ext cx="1920" cy="1824"/>
            </a:xfrm>
            <a:prstGeom prst="ellips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0" name="Line 8"/>
            <p:cNvSpPr>
              <a:spLocks noChangeShapeType="1"/>
            </p:cNvSpPr>
            <p:nvPr/>
          </p:nvSpPr>
          <p:spPr bwMode="auto">
            <a:xfrm flipV="1">
              <a:off x="3456" y="2592"/>
              <a:ext cx="1200" cy="1008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1" name="Line 9"/>
            <p:cNvSpPr>
              <a:spLocks noChangeShapeType="1"/>
            </p:cNvSpPr>
            <p:nvPr/>
          </p:nvSpPr>
          <p:spPr bwMode="auto">
            <a:xfrm>
              <a:off x="3072" y="1872"/>
              <a:ext cx="1488" cy="1824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2" name="Line 10"/>
            <p:cNvSpPr>
              <a:spLocks noChangeShapeType="1"/>
            </p:cNvSpPr>
            <p:nvPr/>
          </p:nvSpPr>
          <p:spPr bwMode="auto">
            <a:xfrm flipV="1">
              <a:off x="2880" y="2160"/>
              <a:ext cx="1584" cy="144"/>
            </a:xfrm>
            <a:prstGeom prst="line">
              <a:avLst/>
            </a:prstGeom>
            <a:noFill/>
            <a:ln w="6667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3" name="Line 11"/>
            <p:cNvSpPr>
              <a:spLocks noChangeShapeType="1"/>
            </p:cNvSpPr>
            <p:nvPr/>
          </p:nvSpPr>
          <p:spPr bwMode="auto">
            <a:xfrm>
              <a:off x="3600" y="1584"/>
              <a:ext cx="240" cy="225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0" y="304800"/>
            <a:ext cx="5334000" cy="2819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86740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Perpendicular to a Chord Theorem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5791200" cy="2590800"/>
          </a:xfrm>
        </p:spPr>
        <p:txBody>
          <a:bodyPr/>
          <a:lstStyle/>
          <a:p>
            <a:pPr marL="609600" indent="-609600">
              <a:buNone/>
            </a:pPr>
            <a:r>
              <a:rPr lang="en-US" b="1" dirty="0">
                <a:solidFill>
                  <a:srgbClr val="FDEAC5"/>
                </a:solidFill>
              </a:rPr>
              <a:t>     The diameter from the center of a circle perpendicular to a chord is the perpendicular bisector of the chord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943600" y="1752600"/>
            <a:ext cx="3048000" cy="3581400"/>
            <a:chOff x="2784" y="1584"/>
            <a:chExt cx="1920" cy="2256"/>
          </a:xfrm>
        </p:grpSpPr>
        <p:sp>
          <p:nvSpPr>
            <p:cNvPr id="699399" name="Oval 7"/>
            <p:cNvSpPr>
              <a:spLocks noChangeArrowheads="1"/>
            </p:cNvSpPr>
            <p:nvPr/>
          </p:nvSpPr>
          <p:spPr bwMode="auto">
            <a:xfrm>
              <a:off x="2784" y="1824"/>
              <a:ext cx="1920" cy="1824"/>
            </a:xfrm>
            <a:prstGeom prst="ellipse">
              <a:avLst/>
            </a:prstGeom>
            <a:noFill/>
            <a:ln w="635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0" name="Line 8"/>
            <p:cNvSpPr>
              <a:spLocks noChangeShapeType="1"/>
            </p:cNvSpPr>
            <p:nvPr/>
          </p:nvSpPr>
          <p:spPr bwMode="auto">
            <a:xfrm flipV="1">
              <a:off x="3456" y="2592"/>
              <a:ext cx="1200" cy="1008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1" name="Line 9"/>
            <p:cNvSpPr>
              <a:spLocks noChangeShapeType="1"/>
            </p:cNvSpPr>
            <p:nvPr/>
          </p:nvSpPr>
          <p:spPr bwMode="auto">
            <a:xfrm>
              <a:off x="3072" y="1872"/>
              <a:ext cx="1488" cy="1824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2" name="Line 10"/>
            <p:cNvSpPr>
              <a:spLocks noChangeShapeType="1"/>
            </p:cNvSpPr>
            <p:nvPr/>
          </p:nvSpPr>
          <p:spPr bwMode="auto">
            <a:xfrm flipV="1">
              <a:off x="2880" y="2160"/>
              <a:ext cx="1584" cy="144"/>
            </a:xfrm>
            <a:prstGeom prst="line">
              <a:avLst/>
            </a:prstGeom>
            <a:noFill/>
            <a:ln w="6667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9403" name="Line 11"/>
            <p:cNvSpPr>
              <a:spLocks noChangeShapeType="1"/>
            </p:cNvSpPr>
            <p:nvPr/>
          </p:nvSpPr>
          <p:spPr bwMode="auto">
            <a:xfrm>
              <a:off x="3600" y="1584"/>
              <a:ext cx="240" cy="225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5701</TotalTime>
  <Words>431</Words>
  <Application>Microsoft Office PowerPoint</Application>
  <PresentationFormat>On-screen Show (4:3)</PresentationFormat>
  <Paragraphs>110</Paragraphs>
  <Slides>43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Georgia</vt:lpstr>
      <vt:lpstr>Rosewood Std Regular</vt:lpstr>
      <vt:lpstr>Jeff01</vt:lpstr>
      <vt:lpstr>Geometry 11-2</vt:lpstr>
      <vt:lpstr>Vocabulary</vt:lpstr>
      <vt:lpstr>Get your supplies</vt:lpstr>
      <vt:lpstr>Chord Exploration</vt:lpstr>
      <vt:lpstr>Chord Central Angle Theorem</vt:lpstr>
      <vt:lpstr>Chord Arc Theorem</vt:lpstr>
      <vt:lpstr>Chord Arc Theorem</vt:lpstr>
      <vt:lpstr>Chord Exploration</vt:lpstr>
      <vt:lpstr>Perpendicular to a Chord Theorem</vt:lpstr>
      <vt:lpstr>Chord Exploration</vt:lpstr>
      <vt:lpstr>Chord distance to center Theorem</vt:lpstr>
      <vt:lpstr>Chord Exploration</vt:lpstr>
      <vt:lpstr>Chord Exploration</vt:lpstr>
      <vt:lpstr>Chord Exploration</vt:lpstr>
      <vt:lpstr>Chord Exploration</vt:lpstr>
      <vt:lpstr>Perpendicular to a chord Theorem</vt:lpstr>
      <vt:lpstr>Chord Theorems</vt:lpstr>
      <vt:lpstr>Chord Theorems</vt:lpstr>
      <vt:lpstr>Sample Problems </vt:lpstr>
      <vt:lpstr>Practice Problems</vt:lpstr>
      <vt:lpstr>Practice Problems</vt:lpstr>
      <vt:lpstr>Practice Problems</vt:lpstr>
      <vt:lpstr>Practice Problems</vt:lpstr>
      <vt:lpstr>Practice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Company>TC Howe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Exercises</dc:title>
  <dc:creator>Jeff Fronius</dc:creator>
  <cp:lastModifiedBy>Jeff Fronius</cp:lastModifiedBy>
  <cp:revision>229</cp:revision>
  <dcterms:created xsi:type="dcterms:W3CDTF">2005-11-10T01:06:51Z</dcterms:created>
  <dcterms:modified xsi:type="dcterms:W3CDTF">2016-03-19T13:04:00Z</dcterms:modified>
</cp:coreProperties>
</file>