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77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</p:sldIdLst>
  <p:sldSz cx="6858000" cy="5143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1602" y="402"/>
      </p:cViewPr>
      <p:guideLst>
        <p:guide orient="horz" pos="16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2FEF3-AE92-4A31-B473-C2BC9D6440B0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1EE27-862E-406F-B010-08034C1A27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27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Supplies:</a:t>
            </a:r>
            <a:r>
              <a:rPr lang="en-US" baseline="0" dirty="0"/>
              <a:t> Handouts – Example B and Example 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1EE27-862E-406F-B010-08034C1A276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17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1EE27-862E-406F-B010-08034C1A276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35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1EE27-862E-406F-B010-08034C1A276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1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1EE27-862E-406F-B010-08034C1A276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30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1EE27-862E-406F-B010-08034C1A276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05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1EE27-862E-406F-B010-08034C1A276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66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1EE27-862E-406F-B010-08034C1A276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74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1EE27-862E-406F-B010-08034C1A276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297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1EE27-862E-406F-B010-08034C1A276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09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1EE27-862E-406F-B010-08034C1A276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555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1EE27-862E-406F-B010-08034C1A276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74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1EE27-862E-406F-B010-08034C1A276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772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1EE27-862E-406F-B010-08034C1A276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531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1EE27-862E-406F-B010-08034C1A276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979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1EE27-862E-406F-B010-08034C1A276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87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1EE27-862E-406F-B010-08034C1A276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804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1EE27-862E-406F-B010-08034C1A276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948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1EE27-862E-406F-B010-08034C1A276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822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1EE27-862E-406F-B010-08034C1A276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817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1EE27-862E-406F-B010-08034C1A276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930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1EE27-862E-406F-B010-08034C1A276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153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1EE27-862E-406F-B010-08034C1A276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52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75B22-5D07-4FE0-AC45-F99D4E89501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304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1EE27-862E-406F-B010-08034C1A276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23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1EE27-862E-406F-B010-08034C1A276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404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1EE27-862E-406F-B010-08034C1A276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828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1EE27-862E-406F-B010-08034C1A276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14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75B22-5D07-4FE0-AC45-F99D4E89501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57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75B22-5D07-4FE0-AC45-F99D4E89501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79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75B22-5D07-4FE0-AC45-F99D4E89501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93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75B22-5D07-4FE0-AC45-F99D4E89501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8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75B22-5D07-4FE0-AC45-F99D4E89501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17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75B22-5D07-4FE0-AC45-F99D4E89501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59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" y="4343401"/>
            <a:ext cx="6000750" cy="8001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18859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961209" y="2246710"/>
            <a:ext cx="5143500" cy="650081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172200" y="0"/>
            <a:ext cx="685800" cy="51435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71450"/>
            <a:ext cx="1543050" cy="466344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71450"/>
            <a:ext cx="4514850" cy="46634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4286250"/>
            <a:ext cx="65151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71450"/>
            <a:ext cx="6515100" cy="4057650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>
              <a:buClr>
                <a:schemeClr val="tx2">
                  <a:lumMod val="75000"/>
                </a:schemeClr>
              </a:buClr>
              <a:defRPr/>
            </a:lvl3pPr>
            <a:lvl4pPr>
              <a:buClr>
                <a:schemeClr val="tx2">
                  <a:lumMod val="75000"/>
                </a:schemeClr>
              </a:buClr>
              <a:defRPr/>
            </a:lvl4pPr>
            <a:lvl5pPr>
              <a:buClr>
                <a:schemeClr val="tx2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4286251"/>
            <a:ext cx="5829300" cy="85725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450" y="720091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961209" y="2246710"/>
            <a:ext cx="5143500" cy="650081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172200" y="0"/>
            <a:ext cx="685800" cy="51435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450" y="240030"/>
            <a:ext cx="3200400" cy="358902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40030"/>
            <a:ext cx="3200400" cy="358902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4286250"/>
            <a:ext cx="6172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02871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651510"/>
            <a:ext cx="3030141" cy="3429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6152" y="102871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6152" y="651510"/>
            <a:ext cx="3031331" cy="3429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4271962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8"/>
            <a:ext cx="3833813" cy="373856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02871"/>
            <a:ext cx="2256235" cy="3964305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11480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171450"/>
            <a:ext cx="4114800" cy="370332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4539854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286250"/>
            <a:ext cx="6858000" cy="8572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4286250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" y="114300"/>
            <a:ext cx="6629400" cy="4057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4286250"/>
            <a:ext cx="6858000" cy="0"/>
          </a:xfrm>
          <a:prstGeom prst="line">
            <a:avLst/>
          </a:prstGeom>
          <a:ln w="508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b="1" kern="1200">
          <a:solidFill>
            <a:srgbClr val="FFFF00"/>
          </a:solidFill>
          <a:latin typeface="Georgia" pitchFamily="18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Geometry 1-4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2057400"/>
            <a:ext cx="5257800" cy="985838"/>
          </a:xfrm>
        </p:spPr>
        <p:txBody>
          <a:bodyPr>
            <a:noAutofit/>
          </a:bodyPr>
          <a:lstStyle/>
          <a:p>
            <a:r>
              <a:rPr lang="en-US" sz="3300" b="1" dirty="0">
                <a:solidFill>
                  <a:srgbClr val="0070C0"/>
                </a:solidFill>
              </a:rPr>
              <a:t>Measuring Segments and Angles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Postulate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" y="914400"/>
            <a:ext cx="551267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6" y="115999"/>
            <a:ext cx="6858000" cy="54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" y="1371600"/>
            <a:ext cx="10572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" y="2000250"/>
            <a:ext cx="10477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" y="2571750"/>
            <a:ext cx="1028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" y="3143250"/>
            <a:ext cx="10858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29050" y="1314450"/>
            <a:ext cx="3028950" cy="98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28800" y="1428750"/>
            <a:ext cx="9715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71650" y="2000250"/>
            <a:ext cx="10763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28800" y="2571750"/>
            <a:ext cx="8858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28800" y="314325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38"/>
            <a:ext cx="6858000" cy="5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1428750"/>
            <a:ext cx="1752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7700" y="1657350"/>
            <a:ext cx="94107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00450" y="2228850"/>
            <a:ext cx="264178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38"/>
            <a:ext cx="6858000" cy="5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1657350"/>
            <a:ext cx="1733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1828800"/>
            <a:ext cx="8667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50" y="2343150"/>
            <a:ext cx="21812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38"/>
            <a:ext cx="6858000" cy="5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" y="1657350"/>
            <a:ext cx="20002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9150" y="1828800"/>
            <a:ext cx="7334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2400300"/>
            <a:ext cx="320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263571"/>
            <a:ext cx="6515100" cy="3171825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Angle</a:t>
            </a:r>
            <a:r>
              <a:rPr lang="en-US" dirty="0"/>
              <a:t> – Two rays that share a common endpoint, and are not collinear</a:t>
            </a:r>
          </a:p>
          <a:p>
            <a:r>
              <a:rPr lang="en-US" b="1" dirty="0">
                <a:solidFill>
                  <a:srgbClr val="7030A0"/>
                </a:solidFill>
              </a:rPr>
              <a:t>Vertex</a:t>
            </a:r>
            <a:r>
              <a:rPr lang="en-US" dirty="0"/>
              <a:t> – The common endpoint of two rays</a:t>
            </a:r>
          </a:p>
          <a:p>
            <a:r>
              <a:rPr lang="en-US" b="1" dirty="0">
                <a:solidFill>
                  <a:srgbClr val="7030A0"/>
                </a:solidFill>
              </a:rPr>
              <a:t>Rays</a:t>
            </a:r>
            <a:r>
              <a:rPr lang="en-US" dirty="0"/>
              <a:t> - Sides of an angle </a:t>
            </a:r>
          </a:p>
          <a:p>
            <a:r>
              <a:rPr lang="en-US" dirty="0"/>
              <a:t>Angles may be written with three letters, a number or just the vertex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7700" y="2380286"/>
            <a:ext cx="2400300" cy="186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" y="2878183"/>
            <a:ext cx="3095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48" y="514350"/>
            <a:ext cx="674251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37214" y="1143000"/>
            <a:ext cx="314325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8614" y="514350"/>
            <a:ext cx="17145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>
                <a:solidFill>
                  <a:srgbClr val="7030A0"/>
                </a:solidFill>
              </a:rPr>
              <a:t>Measure of an angle </a:t>
            </a:r>
            <a:r>
              <a:rPr lang="en-US" sz="1800" dirty="0"/>
              <a:t>– The amount of rotation about the vertex from one ray to another</a:t>
            </a:r>
          </a:p>
          <a:p>
            <a:r>
              <a:rPr lang="en-US" sz="1800" b="1" dirty="0">
                <a:solidFill>
                  <a:srgbClr val="7030A0"/>
                </a:solidFill>
              </a:rPr>
              <a:t>Degrees</a:t>
            </a:r>
            <a:r>
              <a:rPr lang="en-US" sz="1800" dirty="0"/>
              <a:t> – The measurement for angles</a:t>
            </a:r>
          </a:p>
          <a:p>
            <a:r>
              <a:rPr lang="en-US" sz="1800" b="1" dirty="0">
                <a:solidFill>
                  <a:srgbClr val="7030A0"/>
                </a:solidFill>
              </a:rPr>
              <a:t>Reflex measure of an angle </a:t>
            </a:r>
            <a:r>
              <a:rPr lang="en-US" sz="1800" dirty="0"/>
              <a:t>– the largest measurement less than 360 for an angle</a:t>
            </a:r>
          </a:p>
          <a:p>
            <a:endParaRPr lang="en-US" sz="1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2312535"/>
            <a:ext cx="5105400" cy="218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Protractor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150" y="642938"/>
            <a:ext cx="4514850" cy="31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8900" y="642937"/>
            <a:ext cx="3657600" cy="323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85750" y="857250"/>
            <a:ext cx="3086100" cy="11430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85000" lnSpcReduction="20000"/>
          </a:bodyPr>
          <a:lstStyle/>
          <a:p>
            <a:pPr defTabSz="685800">
              <a:spcBef>
                <a:spcPct val="0"/>
              </a:spcBef>
              <a:defRPr/>
            </a:pPr>
            <a:r>
              <a:rPr lang="en-US" sz="3300" b="1" dirty="0">
                <a:latin typeface="Georgia" pitchFamily="18" charset="0"/>
                <a:ea typeface="+mj-ea"/>
                <a:cs typeface="+mj-cs"/>
              </a:rPr>
              <a:t>Handout</a:t>
            </a:r>
          </a:p>
          <a:p>
            <a:pPr defTabSz="685800">
              <a:spcBef>
                <a:spcPct val="0"/>
              </a:spcBef>
              <a:defRPr/>
            </a:pPr>
            <a:r>
              <a:rPr lang="en-US" sz="3300" b="1" dirty="0">
                <a:solidFill>
                  <a:schemeClr val="accent5"/>
                </a:solidFill>
                <a:latin typeface="Georgia" pitchFamily="18" charset="0"/>
                <a:ea typeface="+mj-ea"/>
                <a:cs typeface="+mj-cs"/>
              </a:rPr>
              <a:t>Work on Example 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1" y="2586037"/>
            <a:ext cx="1771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accent5"/>
                </a:solidFill>
              </a:rPr>
              <a:t>Work with a partner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Postulate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914401"/>
            <a:ext cx="5486400" cy="153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Answers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38"/>
            <a:ext cx="6858000" cy="152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37"/>
            <a:ext cx="6858000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6721" y="1200151"/>
            <a:ext cx="4361279" cy="18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85750" y="857250"/>
            <a:ext cx="3086100" cy="11430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85000" lnSpcReduction="20000"/>
          </a:bodyPr>
          <a:lstStyle/>
          <a:p>
            <a:pPr defTabSz="685800">
              <a:spcBef>
                <a:spcPct val="0"/>
              </a:spcBef>
              <a:defRPr/>
            </a:pPr>
            <a:r>
              <a:rPr lang="en-US" sz="3300" b="1" dirty="0">
                <a:latin typeface="Georgia" pitchFamily="18" charset="0"/>
                <a:ea typeface="+mj-ea"/>
                <a:cs typeface="+mj-cs"/>
              </a:rPr>
              <a:t>Handout</a:t>
            </a:r>
          </a:p>
          <a:p>
            <a:pPr defTabSz="685800">
              <a:spcBef>
                <a:spcPct val="0"/>
              </a:spcBef>
              <a:defRPr/>
            </a:pPr>
            <a:r>
              <a:rPr lang="en-US" sz="3300" b="1" dirty="0">
                <a:solidFill>
                  <a:schemeClr val="accent5"/>
                </a:solidFill>
                <a:latin typeface="Georgia" pitchFamily="18" charset="0"/>
                <a:ea typeface="+mj-ea"/>
                <a:cs typeface="+mj-cs"/>
              </a:rPr>
              <a:t>Work on Example 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51" y="2400300"/>
            <a:ext cx="177164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accent5"/>
                </a:solidFill>
              </a:rPr>
              <a:t>Try these on your own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42950"/>
            <a:ext cx="6858000" cy="739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Exploration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1143000"/>
            <a:ext cx="4457700" cy="272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28600" y="1371601"/>
            <a:ext cx="1657350" cy="20313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 dirty="0">
                <a:solidFill>
                  <a:srgbClr val="7030A0"/>
                </a:solidFill>
              </a:rPr>
              <a:t>Turn in a paper with your name and the five steps completed.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742950"/>
            <a:ext cx="60579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rgbClr val="7030A0"/>
                </a:solidFill>
              </a:rPr>
              <a:t>Complete the Pool Investigation on the handout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Postulate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37"/>
            <a:ext cx="6858000" cy="2683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Postulate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42950"/>
            <a:ext cx="6858000" cy="212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1450" y="1943100"/>
            <a:ext cx="6515100" cy="18716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Try writing definitions for</a:t>
            </a:r>
          </a:p>
          <a:p>
            <a:pPr lvl="1"/>
            <a:r>
              <a:rPr lang="en-US" dirty="0"/>
              <a:t>Acute Angle</a:t>
            </a:r>
          </a:p>
          <a:p>
            <a:pPr lvl="1"/>
            <a:r>
              <a:rPr lang="en-US" dirty="0"/>
              <a:t>Right Angle</a:t>
            </a:r>
          </a:p>
          <a:p>
            <a:pPr lvl="1"/>
            <a:r>
              <a:rPr lang="en-US" dirty="0"/>
              <a:t>Obtuse Angle</a:t>
            </a:r>
          </a:p>
          <a:p>
            <a:pPr lvl="1"/>
            <a:r>
              <a:rPr lang="en-US" dirty="0"/>
              <a:t>Straight angle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38"/>
            <a:ext cx="6858000" cy="131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Acute Angle </a:t>
            </a:r>
            <a:r>
              <a:rPr lang="en-US" dirty="0"/>
              <a:t>– An angle that is between 0° and 90°</a:t>
            </a:r>
          </a:p>
          <a:p>
            <a:r>
              <a:rPr lang="en-US" b="1" dirty="0">
                <a:solidFill>
                  <a:srgbClr val="7030A0"/>
                </a:solidFill>
              </a:rPr>
              <a:t>Right Angle </a:t>
            </a:r>
            <a:r>
              <a:rPr lang="en-US" dirty="0"/>
              <a:t>- An angle that is 90°</a:t>
            </a:r>
          </a:p>
          <a:p>
            <a:r>
              <a:rPr lang="en-US" b="1" dirty="0">
                <a:solidFill>
                  <a:srgbClr val="7030A0"/>
                </a:solidFill>
              </a:rPr>
              <a:t>Obtuse Angle </a:t>
            </a:r>
            <a:r>
              <a:rPr lang="en-US" dirty="0"/>
              <a:t>- An angle that is between 90° and 180°</a:t>
            </a:r>
          </a:p>
          <a:p>
            <a:r>
              <a:rPr lang="en-US" b="1" dirty="0">
                <a:solidFill>
                  <a:srgbClr val="7030A0"/>
                </a:solidFill>
              </a:rPr>
              <a:t>Straight Line </a:t>
            </a:r>
            <a:r>
              <a:rPr lang="en-US" dirty="0"/>
              <a:t>- An angle that is 180°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5750"/>
            <a:ext cx="32385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1" y="671512"/>
            <a:ext cx="2959553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6300" y="614362"/>
            <a:ext cx="4381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Vocabulary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7030A0"/>
                </a:solidFill>
              </a:rPr>
              <a:t>Line Segment </a:t>
            </a:r>
            <a:r>
              <a:rPr lang="en-US" dirty="0"/>
              <a:t>– Consists of two points called endpoints.  Symbol = line without arrows over letters.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1701" y="2057400"/>
            <a:ext cx="23072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38"/>
            <a:ext cx="32385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257300"/>
            <a:ext cx="35909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1314450"/>
            <a:ext cx="5619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38"/>
            <a:ext cx="32385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028700"/>
            <a:ext cx="27432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4950" y="1028700"/>
            <a:ext cx="5429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450" y="800100"/>
            <a:ext cx="223144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Classify each angle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1" y="1657350"/>
            <a:ext cx="227666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428750"/>
            <a:ext cx="1543050" cy="149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0" y="1257300"/>
            <a:ext cx="1485900" cy="146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14350" y="3314700"/>
            <a:ext cx="9915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rgbClr val="C00000"/>
                </a:solidFill>
              </a:rPr>
              <a:t>Obtuse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7500" y="3314700"/>
            <a:ext cx="83061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rgbClr val="C00000"/>
                </a:solidFill>
              </a:rPr>
              <a:t>Acute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72100" y="3257550"/>
            <a:ext cx="83061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rgbClr val="C00000"/>
                </a:solidFill>
              </a:rPr>
              <a:t>Acute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Pages 30-33</a:t>
            </a:r>
          </a:p>
          <a:p>
            <a:r>
              <a:rPr lang="en-US" dirty="0"/>
              <a:t>16 – 28 even, 34, 42 – 45, 48, 54, 56 – 58, 71, 72, 76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Congruencies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" y="800100"/>
            <a:ext cx="5372100" cy="250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Congruencies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38"/>
            <a:ext cx="6835379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Vocabulary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7030A0"/>
                </a:solidFill>
              </a:rPr>
              <a:t>Midpoint</a:t>
            </a:r>
            <a:r>
              <a:rPr lang="en-US" dirty="0"/>
              <a:t> – The point on the segment that is the same distance from both endpoints.  </a:t>
            </a:r>
          </a:p>
          <a:p>
            <a:pPr eaLnBrk="1" hangingPunct="1"/>
            <a:r>
              <a:rPr lang="en-US" b="1" dirty="0">
                <a:solidFill>
                  <a:srgbClr val="7030A0"/>
                </a:solidFill>
              </a:rPr>
              <a:t>Bisect</a:t>
            </a:r>
            <a:r>
              <a:rPr lang="en-US" dirty="0"/>
              <a:t> – Dividing a segment in two congruent segments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1556"/>
            <a:ext cx="5372100" cy="239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897140"/>
            <a:ext cx="4457700" cy="65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129" y="3033416"/>
            <a:ext cx="6629400" cy="51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991250"/>
            <a:ext cx="6457950" cy="46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Vocabulary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7030A0"/>
                </a:solidFill>
              </a:rPr>
              <a:t>Ray</a:t>
            </a:r>
            <a:r>
              <a:rPr lang="en-US" dirty="0"/>
              <a:t> – Begins at a point and extends infinitely in one direction.  Symbol = letters with line with one arrow head above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057400"/>
            <a:ext cx="5257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1700" y="3314700"/>
            <a:ext cx="22193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Midpoint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7030A0"/>
                </a:solidFill>
              </a:rPr>
              <a:t>Midpoint</a:t>
            </a:r>
            <a:r>
              <a:rPr lang="en-US" dirty="0"/>
              <a:t> – The point on a line segment that is the same distance from both endpoints.</a:t>
            </a:r>
          </a:p>
          <a:p>
            <a:pPr eaLnBrk="1" hangingPunct="1"/>
            <a:r>
              <a:rPr lang="en-US" dirty="0"/>
              <a:t>When using a coordinate graph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" y="1885950"/>
            <a:ext cx="5978129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Jeff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Jeff01</Template>
  <TotalTime>617</TotalTime>
  <Words>375</Words>
  <Application>Microsoft Office PowerPoint</Application>
  <PresentationFormat>Custom</PresentationFormat>
  <Paragraphs>104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Georgia</vt:lpstr>
      <vt:lpstr>Jeff01</vt:lpstr>
      <vt:lpstr>Geometry 1-4</vt:lpstr>
      <vt:lpstr>Postulate</vt:lpstr>
      <vt:lpstr>Vocabulary</vt:lpstr>
      <vt:lpstr>Congruencies</vt:lpstr>
      <vt:lpstr>Congruencies</vt:lpstr>
      <vt:lpstr>Vocabulary</vt:lpstr>
      <vt:lpstr>Example</vt:lpstr>
      <vt:lpstr>Vocabulary</vt:lpstr>
      <vt:lpstr>Midpoint</vt:lpstr>
      <vt:lpstr>Postulate</vt:lpstr>
      <vt:lpstr>Practice</vt:lpstr>
      <vt:lpstr>Practice</vt:lpstr>
      <vt:lpstr>Practice</vt:lpstr>
      <vt:lpstr>Practice</vt:lpstr>
      <vt:lpstr>Vocabulary</vt:lpstr>
      <vt:lpstr>Practice</vt:lpstr>
      <vt:lpstr>Vocabulary</vt:lpstr>
      <vt:lpstr>Protractor</vt:lpstr>
      <vt:lpstr>Practice</vt:lpstr>
      <vt:lpstr>Answers</vt:lpstr>
      <vt:lpstr>Vocabulary</vt:lpstr>
      <vt:lpstr>Practice</vt:lpstr>
      <vt:lpstr>Answers</vt:lpstr>
      <vt:lpstr>Exploration</vt:lpstr>
      <vt:lpstr>Postulate</vt:lpstr>
      <vt:lpstr>Postulate</vt:lpstr>
      <vt:lpstr>Definitions</vt:lpstr>
      <vt:lpstr>Definitions</vt:lpstr>
      <vt:lpstr>Practice</vt:lpstr>
      <vt:lpstr>Practice</vt:lpstr>
      <vt:lpstr>Practice</vt:lpstr>
      <vt:lpstr>Practice</vt:lpstr>
      <vt:lpstr>Homework</vt:lpstr>
    </vt:vector>
  </TitlesOfParts>
  <Company>Wall to Wall Stencils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Geometry 1-3</dc:title>
  <dc:creator>Jeff Fronius</dc:creator>
  <cp:lastModifiedBy>Jeff Fronius</cp:lastModifiedBy>
  <cp:revision>24</cp:revision>
  <dcterms:created xsi:type="dcterms:W3CDTF">2012-08-06T18:53:50Z</dcterms:created>
  <dcterms:modified xsi:type="dcterms:W3CDTF">2016-07-22T21:02:43Z</dcterms:modified>
</cp:coreProperties>
</file>