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848" r:id="rId2"/>
    <p:sldId id="849" r:id="rId3"/>
    <p:sldId id="850" r:id="rId4"/>
    <p:sldId id="851" r:id="rId5"/>
    <p:sldId id="852" r:id="rId6"/>
    <p:sldId id="853" r:id="rId7"/>
    <p:sldId id="854" r:id="rId8"/>
    <p:sldId id="855" r:id="rId9"/>
    <p:sldId id="856" r:id="rId10"/>
    <p:sldId id="870" r:id="rId11"/>
    <p:sldId id="871" r:id="rId12"/>
    <p:sldId id="872" r:id="rId13"/>
    <p:sldId id="866" r:id="rId14"/>
    <p:sldId id="867" r:id="rId15"/>
    <p:sldId id="868" r:id="rId16"/>
    <p:sldId id="869" r:id="rId17"/>
    <p:sldId id="845" r:id="rId18"/>
  </p:sldIdLst>
  <p:sldSz cx="7620000" cy="5715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DEAC5"/>
    <a:srgbClr val="CCFFFF"/>
    <a:srgbClr val="FFFF00"/>
    <a:srgbClr val="CCFFCC"/>
    <a:srgbClr val="9999FF"/>
    <a:srgbClr val="FF99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728" autoAdjust="0"/>
  </p:normalViewPr>
  <p:slideViewPr>
    <p:cSldViewPr>
      <p:cViewPr>
        <p:scale>
          <a:sx n="120" d="100"/>
          <a:sy n="120" d="100"/>
        </p:scale>
        <p:origin x="1326" y="12"/>
      </p:cViewPr>
      <p:guideLst>
        <p:guide orient="horz" pos="1800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9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01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3BFB6-7417-4AA9-B3A5-E184DFEDCA37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C19DF-DF42-4175-85EA-7691888565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6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5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19DF-DF42-4175-85EA-7691888565E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42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19DF-DF42-4175-85EA-7691888565E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87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19DF-DF42-4175-85EA-7691888565E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73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53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17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9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65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19DF-DF42-4175-85EA-7691888565E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2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2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7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20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89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41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12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4AB0F5-2314-4CF9-A6BD-BC7121D07F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4826001"/>
            <a:ext cx="6667500" cy="8890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00" y="2095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401343" y="2496345"/>
            <a:ext cx="5715000" cy="722313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858000" y="0"/>
            <a:ext cx="7620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4500" y="190500"/>
            <a:ext cx="17145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90500"/>
            <a:ext cx="50165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762500"/>
            <a:ext cx="7239000" cy="952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90500"/>
            <a:ext cx="72390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762501"/>
            <a:ext cx="6477000" cy="952500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800100"/>
            <a:ext cx="64770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401343" y="2496345"/>
            <a:ext cx="5715000" cy="722313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858000" y="0"/>
            <a:ext cx="7620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266700"/>
            <a:ext cx="3556000" cy="39878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3500" y="266700"/>
            <a:ext cx="3556000" cy="39878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4762500"/>
            <a:ext cx="6858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4301"/>
            <a:ext cx="3366823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723900"/>
            <a:ext cx="3366823" cy="381000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3502" y="114301"/>
            <a:ext cx="3368146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3502" y="723900"/>
            <a:ext cx="3368146" cy="381000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4746626"/>
            <a:ext cx="2506928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208" y="227542"/>
            <a:ext cx="4259792" cy="4153958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2" y="114301"/>
            <a:ext cx="2506928" cy="4404783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0"/>
            <a:ext cx="4572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573" y="190500"/>
            <a:ext cx="4572000" cy="41148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044282"/>
            <a:ext cx="45720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7620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" y="127000"/>
            <a:ext cx="73660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7620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5500" dirty="0"/>
              <a:t>Geometry 5-1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Midsegments</a:t>
            </a:r>
            <a:r>
              <a:rPr lang="en-US" dirty="0"/>
              <a:t> of Triangles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250"/>
            <a:ext cx="7493000" cy="6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0542" y="899584"/>
            <a:ext cx="2439458" cy="149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592917"/>
            <a:ext cx="6794500" cy="16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250"/>
            <a:ext cx="7493000" cy="6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0542" y="899584"/>
            <a:ext cx="2439458" cy="149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645834"/>
            <a:ext cx="6159500" cy="137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" y="1534583"/>
            <a:ext cx="6477000" cy="255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476250"/>
            <a:ext cx="5080000" cy="34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0895" y="476251"/>
            <a:ext cx="1409106" cy="175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1" y="635000"/>
            <a:ext cx="3437779" cy="232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9000" y="3175000"/>
            <a:ext cx="6138333" cy="116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87918"/>
            <a:ext cx="3164417" cy="2146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804584"/>
            <a:ext cx="6606016" cy="153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" y="582083"/>
            <a:ext cx="26670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9763" y="740834"/>
            <a:ext cx="5060237" cy="328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0" y="476250"/>
            <a:ext cx="2730500" cy="2275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500" y="2804583"/>
            <a:ext cx="5725000" cy="132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500"/>
              <a:t>Homework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54000" y="635000"/>
            <a:ext cx="7239000" cy="3651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67" b="1" dirty="0">
                <a:solidFill>
                  <a:srgbClr val="7030A0"/>
                </a:solidFill>
              </a:rPr>
              <a:t>Pages 246 – 248</a:t>
            </a:r>
          </a:p>
          <a:p>
            <a:pPr eaLnBrk="1" hangingPunct="1"/>
            <a:endParaRPr lang="en-US" sz="3667" b="1" dirty="0">
              <a:solidFill>
                <a:srgbClr val="7030A0"/>
              </a:solidFill>
            </a:endParaRPr>
          </a:p>
          <a:p>
            <a:pPr eaLnBrk="1" hangingPunct="1"/>
            <a:r>
              <a:rPr lang="en-US" sz="3667" b="1" dirty="0">
                <a:solidFill>
                  <a:srgbClr val="7030A0"/>
                </a:solidFill>
              </a:rPr>
              <a:t>16,17, 20, 22-25, 27-30, 47-49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Midsegment</a:t>
            </a:r>
            <a:r>
              <a:rPr lang="en-US" dirty="0"/>
              <a:t> – The segment connecting the midpoint of the sides of a triangle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1" y="2275417"/>
            <a:ext cx="4265976" cy="179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your supplies</a:t>
            </a:r>
          </a:p>
          <a:p>
            <a:pPr lvl="1"/>
            <a:r>
              <a:rPr lang="en-US" dirty="0"/>
              <a:t>2 pieces of patty paper</a:t>
            </a:r>
          </a:p>
          <a:p>
            <a:pPr lvl="1"/>
            <a:r>
              <a:rPr lang="en-US" dirty="0"/>
              <a:t>Straight Edge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Midsegment</a:t>
            </a:r>
            <a:r>
              <a:rPr lang="en-US" dirty="0"/>
              <a:t>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"/>
            <a:ext cx="6858000" cy="21695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333" b="1" dirty="0">
                <a:solidFill>
                  <a:srgbClr val="7030A0"/>
                </a:solidFill>
              </a:rPr>
              <a:t>Patty Paper</a:t>
            </a:r>
          </a:p>
          <a:p>
            <a:r>
              <a:rPr lang="en-US" sz="2000" dirty="0"/>
              <a:t>Draw a large triangle on a piece of patty paper</a:t>
            </a:r>
          </a:p>
          <a:p>
            <a:r>
              <a:rPr lang="en-US" sz="2000" dirty="0"/>
              <a:t>Fold/Pinch each of the sides to find the midpoint</a:t>
            </a:r>
          </a:p>
          <a:p>
            <a:r>
              <a:rPr lang="en-US" sz="2000" dirty="0"/>
              <a:t>Connect all three midpoints, so you have a triangle drawn with four triangles inside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8014" y="2095500"/>
            <a:ext cx="3091486" cy="254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Midsegment</a:t>
            </a:r>
            <a:r>
              <a:rPr lang="en-US" dirty="0"/>
              <a:t>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"/>
            <a:ext cx="6858000" cy="21695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a second sheet of patty paper to copy the entire triangle, including the </a:t>
            </a:r>
            <a:r>
              <a:rPr lang="en-US" dirty="0" err="1"/>
              <a:t>midsegments</a:t>
            </a:r>
            <a:endParaRPr lang="en-US" dirty="0"/>
          </a:p>
          <a:p>
            <a:r>
              <a:rPr lang="en-US" dirty="0"/>
              <a:t>Compare all four triangles</a:t>
            </a:r>
          </a:p>
          <a:p>
            <a:r>
              <a:rPr lang="en-US" dirty="0"/>
              <a:t>What conclusions can you draw?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095500"/>
            <a:ext cx="31242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Midsegment</a:t>
            </a:r>
            <a:r>
              <a:rPr lang="en-US" dirty="0"/>
              <a:t> Conjecture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33" dirty="0"/>
              <a:t>The three </a:t>
            </a:r>
            <a:r>
              <a:rPr lang="en-US" sz="3333" dirty="0" err="1"/>
              <a:t>midsegments</a:t>
            </a:r>
            <a:r>
              <a:rPr lang="en-US" sz="3333" dirty="0"/>
              <a:t> of a triangle divide it into four congruent triangles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Midsegment</a:t>
            </a:r>
            <a:r>
              <a:rPr lang="en-US" dirty="0"/>
              <a:t>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635000"/>
            <a:ext cx="6858000" cy="2169583"/>
          </a:xfrm>
        </p:spPr>
        <p:txBody>
          <a:bodyPr/>
          <a:lstStyle/>
          <a:p>
            <a:r>
              <a:rPr lang="en-US" dirty="0"/>
              <a:t>Mark all congruent angles in the triangles.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164167"/>
            <a:ext cx="3852333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06500" y="3069167"/>
            <a:ext cx="4889500" cy="11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/>
              <a:t>What conclusions can be made about the direction (slope) of the two highlighted lines?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2940184" y="2184797"/>
            <a:ext cx="813594" cy="54504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127501" y="1524001"/>
            <a:ext cx="1587501" cy="107949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Midsegment</a:t>
            </a:r>
            <a:r>
              <a:rPr lang="en-US" dirty="0"/>
              <a:t>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7917"/>
            <a:ext cx="6858000" cy="2169583"/>
          </a:xfrm>
        </p:spPr>
        <p:txBody>
          <a:bodyPr/>
          <a:lstStyle/>
          <a:p>
            <a:r>
              <a:rPr lang="en-US" dirty="0"/>
              <a:t>Mark all congruent angles in the triangles.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0" y="1217083"/>
            <a:ext cx="3852333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70000" y="3122083"/>
            <a:ext cx="4889500" cy="11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/>
              <a:t>What conclusions can be made about the length of the two highlighted lines?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3003684" y="2237713"/>
            <a:ext cx="813594" cy="54504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191001" y="1576918"/>
            <a:ext cx="1587501" cy="107949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Triangle </a:t>
            </a:r>
            <a:r>
              <a:rPr lang="en-US" sz="3000" dirty="0" err="1"/>
              <a:t>Midsegment</a:t>
            </a:r>
            <a:r>
              <a:rPr lang="en-US" sz="3000" dirty="0"/>
              <a:t> Conjecture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33" dirty="0"/>
              <a:t>A </a:t>
            </a:r>
            <a:r>
              <a:rPr lang="en-US" sz="3333" dirty="0" err="1"/>
              <a:t>midsegment</a:t>
            </a:r>
            <a:r>
              <a:rPr lang="en-US" sz="3333" dirty="0"/>
              <a:t> of a triangle is parallel to the third side, and half the length of the third side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12148</TotalTime>
  <Words>229</Words>
  <Application>Microsoft Office PowerPoint</Application>
  <PresentationFormat>Custom</PresentationFormat>
  <Paragraphs>55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Georgia</vt:lpstr>
      <vt:lpstr>Jeff01</vt:lpstr>
      <vt:lpstr>Geometry 5-1</vt:lpstr>
      <vt:lpstr>Vocabulary</vt:lpstr>
      <vt:lpstr>Investigation</vt:lpstr>
      <vt:lpstr>Midsegment Investigation</vt:lpstr>
      <vt:lpstr>Midsegment Investigation</vt:lpstr>
      <vt:lpstr>Midsegment Conjecture</vt:lpstr>
      <vt:lpstr>Midsegment Investigation</vt:lpstr>
      <vt:lpstr>Midsegment Investigation</vt:lpstr>
      <vt:lpstr>Triangle Midsegment Conjecture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Homework</vt:lpstr>
    </vt:vector>
  </TitlesOfParts>
  <Company>TC Howe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Exercises</dc:title>
  <dc:creator>Jeff Fronius</dc:creator>
  <cp:lastModifiedBy>Jeff Fronius</cp:lastModifiedBy>
  <cp:revision>420</cp:revision>
  <dcterms:created xsi:type="dcterms:W3CDTF">2005-11-10T01:06:51Z</dcterms:created>
  <dcterms:modified xsi:type="dcterms:W3CDTF">2016-10-10T20:36:39Z</dcterms:modified>
</cp:coreProperties>
</file>