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71" r:id="rId13"/>
    <p:sldId id="272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33" autoAdjust="0"/>
  </p:normalViewPr>
  <p:slideViewPr>
    <p:cSldViewPr>
      <p:cViewPr>
        <p:scale>
          <a:sx n="130" d="100"/>
          <a:sy n="130" d="100"/>
        </p:scale>
        <p:origin x="840" y="186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528FE-96A0-4A57-9E09-32FD4CB97B5B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6EC22-9E85-4AC6-9491-BA65EE4CFA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6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Supplies: Rulers, Paper, Color Pencils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EC22-9E85-4AC6-9491-BA65EE4CFA4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2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EC22-9E85-4AC6-9491-BA65EE4CFA4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33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EC22-9E85-4AC6-9491-BA65EE4CFA4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16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EC22-9E85-4AC6-9491-BA65EE4CFA4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37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EC22-9E85-4AC6-9491-BA65EE4CFA4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39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EC22-9E85-4AC6-9491-BA65EE4CFA4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89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EC22-9E85-4AC6-9491-BA65EE4CFA4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69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EC22-9E85-4AC6-9491-BA65EE4CFA4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43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EC22-9E85-4AC6-9491-BA65EE4CFA4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92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EC22-9E85-4AC6-9491-BA65EE4CFA4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86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EC22-9E85-4AC6-9491-BA65EE4CFA4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3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EC22-9E85-4AC6-9491-BA65EE4CFA4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83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EC22-9E85-4AC6-9491-BA65EE4CFA4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280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EC22-9E85-4AC6-9491-BA65EE4CFA4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75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EC22-9E85-4AC6-9491-BA65EE4CFA4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7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EC22-9E85-4AC6-9491-BA65EE4CFA4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26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EC22-9E85-4AC6-9491-BA65EE4CFA4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52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EC22-9E85-4AC6-9491-BA65EE4CFA4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73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EC22-9E85-4AC6-9491-BA65EE4CFA4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56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EC22-9E85-4AC6-9491-BA65EE4CFA4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29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EC22-9E85-4AC6-9491-BA65EE4CFA4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00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EC22-9E85-4AC6-9491-BA65EE4CFA4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6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4343401"/>
            <a:ext cx="6000750" cy="8001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18859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961209" y="2246710"/>
            <a:ext cx="5143500" cy="650081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172200" y="0"/>
            <a:ext cx="685800" cy="51435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71450"/>
            <a:ext cx="1543050" cy="46634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71450"/>
            <a:ext cx="4514850" cy="46634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4286250"/>
            <a:ext cx="65151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71450"/>
            <a:ext cx="6515100" cy="405765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4286251"/>
            <a:ext cx="5829300" cy="8572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450" y="720091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961209" y="2246710"/>
            <a:ext cx="5143500" cy="650081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172200" y="0"/>
            <a:ext cx="685800" cy="51435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" y="240030"/>
            <a:ext cx="3200400" cy="3589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40030"/>
            <a:ext cx="3200400" cy="3589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286250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02871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651510"/>
            <a:ext cx="3030141" cy="3429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2" y="102871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6152" y="651510"/>
            <a:ext cx="3031331" cy="3429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4271962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37385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02871"/>
            <a:ext cx="2256235" cy="3964305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11480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171450"/>
            <a:ext cx="4114800" cy="370332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453985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86250"/>
            <a:ext cx="6858000" cy="8572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4286250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" y="114300"/>
            <a:ext cx="66294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286250"/>
            <a:ext cx="6858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Geometry 1-2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Points, Lines, and Planes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171450" y="187988"/>
            <a:ext cx="6515100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100" dirty="0"/>
              <a:t>In the figure below, name three points that are collinear and three points that are not collinear.</a:t>
            </a:r>
          </a:p>
          <a:p>
            <a:endParaRPr lang="en-US" sz="2100" dirty="0"/>
          </a:p>
        </p:txBody>
      </p:sp>
      <p:pic>
        <p:nvPicPr>
          <p:cNvPr id="5" name="Picture 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8884" y="1011900"/>
            <a:ext cx="2171700" cy="1081307"/>
          </a:xfrm>
          <a:prstGeom prst="rect">
            <a:avLst/>
          </a:prstGeom>
          <a:noFill/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571500" y="2908698"/>
            <a:ext cx="490769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50" dirty="0"/>
              <a:t>Any other set of three points do not lie on a line, so no other set of </a:t>
            </a:r>
          </a:p>
          <a:p>
            <a:r>
              <a:rPr lang="en-US" sz="1350" dirty="0"/>
              <a:t>three points is collinear.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71500" y="3509962"/>
            <a:ext cx="5537798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50" dirty="0"/>
              <a:t>For example, </a:t>
            </a:r>
            <a:r>
              <a:rPr lang="en-US" sz="1350" i="1" dirty="0"/>
              <a:t>X</a:t>
            </a:r>
            <a:r>
              <a:rPr lang="en-US" sz="1350" dirty="0"/>
              <a:t>, </a:t>
            </a:r>
            <a:r>
              <a:rPr lang="en-US" sz="1350" i="1" dirty="0"/>
              <a:t>Y</a:t>
            </a:r>
            <a:r>
              <a:rPr lang="en-US" sz="1350" dirty="0"/>
              <a:t>, and </a:t>
            </a:r>
            <a:r>
              <a:rPr lang="en-US" sz="1350" i="1" dirty="0"/>
              <a:t>Z</a:t>
            </a:r>
            <a:r>
              <a:rPr lang="en-US" sz="1350" dirty="0"/>
              <a:t> and </a:t>
            </a:r>
            <a:r>
              <a:rPr lang="en-US" sz="1350" i="1" dirty="0"/>
              <a:t>X</a:t>
            </a:r>
            <a:r>
              <a:rPr lang="en-US" sz="1350" dirty="0"/>
              <a:t>, </a:t>
            </a:r>
            <a:r>
              <a:rPr lang="en-US" sz="1350" i="1" dirty="0"/>
              <a:t>W</a:t>
            </a:r>
            <a:r>
              <a:rPr lang="en-US" sz="1350" dirty="0"/>
              <a:t>, and </a:t>
            </a:r>
            <a:r>
              <a:rPr lang="en-US" sz="1350" i="1" dirty="0"/>
              <a:t>Z</a:t>
            </a:r>
            <a:r>
              <a:rPr lang="en-US" sz="1350" dirty="0"/>
              <a:t> form triangles and are not collinear.</a:t>
            </a:r>
          </a:p>
        </p:txBody>
      </p:sp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571500" y="2514600"/>
            <a:ext cx="381860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50" dirty="0"/>
              <a:t>Points </a:t>
            </a:r>
            <a:r>
              <a:rPr lang="en-US" sz="1350" i="1" dirty="0">
                <a:solidFill>
                  <a:srgbClr val="FF0000"/>
                </a:solidFill>
              </a:rPr>
              <a:t>Y</a:t>
            </a:r>
            <a:r>
              <a:rPr lang="en-US" sz="1350" dirty="0"/>
              <a:t>, </a:t>
            </a:r>
            <a:r>
              <a:rPr lang="en-US" sz="1350" i="1" dirty="0">
                <a:solidFill>
                  <a:srgbClr val="FF0000"/>
                </a:solidFill>
              </a:rPr>
              <a:t>Z</a:t>
            </a:r>
            <a:r>
              <a:rPr lang="en-US" sz="1350" dirty="0"/>
              <a:t>, and </a:t>
            </a:r>
            <a:r>
              <a:rPr lang="en-US" sz="1350" i="1" dirty="0">
                <a:solidFill>
                  <a:srgbClr val="FF0000"/>
                </a:solidFill>
              </a:rPr>
              <a:t>W</a:t>
            </a:r>
            <a:r>
              <a:rPr lang="en-US" sz="1350" dirty="0"/>
              <a:t> lie on a line, so they are collinear.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171450" y="209550"/>
            <a:ext cx="651510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100" dirty="0"/>
              <a:t>Name the plane shown in two different ways.</a:t>
            </a:r>
          </a:p>
        </p:txBody>
      </p:sp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700" y="1509712"/>
            <a:ext cx="2114550" cy="1224311"/>
          </a:xfrm>
          <a:prstGeom prst="rect">
            <a:avLst/>
          </a:prstGeom>
          <a:noFill/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457200" y="823912"/>
            <a:ext cx="552523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/>
              <a:t>You can name a plane using any three or more points on that plane </a:t>
            </a:r>
          </a:p>
          <a:p>
            <a:r>
              <a:rPr lang="en-US" sz="1500" dirty="0"/>
              <a:t>that are not collinear. Some possible names for the plane shown are </a:t>
            </a:r>
          </a:p>
          <a:p>
            <a:r>
              <a:rPr lang="en-US" sz="1500" dirty="0"/>
              <a:t>the following: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14351" y="1566862"/>
            <a:ext cx="10969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plane </a:t>
            </a:r>
            <a:r>
              <a:rPr lang="en-US" i="1" dirty="0"/>
              <a:t>RST</a:t>
            </a:r>
            <a:endParaRPr lang="en-US" dirty="0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514350" y="1869281"/>
            <a:ext cx="11338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plane </a:t>
            </a:r>
            <a:r>
              <a:rPr lang="en-US" i="1" dirty="0"/>
              <a:t>RSU</a:t>
            </a:r>
            <a:endParaRPr lang="en-US" dirty="0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514351" y="2171700"/>
            <a:ext cx="11392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plane </a:t>
            </a:r>
            <a:r>
              <a:rPr lang="en-US" i="1" dirty="0"/>
              <a:t>RTU</a:t>
            </a:r>
            <a:endParaRPr lang="en-US" dirty="0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514351" y="2474118"/>
            <a:ext cx="11224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plane </a:t>
            </a:r>
            <a:r>
              <a:rPr lang="en-US" i="1" dirty="0"/>
              <a:t>STU</a:t>
            </a:r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514351" y="2777727"/>
            <a:ext cx="12444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plane </a:t>
            </a:r>
            <a:r>
              <a:rPr lang="en-US" i="1" dirty="0"/>
              <a:t>RSTU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33350"/>
            <a:ext cx="6515100" cy="3171825"/>
          </a:xfrm>
        </p:spPr>
        <p:txBody>
          <a:bodyPr>
            <a:normAutofit/>
          </a:bodyPr>
          <a:lstStyle/>
          <a:p>
            <a:r>
              <a:rPr lang="en-US" sz="2100" dirty="0"/>
              <a:t>Use the diagram below. What is the intersection of plane </a:t>
            </a:r>
            <a:r>
              <a:rPr lang="en-US" sz="2100" i="1" dirty="0"/>
              <a:t>HGC</a:t>
            </a:r>
            <a:r>
              <a:rPr lang="en-US" sz="2100" dirty="0"/>
              <a:t> and plane </a:t>
            </a:r>
            <a:r>
              <a:rPr lang="en-US" sz="2100" i="1" dirty="0"/>
              <a:t>AED</a:t>
            </a:r>
            <a:r>
              <a:rPr lang="en-US" sz="2100" dirty="0"/>
              <a:t>?</a:t>
            </a:r>
          </a:p>
        </p:txBody>
      </p:sp>
      <p:pic>
        <p:nvPicPr>
          <p:cNvPr id="4" name="Picture 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00" y="576262"/>
            <a:ext cx="1714500" cy="1661286"/>
          </a:xfrm>
          <a:prstGeom prst="rect">
            <a:avLst/>
          </a:prstGeom>
          <a:noFill/>
        </p:spPr>
      </p:pic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228601" y="1204913"/>
            <a:ext cx="51435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350" dirty="0"/>
              <a:t>As you look at the cube, the front face is on plane </a:t>
            </a:r>
            <a:r>
              <a:rPr lang="en-US" sz="1350" i="1" dirty="0"/>
              <a:t>AEFB</a:t>
            </a:r>
            <a:r>
              <a:rPr lang="en-US" sz="1350" dirty="0"/>
              <a:t>, the back </a:t>
            </a:r>
          </a:p>
          <a:p>
            <a:r>
              <a:rPr lang="en-US" sz="1350" dirty="0"/>
              <a:t>face is on plane </a:t>
            </a:r>
            <a:r>
              <a:rPr lang="en-US" sz="1350" i="1" dirty="0"/>
              <a:t>HGC</a:t>
            </a:r>
            <a:r>
              <a:rPr lang="en-US" sz="1350" dirty="0"/>
              <a:t>, and the left face is on plane </a:t>
            </a:r>
            <a:r>
              <a:rPr lang="en-US" sz="1350" i="1" dirty="0"/>
              <a:t>AED</a:t>
            </a:r>
            <a:r>
              <a:rPr lang="en-US" sz="1350" dirty="0"/>
              <a:t>.</a:t>
            </a: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228601" y="1797848"/>
            <a:ext cx="3755665" cy="300039"/>
            <a:chOff x="568" y="2658"/>
            <a:chExt cx="3177" cy="252"/>
          </a:xfrm>
        </p:grpSpPr>
        <p:sp>
          <p:nvSpPr>
            <p:cNvPr id="7" name="Rectangle 54"/>
            <p:cNvSpPr>
              <a:spLocks noChangeArrowheads="1"/>
            </p:cNvSpPr>
            <p:nvPr/>
          </p:nvSpPr>
          <p:spPr bwMode="auto">
            <a:xfrm>
              <a:off x="568" y="2658"/>
              <a:ext cx="317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50" dirty="0"/>
                <a:t>The back and left faces of the cube intersect at </a:t>
              </a:r>
              <a:r>
                <a:rPr lang="en-US" sz="1350" i="1" dirty="0"/>
                <a:t>HD</a:t>
              </a:r>
              <a:r>
                <a:rPr lang="en-US" sz="1350" dirty="0"/>
                <a:t>.</a:t>
              </a:r>
            </a:p>
          </p:txBody>
        </p:sp>
        <p:sp>
          <p:nvSpPr>
            <p:cNvPr id="8" name="Line 55"/>
            <p:cNvSpPr>
              <a:spLocks noChangeShapeType="1"/>
            </p:cNvSpPr>
            <p:nvPr/>
          </p:nvSpPr>
          <p:spPr bwMode="auto">
            <a:xfrm>
              <a:off x="3420" y="2688"/>
              <a:ext cx="2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228601" y="2176467"/>
            <a:ext cx="3422301" cy="309564"/>
            <a:chOff x="568" y="2976"/>
            <a:chExt cx="2895" cy="260"/>
          </a:xfrm>
        </p:grpSpPr>
        <p:sp>
          <p:nvSpPr>
            <p:cNvPr id="10" name="Rectangle 57"/>
            <p:cNvSpPr>
              <a:spLocks noChangeArrowheads="1"/>
            </p:cNvSpPr>
            <p:nvPr/>
          </p:nvSpPr>
          <p:spPr bwMode="auto">
            <a:xfrm>
              <a:off x="568" y="2984"/>
              <a:ext cx="289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50" dirty="0"/>
                <a:t>Planes </a:t>
              </a:r>
              <a:r>
                <a:rPr lang="en-US" sz="1350" i="1" dirty="0"/>
                <a:t>HGC</a:t>
              </a:r>
              <a:r>
                <a:rPr lang="en-US" sz="1350" dirty="0"/>
                <a:t> and </a:t>
              </a:r>
              <a:r>
                <a:rPr lang="en-US" sz="1350" i="1" dirty="0"/>
                <a:t>AED</a:t>
              </a:r>
              <a:r>
                <a:rPr lang="en-US" sz="1350" dirty="0"/>
                <a:t> intersect vertically at </a:t>
              </a:r>
              <a:r>
                <a:rPr lang="en-US" sz="1350" i="1" dirty="0"/>
                <a:t>HD</a:t>
              </a:r>
              <a:r>
                <a:rPr lang="en-US" sz="1350" dirty="0"/>
                <a:t>.</a:t>
              </a:r>
            </a:p>
          </p:txBody>
        </p:sp>
        <p:sp>
          <p:nvSpPr>
            <p:cNvPr id="11" name="Line 58"/>
            <p:cNvSpPr>
              <a:spLocks noChangeShapeType="1"/>
            </p:cNvSpPr>
            <p:nvPr/>
          </p:nvSpPr>
          <p:spPr bwMode="auto">
            <a:xfrm>
              <a:off x="3082" y="2976"/>
              <a:ext cx="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sm" len="med"/>
              <a:tailEnd type="arrow" w="sm" len="med"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3350"/>
            <a:ext cx="6515100" cy="317182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100" dirty="0"/>
              <a:t>Shade the plane that contains </a:t>
            </a:r>
            <a:r>
              <a:rPr lang="en-US" sz="2100" i="1" dirty="0"/>
              <a:t>X</a:t>
            </a:r>
            <a:r>
              <a:rPr lang="en-US" sz="2100" dirty="0"/>
              <a:t>, </a:t>
            </a:r>
            <a:r>
              <a:rPr lang="en-US" sz="2100" i="1" dirty="0"/>
              <a:t>Y</a:t>
            </a:r>
            <a:r>
              <a:rPr lang="en-US" sz="2100" dirty="0"/>
              <a:t>, and </a:t>
            </a:r>
            <a:r>
              <a:rPr lang="en-US" sz="2100" i="1" dirty="0"/>
              <a:t>Z</a:t>
            </a:r>
            <a:r>
              <a:rPr lang="en-US" sz="2100" dirty="0"/>
              <a:t>.</a:t>
            </a:r>
          </a:p>
        </p:txBody>
      </p:sp>
      <p:pic>
        <p:nvPicPr>
          <p:cNvPr id="12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633411"/>
            <a:ext cx="1757363" cy="1393558"/>
          </a:xfrm>
          <a:prstGeom prst="rect">
            <a:avLst/>
          </a:prstGeom>
          <a:noFill/>
        </p:spPr>
      </p:pic>
      <p:grpSp>
        <p:nvGrpSpPr>
          <p:cNvPr id="13" name="Group 44"/>
          <p:cNvGrpSpPr>
            <a:grpSpLocks/>
          </p:cNvGrpSpPr>
          <p:nvPr/>
        </p:nvGrpSpPr>
        <p:grpSpPr bwMode="auto">
          <a:xfrm>
            <a:off x="228601" y="633411"/>
            <a:ext cx="5172075" cy="2752727"/>
            <a:chOff x="239" y="952"/>
            <a:chExt cx="4344" cy="2312"/>
          </a:xfrm>
        </p:grpSpPr>
        <p:sp>
          <p:nvSpPr>
            <p:cNvPr id="14" name="Rectangle 29"/>
            <p:cNvSpPr>
              <a:spLocks noChangeArrowheads="1"/>
            </p:cNvSpPr>
            <p:nvPr/>
          </p:nvSpPr>
          <p:spPr bwMode="auto">
            <a:xfrm>
              <a:off x="1647" y="2489"/>
              <a:ext cx="2936" cy="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50" dirty="0">
                  <a:solidFill>
                    <a:srgbClr val="0066FF"/>
                  </a:solidFill>
                </a:rPr>
                <a:t>Points </a:t>
              </a:r>
              <a:r>
                <a:rPr lang="en-US" sz="1350" i="1" dirty="0">
                  <a:solidFill>
                    <a:srgbClr val="0066FF"/>
                  </a:solidFill>
                </a:rPr>
                <a:t>X</a:t>
              </a:r>
              <a:r>
                <a:rPr lang="en-US" sz="1350" dirty="0">
                  <a:solidFill>
                    <a:srgbClr val="0066FF"/>
                  </a:solidFill>
                </a:rPr>
                <a:t>, </a:t>
              </a:r>
              <a:r>
                <a:rPr lang="en-US" sz="1350" i="1" dirty="0">
                  <a:solidFill>
                    <a:srgbClr val="0066FF"/>
                  </a:solidFill>
                </a:rPr>
                <a:t>Y</a:t>
              </a:r>
              <a:r>
                <a:rPr lang="en-US" sz="1350" dirty="0">
                  <a:solidFill>
                    <a:srgbClr val="0066FF"/>
                  </a:solidFill>
                </a:rPr>
                <a:t>, and </a:t>
              </a:r>
              <a:r>
                <a:rPr lang="en-US" sz="1350" i="1" dirty="0">
                  <a:solidFill>
                    <a:srgbClr val="0066FF"/>
                  </a:solidFill>
                </a:rPr>
                <a:t>Z</a:t>
              </a:r>
              <a:r>
                <a:rPr lang="en-US" sz="1350" dirty="0">
                  <a:solidFill>
                    <a:srgbClr val="0066FF"/>
                  </a:solidFill>
                </a:rPr>
                <a:t> are the vertices of one of the </a:t>
              </a:r>
            </a:p>
            <a:p>
              <a:r>
                <a:rPr lang="en-US" sz="1350" dirty="0">
                  <a:solidFill>
                    <a:srgbClr val="0066FF"/>
                  </a:solidFill>
                </a:rPr>
                <a:t>four triangular faces of the pyramid. To shade </a:t>
              </a:r>
            </a:p>
            <a:p>
              <a:r>
                <a:rPr lang="en-US" sz="1350" dirty="0">
                  <a:solidFill>
                    <a:srgbClr val="0066FF"/>
                  </a:solidFill>
                </a:rPr>
                <a:t>the plane, shade the interior of the triangle </a:t>
              </a:r>
            </a:p>
            <a:p>
              <a:r>
                <a:rPr lang="en-US" sz="1350" dirty="0">
                  <a:solidFill>
                    <a:srgbClr val="0066FF"/>
                  </a:solidFill>
                </a:rPr>
                <a:t>formed by </a:t>
              </a:r>
              <a:r>
                <a:rPr lang="en-US" sz="1350" i="1" dirty="0">
                  <a:solidFill>
                    <a:srgbClr val="0066FF"/>
                  </a:solidFill>
                </a:rPr>
                <a:t>X</a:t>
              </a:r>
              <a:r>
                <a:rPr lang="en-US" sz="1350" dirty="0">
                  <a:solidFill>
                    <a:srgbClr val="0066FF"/>
                  </a:solidFill>
                </a:rPr>
                <a:t>, </a:t>
              </a:r>
              <a:r>
                <a:rPr lang="en-US" sz="1350" i="1" dirty="0">
                  <a:solidFill>
                    <a:srgbClr val="0066FF"/>
                  </a:solidFill>
                </a:rPr>
                <a:t>Y</a:t>
              </a:r>
              <a:r>
                <a:rPr lang="en-US" sz="1350" dirty="0">
                  <a:solidFill>
                    <a:srgbClr val="0066FF"/>
                  </a:solidFill>
                </a:rPr>
                <a:t>, and </a:t>
              </a:r>
              <a:r>
                <a:rPr lang="en-US" sz="1350" i="1" dirty="0">
                  <a:solidFill>
                    <a:srgbClr val="0066FF"/>
                  </a:solidFill>
                </a:rPr>
                <a:t>Z</a:t>
              </a:r>
              <a:r>
                <a:rPr lang="en-US" sz="1350" dirty="0">
                  <a:solidFill>
                    <a:srgbClr val="0066FF"/>
                  </a:solidFill>
                </a:rPr>
                <a:t>.</a:t>
              </a:r>
            </a:p>
          </p:txBody>
        </p:sp>
        <p:pic>
          <p:nvPicPr>
            <p:cNvPr id="15" name="Picture 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9" y="952"/>
              <a:ext cx="1680" cy="128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Postulates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00100"/>
            <a:ext cx="6057900" cy="125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Postulates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857250"/>
            <a:ext cx="6072067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Postulates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857250"/>
            <a:ext cx="6011879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Postulates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914400"/>
            <a:ext cx="597147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Ruler Practice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8"/>
            <a:ext cx="6858000" cy="255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Ruler Practice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8"/>
            <a:ext cx="684728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33350"/>
            <a:ext cx="6686550" cy="368141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Point</a:t>
            </a:r>
            <a:r>
              <a:rPr lang="en-US" dirty="0"/>
              <a:t> – No size, only location.  Represented with a dot.  Symbol =  Capital Letter</a:t>
            </a:r>
          </a:p>
          <a:p>
            <a:r>
              <a:rPr lang="en-US" b="1" dirty="0">
                <a:solidFill>
                  <a:srgbClr val="7030A0"/>
                </a:solidFill>
              </a:rPr>
              <a:t>Line</a:t>
            </a:r>
            <a:r>
              <a:rPr lang="en-US" dirty="0"/>
              <a:t> – Continuous arrangement of infinitely many points, no width, infinite length.    Symbol = line with arrows over letters 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2725" y="2495550"/>
            <a:ext cx="152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Ruler Practice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7"/>
            <a:ext cx="6858000" cy="286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Ruler Practice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42938"/>
            <a:ext cx="5943600" cy="188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546046"/>
            <a:ext cx="4686301" cy="195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Pages 13 - 16</a:t>
            </a:r>
          </a:p>
          <a:p>
            <a:r>
              <a:rPr lang="en-US" dirty="0"/>
              <a:t>7, 8, 10, 15, 24, 32, 36, 47 – 51, 60 – 65, 67, 68, 93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209550"/>
            <a:ext cx="6686550" cy="3605213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7030A0"/>
                </a:solidFill>
              </a:rPr>
              <a:t>Plane</a:t>
            </a:r>
            <a:r>
              <a:rPr lang="en-US" sz="2700" dirty="0"/>
              <a:t> – Length and width, but no thickness.  A flat surface that extends infinitely along its length and width.  Symbol = script capital letter.</a:t>
            </a:r>
          </a:p>
          <a:p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209550"/>
            <a:ext cx="6686550" cy="3605213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7030A0"/>
                </a:solidFill>
              </a:rPr>
              <a:t>Collinear</a:t>
            </a:r>
            <a:r>
              <a:rPr lang="en-US" sz="2700" dirty="0"/>
              <a:t> – Two or more points along the same line.</a:t>
            </a:r>
          </a:p>
          <a:p>
            <a:endParaRPr lang="en-US" sz="27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450" y="1657350"/>
            <a:ext cx="38290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33350"/>
            <a:ext cx="6686550" cy="3681413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7030A0"/>
                </a:solidFill>
              </a:rPr>
              <a:t>Coplanar</a:t>
            </a:r>
            <a:r>
              <a:rPr lang="en-US" sz="2700" dirty="0"/>
              <a:t> – Items on the same plane.</a:t>
            </a:r>
          </a:p>
          <a:p>
            <a:endParaRPr lang="en-US" sz="27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072558"/>
            <a:ext cx="3600450" cy="203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CoPlanar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133350"/>
            <a:ext cx="53721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181350"/>
            <a:ext cx="2422409" cy="196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Line Segment </a:t>
            </a:r>
            <a:r>
              <a:rPr lang="en-US" dirty="0"/>
              <a:t>– Consists of two points called endpoints.  Symbol = line without arrows over letters.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150" y="2171700"/>
            <a:ext cx="2010966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Postulate</a:t>
            </a:r>
            <a:r>
              <a:rPr lang="en-US" dirty="0"/>
              <a:t> or </a:t>
            </a:r>
            <a:r>
              <a:rPr lang="en-US" b="1" dirty="0">
                <a:solidFill>
                  <a:srgbClr val="7030A0"/>
                </a:solidFill>
              </a:rPr>
              <a:t>Axiom</a:t>
            </a:r>
            <a:r>
              <a:rPr lang="en-US" dirty="0"/>
              <a:t> – An accepted statement of fact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42950"/>
            <a:ext cx="6858000" cy="220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70</TotalTime>
  <Words>459</Words>
  <Application>Microsoft Office PowerPoint</Application>
  <PresentationFormat>Custom</PresentationFormat>
  <Paragraphs>78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Georgia</vt:lpstr>
      <vt:lpstr>Jeff01</vt:lpstr>
      <vt:lpstr>Geometry 1-2</vt:lpstr>
      <vt:lpstr>Vocabulary</vt:lpstr>
      <vt:lpstr>Vocabulary</vt:lpstr>
      <vt:lpstr>Vocabulary</vt:lpstr>
      <vt:lpstr>Vocabulary</vt:lpstr>
      <vt:lpstr>CoPlanar</vt:lpstr>
      <vt:lpstr>Vocabulary</vt:lpstr>
      <vt:lpstr>Vocabulary</vt:lpstr>
      <vt:lpstr>PowerPoint Presentation</vt:lpstr>
      <vt:lpstr>Example</vt:lpstr>
      <vt:lpstr>Example</vt:lpstr>
      <vt:lpstr>Example</vt:lpstr>
      <vt:lpstr>Example</vt:lpstr>
      <vt:lpstr>Postulates</vt:lpstr>
      <vt:lpstr>Postulates</vt:lpstr>
      <vt:lpstr>Postulates</vt:lpstr>
      <vt:lpstr>Postulates</vt:lpstr>
      <vt:lpstr>Ruler Practice</vt:lpstr>
      <vt:lpstr>Ruler Practice</vt:lpstr>
      <vt:lpstr>Ruler Practice</vt:lpstr>
      <vt:lpstr>Ruler Practice</vt:lpstr>
      <vt:lpstr>Homework</vt:lpstr>
    </vt:vector>
  </TitlesOfParts>
  <Company>Wall to Wall Stencils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Fronius</dc:creator>
  <cp:lastModifiedBy>Jeff Fronius</cp:lastModifiedBy>
  <cp:revision>11</cp:revision>
  <dcterms:created xsi:type="dcterms:W3CDTF">2012-08-06T14:24:07Z</dcterms:created>
  <dcterms:modified xsi:type="dcterms:W3CDTF">2016-07-22T20:24:12Z</dcterms:modified>
</cp:coreProperties>
</file>