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57" r:id="rId9"/>
    <p:sldId id="258" r:id="rId10"/>
    <p:sldId id="259" r:id="rId11"/>
    <p:sldId id="260" r:id="rId12"/>
    <p:sldId id="261" r:id="rId13"/>
    <p:sldId id="268" r:id="rId14"/>
    <p:sldId id="269" r:id="rId15"/>
    <p:sldId id="270" r:id="rId16"/>
    <p:sldId id="271" r:id="rId17"/>
    <p:sldId id="288" r:id="rId18"/>
    <p:sldId id="262" r:id="rId19"/>
    <p:sldId id="263" r:id="rId20"/>
    <p:sldId id="264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65" r:id="rId32"/>
    <p:sldId id="266" r:id="rId33"/>
    <p:sldId id="26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1" autoAdjust="0"/>
    <p:restoredTop sz="94660"/>
  </p:normalViewPr>
  <p:slideViewPr>
    <p:cSldViewPr>
      <p:cViewPr>
        <p:scale>
          <a:sx n="80" d="100"/>
          <a:sy n="80" d="100"/>
        </p:scale>
        <p:origin x="-1812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C9540-653C-4CF2-901E-A0829D26B51D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0E576-3A06-4E33-94B1-76F45BE50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378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C15C2D-19FF-4BDF-92B3-CD97FD6129C2}" type="slidenum">
              <a:rPr lang="en-CA" altLang="en-US"/>
              <a:pPr/>
              <a:t>18</a:t>
            </a:fld>
            <a:endParaRPr lang="en-CA" alt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Randomness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1937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Be Random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 altLang="en-US"/>
              <a:t>Statisticians don’t think of randomness as the annoying tendency of things to be unpredictable or haphazard.</a:t>
            </a:r>
          </a:p>
          <a:p>
            <a:pPr marL="342900" indent="-342900"/>
            <a:r>
              <a:rPr lang="en-US" altLang="en-US"/>
              <a:t>Statisticians use randomness as a tool.</a:t>
            </a:r>
          </a:p>
          <a:p>
            <a:pPr marL="342900" indent="-342900"/>
            <a:r>
              <a:rPr lang="en-US" altLang="en-US"/>
              <a:t>But, truly random values are surprisingly hard to get…</a:t>
            </a:r>
          </a:p>
        </p:txBody>
      </p:sp>
    </p:spTree>
    <p:extLst>
      <p:ext uri="{BB962C8B-B14F-4D97-AF65-F5344CB8AC3E}">
        <p14:creationId xmlns:p14="http://schemas.microsoft.com/office/powerpoint/2010/main" xmlns="" val="2802476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It’s Not Easy Being Random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"/>
            <a:ext cx="8294687" cy="5029200"/>
          </a:xfrm>
          <a:ln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It’s surprisingly difficult to generate random values even when they’re equally likely.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Computers have become a popular way to generate random numbers.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Even though they often do much better than humans, computers can’t generate truly random numbers either.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Since computers follow programs, the “random” numbers we get from computers are really pseudorandom.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Fortunately, pseudorandom values are good enough for most purposes.</a:t>
            </a:r>
          </a:p>
        </p:txBody>
      </p:sp>
    </p:spTree>
    <p:extLst>
      <p:ext uri="{BB962C8B-B14F-4D97-AF65-F5344CB8AC3E}">
        <p14:creationId xmlns:p14="http://schemas.microsoft.com/office/powerpoint/2010/main" xmlns="" val="565850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It’s Not Easy Being </a:t>
            </a:r>
            <a:r>
              <a:rPr lang="en-US" altLang="en-US" dirty="0" smtClean="0"/>
              <a:t>Random</a:t>
            </a:r>
            <a:endParaRPr lang="en-US" altLang="en-US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 altLang="en-US"/>
              <a:t>There </a:t>
            </a:r>
            <a:r>
              <a:rPr lang="en-US" altLang="en-US" i="1"/>
              <a:t>are</a:t>
            </a:r>
            <a:r>
              <a:rPr lang="en-US" altLang="en-US"/>
              <a:t> ways to generate random numbers so that they are both equally likely and truly random.</a:t>
            </a:r>
          </a:p>
          <a:p>
            <a:pPr marL="342900" indent="-342900"/>
            <a:r>
              <a:rPr lang="en-US" altLang="en-US"/>
              <a:t>The best ways we know to generate data that give a fair and accurate picture of the world rely on randomness, and the ways in which we draw conclusions from those data depend on the randomness, too.</a:t>
            </a:r>
          </a:p>
        </p:txBody>
      </p:sp>
    </p:spTree>
    <p:extLst>
      <p:ext uri="{BB962C8B-B14F-4D97-AF65-F5344CB8AC3E}">
        <p14:creationId xmlns:p14="http://schemas.microsoft.com/office/powerpoint/2010/main" xmlns="" val="499441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r>
              <a:rPr lang="en-US" dirty="0" smtClean="0"/>
              <a:t>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</a:t>
            </a:r>
          </a:p>
          <a:p>
            <a:r>
              <a:rPr lang="en-US" dirty="0" smtClean="0"/>
              <a:t>Clear all memory on your calculator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+, 7, 1, 2</a:t>
            </a:r>
          </a:p>
          <a:p>
            <a:r>
              <a:rPr lang="en-US" dirty="0" smtClean="0"/>
              <a:t>Now generate three random numbers between zero and 100</a:t>
            </a:r>
          </a:p>
          <a:p>
            <a:r>
              <a:rPr lang="en-US" dirty="0" smtClean="0"/>
              <a:t>Math, PRB, </a:t>
            </a:r>
            <a:r>
              <a:rPr lang="en-US" dirty="0" err="1" smtClean="0"/>
              <a:t>randInt</a:t>
            </a:r>
            <a:endParaRPr lang="en-US" dirty="0" smtClean="0"/>
          </a:p>
          <a:p>
            <a:r>
              <a:rPr lang="en-US" dirty="0" err="1" smtClean="0"/>
              <a:t>randInt</a:t>
            </a:r>
            <a:r>
              <a:rPr lang="en-US" dirty="0" smtClean="0"/>
              <a:t>(0, 100, 3)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762000" y="4711700"/>
            <a:ext cx="13843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79232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everyone get?</a:t>
            </a:r>
          </a:p>
          <a:p>
            <a:endParaRPr lang="en-US" dirty="0"/>
          </a:p>
          <a:p>
            <a:r>
              <a:rPr lang="en-US" dirty="0" smtClean="0"/>
              <a:t>Surprised?  </a:t>
            </a:r>
          </a:p>
          <a:p>
            <a:endParaRPr lang="en-US" dirty="0"/>
          </a:p>
          <a:p>
            <a:r>
              <a:rPr lang="en-US" dirty="0" smtClean="0"/>
              <a:t>Your TI calculator seeds the random numbers the same with each reset, so, we all got 95, 91, 14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762000" y="4711700"/>
            <a:ext cx="13843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80713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seed your calculator differently,  pick four numbers unique to you (random?) and store them in the variable rand</a:t>
            </a:r>
          </a:p>
          <a:p>
            <a:endParaRPr lang="en-US" dirty="0"/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3235 </a:t>
            </a:r>
            <a:r>
              <a:rPr lang="en-US" dirty="0" err="1" smtClean="0"/>
              <a:t>sto</a:t>
            </a:r>
            <a:r>
              <a:rPr lang="en-US" dirty="0" smtClean="0"/>
              <a:t> rand (get rand from the math </a:t>
            </a:r>
            <a:r>
              <a:rPr lang="en-US" dirty="0" err="1" smtClean="0"/>
              <a:t>prb</a:t>
            </a:r>
            <a:r>
              <a:rPr lang="en-US" dirty="0" smtClean="0"/>
              <a:t> menu)</a:t>
            </a:r>
          </a:p>
          <a:p>
            <a:r>
              <a:rPr lang="en-US" dirty="0" smtClean="0"/>
              <a:t>Try again to get new numbers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762000" y="4711700"/>
            <a:ext cx="13843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42059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So…   Is it a good thing or a bad thing to have to seed a calculator to get truly random numbers?</a:t>
            </a:r>
          </a:p>
          <a:p>
            <a:endParaRPr lang="en-US" dirty="0"/>
          </a:p>
          <a:p>
            <a:r>
              <a:rPr lang="en-US" dirty="0" smtClean="0"/>
              <a:t>Without seeding, we could not reproduce the same results.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762000" y="4711700"/>
            <a:ext cx="13843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52094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AP Test you will pick random numbers from a provided random number table.</a:t>
            </a:r>
          </a:p>
          <a:p>
            <a:endParaRPr lang="en-US" dirty="0" smtClean="0"/>
          </a:p>
          <a:p>
            <a:r>
              <a:rPr lang="en-US" dirty="0" smtClean="0"/>
              <a:t>Your book has a random number table on page A-117 in the back.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7124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Practical Randomness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294688" cy="4572000"/>
          </a:xfrm>
          <a:ln/>
        </p:spPr>
        <p:txBody>
          <a:bodyPr/>
          <a:lstStyle/>
          <a:p>
            <a:r>
              <a:rPr lang="en-US" altLang="en-US" dirty="0"/>
              <a:t>We need an imitation of a real process so we can manipulate and control it.</a:t>
            </a:r>
          </a:p>
          <a:p>
            <a:r>
              <a:rPr lang="en-US" altLang="en-US" dirty="0"/>
              <a:t>In short, we are going to </a:t>
            </a:r>
            <a:r>
              <a:rPr lang="en-US" altLang="en-US" dirty="0">
                <a:solidFill>
                  <a:schemeClr val="hlink"/>
                </a:solidFill>
              </a:rPr>
              <a:t>simulate</a:t>
            </a:r>
            <a:r>
              <a:rPr lang="en-US" altLang="en-US" dirty="0"/>
              <a:t> reality.</a:t>
            </a:r>
          </a:p>
        </p:txBody>
      </p:sp>
    </p:spTree>
    <p:extLst>
      <p:ext uri="{BB962C8B-B14F-4D97-AF65-F5344CB8AC3E}">
        <p14:creationId xmlns:p14="http://schemas.microsoft.com/office/powerpoint/2010/main" xmlns="" val="3985086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Simulation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342900" indent="-342900"/>
            <a:r>
              <a:rPr lang="en-US" altLang="en-US"/>
              <a:t>The sequence of events we want to investigate is called a </a:t>
            </a:r>
            <a:r>
              <a:rPr lang="en-US" altLang="en-US">
                <a:solidFill>
                  <a:schemeClr val="hlink"/>
                </a:solidFill>
              </a:rPr>
              <a:t>trial</a:t>
            </a:r>
            <a:r>
              <a:rPr lang="en-US" altLang="en-US"/>
              <a:t>. </a:t>
            </a:r>
          </a:p>
          <a:p>
            <a:pPr marL="342900" indent="-342900"/>
            <a:r>
              <a:rPr lang="en-US" altLang="en-US"/>
              <a:t>The basic building block of a simulation is called a </a:t>
            </a:r>
            <a:r>
              <a:rPr lang="en-US" altLang="en-US">
                <a:solidFill>
                  <a:schemeClr val="hlink"/>
                </a:solidFill>
              </a:rPr>
              <a:t>component</a:t>
            </a:r>
            <a:r>
              <a:rPr lang="en-US" altLang="en-US"/>
              <a:t>.</a:t>
            </a:r>
          </a:p>
          <a:p>
            <a:pPr marL="742950" lvl="1" indent="-285750"/>
            <a:r>
              <a:rPr lang="en-US" altLang="en-US"/>
              <a:t>Trials usually involve several components. </a:t>
            </a:r>
          </a:p>
          <a:p>
            <a:pPr marL="342900" indent="-342900"/>
            <a:r>
              <a:rPr lang="en-US" altLang="en-US"/>
              <a:t>After the trial, we record what happened—our </a:t>
            </a:r>
            <a:r>
              <a:rPr lang="en-US" altLang="en-US">
                <a:solidFill>
                  <a:schemeClr val="hlink"/>
                </a:solidFill>
              </a:rPr>
              <a:t>response variable</a:t>
            </a:r>
            <a:r>
              <a:rPr lang="en-US" altLang="en-US"/>
              <a:t>.</a:t>
            </a:r>
          </a:p>
          <a:p>
            <a:pPr marL="342900" indent="-342900"/>
            <a:endParaRPr lang="en-US" altLang="en-US"/>
          </a:p>
          <a:p>
            <a:pPr marL="342900" indent="-342900"/>
            <a:r>
              <a:rPr lang="en-US" altLang="en-US"/>
              <a:t>There are seven steps to a simulation…</a:t>
            </a:r>
          </a:p>
        </p:txBody>
      </p:sp>
    </p:spTree>
    <p:extLst>
      <p:ext uri="{BB962C8B-B14F-4D97-AF65-F5344CB8AC3E}">
        <p14:creationId xmlns:p14="http://schemas.microsoft.com/office/powerpoint/2010/main" xmlns="" val="317722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had a coin from someone, that they said ended up heads more often than tails, how would you test it?  How many times would you test it?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3720" y="5334000"/>
            <a:ext cx="97028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26980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Simulation Steps</a:t>
            </a:r>
          </a:p>
        </p:txBody>
      </p:sp>
      <p:sp>
        <p:nvSpPr>
          <p:cNvPr id="525316" name="Rectangle 4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altLang="en-US" sz="2600"/>
              <a:t>Identify the component to be repeated.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altLang="en-US" sz="2600"/>
              <a:t>Explain how you will model the component’s outcome.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altLang="en-US" sz="2600"/>
              <a:t>Explain how you will combine the components to model a trial.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altLang="en-US" sz="2600"/>
              <a:t>State clearly what the response variable is.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altLang="en-US" sz="2600"/>
              <a:t>Run several trials.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altLang="en-US" sz="2600"/>
              <a:t>Collect and summarize the results of all the trials.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altLang="en-US" sz="2600"/>
              <a:t>State your conclusion. </a:t>
            </a:r>
          </a:p>
        </p:txBody>
      </p:sp>
    </p:spTree>
    <p:extLst>
      <p:ext uri="{BB962C8B-B14F-4D97-AF65-F5344CB8AC3E}">
        <p14:creationId xmlns:p14="http://schemas.microsoft.com/office/powerpoint/2010/main" xmlns="" val="2282109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a basketball player has an 80% </a:t>
            </a:r>
            <a:r>
              <a:rPr lang="en-US" dirty="0" smtClean="0"/>
              <a:t>free throw </a:t>
            </a:r>
            <a:r>
              <a:rPr lang="en-US" dirty="0"/>
              <a:t>success rate. How can we use random numbers to simulate whether or not she makes </a:t>
            </a:r>
            <a:r>
              <a:rPr lang="en-US" dirty="0" smtClean="0"/>
              <a:t>a foul </a:t>
            </a:r>
            <a:r>
              <a:rPr lang="en-US" dirty="0"/>
              <a:t>shot?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many shots might she be able to make in a row without missing?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9332" y="5486400"/>
            <a:ext cx="222466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7563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Component</a:t>
            </a:r>
            <a:r>
              <a:rPr lang="en-US" i="1" dirty="0"/>
              <a:t>: </a:t>
            </a:r>
            <a:r>
              <a:rPr lang="en-US" dirty="0"/>
              <a:t>A component is the most basic event we’re simulating – here that’s taking </a:t>
            </a:r>
            <a:r>
              <a:rPr lang="en-US" dirty="0" smtClean="0"/>
              <a:t>one shot</a:t>
            </a:r>
            <a:r>
              <a:rPr lang="en-US" dirty="0"/>
              <a:t>. Get a random digit 0–9; let 0–7 = a good shot and 8 or 9 = a miss.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Trial</a:t>
            </a:r>
            <a:r>
              <a:rPr lang="en-US" i="1" dirty="0"/>
              <a:t>: </a:t>
            </a:r>
            <a:r>
              <a:rPr lang="en-US" dirty="0"/>
              <a:t>A trial is the sequence of events we want to investigate – here that’s shooting shot </a:t>
            </a:r>
            <a:r>
              <a:rPr lang="en-US" dirty="0" smtClean="0"/>
              <a:t>after shot </a:t>
            </a:r>
            <a:r>
              <a:rPr lang="en-US" dirty="0"/>
              <a:t>until she misses. Look at a series of random digits until we find an 8 or a 9.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Response variable</a:t>
            </a:r>
            <a:r>
              <a:rPr lang="en-US" i="1" dirty="0"/>
              <a:t>: </a:t>
            </a:r>
            <a:r>
              <a:rPr lang="en-US" dirty="0"/>
              <a:t>Count the number of shots made before the miss.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Statistic</a:t>
            </a:r>
            <a:r>
              <a:rPr lang="en-US" i="1" dirty="0"/>
              <a:t>: </a:t>
            </a:r>
            <a:r>
              <a:rPr lang="en-US" dirty="0"/>
              <a:t>Find the mean number of shots made.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683489"/>
            <a:ext cx="1905000" cy="117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81772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would our simulation procedure change if her success rate were only 72%?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683489"/>
            <a:ext cx="1905000" cy="117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82562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Component</a:t>
            </a:r>
            <a:r>
              <a:rPr lang="en-US" i="1" dirty="0"/>
              <a:t>: </a:t>
            </a:r>
            <a:r>
              <a:rPr lang="en-US" dirty="0"/>
              <a:t>Get a random pair of digits 00-99. Let 01-72 = a good shot and let 73-99, </a:t>
            </a:r>
            <a:r>
              <a:rPr lang="en-US" dirty="0" smtClean="0"/>
              <a:t>00 = </a:t>
            </a:r>
            <a:r>
              <a:rPr lang="en-US" dirty="0"/>
              <a:t>a missed shot.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Trial</a:t>
            </a:r>
            <a:r>
              <a:rPr lang="en-US" i="1" dirty="0"/>
              <a:t>: </a:t>
            </a:r>
            <a:r>
              <a:rPr lang="en-US" dirty="0"/>
              <a:t>Look at a series of pairs until we find a pair greater than 72 or 00.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Response variable</a:t>
            </a:r>
            <a:r>
              <a:rPr lang="en-US" i="1" dirty="0"/>
              <a:t>: </a:t>
            </a:r>
            <a:r>
              <a:rPr lang="en-US" dirty="0"/>
              <a:t>Count the number of shots made before the miss.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Statistic</a:t>
            </a:r>
            <a:r>
              <a:rPr lang="en-US" i="1" dirty="0"/>
              <a:t>: </a:t>
            </a:r>
            <a:r>
              <a:rPr lang="en-US" dirty="0"/>
              <a:t>Find the mean number of shots made after many trials.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683489"/>
            <a:ext cx="1905000" cy="117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03452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would a trial and our response variable change if we wanted to know how many </a:t>
            </a:r>
            <a:r>
              <a:rPr lang="en-US" dirty="0" smtClean="0"/>
              <a:t>shots she </a:t>
            </a:r>
            <a:r>
              <a:rPr lang="en-US" dirty="0"/>
              <a:t>might make out of 5 chances she gets at a crucial point in the game?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683489"/>
            <a:ext cx="1905000" cy="117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78045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4525963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Trial</a:t>
            </a:r>
            <a:r>
              <a:rPr lang="en-US" i="1" dirty="0"/>
              <a:t>: </a:t>
            </a:r>
            <a:r>
              <a:rPr lang="en-US" dirty="0"/>
              <a:t>Look at a 5 pairs of digits.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Response variable</a:t>
            </a:r>
            <a:r>
              <a:rPr lang="en-US" i="1" dirty="0"/>
              <a:t>: </a:t>
            </a:r>
            <a:r>
              <a:rPr lang="en-US" dirty="0"/>
              <a:t>Count the number of shots made in 5 trials.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Statistic</a:t>
            </a:r>
            <a:r>
              <a:rPr lang="en-US" i="1" dirty="0"/>
              <a:t>: </a:t>
            </a:r>
            <a:r>
              <a:rPr lang="en-US" dirty="0"/>
              <a:t>Find the mean number of shots made after many trials.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683489"/>
            <a:ext cx="1905000" cy="117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23391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would a trial and our response variable change if we want to know her chances </a:t>
            </a:r>
            <a:r>
              <a:rPr lang="en-US" dirty="0" smtClean="0"/>
              <a:t>of hitting </a:t>
            </a:r>
            <a:r>
              <a:rPr lang="en-US" dirty="0"/>
              <a:t>both shots when she goes to the line to shoot two?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683489"/>
            <a:ext cx="1905000" cy="117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06730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4525963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Trial</a:t>
            </a:r>
            <a:r>
              <a:rPr lang="en-US" i="1" dirty="0"/>
              <a:t>: </a:t>
            </a:r>
            <a:r>
              <a:rPr lang="en-US" dirty="0"/>
              <a:t>Look at a 2 pairs of digits.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Response variable</a:t>
            </a:r>
            <a:r>
              <a:rPr lang="en-US" i="1" dirty="0"/>
              <a:t>: </a:t>
            </a:r>
            <a:r>
              <a:rPr lang="en-US" dirty="0"/>
              <a:t>Record whether or not both shots were made.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Statistic</a:t>
            </a:r>
            <a:r>
              <a:rPr lang="en-US" i="1" dirty="0"/>
              <a:t>: </a:t>
            </a:r>
            <a:r>
              <a:rPr lang="en-US" dirty="0"/>
              <a:t>After many trials, find the percentage of trials in which both shots were made.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683489"/>
            <a:ext cx="1905000" cy="117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648313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would the simulation change if we want to know her score in a 1-and-1 situation</a:t>
            </a:r>
            <a:r>
              <a:rPr lang="en-US" dirty="0" smtClean="0"/>
              <a:t>. (</a:t>
            </a:r>
            <a:r>
              <a:rPr lang="en-US" dirty="0"/>
              <a:t>Here she gets to try the second shot </a:t>
            </a:r>
            <a:r>
              <a:rPr lang="en-US" i="1" dirty="0"/>
              <a:t>only </a:t>
            </a:r>
            <a:r>
              <a:rPr lang="en-US" dirty="0"/>
              <a:t>if the first shot is successful.)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683489"/>
            <a:ext cx="1905000" cy="117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0673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had a coin from someone, that they said ended up heads more often than tails, how would you test it?  How many times would you test it?</a:t>
            </a:r>
          </a:p>
          <a:p>
            <a:endParaRPr lang="en-US" dirty="0"/>
          </a:p>
          <a:p>
            <a:r>
              <a:rPr lang="en-US" dirty="0" smtClean="0"/>
              <a:t>If you flipped it 100 times, and counted 54 heads, does that make the coin biased?</a:t>
            </a:r>
          </a:p>
          <a:p>
            <a:endParaRPr lang="en-US" dirty="0"/>
          </a:p>
          <a:p>
            <a:r>
              <a:rPr lang="en-US" dirty="0" smtClean="0"/>
              <a:t>How many out of 100 would be convincing?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3720" y="5334000"/>
            <a:ext cx="97028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86432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Trial</a:t>
            </a:r>
            <a:r>
              <a:rPr lang="en-US" i="1" dirty="0"/>
              <a:t>: </a:t>
            </a:r>
            <a:r>
              <a:rPr lang="en-US" dirty="0"/>
              <a:t>Look at a pair of two digits. If this pair represents a made shot look at another </a:t>
            </a:r>
            <a:r>
              <a:rPr lang="en-US" dirty="0" smtClean="0"/>
              <a:t>pair of </a:t>
            </a:r>
            <a:r>
              <a:rPr lang="en-US" dirty="0"/>
              <a:t>digits. If the first pair represents a miss, record 0. If the first pair represents a </a:t>
            </a:r>
            <a:r>
              <a:rPr lang="en-US" dirty="0" smtClean="0"/>
              <a:t>made shot</a:t>
            </a:r>
            <a:r>
              <a:rPr lang="en-US" dirty="0"/>
              <a:t>, and the second pair represents a miss, record 1. If both shots represent </a:t>
            </a:r>
            <a:r>
              <a:rPr lang="en-US" dirty="0" smtClean="0"/>
              <a:t>made shots</a:t>
            </a:r>
            <a:r>
              <a:rPr lang="en-US" dirty="0"/>
              <a:t>, record 2.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Response variable</a:t>
            </a:r>
            <a:r>
              <a:rPr lang="en-US" i="1" dirty="0"/>
              <a:t>: </a:t>
            </a:r>
            <a:r>
              <a:rPr lang="en-US" dirty="0"/>
              <a:t>Count the number of shots made in each trial.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Statistic</a:t>
            </a:r>
            <a:r>
              <a:rPr lang="en-US" i="1" dirty="0"/>
              <a:t>: </a:t>
            </a:r>
            <a:r>
              <a:rPr lang="en-US" dirty="0"/>
              <a:t>Find the mean number of shots made after many trials.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683489"/>
            <a:ext cx="1905000" cy="117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64831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Can Go Wrong?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"/>
            <a:ext cx="8294687" cy="48006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Don’t overstate your case.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Beware of confusing what </a:t>
            </a:r>
            <a:r>
              <a:rPr lang="en-US" altLang="en-US" i="1" dirty="0"/>
              <a:t>really</a:t>
            </a:r>
            <a:r>
              <a:rPr lang="en-US" altLang="en-US" dirty="0"/>
              <a:t> happens with what a simulation suggests </a:t>
            </a:r>
            <a:r>
              <a:rPr lang="en-US" altLang="en-US" i="1" dirty="0"/>
              <a:t>might</a:t>
            </a:r>
            <a:r>
              <a:rPr lang="en-US" altLang="en-US" dirty="0"/>
              <a:t> happen.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Model outcome chances accurately.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A common mistake in constructing a simulation is to adopt a strategy that may appear to produce the right kind of results.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Run enough trials.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Simulation is cheap and fairly easy to do.</a:t>
            </a:r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14865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have we learned?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294687" cy="4800600"/>
          </a:xfr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US" altLang="en-US" dirty="0"/>
              <a:t>How to harness the power of randomness.</a:t>
            </a:r>
          </a:p>
          <a:p>
            <a:pPr marL="342900" indent="-342900"/>
            <a:r>
              <a:rPr lang="en-US" altLang="en-US" dirty="0"/>
              <a:t>A simulation model can help us investigate a question when we can’t (or don’t want to) collect data, and a mathematical answer is hard to calculate.</a:t>
            </a:r>
          </a:p>
          <a:p>
            <a:pPr marL="342900" indent="-342900"/>
            <a:r>
              <a:rPr lang="en-US" altLang="en-US" dirty="0"/>
              <a:t>How to base our simulation on random values generated by a computer, generated by a randomizing device, or found on the Internet.</a:t>
            </a:r>
          </a:p>
          <a:p>
            <a:pPr marL="342900" indent="-342900"/>
            <a:r>
              <a:rPr lang="en-US" altLang="en-US" dirty="0"/>
              <a:t>Simulations can provide us with useful insights about the real world.</a:t>
            </a:r>
          </a:p>
        </p:txBody>
      </p:sp>
    </p:spTree>
    <p:extLst>
      <p:ext uri="{BB962C8B-B14F-4D97-AF65-F5344CB8AC3E}">
        <p14:creationId xmlns:p14="http://schemas.microsoft.com/office/powerpoint/2010/main" xmlns="" val="389247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266 – 269</a:t>
            </a:r>
          </a:p>
          <a:p>
            <a:endParaRPr lang="en-US" dirty="0"/>
          </a:p>
          <a:p>
            <a:r>
              <a:rPr lang="en-US" dirty="0" smtClean="0"/>
              <a:t>5, 6, 9, 10, 15, 19, 20, 25, 26, 30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509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simulate flipping a fair coin with our calculators</a:t>
            </a:r>
          </a:p>
          <a:p>
            <a:endParaRPr lang="en-US" dirty="0"/>
          </a:p>
          <a:p>
            <a:r>
              <a:rPr lang="en-US" dirty="0" smtClean="0"/>
              <a:t>Math, </a:t>
            </a:r>
            <a:r>
              <a:rPr lang="en-US" dirty="0" err="1" smtClean="0"/>
              <a:t>prb</a:t>
            </a:r>
            <a:r>
              <a:rPr lang="en-US" dirty="0" smtClean="0"/>
              <a:t>, </a:t>
            </a:r>
            <a:r>
              <a:rPr lang="en-US" dirty="0" err="1" smtClean="0"/>
              <a:t>randInt</a:t>
            </a:r>
            <a:endParaRPr lang="en-US" dirty="0" smtClean="0"/>
          </a:p>
          <a:p>
            <a:r>
              <a:rPr lang="en-US" dirty="0" err="1" smtClean="0"/>
              <a:t>randInt</a:t>
            </a:r>
            <a:r>
              <a:rPr lang="en-US" dirty="0" smtClean="0"/>
              <a:t>(0,1) simulates one coin toss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3720" y="5334000"/>
            <a:ext cx="97028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8643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simulate flipping a fair coin with our calculators</a:t>
            </a:r>
          </a:p>
          <a:p>
            <a:endParaRPr lang="en-US" dirty="0"/>
          </a:p>
          <a:p>
            <a:r>
              <a:rPr lang="en-US" dirty="0" smtClean="0"/>
              <a:t>Math, </a:t>
            </a:r>
            <a:r>
              <a:rPr lang="en-US" dirty="0" err="1" smtClean="0"/>
              <a:t>prb</a:t>
            </a:r>
            <a:r>
              <a:rPr lang="en-US" dirty="0" smtClean="0"/>
              <a:t>, </a:t>
            </a:r>
            <a:r>
              <a:rPr lang="en-US" dirty="0" err="1" smtClean="0"/>
              <a:t>randInt</a:t>
            </a:r>
            <a:endParaRPr lang="en-US" dirty="0" smtClean="0"/>
          </a:p>
          <a:p>
            <a:r>
              <a:rPr lang="en-US" dirty="0" err="1" smtClean="0"/>
              <a:t>randInt</a:t>
            </a:r>
            <a:r>
              <a:rPr lang="en-US" dirty="0" smtClean="0"/>
              <a:t>(0,1) simulates one coin toss</a:t>
            </a:r>
          </a:p>
          <a:p>
            <a:r>
              <a:rPr lang="en-US" dirty="0" err="1" smtClean="0"/>
              <a:t>randInt</a:t>
            </a:r>
            <a:r>
              <a:rPr lang="en-US" dirty="0" smtClean="0"/>
              <a:t>(0,1,5) simulates five coin tosses</a:t>
            </a:r>
          </a:p>
          <a:p>
            <a:r>
              <a:rPr lang="en-US" dirty="0" err="1" smtClean="0"/>
              <a:t>randInt</a:t>
            </a:r>
            <a:r>
              <a:rPr lang="en-US" dirty="0" smtClean="0"/>
              <a:t>(0,1,100) simulates 100 coin tosses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3720" y="5334000"/>
            <a:ext cx="97028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86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randInt</a:t>
            </a:r>
            <a:r>
              <a:rPr lang="en-US" dirty="0" smtClean="0"/>
              <a:t>(0,1,100) simulates 100 coin tosses</a:t>
            </a:r>
          </a:p>
          <a:p>
            <a:endParaRPr lang="en-US" dirty="0"/>
          </a:p>
          <a:p>
            <a:r>
              <a:rPr lang="en-US" dirty="0" smtClean="0"/>
              <a:t>Sum(</a:t>
            </a:r>
            <a:r>
              <a:rPr lang="en-US" dirty="0" err="1" smtClean="0"/>
              <a:t>randInt</a:t>
            </a:r>
            <a:r>
              <a:rPr lang="en-US" dirty="0" smtClean="0"/>
              <a:t>(0,1,100) adds up the results of ones for 100 tosses.  Try it.</a:t>
            </a:r>
          </a:p>
          <a:p>
            <a:endParaRPr lang="en-US" dirty="0"/>
          </a:p>
          <a:p>
            <a:r>
              <a:rPr lang="en-US" dirty="0" smtClean="0"/>
              <a:t>Sum is on the list, math,   menu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3720" y="5334000"/>
            <a:ext cx="97028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5324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Sum(</a:t>
            </a:r>
            <a:r>
              <a:rPr lang="en-US" dirty="0" err="1" smtClean="0"/>
              <a:t>randInt</a:t>
            </a:r>
            <a:r>
              <a:rPr lang="en-US" dirty="0" smtClean="0"/>
              <a:t>(0,1,100) adds up the results of ones for 100 tosses.  Try it.</a:t>
            </a:r>
          </a:p>
          <a:p>
            <a:endParaRPr lang="en-US" dirty="0"/>
          </a:p>
          <a:p>
            <a:r>
              <a:rPr lang="en-US" dirty="0" smtClean="0"/>
              <a:t>Try this five or more times, what are the highest and lowest numbers you get?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3720" y="5334000"/>
            <a:ext cx="97028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0231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Be Random?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/>
              <a:t>What is it about chance outcomes being random that makes random selection seem fair? Two things: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/>
              <a:t>Nobody can guess the outcome before it happens.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/>
              <a:t>When we want things to be fair, usually some underlying set of outcomes will be equally likely (although in many games some combinations of outcomes are more likely than others).</a:t>
            </a:r>
          </a:p>
        </p:txBody>
      </p:sp>
    </p:spTree>
    <p:extLst>
      <p:ext uri="{BB962C8B-B14F-4D97-AF65-F5344CB8AC3E}">
        <p14:creationId xmlns:p14="http://schemas.microsoft.com/office/powerpoint/2010/main" xmlns="" val="686316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Be Random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 altLang="en-US"/>
              <a:t>Example: </a:t>
            </a:r>
          </a:p>
          <a:p>
            <a:pPr marL="742950" lvl="1" indent="-285750"/>
            <a:r>
              <a:rPr lang="en-US" altLang="en-US"/>
              <a:t>Pick “heads” or “tails.”</a:t>
            </a:r>
          </a:p>
          <a:p>
            <a:pPr marL="742950" lvl="1" indent="-285750"/>
            <a:r>
              <a:rPr lang="en-US" altLang="en-US"/>
              <a:t>Flip a fair coin. Does the outcome match your choice? Did you know before flipping the coin whether or not it would match?</a:t>
            </a:r>
          </a:p>
          <a:p>
            <a:pPr marL="742950" lvl="1" indent="-285750">
              <a:buFont typeface="Wingdings" pitchFamily="1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32711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158</TotalTime>
  <Words>1488</Words>
  <Application>Microsoft Office PowerPoint</Application>
  <PresentationFormat>On-screen Show (4:3)</PresentationFormat>
  <Paragraphs>149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Jeff01</vt:lpstr>
      <vt:lpstr>Statistics 11</vt:lpstr>
      <vt:lpstr>Example</vt:lpstr>
      <vt:lpstr>Example</vt:lpstr>
      <vt:lpstr>Example</vt:lpstr>
      <vt:lpstr>Example</vt:lpstr>
      <vt:lpstr>Example</vt:lpstr>
      <vt:lpstr>Example</vt:lpstr>
      <vt:lpstr>Why Be Random?</vt:lpstr>
      <vt:lpstr>Why Be Random?</vt:lpstr>
      <vt:lpstr>Why Be Random?</vt:lpstr>
      <vt:lpstr>It’s Not Easy Being Random</vt:lpstr>
      <vt:lpstr>It’s Not Easy Being Random</vt:lpstr>
      <vt:lpstr>Calculator</vt:lpstr>
      <vt:lpstr>Calculator</vt:lpstr>
      <vt:lpstr>Calculator</vt:lpstr>
      <vt:lpstr>Calculator</vt:lpstr>
      <vt:lpstr>Random Tables</vt:lpstr>
      <vt:lpstr>Practical Randomness</vt:lpstr>
      <vt:lpstr>A Simulation</vt:lpstr>
      <vt:lpstr>Simulation Steps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What Can Go Wrong?</vt:lpstr>
      <vt:lpstr>What have we learned?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11</dc:title>
  <dc:creator>Empty</dc:creator>
  <cp:lastModifiedBy>Jeff Fronius</cp:lastModifiedBy>
  <cp:revision>15</cp:revision>
  <dcterms:created xsi:type="dcterms:W3CDTF">2013-10-19T15:27:37Z</dcterms:created>
  <dcterms:modified xsi:type="dcterms:W3CDTF">2013-10-19T19:02:06Z</dcterms:modified>
</cp:coreProperties>
</file>